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xls" ContentType="application/vnd.ms-exce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 id="2147483679" r:id="rId3"/>
  </p:sldMasterIdLst>
  <p:notesMasterIdLst>
    <p:notesMasterId r:id="rId51"/>
  </p:notesMasterIdLst>
  <p:handoutMasterIdLst>
    <p:handoutMasterId r:id="rId52"/>
  </p:handoutMasterIdLst>
  <p:sldIdLst>
    <p:sldId id="364" r:id="rId4"/>
    <p:sldId id="365" r:id="rId5"/>
    <p:sldId id="260" r:id="rId6"/>
    <p:sldId id="296" r:id="rId7"/>
    <p:sldId id="339" r:id="rId8"/>
    <p:sldId id="368" r:id="rId9"/>
    <p:sldId id="267" r:id="rId10"/>
    <p:sldId id="340" r:id="rId11"/>
    <p:sldId id="344" r:id="rId12"/>
    <p:sldId id="345" r:id="rId13"/>
    <p:sldId id="342" r:id="rId14"/>
    <p:sldId id="343" r:id="rId15"/>
    <p:sldId id="341" r:id="rId16"/>
    <p:sldId id="348" r:id="rId17"/>
    <p:sldId id="349" r:id="rId18"/>
    <p:sldId id="350" r:id="rId19"/>
    <p:sldId id="351" r:id="rId20"/>
    <p:sldId id="352" r:id="rId21"/>
    <p:sldId id="353" r:id="rId22"/>
    <p:sldId id="354" r:id="rId23"/>
    <p:sldId id="355" r:id="rId24"/>
    <p:sldId id="356" r:id="rId25"/>
    <p:sldId id="357" r:id="rId26"/>
    <p:sldId id="358" r:id="rId27"/>
    <p:sldId id="359" r:id="rId28"/>
    <p:sldId id="360" r:id="rId29"/>
    <p:sldId id="361" r:id="rId30"/>
    <p:sldId id="261" r:id="rId31"/>
    <p:sldId id="319" r:id="rId32"/>
    <p:sldId id="320" r:id="rId33"/>
    <p:sldId id="321" r:id="rId34"/>
    <p:sldId id="322" r:id="rId35"/>
    <p:sldId id="323" r:id="rId36"/>
    <p:sldId id="324" r:id="rId37"/>
    <p:sldId id="325" r:id="rId38"/>
    <p:sldId id="326" r:id="rId39"/>
    <p:sldId id="338" r:id="rId40"/>
    <p:sldId id="366" r:id="rId41"/>
    <p:sldId id="290" r:id="rId42"/>
    <p:sldId id="291" r:id="rId43"/>
    <p:sldId id="292" r:id="rId44"/>
    <p:sldId id="293" r:id="rId45"/>
    <p:sldId id="294" r:id="rId46"/>
    <p:sldId id="328" r:id="rId47"/>
    <p:sldId id="318" r:id="rId48"/>
    <p:sldId id="329" r:id="rId49"/>
    <p:sldId id="363" r:id="rId50"/>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799" autoAdjust="0"/>
  </p:normalViewPr>
  <p:slideViewPr>
    <p:cSldViewPr>
      <p:cViewPr varScale="1">
        <p:scale>
          <a:sx n="69" d="100"/>
          <a:sy n="69" d="100"/>
        </p:scale>
        <p:origin x="-141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image" Target="../media/image20.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날짜 개체 틀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3EB955F0-A452-4E38-BD95-EC294D9F827C}" type="datetimeFigureOut">
              <a:rPr lang="en-US" smtClean="0"/>
              <a:pPr/>
              <a:t>8/21/2014</a:t>
            </a:fld>
            <a:endParaRPr lang="en-US"/>
          </a:p>
        </p:txBody>
      </p:sp>
      <p:sp>
        <p:nvSpPr>
          <p:cNvPr id="4" name="바닥글 개체 틀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슬라이드 번호 개체 틀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91286B65-347B-4FF2-BDBC-75F5BEDC3494}" type="slidenum">
              <a:rPr lang="en-US" smtClean="0"/>
              <a:pPr/>
              <a:t>‹#›</a:t>
            </a:fld>
            <a:endParaRPr lang="en-US"/>
          </a:p>
        </p:txBody>
      </p:sp>
    </p:spTree>
    <p:extLst>
      <p:ext uri="{BB962C8B-B14F-4D97-AF65-F5344CB8AC3E}">
        <p14:creationId xmlns:p14="http://schemas.microsoft.com/office/powerpoint/2010/main" xmlns="" val="23416973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날짜 개체 틀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FF829D4E-5351-4A36-B9F3-925AC1591AE7}" type="datetimeFigureOut">
              <a:rPr lang="en-US" smtClean="0"/>
              <a:pPr/>
              <a:t>8/21/2014</a:t>
            </a:fld>
            <a:endParaRPr lang="en-US"/>
          </a:p>
        </p:txBody>
      </p:sp>
      <p:sp>
        <p:nvSpPr>
          <p:cNvPr id="4" name="슬라이드 이미지 개체 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슬라이드 노트 개체 틀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6" name="바닥글 개체 틀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슬라이드 번호 개체 틀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FEDFBBE-1162-459D-85F9-57767A827474}" type="slidenum">
              <a:rPr lang="en-US" smtClean="0"/>
              <a:pPr/>
              <a:t>‹#›</a:t>
            </a:fld>
            <a:endParaRPr lang="en-US"/>
          </a:p>
        </p:txBody>
      </p:sp>
    </p:spTree>
    <p:extLst>
      <p:ext uri="{BB962C8B-B14F-4D97-AF65-F5344CB8AC3E}">
        <p14:creationId xmlns:p14="http://schemas.microsoft.com/office/powerpoint/2010/main" xmlns="" val="4173661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en-US" dirty="0"/>
          </a:p>
        </p:txBody>
      </p:sp>
      <p:sp>
        <p:nvSpPr>
          <p:cNvPr id="4" name="슬라이드 번호 개체 틀 3"/>
          <p:cNvSpPr>
            <a:spLocks noGrp="1"/>
          </p:cNvSpPr>
          <p:nvPr>
            <p:ph type="sldNum" sz="quarter" idx="10"/>
          </p:nvPr>
        </p:nvSpPr>
        <p:spPr/>
        <p:txBody>
          <a:bodyPr/>
          <a:lstStyle/>
          <a:p>
            <a:fld id="{5FEDFBBE-1162-459D-85F9-57767A827474}" type="slidenum">
              <a:rPr lang="en-US" smtClean="0"/>
              <a:pPr/>
              <a:t>3</a:t>
            </a:fld>
            <a:endParaRPr lang="en-US"/>
          </a:p>
        </p:txBody>
      </p:sp>
    </p:spTree>
    <p:extLst>
      <p:ext uri="{BB962C8B-B14F-4D97-AF65-F5344CB8AC3E}">
        <p14:creationId xmlns:p14="http://schemas.microsoft.com/office/powerpoint/2010/main" xmlns="" val="2247199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xfrm>
            <a:off x="1160463" y="147638"/>
            <a:ext cx="4705350" cy="3529012"/>
          </a:xfrm>
          <a:ln/>
        </p:spPr>
      </p:sp>
      <p:sp>
        <p:nvSpPr>
          <p:cNvPr id="6147" name="Rectangle 3"/>
          <p:cNvSpPr>
            <a:spLocks noGrp="1" noChangeAspect="1" noChangeArrowheads="1"/>
          </p:cNvSpPr>
          <p:nvPr>
            <p:ph type="body" idx="1"/>
          </p:nvPr>
        </p:nvSpPr>
        <p:spPr>
          <a:xfrm>
            <a:off x="265113" y="3971925"/>
            <a:ext cx="6480175" cy="46720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28600" indent="-228600"/>
            <a:r>
              <a:rPr lang="en-US" altLang="en-US" b="1" smtClean="0">
                <a:latin typeface="Arial" panose="020B0604020202020204" pitchFamily="34" charset="0"/>
              </a:rPr>
              <a:t>Slide:  Decompensated, Chronic HBV Liver Disease: Tenofovir </a:t>
            </a:r>
            <a:r>
              <a:rPr lang="en-US" altLang="en-US" b="1" u="sng" smtClean="0">
                <a:latin typeface="Arial" panose="020B0604020202020204" pitchFamily="34" charset="0"/>
              </a:rPr>
              <a:t>+</a:t>
            </a:r>
            <a:r>
              <a:rPr lang="en-US" altLang="en-US" b="1" smtClean="0">
                <a:latin typeface="Arial" panose="020B0604020202020204" pitchFamily="34" charset="0"/>
              </a:rPr>
              <a:t> Emtricitabine Versus Entecavir</a:t>
            </a:r>
          </a:p>
          <a:p>
            <a:pPr marL="228600" indent="-228600"/>
            <a:endParaRPr lang="en-US" altLang="en-US" smtClean="0">
              <a:latin typeface="Arial" panose="020B0604020202020204" pitchFamily="34" charset="0"/>
            </a:endParaRPr>
          </a:p>
          <a:p>
            <a:pPr marL="228600" indent="-228600" eaLnBrk="1" hangingPunct="1">
              <a:buFontTx/>
              <a:buChar char="•"/>
            </a:pPr>
            <a:r>
              <a:rPr lang="en-US" altLang="en-US" smtClean="0">
                <a:latin typeface="Arial" panose="020B0604020202020204" pitchFamily="34" charset="0"/>
              </a:rPr>
              <a:t>Liaw and colleagues reported the interim results (week 48) of a phase 2, double-blind, randomized study comparing the safety of tenofovir DF, emtricitabine/tenofovir DF, and entecavir in patients with decompensated chronic HBV liver disease.</a:t>
            </a:r>
            <a:r>
              <a:rPr lang="en-US" altLang="en-US" baseline="30000" smtClean="0">
                <a:latin typeface="Arial" panose="020B0604020202020204" pitchFamily="34" charset="0"/>
              </a:rPr>
              <a:t>1</a:t>
            </a:r>
            <a:endParaRPr lang="en-US" altLang="en-US" smtClean="0">
              <a:latin typeface="Arial" panose="020B0604020202020204" pitchFamily="34" charset="0"/>
            </a:endParaRPr>
          </a:p>
          <a:p>
            <a:pPr marL="228600" indent="-228600" eaLnBrk="1" hangingPunct="1">
              <a:buFontTx/>
              <a:buChar char="•"/>
            </a:pPr>
            <a:endParaRPr lang="en-US" altLang="en-US" smtClean="0">
              <a:latin typeface="Arial" panose="020B0604020202020204" pitchFamily="34" charset="0"/>
            </a:endParaRPr>
          </a:p>
          <a:p>
            <a:pPr marL="228600" indent="-228600" eaLnBrk="1" hangingPunct="1">
              <a:buFontTx/>
              <a:buChar char="•"/>
            </a:pPr>
            <a:r>
              <a:rPr lang="en-US" altLang="en-US" smtClean="0">
                <a:latin typeface="Arial" panose="020B0604020202020204" pitchFamily="34" charset="0"/>
              </a:rPr>
              <a:t>Patients were randomized in a 2:2:1 ratio to either tenofovir DF, emtricitabine/tenofovir DF, or entecavir.   Baseline and disease characteristics were similar across the 3 treatment arms.</a:t>
            </a:r>
            <a:r>
              <a:rPr lang="en-US" altLang="en-US" baseline="30000" smtClean="0">
                <a:latin typeface="Arial" panose="020B0604020202020204" pitchFamily="34" charset="0"/>
              </a:rPr>
              <a:t>1</a:t>
            </a:r>
            <a:endParaRPr lang="en-US" altLang="en-US" smtClean="0">
              <a:latin typeface="Arial" panose="020B0604020202020204" pitchFamily="34" charset="0"/>
            </a:endParaRPr>
          </a:p>
          <a:p>
            <a:pPr marL="228600" indent="-228600" eaLnBrk="1" hangingPunct="1"/>
            <a:endParaRPr lang="en-US" altLang="en-US" smtClean="0">
              <a:latin typeface="Arial" panose="020B0604020202020204" pitchFamily="34" charset="0"/>
            </a:endParaRPr>
          </a:p>
          <a:p>
            <a:pPr marL="228600" indent="-228600" eaLnBrk="1" hangingPunct="1"/>
            <a:r>
              <a:rPr lang="en-US" altLang="en-US" b="1" i="1" smtClean="0">
                <a:latin typeface="Arial" panose="020B0604020202020204" pitchFamily="34" charset="0"/>
              </a:rPr>
              <a:t>Reference</a:t>
            </a:r>
          </a:p>
          <a:p>
            <a:pPr marL="228600" indent="-228600" eaLnBrk="1" hangingPunct="1">
              <a:buFontTx/>
              <a:buAutoNum type="arabicPeriod"/>
            </a:pPr>
            <a:r>
              <a:rPr lang="en-US" altLang="en-US" smtClean="0">
                <a:latin typeface="Arial" panose="020B0604020202020204" pitchFamily="34" charset="0"/>
              </a:rPr>
              <a:t>Liaw Y, Lee C, Akarca US, et al. Tenofovir disoproxil fumarate (TDF), emtricitabine/TDF, and entecavir in patients with decompensated chronic hepatitis B liver disease. </a:t>
            </a:r>
            <a:r>
              <a:rPr lang="en-US" altLang="zh-TW" i="1" smtClean="0">
                <a:latin typeface="Arial" panose="020B0604020202020204" pitchFamily="34" charset="0"/>
              </a:rPr>
              <a:t>Hepatology.</a:t>
            </a:r>
            <a:r>
              <a:rPr lang="en-US" altLang="zh-TW" smtClean="0">
                <a:latin typeface="Arial" panose="020B0604020202020204" pitchFamily="34" charset="0"/>
              </a:rPr>
              <a:t> 2011;53:62-72.</a:t>
            </a:r>
            <a:endParaRPr lang="en-US" altLang="en-US" smtClean="0">
              <a:latin typeface="Arial" panose="020B0604020202020204" pitchFamily="34" charset="0"/>
            </a:endParaRPr>
          </a:p>
        </p:txBody>
      </p:sp>
    </p:spTree>
    <p:extLst>
      <p:ext uri="{BB962C8B-B14F-4D97-AF65-F5344CB8AC3E}">
        <p14:creationId xmlns:p14="http://schemas.microsoft.com/office/powerpoint/2010/main" xmlns="" val="16490239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xfrm>
            <a:off x="1152525" y="147638"/>
            <a:ext cx="4705350" cy="3529012"/>
          </a:xfrm>
          <a:ln/>
        </p:spPr>
      </p:sp>
      <p:sp>
        <p:nvSpPr>
          <p:cNvPr id="695299" name="Rectangle 3"/>
          <p:cNvSpPr>
            <a:spLocks noGrp="1" noChangeAspect="1" noChangeArrowheads="1"/>
          </p:cNvSpPr>
          <p:nvPr>
            <p:ph type="body" idx="1"/>
          </p:nvPr>
        </p:nvSpPr>
        <p:spPr>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90500" indent="-190500">
              <a:defRPr/>
            </a:pPr>
            <a:r>
              <a:rPr lang="en-US" b="1" dirty="0" smtClean="0"/>
              <a:t>Slide:  Decompensated, Chronic HBV Liver Disease: Week 48 Safety Results</a:t>
            </a:r>
          </a:p>
          <a:p>
            <a:pPr marL="190500" indent="-190500">
              <a:defRPr/>
            </a:pPr>
            <a:endParaRPr lang="en-US" dirty="0" smtClean="0"/>
          </a:p>
          <a:p>
            <a:pPr marL="190500" indent="-190500" eaLnBrk="1" hangingPunct="1">
              <a:buFontTx/>
              <a:buChar char="•"/>
              <a:defRPr/>
            </a:pPr>
            <a:r>
              <a:rPr lang="en-US" dirty="0" smtClean="0"/>
              <a:t>There were no statistically significant differences between the 3 treatment arms with regard to safety and all treatments were well-</a:t>
            </a:r>
            <a:r>
              <a:rPr lang="en-US" dirty="0" err="1" smtClean="0"/>
              <a:t>tolerated.</a:t>
            </a:r>
            <a:r>
              <a:rPr lang="en-US" baseline="30000" dirty="0" err="1" smtClean="0"/>
              <a:t>1</a:t>
            </a:r>
            <a:endParaRPr lang="en-US" dirty="0" smtClean="0"/>
          </a:p>
          <a:p>
            <a:pPr marL="190500" indent="-190500" eaLnBrk="1" hangingPunct="1">
              <a:buFontTx/>
              <a:buChar char="•"/>
              <a:defRPr/>
            </a:pPr>
            <a:endParaRPr lang="en-US" dirty="0" smtClean="0"/>
          </a:p>
          <a:p>
            <a:pPr marL="190500" indent="-190500" eaLnBrk="1" hangingPunct="1">
              <a:buFontTx/>
              <a:buChar char="•"/>
              <a:defRPr/>
            </a:pPr>
            <a:r>
              <a:rPr lang="en-US" dirty="0" smtClean="0"/>
              <a:t>The overall incidence of renal events was low and no significant renal difference was observed between the treatment </a:t>
            </a:r>
            <a:r>
              <a:rPr lang="en-US" dirty="0" err="1" smtClean="0"/>
              <a:t>arms.</a:t>
            </a:r>
            <a:r>
              <a:rPr lang="en-US" baseline="30000" dirty="0" err="1" smtClean="0"/>
              <a:t>1</a:t>
            </a:r>
            <a:r>
              <a:rPr lang="en-US" dirty="0" smtClean="0"/>
              <a:t>  </a:t>
            </a:r>
          </a:p>
          <a:p>
            <a:pPr marL="190500" indent="-190500" eaLnBrk="1" hangingPunct="1">
              <a:defRPr/>
            </a:pPr>
            <a:endParaRPr lang="en-US" dirty="0" smtClean="0"/>
          </a:p>
          <a:p>
            <a:pPr marL="190500" indent="-190500" eaLnBrk="1" hangingPunct="1">
              <a:defRPr/>
            </a:pPr>
            <a:r>
              <a:rPr lang="en-US" b="1" i="1" dirty="0" smtClean="0"/>
              <a:t>Reference</a:t>
            </a:r>
          </a:p>
          <a:p>
            <a:pPr marL="228600" indent="-228600" eaLnBrk="1" hangingPunct="1">
              <a:buFontTx/>
              <a:buAutoNum type="arabicPeriod"/>
              <a:defRPr/>
            </a:pPr>
            <a:r>
              <a:rPr lang="en-US" dirty="0" err="1" smtClean="0"/>
              <a:t>Liaw</a:t>
            </a:r>
            <a:r>
              <a:rPr lang="en-US" dirty="0" smtClean="0"/>
              <a:t> Y, Lee C, </a:t>
            </a:r>
            <a:r>
              <a:rPr lang="en-US" dirty="0" err="1" smtClean="0"/>
              <a:t>Akarca</a:t>
            </a:r>
            <a:r>
              <a:rPr lang="en-US" dirty="0" smtClean="0"/>
              <a:t> US, et al. Tenofovir disoproxil fumarate (TDF), emtricitabine/TDF, and entecavir in patients with decompensated chronic hepatitis B liver disease. </a:t>
            </a:r>
            <a:r>
              <a:rPr lang="en-US" altLang="zh-TW" i="1" dirty="0" smtClean="0"/>
              <a:t>Hepatology.</a:t>
            </a:r>
            <a:r>
              <a:rPr lang="en-US" altLang="zh-TW" dirty="0" smtClean="0"/>
              <a:t> 2011;53:62-72.</a:t>
            </a:r>
            <a:endParaRPr lang="en-US" dirty="0" smtClean="0"/>
          </a:p>
        </p:txBody>
      </p:sp>
    </p:spTree>
    <p:extLst>
      <p:ext uri="{BB962C8B-B14F-4D97-AF65-F5344CB8AC3E}">
        <p14:creationId xmlns:p14="http://schemas.microsoft.com/office/powerpoint/2010/main" xmlns="" val="30393595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a:xfrm>
            <a:off x="1152525" y="147638"/>
            <a:ext cx="4705350" cy="3529012"/>
          </a:xfrm>
          <a:ln/>
        </p:spPr>
      </p:sp>
      <p:sp>
        <p:nvSpPr>
          <p:cNvPr id="697347" name="Rectangle 3"/>
          <p:cNvSpPr>
            <a:spLocks noGrp="1" noChangeAspect="1" noChangeArrowheads="1"/>
          </p:cNvSpPr>
          <p:nvPr>
            <p:ph type="body" idx="1"/>
          </p:nvPr>
        </p:nvSpPr>
        <p:spPr>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90500" indent="-190500">
              <a:defRPr/>
            </a:pPr>
            <a:r>
              <a:rPr lang="en-US" b="1" dirty="0" smtClean="0"/>
              <a:t>Slide:  Decompensated, Chronic HBV Liver Disease: Week 48 Efficacy Results</a:t>
            </a:r>
          </a:p>
          <a:p>
            <a:pPr marL="190500" indent="-190500">
              <a:defRPr/>
            </a:pPr>
            <a:endParaRPr lang="en-US" dirty="0" smtClean="0"/>
          </a:p>
          <a:p>
            <a:pPr marL="190500" indent="-190500" eaLnBrk="1" hangingPunct="1">
              <a:buFontTx/>
              <a:buChar char="•"/>
              <a:defRPr/>
            </a:pPr>
            <a:r>
              <a:rPr lang="en-US" dirty="0" smtClean="0"/>
              <a:t>There were no statistically significant differences between the 3 treatment arms with regard to efficacy at week 48.  Patients in the emtricitabine/tenofovir DF arm tended to have numerically higher proportion of patients achieving efficacy outcomes, followed by patients in the tenofovir DF arm.  Only patients who received tenofovir DF achieved HBeAg loss and </a:t>
            </a:r>
            <a:r>
              <a:rPr lang="en-US" dirty="0" err="1" smtClean="0"/>
              <a:t>seroconversion.</a:t>
            </a:r>
            <a:r>
              <a:rPr lang="en-US" baseline="30000" dirty="0" err="1" smtClean="0"/>
              <a:t>1</a:t>
            </a:r>
            <a:endParaRPr lang="en-US" dirty="0" smtClean="0"/>
          </a:p>
          <a:p>
            <a:pPr marL="190500" indent="-190500" eaLnBrk="1" hangingPunct="1">
              <a:buFontTx/>
              <a:buChar char="•"/>
              <a:defRPr/>
            </a:pPr>
            <a:endParaRPr lang="en-US" dirty="0" smtClean="0"/>
          </a:p>
          <a:p>
            <a:pPr marL="190500" indent="-190500" eaLnBrk="1" hangingPunct="1">
              <a:defRPr/>
            </a:pPr>
            <a:r>
              <a:rPr lang="en-US" b="1" i="1" dirty="0" smtClean="0"/>
              <a:t>Reference</a:t>
            </a:r>
          </a:p>
          <a:p>
            <a:pPr marL="228600" indent="-228600" eaLnBrk="1" hangingPunct="1">
              <a:buFontTx/>
              <a:buAutoNum type="arabicPeriod"/>
              <a:defRPr/>
            </a:pPr>
            <a:r>
              <a:rPr lang="en-US" dirty="0" err="1" smtClean="0"/>
              <a:t>Liaw</a:t>
            </a:r>
            <a:r>
              <a:rPr lang="en-US" dirty="0" smtClean="0"/>
              <a:t> Y, Lee C, </a:t>
            </a:r>
            <a:r>
              <a:rPr lang="en-US" dirty="0" err="1" smtClean="0"/>
              <a:t>Akarca</a:t>
            </a:r>
            <a:r>
              <a:rPr lang="en-US" dirty="0" smtClean="0"/>
              <a:t> US, et al. Tenofovir disoproxil fumarate (TDF), emtricitabine/TDF, and entecavir in patients with decompensated chronic hepatitis B liver disease. </a:t>
            </a:r>
            <a:r>
              <a:rPr lang="en-US" altLang="zh-TW" i="1" dirty="0" smtClean="0"/>
              <a:t>Hepatology.</a:t>
            </a:r>
            <a:r>
              <a:rPr lang="en-US" altLang="zh-TW" dirty="0" smtClean="0"/>
              <a:t> 2011;53:62-72.</a:t>
            </a:r>
            <a:endParaRPr lang="en-US" dirty="0" smtClean="0"/>
          </a:p>
        </p:txBody>
      </p:sp>
    </p:spTree>
    <p:extLst>
      <p:ext uri="{BB962C8B-B14F-4D97-AF65-F5344CB8AC3E}">
        <p14:creationId xmlns:p14="http://schemas.microsoft.com/office/powerpoint/2010/main" xmlns="" val="30415109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ChangeArrowheads="1" noTextEdit="1"/>
          </p:cNvSpPr>
          <p:nvPr>
            <p:ph type="sldImg"/>
          </p:nvPr>
        </p:nvSpPr>
        <p:spPr>
          <a:xfrm>
            <a:off x="1152525" y="147638"/>
            <a:ext cx="4705350" cy="3529012"/>
          </a:xfrm>
          <a:ln/>
        </p:spPr>
      </p:sp>
      <p:sp>
        <p:nvSpPr>
          <p:cNvPr id="1229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7" tIns="46589" rIns="93177" bIns="46589"/>
          <a:lstStyle/>
          <a:p>
            <a:pPr marL="228600" indent="-228600"/>
            <a:r>
              <a:rPr lang="en-US" altLang="en-US" b="1" smtClean="0">
                <a:latin typeface="Arial" panose="020B0604020202020204" pitchFamily="34" charset="0"/>
              </a:rPr>
              <a:t>Slide:  Decompensated, Chronic HBV Liver Disease: Week 48 Efficacy Results</a:t>
            </a:r>
          </a:p>
          <a:p>
            <a:pPr marL="228600" indent="-228600"/>
            <a:endParaRPr lang="en-US" altLang="en-US" smtClean="0">
              <a:latin typeface="Arial" panose="020B0604020202020204" pitchFamily="34" charset="0"/>
            </a:endParaRPr>
          </a:p>
          <a:p>
            <a:pPr marL="228600" indent="-228600" eaLnBrk="1" hangingPunct="1">
              <a:buFontTx/>
              <a:buChar char="•"/>
            </a:pPr>
            <a:r>
              <a:rPr lang="en-US" altLang="en-US" smtClean="0">
                <a:latin typeface="Arial" panose="020B0604020202020204" pitchFamily="34" charset="0"/>
              </a:rPr>
              <a:t>There were no statistically significant differences between the 3 treatment arms with regard to change from baseline in the Child-Pough-Turcotte score, the model for end-stage liver disease score, and ALT levels.</a:t>
            </a:r>
            <a:r>
              <a:rPr lang="en-US" altLang="en-US" baseline="30000" smtClean="0">
                <a:latin typeface="Arial" panose="020B0604020202020204" pitchFamily="34" charset="0"/>
              </a:rPr>
              <a:t>1</a:t>
            </a:r>
            <a:endParaRPr lang="en-US" altLang="en-US" smtClean="0">
              <a:latin typeface="Arial" panose="020B0604020202020204" pitchFamily="34" charset="0"/>
            </a:endParaRPr>
          </a:p>
          <a:p>
            <a:pPr marL="228600" indent="-228600" eaLnBrk="1" hangingPunct="1"/>
            <a:endParaRPr lang="en-US" altLang="en-US" smtClean="0">
              <a:latin typeface="Arial" panose="020B0604020202020204" pitchFamily="34" charset="0"/>
            </a:endParaRPr>
          </a:p>
          <a:p>
            <a:pPr marL="228600" indent="-228600" eaLnBrk="1" hangingPunct="1"/>
            <a:r>
              <a:rPr lang="en-US" altLang="en-US" b="1" i="1" smtClean="0">
                <a:latin typeface="Arial" panose="020B0604020202020204" pitchFamily="34" charset="0"/>
              </a:rPr>
              <a:t>Reference</a:t>
            </a:r>
          </a:p>
          <a:p>
            <a:pPr marL="228600" indent="-228600" eaLnBrk="1" hangingPunct="1">
              <a:buFontTx/>
              <a:buAutoNum type="arabicPeriod"/>
            </a:pPr>
            <a:r>
              <a:rPr lang="en-US" altLang="en-US" smtClean="0">
                <a:latin typeface="Arial" panose="020B0604020202020204" pitchFamily="34" charset="0"/>
              </a:rPr>
              <a:t>Liaw Y, Lee C, Akarca US, et al. Tenofovir disoproxil fumarate (TDF), emtricitabine/TDF, and entecavir in patients with decompensated chronic hepatitis B liver disease. </a:t>
            </a:r>
            <a:r>
              <a:rPr lang="en-US" altLang="zh-TW" i="1" smtClean="0">
                <a:latin typeface="Arial" panose="020B0604020202020204" pitchFamily="34" charset="0"/>
              </a:rPr>
              <a:t>Hepatology.</a:t>
            </a:r>
            <a:r>
              <a:rPr lang="en-US" altLang="zh-TW" smtClean="0">
                <a:latin typeface="Arial" panose="020B0604020202020204" pitchFamily="34" charset="0"/>
              </a:rPr>
              <a:t> 2011;53:62-72.</a:t>
            </a:r>
            <a:endParaRPr lang="en-US" altLang="en-US" smtClean="0">
              <a:latin typeface="Arial" panose="020B0604020202020204" pitchFamily="34" charset="0"/>
            </a:endParaRPr>
          </a:p>
        </p:txBody>
      </p:sp>
    </p:spTree>
    <p:extLst>
      <p:ext uri="{BB962C8B-B14F-4D97-AF65-F5344CB8AC3E}">
        <p14:creationId xmlns:p14="http://schemas.microsoft.com/office/powerpoint/2010/main" xmlns="" val="5984556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xfrm>
            <a:off x="1160463" y="147638"/>
            <a:ext cx="4705350" cy="3529012"/>
          </a:xfrm>
          <a:ln/>
        </p:spPr>
      </p:sp>
      <p:sp>
        <p:nvSpPr>
          <p:cNvPr id="14339" name="Rectangle 3"/>
          <p:cNvSpPr>
            <a:spLocks noGrp="1" noChangeAspect="1" noChangeArrowheads="1"/>
          </p:cNvSpPr>
          <p:nvPr>
            <p:ph type="body" idx="1"/>
          </p:nvPr>
        </p:nvSpPr>
        <p:spPr>
          <a:xfrm>
            <a:off x="265113" y="3963988"/>
            <a:ext cx="6480175" cy="46355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28600" indent="-228600"/>
            <a:r>
              <a:rPr lang="en-US" altLang="en-US" b="1" smtClean="0">
                <a:latin typeface="Arial" panose="020B0604020202020204" pitchFamily="34" charset="0"/>
              </a:rPr>
              <a:t>Slide:  Chronic HBV With Evidence of Hepatic Decompensation: Entecavir Versus Adefovir</a:t>
            </a:r>
          </a:p>
          <a:p>
            <a:pPr marL="228600" indent="-228600"/>
            <a:endParaRPr lang="en-US" altLang="en-US" smtClean="0">
              <a:latin typeface="Arial" panose="020B0604020202020204" pitchFamily="34" charset="0"/>
            </a:endParaRPr>
          </a:p>
          <a:p>
            <a:pPr marL="228600" indent="-228600" eaLnBrk="1" hangingPunct="1">
              <a:buFontTx/>
              <a:buChar char="•"/>
            </a:pPr>
            <a:r>
              <a:rPr lang="en-US" altLang="en-US" smtClean="0">
                <a:latin typeface="Arial" panose="020B0604020202020204" pitchFamily="34" charset="0"/>
              </a:rPr>
              <a:t>Liaw and colleagues reported the interim results (week 48) of a phase 3b, open-label, randomized study comparing the efficacy and safety of entecavir and adefovir in patients with evidence of hepatic decompensation.</a:t>
            </a:r>
            <a:r>
              <a:rPr lang="en-US" altLang="en-US" baseline="30000" smtClean="0">
                <a:latin typeface="Arial" panose="020B0604020202020204" pitchFamily="34" charset="0"/>
              </a:rPr>
              <a:t>1</a:t>
            </a:r>
            <a:endParaRPr lang="en-US" altLang="en-US" smtClean="0">
              <a:latin typeface="Arial" panose="020B0604020202020204" pitchFamily="34" charset="0"/>
            </a:endParaRPr>
          </a:p>
          <a:p>
            <a:pPr marL="228600" indent="-228600" eaLnBrk="1" hangingPunct="1">
              <a:buFontTx/>
              <a:buChar char="•"/>
            </a:pPr>
            <a:endParaRPr lang="en-US" altLang="en-US" smtClean="0">
              <a:latin typeface="Arial" panose="020B0604020202020204" pitchFamily="34" charset="0"/>
            </a:endParaRPr>
          </a:p>
          <a:p>
            <a:pPr marL="228600" indent="-228600" eaLnBrk="1" hangingPunct="1">
              <a:buFontTx/>
              <a:buChar char="•"/>
            </a:pPr>
            <a:r>
              <a:rPr lang="en-US" altLang="en-US" smtClean="0">
                <a:latin typeface="Arial" panose="020B0604020202020204" pitchFamily="34" charset="0"/>
              </a:rPr>
              <a:t>Patients were randomized in a 1:1 ratio to either entecavir 1 mg or adefovir 10 mg.  Baseline and disease characteristics were similar across the 3 treatment arms.</a:t>
            </a:r>
            <a:r>
              <a:rPr lang="en-US" altLang="en-US" baseline="30000" smtClean="0">
                <a:latin typeface="Arial" panose="020B0604020202020204" pitchFamily="34" charset="0"/>
              </a:rPr>
              <a:t>1</a:t>
            </a:r>
            <a:endParaRPr lang="en-US" altLang="en-US" smtClean="0">
              <a:latin typeface="Arial" panose="020B0604020202020204" pitchFamily="34" charset="0"/>
            </a:endParaRPr>
          </a:p>
          <a:p>
            <a:pPr marL="228600" indent="-228600" eaLnBrk="1" hangingPunct="1">
              <a:buFontTx/>
              <a:buChar char="•"/>
            </a:pPr>
            <a:endParaRPr lang="en-US" altLang="en-US" smtClean="0">
              <a:latin typeface="Arial" panose="020B0604020202020204" pitchFamily="34" charset="0"/>
            </a:endParaRPr>
          </a:p>
          <a:p>
            <a:pPr marL="228600" indent="-228600" eaLnBrk="1" hangingPunct="1">
              <a:buFontTx/>
              <a:buChar char="•"/>
            </a:pPr>
            <a:r>
              <a:rPr lang="en-US" altLang="en-US" smtClean="0">
                <a:latin typeface="Arial" panose="020B0604020202020204" pitchFamily="34" charset="0"/>
              </a:rPr>
              <a:t>The study design did not include prospective measurements of serum lactate levels.</a:t>
            </a:r>
            <a:r>
              <a:rPr lang="en-US" altLang="en-US" baseline="30000" smtClean="0">
                <a:latin typeface="Arial" panose="020B0604020202020204" pitchFamily="34" charset="0"/>
              </a:rPr>
              <a:t>1</a:t>
            </a:r>
            <a:endParaRPr lang="en-US" altLang="en-US" smtClean="0">
              <a:latin typeface="Arial" panose="020B0604020202020204" pitchFamily="34" charset="0"/>
            </a:endParaRPr>
          </a:p>
          <a:p>
            <a:pPr marL="685800" lvl="1" indent="-228600" eaLnBrk="1" hangingPunct="1">
              <a:buFontTx/>
              <a:buChar char="-"/>
            </a:pPr>
            <a:r>
              <a:rPr lang="en-US" altLang="en-US" smtClean="0">
                <a:latin typeface="Arial" panose="020B0604020202020204" pitchFamily="34" charset="0"/>
              </a:rPr>
              <a:t>One adverse event of lactic acidosis in an entecavir-treated patient required no treatment and resolved on continued entecavir treatment.</a:t>
            </a:r>
          </a:p>
          <a:p>
            <a:pPr lvl="2" eaLnBrk="1" hangingPunct="1">
              <a:buFontTx/>
              <a:buChar char="-"/>
            </a:pPr>
            <a:r>
              <a:rPr lang="en-US" altLang="en-US" smtClean="0">
                <a:latin typeface="Arial" panose="020B0604020202020204" pitchFamily="34" charset="0"/>
              </a:rPr>
              <a:t>Onset: day 1293; bicarbonate 16 mmol/L and creatinine 1.4 mg/dL; no lactate level reported.</a:t>
            </a:r>
          </a:p>
          <a:p>
            <a:pPr lvl="2" eaLnBrk="1" hangingPunct="1">
              <a:buFontTx/>
              <a:buChar char="-"/>
            </a:pPr>
            <a:r>
              <a:rPr lang="en-US" altLang="en-US" smtClean="0">
                <a:latin typeface="Arial" panose="020B0604020202020204" pitchFamily="34" charset="0"/>
              </a:rPr>
              <a:t>Days 1340 and 1417, lactate levels were 2.5 and 2.8 mmol/L, respectively.</a:t>
            </a:r>
          </a:p>
          <a:p>
            <a:pPr marL="228600" indent="-228600" eaLnBrk="1" hangingPunct="1"/>
            <a:endParaRPr lang="en-US" altLang="en-US" smtClean="0">
              <a:latin typeface="Arial" panose="020B0604020202020204" pitchFamily="34" charset="0"/>
            </a:endParaRPr>
          </a:p>
          <a:p>
            <a:pPr marL="228600" indent="-228600" eaLnBrk="1" hangingPunct="1"/>
            <a:r>
              <a:rPr lang="en-US" altLang="en-US" b="1" i="1" smtClean="0">
                <a:latin typeface="Arial" panose="020B0604020202020204" pitchFamily="34" charset="0"/>
              </a:rPr>
              <a:t>Reference</a:t>
            </a:r>
          </a:p>
          <a:p>
            <a:pPr marL="228600" indent="-228600" eaLnBrk="1" hangingPunct="1">
              <a:buFontTx/>
              <a:buAutoNum type="arabicPeriod"/>
            </a:pPr>
            <a:r>
              <a:rPr lang="pt-BR" altLang="en-US" smtClean="0">
                <a:latin typeface="Arial" panose="020B0604020202020204" pitchFamily="34" charset="0"/>
              </a:rPr>
              <a:t>Liaw YF, Raptopoulou-Gigi M, Cheinquer H, et al. </a:t>
            </a:r>
            <a:r>
              <a:rPr lang="en-US" altLang="en-US" smtClean="0">
                <a:latin typeface="Arial" panose="020B0604020202020204" pitchFamily="34" charset="0"/>
              </a:rPr>
              <a:t>Efficacy and safety of entecavir versus adefovir in chronic hepatitis B patients with hepatic decompensation: a randomized, open-label study. </a:t>
            </a:r>
            <a:r>
              <a:rPr lang="en-US" altLang="en-US" i="1" smtClean="0">
                <a:latin typeface="Arial" panose="020B0604020202020204" pitchFamily="34" charset="0"/>
              </a:rPr>
              <a:t>Hepatology</a:t>
            </a:r>
            <a:r>
              <a:rPr lang="en-US" altLang="en-US" smtClean="0">
                <a:latin typeface="Arial" panose="020B0604020202020204" pitchFamily="34" charset="0"/>
              </a:rPr>
              <a:t>. 2011;54:91-100.</a:t>
            </a:r>
          </a:p>
        </p:txBody>
      </p:sp>
    </p:spTree>
    <p:extLst>
      <p:ext uri="{BB962C8B-B14F-4D97-AF65-F5344CB8AC3E}">
        <p14:creationId xmlns:p14="http://schemas.microsoft.com/office/powerpoint/2010/main" xmlns="" val="19174774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xfrm>
            <a:off x="1152525" y="147638"/>
            <a:ext cx="4705350" cy="3529012"/>
          </a:xfrm>
          <a:ln/>
        </p:spPr>
      </p:sp>
      <p:sp>
        <p:nvSpPr>
          <p:cNvPr id="294915" name="Rectangle 3"/>
          <p:cNvSpPr>
            <a:spLocks noGrp="1" noChangeAspect="1" noChangeArrowheads="1"/>
          </p:cNvSpPr>
          <p:nvPr>
            <p:ph type="body" idx="1"/>
          </p:nvPr>
        </p:nvSpPr>
        <p:spPr>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90500" indent="-190500">
              <a:defRPr/>
            </a:pPr>
            <a:r>
              <a:rPr lang="en-US" b="1" dirty="0" smtClean="0"/>
              <a:t>Slide:  Chronic HBV With Evidence of Hepatic Decompensation: Week 48 Efficacy Results</a:t>
            </a:r>
          </a:p>
          <a:p>
            <a:pPr marL="190500" indent="-190500">
              <a:defRPr/>
            </a:pPr>
            <a:endParaRPr lang="en-US" dirty="0" smtClean="0"/>
          </a:p>
          <a:p>
            <a:pPr marL="190500" indent="-190500" eaLnBrk="1" hangingPunct="1">
              <a:buFontTx/>
              <a:buChar char="•"/>
              <a:defRPr/>
            </a:pPr>
            <a:r>
              <a:rPr lang="en-US" dirty="0" smtClean="0"/>
              <a:t>A significantly greater proportion of patients in the entecavir arm achieved HBV DNA &lt;300 copies/mL and ALT normalization compared with the adefovir arm.  The rate of HBeAg loss and seroconversion was similar between the 2 treatment </a:t>
            </a:r>
            <a:r>
              <a:rPr lang="en-US" dirty="0" err="1" smtClean="0"/>
              <a:t>arms.</a:t>
            </a:r>
            <a:r>
              <a:rPr lang="en-US" baseline="30000" dirty="0" err="1" smtClean="0"/>
              <a:t>1</a:t>
            </a:r>
            <a:endParaRPr lang="en-US" dirty="0" smtClean="0"/>
          </a:p>
          <a:p>
            <a:pPr marL="190500" indent="-190500" eaLnBrk="1" hangingPunct="1">
              <a:buFontTx/>
              <a:buChar char="•"/>
              <a:defRPr/>
            </a:pPr>
            <a:endParaRPr lang="en-US" dirty="0" smtClean="0"/>
          </a:p>
          <a:p>
            <a:pPr marL="190500" indent="-190500" eaLnBrk="1" hangingPunct="1">
              <a:defRPr/>
            </a:pPr>
            <a:r>
              <a:rPr lang="en-US" b="1" i="1" dirty="0" smtClean="0"/>
              <a:t>Reference</a:t>
            </a:r>
          </a:p>
          <a:p>
            <a:pPr marL="228600" indent="-228600" eaLnBrk="1" hangingPunct="1">
              <a:buFontTx/>
              <a:buAutoNum type="arabicPeriod"/>
              <a:defRPr/>
            </a:pPr>
            <a:r>
              <a:rPr lang="pt-BR" dirty="0" smtClean="0"/>
              <a:t>Liaw YF, Raptopoulou-Gigi M, Cheinquer H, et al. </a:t>
            </a:r>
            <a:r>
              <a:rPr lang="en-US" dirty="0" smtClean="0"/>
              <a:t>Efficacy and safety of entecavir versus adefovir in chronic hepatitis B patients with hepatic decompensation: a randomized, open-label study. </a:t>
            </a:r>
            <a:r>
              <a:rPr lang="en-US" i="1" dirty="0" smtClean="0"/>
              <a:t>Hepatology</a:t>
            </a:r>
            <a:r>
              <a:rPr lang="en-US" dirty="0" smtClean="0"/>
              <a:t>. 2011;54:91-100.</a:t>
            </a:r>
          </a:p>
        </p:txBody>
      </p:sp>
    </p:spTree>
    <p:extLst>
      <p:ext uri="{BB962C8B-B14F-4D97-AF65-F5344CB8AC3E}">
        <p14:creationId xmlns:p14="http://schemas.microsoft.com/office/powerpoint/2010/main" xmlns="" val="3549330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xfrm>
            <a:off x="1152525" y="147638"/>
            <a:ext cx="4705350" cy="3529012"/>
          </a:xfrm>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7" tIns="46589" rIns="93177" bIns="46589"/>
          <a:lstStyle/>
          <a:p>
            <a:pPr marL="228600" indent="-228600"/>
            <a:r>
              <a:rPr lang="en-US" altLang="en-US" b="1" smtClean="0">
                <a:latin typeface="Arial" panose="020B0604020202020204" pitchFamily="34" charset="0"/>
              </a:rPr>
              <a:t>Slide:  Chronic HBV With Evidence of Hepatic Decompensation: Week 48 Efficacy Results</a:t>
            </a:r>
          </a:p>
          <a:p>
            <a:pPr marL="228600" indent="-228600"/>
            <a:endParaRPr lang="en-US" altLang="en-US" smtClean="0">
              <a:latin typeface="Arial" panose="020B0604020202020204" pitchFamily="34" charset="0"/>
            </a:endParaRPr>
          </a:p>
          <a:p>
            <a:pPr marL="228600" indent="-228600" eaLnBrk="1" hangingPunct="1">
              <a:buFontTx/>
              <a:buChar char="•"/>
            </a:pPr>
            <a:r>
              <a:rPr lang="en-US" altLang="en-US" smtClean="0">
                <a:latin typeface="Arial" panose="020B0604020202020204" pitchFamily="34" charset="0"/>
              </a:rPr>
              <a:t>There were no statistically significant differences between the 3 treatment arms with regard to change from baseline in the Child-Pugh-Turcotte score and the model for end-stage liver disease score.</a:t>
            </a:r>
            <a:r>
              <a:rPr lang="en-US" altLang="en-US" baseline="30000" smtClean="0">
                <a:latin typeface="Arial" panose="020B0604020202020204" pitchFamily="34" charset="0"/>
              </a:rPr>
              <a:t>1</a:t>
            </a:r>
            <a:endParaRPr lang="en-US" altLang="en-US" smtClean="0">
              <a:latin typeface="Arial" panose="020B0604020202020204" pitchFamily="34" charset="0"/>
            </a:endParaRPr>
          </a:p>
          <a:p>
            <a:pPr marL="228600" indent="-228600" eaLnBrk="1" hangingPunct="1"/>
            <a:endParaRPr lang="en-US" altLang="en-US" smtClean="0">
              <a:latin typeface="Arial" panose="020B0604020202020204" pitchFamily="34" charset="0"/>
            </a:endParaRPr>
          </a:p>
          <a:p>
            <a:pPr marL="228600" indent="-228600" eaLnBrk="1" hangingPunct="1"/>
            <a:r>
              <a:rPr lang="en-US" altLang="en-US" b="1" i="1" smtClean="0">
                <a:latin typeface="Arial" panose="020B0604020202020204" pitchFamily="34" charset="0"/>
              </a:rPr>
              <a:t>Reference</a:t>
            </a:r>
          </a:p>
          <a:p>
            <a:pPr marL="228600" indent="-228600" eaLnBrk="1" hangingPunct="1">
              <a:buFontTx/>
              <a:buAutoNum type="arabicPeriod"/>
            </a:pPr>
            <a:r>
              <a:rPr lang="pt-BR" altLang="en-US" smtClean="0">
                <a:latin typeface="Arial" panose="020B0604020202020204" pitchFamily="34" charset="0"/>
              </a:rPr>
              <a:t>Liaw YF, Raptopoulou-Gigi M, Cheinquer H, et al. </a:t>
            </a:r>
            <a:r>
              <a:rPr lang="en-US" altLang="en-US" smtClean="0">
                <a:latin typeface="Arial" panose="020B0604020202020204" pitchFamily="34" charset="0"/>
              </a:rPr>
              <a:t>Efficacy and safety of entecavir versus adefovir in chronic hepatitis B patients with hepatic decompensation: a randomized, open-label study. </a:t>
            </a:r>
            <a:r>
              <a:rPr lang="en-US" altLang="en-US" i="1" smtClean="0">
                <a:latin typeface="Arial" panose="020B0604020202020204" pitchFamily="34" charset="0"/>
              </a:rPr>
              <a:t>Hepatology</a:t>
            </a:r>
            <a:r>
              <a:rPr lang="en-US" altLang="en-US" smtClean="0">
                <a:latin typeface="Arial" panose="020B0604020202020204" pitchFamily="34" charset="0"/>
              </a:rPr>
              <a:t>. 2011;54:91-100.</a:t>
            </a:r>
          </a:p>
        </p:txBody>
      </p:sp>
    </p:spTree>
    <p:extLst>
      <p:ext uri="{BB962C8B-B14F-4D97-AF65-F5344CB8AC3E}">
        <p14:creationId xmlns:p14="http://schemas.microsoft.com/office/powerpoint/2010/main" xmlns="" val="25629704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xfrm>
            <a:off x="1152525" y="147638"/>
            <a:ext cx="4705350" cy="3529012"/>
          </a:xfrm>
          <a:ln/>
        </p:spPr>
      </p:sp>
      <p:sp>
        <p:nvSpPr>
          <p:cNvPr id="20483" name="Rectangle 3"/>
          <p:cNvSpPr>
            <a:spLocks noGrp="1" noChangeAspect="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lnSpcReduction="10000"/>
          </a:bodyPr>
          <a:lstStyle/>
          <a:p>
            <a:pPr marL="190500" indent="-190500" eaLnBrk="1" hangingPunct="1"/>
            <a:r>
              <a:rPr lang="en-US" altLang="en-US" b="1" smtClean="0">
                <a:latin typeface="Arial" panose="020B0604020202020204" pitchFamily="34" charset="0"/>
              </a:rPr>
              <a:t>Slide:  Cumulative Hepatocellular Cancer and Death Rates at Week 288</a:t>
            </a:r>
          </a:p>
          <a:p>
            <a:pPr marL="190500" indent="-190500" eaLnBrk="1" hangingPunct="1"/>
            <a:endParaRPr lang="en-US" altLang="en-US" smtClean="0">
              <a:latin typeface="Arial" panose="020B0604020202020204" pitchFamily="34" charset="0"/>
            </a:endParaRPr>
          </a:p>
          <a:p>
            <a:pPr marL="190500" indent="-190500">
              <a:buFontTx/>
              <a:buChar char="•"/>
            </a:pPr>
            <a:r>
              <a:rPr lang="en-US" altLang="en-US" smtClean="0">
                <a:latin typeface="Arial" panose="020B0604020202020204" pitchFamily="34" charset="0"/>
              </a:rPr>
              <a:t>Analysis of the secondary outcomes form this study found that the cumulative hepatocellular cancer rates at week 288 were 12% and 20% among patients with evidence of hepatic decompensation who were treated with entecavir or adefovir, respectively.</a:t>
            </a:r>
            <a:r>
              <a:rPr lang="en-US" altLang="en-US" baseline="30000" smtClean="0">
                <a:latin typeface="Arial" panose="020B0604020202020204" pitchFamily="34" charset="0"/>
              </a:rPr>
              <a:t>1</a:t>
            </a:r>
            <a:endParaRPr lang="en-US" altLang="en-US" smtClean="0">
              <a:latin typeface="Arial" panose="020B0604020202020204" pitchFamily="34" charset="0"/>
            </a:endParaRPr>
          </a:p>
          <a:p>
            <a:pPr marL="742950" lvl="1" indent="-285750">
              <a:buFontTx/>
              <a:buChar char="-"/>
            </a:pPr>
            <a:r>
              <a:rPr lang="en-US" altLang="en-US" smtClean="0">
                <a:latin typeface="Arial" panose="020B0604020202020204" pitchFamily="34" charset="0"/>
              </a:rPr>
              <a:t>HBV genotype B or C were the only baseline predictors of hepatocellular cancer identified by univariate analysis (hazard ratio 3.31; 95% CI: 1.51-7.24; </a:t>
            </a:r>
            <a:r>
              <a:rPr lang="en-US" altLang="en-US" i="1" smtClean="0">
                <a:latin typeface="Arial" panose="020B0604020202020204" pitchFamily="34" charset="0"/>
              </a:rPr>
              <a:t>P</a:t>
            </a:r>
            <a:r>
              <a:rPr lang="en-US" altLang="en-US" smtClean="0">
                <a:latin typeface="Arial" panose="020B0604020202020204" pitchFamily="34" charset="0"/>
              </a:rPr>
              <a:t>=0.0027) in patients treated with either entecavir or adefovir.</a:t>
            </a:r>
          </a:p>
          <a:p>
            <a:pPr marL="742950" lvl="1" indent="-285750">
              <a:buFontTx/>
              <a:buChar char="-"/>
            </a:pPr>
            <a:r>
              <a:rPr lang="en-US" altLang="en-US" smtClean="0">
                <a:latin typeface="Arial" panose="020B0604020202020204" pitchFamily="34" charset="0"/>
              </a:rPr>
              <a:t>Age, sex, race, MELD score, HBeAg status, and body mass index were not independent predictors of hepatocellular cancer.</a:t>
            </a:r>
          </a:p>
          <a:p>
            <a:pPr marL="742950" lvl="1" indent="-285750">
              <a:buFontTx/>
              <a:buChar char="•"/>
            </a:pPr>
            <a:endParaRPr lang="en-US" altLang="en-US" smtClean="0">
              <a:latin typeface="Arial" panose="020B0604020202020204" pitchFamily="34" charset="0"/>
            </a:endParaRPr>
          </a:p>
          <a:p>
            <a:pPr marL="190500" indent="-190500">
              <a:buFontTx/>
              <a:buChar char="•"/>
            </a:pPr>
            <a:r>
              <a:rPr lang="en-US" altLang="en-US" smtClean="0">
                <a:latin typeface="Arial" panose="020B0604020202020204" pitchFamily="34" charset="0"/>
              </a:rPr>
              <a:t>Cumulative mortality was 23% and 33% through week 288 in patients treated with entecavir or adefovir, respectively.</a:t>
            </a:r>
            <a:r>
              <a:rPr lang="en-US" altLang="en-US" baseline="30000" smtClean="0">
                <a:latin typeface="Arial" panose="020B0604020202020204" pitchFamily="34" charset="0"/>
              </a:rPr>
              <a:t>1</a:t>
            </a:r>
            <a:endParaRPr lang="en-US" altLang="en-US" smtClean="0">
              <a:latin typeface="Arial" panose="020B0604020202020204" pitchFamily="34" charset="0"/>
            </a:endParaRPr>
          </a:p>
          <a:p>
            <a:pPr marL="742950" lvl="1" indent="-285750">
              <a:buFontTx/>
              <a:buChar char="-"/>
            </a:pPr>
            <a:r>
              <a:rPr lang="en-US" altLang="en-US" smtClean="0">
                <a:latin typeface="Arial" panose="020B0604020202020204" pitchFamily="34" charset="0"/>
              </a:rPr>
              <a:t>Independent baseline predictors of mortality included elevated total bilirubin and low albumin.</a:t>
            </a:r>
          </a:p>
          <a:p>
            <a:pPr marL="742950" lvl="1" indent="-285750">
              <a:buFontTx/>
              <a:buChar char="-"/>
            </a:pPr>
            <a:r>
              <a:rPr lang="en-US" altLang="en-US" smtClean="0">
                <a:latin typeface="Arial" panose="020B0604020202020204" pitchFamily="34" charset="0"/>
              </a:rPr>
              <a:t>Age, sex, race, MELD score, HBeAg status, body mass index, presence of hepatic encephalopathy, ALT, creatinine, and platelets were not independent predictors of mortality.</a:t>
            </a:r>
          </a:p>
          <a:p>
            <a:pPr marL="742950" lvl="1" indent="-285750"/>
            <a:endParaRPr lang="en-US" altLang="en-US" smtClean="0">
              <a:latin typeface="Arial" panose="020B0604020202020204" pitchFamily="34" charset="0"/>
            </a:endParaRPr>
          </a:p>
          <a:p>
            <a:pPr marL="190500" indent="-190500" eaLnBrk="1" hangingPunct="1"/>
            <a:r>
              <a:rPr lang="en-US" altLang="en-US" b="1" i="1" smtClean="0">
                <a:latin typeface="Arial" panose="020B0604020202020204" pitchFamily="34" charset="0"/>
              </a:rPr>
              <a:t>References</a:t>
            </a:r>
          </a:p>
          <a:p>
            <a:pPr marL="190500" indent="-190500" eaLnBrk="1" hangingPunct="1">
              <a:buFontTx/>
              <a:buAutoNum type="arabicPeriod"/>
            </a:pPr>
            <a:r>
              <a:rPr lang="en-US" altLang="en-US" smtClean="0">
                <a:latin typeface="Arial" panose="020B0604020202020204" pitchFamily="34" charset="0"/>
              </a:rPr>
              <a:t>Liaw Y, Raptopoulou-Gigi M, Cheinquer H, et al. Risk and predictors of mortality or hepatocellular carcinoma among entecavir- or adefovir-treated chronic hepatitis B patients with evidence of hepatic decompensation. </a:t>
            </a:r>
            <a:r>
              <a:rPr lang="en-US" altLang="zh-TW" i="1" smtClean="0">
                <a:latin typeface="Arial" panose="020B0604020202020204" pitchFamily="34" charset="0"/>
              </a:rPr>
              <a:t>J Hepatol.</a:t>
            </a:r>
            <a:r>
              <a:rPr lang="en-US" altLang="zh-TW" smtClean="0">
                <a:latin typeface="Arial" panose="020B0604020202020204" pitchFamily="34" charset="0"/>
              </a:rPr>
              <a:t> 2010;52(suppl 1):S390-S391.</a:t>
            </a:r>
            <a:r>
              <a:rPr lang="en-US" altLang="en-US" smtClean="0">
                <a:latin typeface="Arial" panose="020B0604020202020204" pitchFamily="34" charset="0"/>
              </a:rPr>
              <a:t> Abstract 1011.</a:t>
            </a:r>
          </a:p>
        </p:txBody>
      </p:sp>
    </p:spTree>
    <p:extLst>
      <p:ext uri="{BB962C8B-B14F-4D97-AF65-F5344CB8AC3E}">
        <p14:creationId xmlns:p14="http://schemas.microsoft.com/office/powerpoint/2010/main" xmlns="" val="37774997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eaLnBrk="1" fontAlgn="auto" hangingPunct="1">
              <a:lnSpc>
                <a:spcPct val="80000"/>
              </a:lnSpc>
              <a:spcBef>
                <a:spcPct val="0"/>
              </a:spcBef>
              <a:spcAft>
                <a:spcPts val="0"/>
              </a:spcAft>
              <a:defRPr/>
            </a:pPr>
            <a:r>
              <a:rPr lang="en-US" sz="1000" b="1" dirty="0" smtClean="0"/>
              <a:t>Background and aim: </a:t>
            </a:r>
            <a:r>
              <a:rPr lang="en-US" sz="1000" dirty="0" smtClean="0"/>
              <a:t>Currently there is a lack of </a:t>
            </a:r>
            <a:r>
              <a:rPr lang="en-US" sz="1000" b="1" dirty="0" smtClean="0"/>
              <a:t>a</a:t>
            </a:r>
            <a:r>
              <a:rPr lang="en-US" sz="1000" dirty="0" smtClean="0"/>
              <a:t> large a cohort study to demonstrate the effectiveness of antiviral treatment for chronic hepatitis B liver failure. There is no head-to-head study to compare the efficacy of lamivudine, entecavir and placebo in patients with chronic hepatitis B liver failure. </a:t>
            </a:r>
            <a:br>
              <a:rPr lang="en-US" sz="1000" dirty="0" smtClean="0"/>
            </a:br>
            <a:r>
              <a:rPr lang="en-US" sz="1000" b="1" dirty="0" smtClean="0"/>
              <a:t>Method: </a:t>
            </a:r>
            <a:r>
              <a:rPr lang="en-US" sz="1000" dirty="0" smtClean="0"/>
              <a:t>We consecutively enrolled 931 patients with chronic hepatitis B liver failure, among them a total of 315 patients refused to sign an informed consent form to receive nucleoside analogue treatment were served as control. 326 patients received lamivudine treatment and 290 patients received entecavir treatment. The relationship between baseline HBV DNA levels and 12-week mortality rate of patient chronic hepatitis B liver failure was firstly investigated. The cumulative survival rate during 12-week follow-up of three groups was evaluated. </a:t>
            </a:r>
            <a:br>
              <a:rPr lang="en-US" sz="1000" dirty="0" smtClean="0"/>
            </a:br>
            <a:r>
              <a:rPr lang="en-US" sz="1000" b="1" dirty="0" smtClean="0"/>
              <a:t>Results: </a:t>
            </a:r>
            <a:r>
              <a:rPr lang="en-US" sz="1000" dirty="0" smtClean="0"/>
              <a:t>Firstly our results clearly indicated that the cumulative mortality rate of chronic hepatitis B liver failure was highly associated with serum HBV DNA levels. Besides the HBV DNA levels, the high baseline bilirubin levels, high INR values, low platelet numbers, and cirrhosis were found to be significantly related to mortality of these group of patients. Lamivudine and entecavir treatment significantly reduce HBV DNA level from 8 weeks than that of in placebo group, but there were no significant difference between lamivudine and entecavir group. The number of patients in lamivudine and entecavir group with undetectable HBV DNA was 30.5% and 36.6% at week 12 respectively, there was significant difference between two groups (P&lt; 0.05). . Among patients with HBeAg positive diseases, 45.3% patients in lamivudine group and 44.7% in entecavir group lost HBeAg at follow up week 12 respectively, whereas none in placebo group. 36.0% patients in lamivudine group and 34.2% in entecavir group had HBeAg seroconversion at week 12, while none of patient in placebo had HBeAg seroconversion at follow up period. </a:t>
            </a:r>
            <a:br>
              <a:rPr lang="en-US" sz="1000" dirty="0" smtClean="0"/>
            </a:br>
            <a:r>
              <a:rPr lang="en-US" sz="1000" b="1" dirty="0" smtClean="0"/>
              <a:t>Conclusion: </a:t>
            </a:r>
            <a:r>
              <a:rPr lang="en-US" sz="1000" dirty="0" smtClean="0"/>
              <a:t>Antiviral treatment therapy can significantly reduce the mortality of patients with chronic hepatitis B liver failure. Both lamivudine and entecavir can be prescribed as an initial treatment in patients with chronic hepatitis B liver failure to reduce the mortality. </a:t>
            </a:r>
          </a:p>
          <a:p>
            <a:pPr eaLnBrk="1" fontAlgn="auto" hangingPunct="1">
              <a:lnSpc>
                <a:spcPct val="80000"/>
              </a:lnSpc>
              <a:spcBef>
                <a:spcPct val="0"/>
              </a:spcBef>
              <a:spcAft>
                <a:spcPts val="0"/>
              </a:spcAft>
              <a:defRPr/>
            </a:pPr>
            <a:endParaRPr lang="en-US" sz="1000" dirty="0" smtClean="0"/>
          </a:p>
          <a:p>
            <a:pPr eaLnBrk="1" fontAlgn="auto" hangingPunct="1">
              <a:lnSpc>
                <a:spcPct val="80000"/>
              </a:lnSpc>
              <a:spcBef>
                <a:spcPct val="0"/>
              </a:spcBef>
              <a:spcAft>
                <a:spcPts val="0"/>
              </a:spcAft>
              <a:defRPr/>
            </a:pPr>
            <a:r>
              <a:rPr lang="en-US" sz="1000" b="1" dirty="0" smtClean="0">
                <a:effectLst>
                  <a:outerShdw blurRad="38100" dist="38100" dir="2700000" algn="tl">
                    <a:srgbClr val="C0C0C0"/>
                  </a:outerShdw>
                </a:effectLst>
              </a:rPr>
              <a:t>However, for long term treatment drugs with a high barrier of resistance like ETV or TDF should be preferred.</a:t>
            </a:r>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2768DE7-5496-49E3-ADA0-09F3E4181636}" type="slidenum">
              <a:rPr lang="en-US" altLang="en-US"/>
              <a:pPr>
                <a:spcBef>
                  <a:spcPct val="0"/>
                </a:spcBef>
              </a:pPr>
              <a:t>24</a:t>
            </a:fld>
            <a:endParaRPr lang="en-US" altLang="en-US"/>
          </a:p>
        </p:txBody>
      </p:sp>
    </p:spTree>
    <p:extLst>
      <p:ext uri="{BB962C8B-B14F-4D97-AF65-F5344CB8AC3E}">
        <p14:creationId xmlns:p14="http://schemas.microsoft.com/office/powerpoint/2010/main" xmlns="" val="36101131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Antiviral Therapy significantly improves survival in this patient population with no difference between ETV and LAM, </a:t>
            </a:r>
            <a:r>
              <a:rPr lang="en-US" altLang="en-US" b="1" smtClean="0"/>
              <a:t>during a short follow up perod of 12 weeks.</a:t>
            </a:r>
            <a:endParaRPr lang="en-US" altLang="en-US" smtClean="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5761833-6DF9-4997-AA55-064E87E141EE}" type="slidenum">
              <a:rPr lang="en-US" altLang="en-US"/>
              <a:pPr>
                <a:spcBef>
                  <a:spcPct val="0"/>
                </a:spcBef>
              </a:pPr>
              <a:t>25</a:t>
            </a:fld>
            <a:endParaRPr lang="en-US" altLang="en-US"/>
          </a:p>
        </p:txBody>
      </p:sp>
    </p:spTree>
    <p:extLst>
      <p:ext uri="{BB962C8B-B14F-4D97-AF65-F5344CB8AC3E}">
        <p14:creationId xmlns:p14="http://schemas.microsoft.com/office/powerpoint/2010/main" xmlns="" val="1780493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6683525-77D3-4055-8009-7097B223BEA6}" type="slidenum">
              <a:rPr lang="en-US" altLang="ko-KR"/>
              <a:pPr>
                <a:defRPr/>
              </a:pPr>
              <a:t>5</a:t>
            </a:fld>
            <a:endParaRPr lang="en-US" altLang="ko-KR"/>
          </a:p>
        </p:txBody>
      </p:sp>
      <p:sp>
        <p:nvSpPr>
          <p:cNvPr id="153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364"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altLang="ja-JP" b="1" dirty="0" smtClean="0"/>
              <a:t>Speaker guide</a:t>
            </a:r>
          </a:p>
          <a:p>
            <a:r>
              <a:rPr lang="en-US" altLang="ja-JP" dirty="0" smtClean="0"/>
              <a:t>Since the approval of IFN for CHB in 1991 and the introduction of LVD in 1998, 5 more agents have become available: ADV, pegIFN-α, ETV, LdT and TDF (not available yet in Asia)</a:t>
            </a:r>
            <a:br>
              <a:rPr lang="en-US" altLang="ja-JP" dirty="0" smtClean="0"/>
            </a:br>
            <a:r>
              <a:rPr lang="en-US" altLang="ja-JP" dirty="0" smtClean="0"/>
              <a:t>Note: This slide shows the year of first approval obtained for the respective treatment options</a:t>
            </a:r>
          </a:p>
          <a:p>
            <a:r>
              <a:rPr lang="en-US" altLang="ja-JP" dirty="0" smtClean="0"/>
              <a:t>Two pivotal developments greatly influenced the evolution of CHB treatment guidelines:</a:t>
            </a:r>
          </a:p>
          <a:p>
            <a:pPr lvl="1"/>
            <a:r>
              <a:rPr lang="en-US" altLang="ja-JP" dirty="0" smtClean="0"/>
              <a:t>The finding that elevated HBV DNA places patients at an elevated risk of cirrhosis and HCC, triggering a paradigm shift on the importance of DNA Monitoring and the need for suppression of viral replication</a:t>
            </a:r>
          </a:p>
          <a:p>
            <a:pPr lvl="1"/>
            <a:r>
              <a:rPr lang="en-US" altLang="ja-JP" dirty="0" smtClean="0"/>
              <a:t>The 2004 findings by </a:t>
            </a:r>
            <a:r>
              <a:rPr lang="en-US" altLang="ja-JP" dirty="0" err="1" smtClean="0"/>
              <a:t>Liaw</a:t>
            </a:r>
            <a:r>
              <a:rPr lang="en-US" altLang="ja-JP" dirty="0" smtClean="0"/>
              <a:t> </a:t>
            </a:r>
            <a:r>
              <a:rPr lang="en-US" altLang="ja-JP" i="1" dirty="0" smtClean="0"/>
              <a:t>et al. </a:t>
            </a:r>
            <a:r>
              <a:rPr lang="en-US" altLang="ja-JP" dirty="0" smtClean="0"/>
              <a:t>that LVD can prevent disease progression</a:t>
            </a:r>
            <a:endParaRPr lang="en-US" altLang="ko-KR" dirty="0" smtClean="0">
              <a:ea typeface="MS PGothic" pitchFamily="34" charset="-128"/>
            </a:endParaRPr>
          </a:p>
        </p:txBody>
      </p:sp>
    </p:spTree>
    <p:extLst>
      <p:ext uri="{BB962C8B-B14F-4D97-AF65-F5344CB8AC3E}">
        <p14:creationId xmlns:p14="http://schemas.microsoft.com/office/powerpoint/2010/main" xmlns="" val="36493636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In this patient population, if antiviral therapy is not used, HBV DNA level affects survival.</a:t>
            </a:r>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A002893-6476-4EEC-9B5B-77BF3774E7E8}" type="slidenum">
              <a:rPr lang="en-US" altLang="en-US"/>
              <a:pPr>
                <a:spcBef>
                  <a:spcPct val="0"/>
                </a:spcBef>
              </a:pPr>
              <a:t>26</a:t>
            </a:fld>
            <a:endParaRPr lang="en-US" altLang="en-US"/>
          </a:p>
        </p:txBody>
      </p:sp>
    </p:spTree>
    <p:extLst>
      <p:ext uri="{BB962C8B-B14F-4D97-AF65-F5344CB8AC3E}">
        <p14:creationId xmlns:p14="http://schemas.microsoft.com/office/powerpoint/2010/main" xmlns="" val="18117405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de-DE" altLang="en-US" b="1" smtClean="0"/>
              <a:t>During this observation period treatment with either LAM or ETV significantly improved CTP as well as MELD score compared to placebo. This is in agreement with previous observations that sometimes such patients can be taken off the transplant list. However, there is also some improvement of CPT and MELD score in the placebo group, maybe due to other therapies for decompensated liver disease. In conclusion, therapy with oral HBV polymerase inhibitors like LAM and ETV is strongly recommended in chronic decompensated liver disease. With a median CPT score of 11 – 12 and a MELD score of  22 and 23 these are severely advanced end stage liver disease patients, more advanced than in many of the other studies on anti HBV therapy in end stage liver disease.      </a:t>
            </a:r>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D3A0EFB-A241-4570-A3E7-E853146AA530}" type="slidenum">
              <a:rPr lang="en-US" altLang="en-US"/>
              <a:pPr>
                <a:spcBef>
                  <a:spcPct val="0"/>
                </a:spcBef>
              </a:pPr>
              <a:t>27</a:t>
            </a:fld>
            <a:endParaRPr lang="en-US" altLang="en-US"/>
          </a:p>
        </p:txBody>
      </p:sp>
    </p:spTree>
    <p:extLst>
      <p:ext uri="{BB962C8B-B14F-4D97-AF65-F5344CB8AC3E}">
        <p14:creationId xmlns:p14="http://schemas.microsoft.com/office/powerpoint/2010/main" xmlns="" val="3687792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190500" indent="-190500"/>
            <a:r>
              <a:rPr lang="en-US" altLang="zh-TW" b="1" dirty="0" smtClean="0"/>
              <a:t>SPEAKER NOTES:</a:t>
            </a:r>
          </a:p>
          <a:p>
            <a:pPr marL="190500" indent="-190500">
              <a:buFontTx/>
              <a:buChar char="•"/>
            </a:pPr>
            <a:r>
              <a:rPr lang="en-US" altLang="zh-TW" dirty="0" smtClean="0"/>
              <a:t>In CHB infection, uncontrolled viral replication due to no or ineffective treatment leads to fibrosis, cirrhosis, hepatocellular carcinoma and death.</a:t>
            </a:r>
          </a:p>
          <a:p>
            <a:pPr marL="190500" indent="-190500">
              <a:buFontTx/>
              <a:buChar char="•"/>
            </a:pPr>
            <a:r>
              <a:rPr lang="en-US" altLang="zh-TW" dirty="0" smtClean="0"/>
              <a:t>Potent and durable viral suppression of HBV DNA to an undetectable level can lead to improved liver histology, and effective long-term treatment may help to reverse fibrosis and liver damage. Durable viral suppression is therefore vital for effective disease management.</a:t>
            </a:r>
          </a:p>
          <a:p>
            <a:pPr marL="190500" indent="-190500">
              <a:buFontTx/>
              <a:buChar char="•"/>
            </a:pPr>
            <a:r>
              <a:rPr lang="en-US" altLang="zh-TW" dirty="0" smtClean="0"/>
              <a:t>Preventing disease progression and improving liver histology are recognized as the primary goals of CHB treatment, and potent viral suppression with the prevention of resistance are vital to achieve these goals.</a:t>
            </a:r>
          </a:p>
          <a:p>
            <a:pPr marL="190500" indent="-190500"/>
            <a:endParaRPr lang="en-US" altLang="zh-TW" b="1" dirty="0" smtClean="0"/>
          </a:p>
          <a:p>
            <a:endParaRPr lang="ko-KR" altLang="en-US" dirty="0"/>
          </a:p>
        </p:txBody>
      </p:sp>
      <p:sp>
        <p:nvSpPr>
          <p:cNvPr id="4" name="슬라이드 번호 개체 틀 3"/>
          <p:cNvSpPr>
            <a:spLocks noGrp="1"/>
          </p:cNvSpPr>
          <p:nvPr>
            <p:ph type="sldNum" sz="quarter" idx="10"/>
          </p:nvPr>
        </p:nvSpPr>
        <p:spPr/>
        <p:txBody>
          <a:bodyPr/>
          <a:lstStyle/>
          <a:p>
            <a:fld id="{70C6D9A0-B12A-4656-8511-064AA5C0922A}" type="slidenum">
              <a:rPr lang="ko-KR" altLang="en-US" smtClean="0"/>
              <a:pPr/>
              <a:t>28</a:t>
            </a:fld>
            <a:endParaRPr lang="ko-KR" altLang="en-US" dirty="0"/>
          </a:p>
        </p:txBody>
      </p:sp>
    </p:spTree>
    <p:extLst>
      <p:ext uri="{BB962C8B-B14F-4D97-AF65-F5344CB8AC3E}">
        <p14:creationId xmlns:p14="http://schemas.microsoft.com/office/powerpoint/2010/main" xmlns="" val="20272344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190500" indent="-190500"/>
            <a:r>
              <a:rPr lang="en-US" altLang="zh-TW" b="1" dirty="0" smtClean="0"/>
              <a:t>SPEAKER NOTES:</a:t>
            </a:r>
          </a:p>
          <a:p>
            <a:pPr marL="190500" indent="-190500">
              <a:buFontTx/>
              <a:buChar char="•"/>
            </a:pPr>
            <a:r>
              <a:rPr lang="en-US" altLang="zh-TW" dirty="0" smtClean="0"/>
              <a:t>In CHB infection, uncontrolled viral replication due to no or ineffective treatment leads to fibrosis, cirrhosis, hepatocellular carcinoma and death.</a:t>
            </a:r>
          </a:p>
          <a:p>
            <a:pPr marL="190500" indent="-190500">
              <a:buFontTx/>
              <a:buChar char="•"/>
            </a:pPr>
            <a:r>
              <a:rPr lang="en-US" altLang="zh-TW" dirty="0" smtClean="0"/>
              <a:t>Potent and durable viral suppression of HBV DNA to an undetectable level can lead to improved liver histology, and effective long-term treatment may help to reverse fibrosis and liver damage. Durable viral suppression is therefore vital for effective disease management.</a:t>
            </a:r>
          </a:p>
          <a:p>
            <a:pPr marL="190500" indent="-190500">
              <a:buFontTx/>
              <a:buChar char="•"/>
            </a:pPr>
            <a:r>
              <a:rPr lang="en-US" altLang="zh-TW" dirty="0" smtClean="0"/>
              <a:t>Preventing disease progression and improving liver histology are recognized as the primary goals of CHB treatment, and potent viral suppression with the prevention of resistance are vital to achieve these goals.</a:t>
            </a:r>
          </a:p>
          <a:p>
            <a:pPr marL="190500" indent="-190500"/>
            <a:endParaRPr lang="en-US" altLang="zh-TW" b="1" dirty="0" smtClean="0"/>
          </a:p>
          <a:p>
            <a:endParaRPr lang="ko-KR" altLang="en-US" dirty="0"/>
          </a:p>
        </p:txBody>
      </p:sp>
      <p:sp>
        <p:nvSpPr>
          <p:cNvPr id="4" name="슬라이드 번호 개체 틀 3"/>
          <p:cNvSpPr>
            <a:spLocks noGrp="1"/>
          </p:cNvSpPr>
          <p:nvPr>
            <p:ph type="sldNum" sz="quarter" idx="10"/>
          </p:nvPr>
        </p:nvSpPr>
        <p:spPr/>
        <p:txBody>
          <a:bodyPr/>
          <a:lstStyle/>
          <a:p>
            <a:fld id="{70C6D9A0-B12A-4656-8511-064AA5C0922A}" type="slidenum">
              <a:rPr lang="ko-KR" altLang="en-US" smtClean="0"/>
              <a:pPr/>
              <a:t>37</a:t>
            </a:fld>
            <a:endParaRPr lang="ko-KR" altLang="en-US" dirty="0"/>
          </a:p>
        </p:txBody>
      </p:sp>
    </p:spTree>
    <p:extLst>
      <p:ext uri="{BB962C8B-B14F-4D97-AF65-F5344CB8AC3E}">
        <p14:creationId xmlns:p14="http://schemas.microsoft.com/office/powerpoint/2010/main" xmlns="" val="20272344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xfrm>
            <a:off x="680383" y="4715832"/>
            <a:ext cx="5881775" cy="6100746"/>
          </a:xfrm>
          <a:noFill/>
        </p:spPr>
        <p:txBody>
          <a:bodyPr/>
          <a:lstStyle/>
          <a:p>
            <a:pPr>
              <a:spcBef>
                <a:spcPts val="356"/>
              </a:spcBef>
              <a:buFontTx/>
              <a:buChar char="•"/>
            </a:pPr>
            <a:r>
              <a:rPr lang="en-US" sz="1000" b="1" dirty="0" smtClean="0">
                <a:latin typeface="Arial" pitchFamily="34" charset="0"/>
                <a:ea typeface="MS PGothic" pitchFamily="34" charset="-128"/>
                <a:cs typeface="Arial" pitchFamily="34" charset="0"/>
              </a:rPr>
              <a:t>Analysis </a:t>
            </a:r>
            <a:r>
              <a:rPr lang="en-US" sz="1000" b="1" dirty="0">
                <a:latin typeface="Arial" pitchFamily="34" charset="0"/>
                <a:ea typeface="MS PGothic" pitchFamily="34" charset="-128"/>
                <a:cs typeface="Arial" pitchFamily="34" charset="0"/>
              </a:rPr>
              <a:t>Aim:  To compare the observed incidence of HCC in patients treated with TDF in Studies 102/103 with the predicted HCC incidence based on the REACH-B risk calculator</a:t>
            </a:r>
            <a:endParaRPr lang="pt-PT" sz="1000" b="1" dirty="0">
              <a:latin typeface="Arial" pitchFamily="34" charset="0"/>
              <a:ea typeface="MS PGothic" pitchFamily="34" charset="-128"/>
              <a:cs typeface="Arial" pitchFamily="34" charset="0"/>
            </a:endParaRPr>
          </a:p>
          <a:p>
            <a:pPr>
              <a:spcBef>
                <a:spcPts val="356"/>
              </a:spcBef>
            </a:pPr>
            <a:endParaRPr lang="pt-PT" sz="1000" dirty="0">
              <a:latin typeface="Arial" pitchFamily="34" charset="0"/>
              <a:ea typeface="MS PGothic" pitchFamily="34" charset="-128"/>
              <a:cs typeface="Arial" pitchFamily="34" charset="0"/>
            </a:endParaRPr>
          </a:p>
          <a:p>
            <a:pPr>
              <a:spcBef>
                <a:spcPts val="356"/>
              </a:spcBef>
              <a:buFontTx/>
              <a:buChar char="•"/>
            </a:pPr>
            <a:r>
              <a:rPr lang="pt-PT" sz="1000" dirty="0" err="1" smtClean="0">
                <a:latin typeface="Arial" pitchFamily="34" charset="0"/>
                <a:ea typeface="MS PGothic" pitchFamily="34" charset="-128"/>
                <a:cs typeface="Arial" pitchFamily="34" charset="0"/>
              </a:rPr>
              <a:t>These</a:t>
            </a:r>
            <a:r>
              <a:rPr lang="pt-PT" sz="1000" dirty="0" smtClean="0">
                <a:latin typeface="Arial" pitchFamily="34" charset="0"/>
                <a:ea typeface="MS PGothic" pitchFamily="34" charset="-128"/>
                <a:cs typeface="Arial" pitchFamily="34" charset="0"/>
              </a:rPr>
              <a:t> </a:t>
            </a:r>
            <a:r>
              <a:rPr lang="pt-PT" sz="1000" dirty="0">
                <a:latin typeface="Arial" pitchFamily="34" charset="0"/>
                <a:ea typeface="MS PGothic" pitchFamily="34" charset="-128"/>
                <a:cs typeface="Arial" pitchFamily="34" charset="0"/>
              </a:rPr>
              <a:t>data are </a:t>
            </a:r>
            <a:r>
              <a:rPr lang="pt-PT" sz="1000" dirty="0" err="1">
                <a:latin typeface="Arial" pitchFamily="34" charset="0"/>
                <a:ea typeface="MS PGothic" pitchFamily="34" charset="-128"/>
                <a:cs typeface="Arial" pitchFamily="34" charset="0"/>
              </a:rPr>
              <a:t>generated</a:t>
            </a:r>
            <a:r>
              <a:rPr lang="pt-PT" sz="1000" dirty="0">
                <a:latin typeface="Arial" pitchFamily="34" charset="0"/>
                <a:ea typeface="MS PGothic" pitchFamily="34" charset="-128"/>
                <a:cs typeface="Arial" pitchFamily="34" charset="0"/>
              </a:rPr>
              <a:t> </a:t>
            </a:r>
            <a:r>
              <a:rPr lang="pt-PT" sz="1000" dirty="0" err="1">
                <a:latin typeface="Arial" pitchFamily="34" charset="0"/>
                <a:ea typeface="MS PGothic" pitchFamily="34" charset="-128"/>
                <a:cs typeface="Arial" pitchFamily="34" charset="0"/>
              </a:rPr>
              <a:t>from</a:t>
            </a:r>
            <a:r>
              <a:rPr lang="pt-PT" sz="1000" dirty="0">
                <a:latin typeface="Arial" pitchFamily="34" charset="0"/>
                <a:ea typeface="MS PGothic" pitchFamily="34" charset="-128"/>
                <a:cs typeface="Arial" pitchFamily="34" charset="0"/>
              </a:rPr>
              <a:t> </a:t>
            </a:r>
            <a:r>
              <a:rPr lang="pt-PT" sz="1000" dirty="0" err="1">
                <a:latin typeface="Arial" pitchFamily="34" charset="0"/>
                <a:ea typeface="MS PGothic" pitchFamily="34" charset="-128"/>
                <a:cs typeface="Arial" pitchFamily="34" charset="0"/>
              </a:rPr>
              <a:t>the</a:t>
            </a:r>
            <a:r>
              <a:rPr lang="pt-PT" sz="1000" dirty="0">
                <a:latin typeface="Arial" pitchFamily="34" charset="0"/>
                <a:ea typeface="MS PGothic" pitchFamily="34" charset="-128"/>
                <a:cs typeface="Arial" pitchFamily="34" charset="0"/>
              </a:rPr>
              <a:t> </a:t>
            </a:r>
            <a:r>
              <a:rPr lang="pt-PT" sz="1000" dirty="0" err="1">
                <a:latin typeface="Arial" pitchFamily="34" charset="0"/>
                <a:ea typeface="MS PGothic" pitchFamily="34" charset="-128"/>
                <a:cs typeface="Arial" pitchFamily="34" charset="0"/>
              </a:rPr>
              <a:t>first</a:t>
            </a:r>
            <a:r>
              <a:rPr lang="pt-PT" sz="1000" dirty="0">
                <a:latin typeface="Arial" pitchFamily="34" charset="0"/>
                <a:ea typeface="MS PGothic" pitchFamily="34" charset="-128"/>
                <a:cs typeface="Arial" pitchFamily="34" charset="0"/>
              </a:rPr>
              <a:t> 7 </a:t>
            </a:r>
            <a:r>
              <a:rPr lang="pt-PT" sz="1000" dirty="0" err="1">
                <a:latin typeface="Arial" pitchFamily="34" charset="0"/>
                <a:ea typeface="MS PGothic" pitchFamily="34" charset="-128"/>
                <a:cs typeface="Arial" pitchFamily="34" charset="0"/>
              </a:rPr>
              <a:t>years</a:t>
            </a:r>
            <a:r>
              <a:rPr lang="pt-PT" sz="1000" dirty="0">
                <a:latin typeface="Arial" pitchFamily="34" charset="0"/>
                <a:ea typeface="MS PGothic" pitchFamily="34" charset="-128"/>
                <a:cs typeface="Arial" pitchFamily="34" charset="0"/>
              </a:rPr>
              <a:t> </a:t>
            </a:r>
            <a:r>
              <a:rPr lang="pt-PT" sz="1000" dirty="0" err="1">
                <a:latin typeface="Arial" pitchFamily="34" charset="0"/>
                <a:ea typeface="MS PGothic" pitchFamily="34" charset="-128"/>
                <a:cs typeface="Arial" pitchFamily="34" charset="0"/>
              </a:rPr>
              <a:t>of</a:t>
            </a:r>
            <a:r>
              <a:rPr lang="pt-PT" sz="1000" dirty="0">
                <a:latin typeface="Arial" pitchFamily="34" charset="0"/>
                <a:ea typeface="MS PGothic" pitchFamily="34" charset="-128"/>
                <a:cs typeface="Arial" pitchFamily="34" charset="0"/>
              </a:rPr>
              <a:t> 102/103</a:t>
            </a:r>
          </a:p>
          <a:p>
            <a:pPr>
              <a:spcBef>
                <a:spcPts val="356"/>
              </a:spcBef>
              <a:buFontTx/>
              <a:buChar char="•"/>
            </a:pPr>
            <a:r>
              <a:rPr lang="en-US" sz="1000" dirty="0">
                <a:latin typeface="Arial" pitchFamily="34" charset="0"/>
                <a:ea typeface="MS PGothic" pitchFamily="34" charset="-128"/>
                <a:cs typeface="Arial" pitchFamily="34" charset="0"/>
              </a:rPr>
              <a:t>Primary endpoint: HBV DNA &lt; 400 copies/</a:t>
            </a:r>
            <a:r>
              <a:rPr lang="en-US" sz="1000" dirty="0" err="1">
                <a:latin typeface="Arial" pitchFamily="34" charset="0"/>
                <a:ea typeface="MS PGothic" pitchFamily="34" charset="-128"/>
                <a:cs typeface="Arial" pitchFamily="34" charset="0"/>
              </a:rPr>
              <a:t>mL</a:t>
            </a:r>
            <a:r>
              <a:rPr lang="en-US" sz="1000" dirty="0">
                <a:latin typeface="Arial" pitchFamily="34" charset="0"/>
                <a:ea typeface="MS PGothic" pitchFamily="34" charset="-128"/>
                <a:cs typeface="Arial" pitchFamily="34" charset="0"/>
              </a:rPr>
              <a:t> and </a:t>
            </a:r>
            <a:r>
              <a:rPr lang="en-US" sz="1000" dirty="0" err="1">
                <a:latin typeface="Arial" pitchFamily="34" charset="0"/>
                <a:ea typeface="MS PGothic" pitchFamily="34" charset="-128"/>
                <a:cs typeface="Arial" pitchFamily="34" charset="0"/>
              </a:rPr>
              <a:t>histologic</a:t>
            </a:r>
            <a:r>
              <a:rPr lang="en-US" sz="1000" dirty="0">
                <a:latin typeface="Arial" pitchFamily="34" charset="0"/>
                <a:ea typeface="MS PGothic" pitchFamily="34" charset="-128"/>
                <a:cs typeface="Arial" pitchFamily="34" charset="0"/>
              </a:rPr>
              <a:t> improvement (reduction of ≥ 2 points in </a:t>
            </a:r>
            <a:r>
              <a:rPr lang="en-US" sz="1000" dirty="0" err="1">
                <a:latin typeface="Arial" pitchFamily="34" charset="0"/>
                <a:ea typeface="MS PGothic" pitchFamily="34" charset="-128"/>
                <a:cs typeface="Arial" pitchFamily="34" charset="0"/>
              </a:rPr>
              <a:t>Knodell</a:t>
            </a:r>
            <a:r>
              <a:rPr lang="en-US" sz="1000" dirty="0">
                <a:latin typeface="Arial" pitchFamily="34" charset="0"/>
                <a:ea typeface="MS PGothic" pitchFamily="34" charset="-128"/>
                <a:cs typeface="Arial" pitchFamily="34" charset="0"/>
              </a:rPr>
              <a:t> score) at Week 48</a:t>
            </a:r>
          </a:p>
          <a:p>
            <a:pPr>
              <a:spcBef>
                <a:spcPts val="356"/>
              </a:spcBef>
              <a:buFontTx/>
              <a:buChar char="•"/>
            </a:pPr>
            <a:r>
              <a:rPr lang="en-US" sz="1000" dirty="0" err="1">
                <a:latin typeface="Arial" pitchFamily="34" charset="0"/>
                <a:ea typeface="MS PGothic" pitchFamily="34" charset="-128"/>
                <a:cs typeface="Arial" pitchFamily="34" charset="0"/>
              </a:rPr>
              <a:t>Emtricitabine</a:t>
            </a:r>
            <a:r>
              <a:rPr lang="en-US" sz="1000" dirty="0">
                <a:latin typeface="Arial" pitchFamily="34" charset="0"/>
                <a:ea typeface="MS PGothic" pitchFamily="34" charset="-128"/>
                <a:cs typeface="Arial" pitchFamily="34" charset="0"/>
              </a:rPr>
              <a:t> could be added at the investigator’s discretion for confirmed viremia on/after Week 72</a:t>
            </a:r>
          </a:p>
          <a:p>
            <a:pPr>
              <a:spcBef>
                <a:spcPts val="356"/>
              </a:spcBef>
              <a:buFontTx/>
              <a:buChar char="•"/>
            </a:pPr>
            <a:r>
              <a:rPr lang="en-US" sz="1000" dirty="0">
                <a:latin typeface="Arial" pitchFamily="34" charset="0"/>
                <a:ea typeface="MS PGothic" pitchFamily="34" charset="-128"/>
                <a:cs typeface="Arial" pitchFamily="34" charset="0"/>
              </a:rPr>
              <a:t>HCC recognized as AE</a:t>
            </a:r>
          </a:p>
          <a:p>
            <a:pPr>
              <a:spcBef>
                <a:spcPts val="356"/>
              </a:spcBef>
              <a:buFontTx/>
              <a:buChar char="•"/>
            </a:pPr>
            <a:r>
              <a:rPr lang="en-US" sz="1000" dirty="0">
                <a:latin typeface="Arial" pitchFamily="34" charset="0"/>
                <a:ea typeface="MS PGothic" pitchFamily="34" charset="-128"/>
                <a:cs typeface="Arial" pitchFamily="34" charset="0"/>
              </a:rPr>
              <a:t>There are at least 3 HCC risk calculators than can be used; GAG-HCC, GU-HCC, and REACH-B.  The REACH-B calculator was chosen since it is the most granular in choosing the exact percentage</a:t>
            </a:r>
          </a:p>
          <a:p>
            <a:pPr>
              <a:spcBef>
                <a:spcPts val="356"/>
              </a:spcBef>
              <a:buFontTx/>
              <a:buChar char="•"/>
            </a:pPr>
            <a:r>
              <a:rPr lang="en-US" sz="1000" dirty="0">
                <a:latin typeface="Arial" pitchFamily="34" charset="0"/>
                <a:ea typeface="MS PGothic" pitchFamily="34" charset="-128"/>
                <a:cs typeface="Arial" pitchFamily="34" charset="0"/>
              </a:rPr>
              <a:t>Study 102-103 exclusion criteria:  evidence of HCC by either </a:t>
            </a:r>
            <a:r>
              <a:rPr lang="el-GR" sz="1000" dirty="0">
                <a:latin typeface="Arial" pitchFamily="34" charset="0"/>
                <a:ea typeface="MS PGothic" pitchFamily="34" charset="-128"/>
                <a:cs typeface="Arial" pitchFamily="34" charset="0"/>
              </a:rPr>
              <a:t>α</a:t>
            </a:r>
            <a:r>
              <a:rPr lang="en-US" sz="1000" dirty="0">
                <a:latin typeface="Arial" pitchFamily="34" charset="0"/>
                <a:ea typeface="MS PGothic" pitchFamily="34" charset="-128"/>
                <a:cs typeface="Arial" pitchFamily="34" charset="0"/>
              </a:rPr>
              <a:t>-fetoprotein &gt; 50 </a:t>
            </a:r>
            <a:r>
              <a:rPr lang="en-US" sz="1000" dirty="0" err="1">
                <a:latin typeface="Arial" pitchFamily="34" charset="0"/>
                <a:ea typeface="MS PGothic" pitchFamily="34" charset="-128"/>
                <a:cs typeface="Arial" pitchFamily="34" charset="0"/>
              </a:rPr>
              <a:t>ng</a:t>
            </a:r>
            <a:r>
              <a:rPr lang="en-US" sz="1000" dirty="0">
                <a:latin typeface="Arial" pitchFamily="34" charset="0"/>
                <a:ea typeface="MS PGothic" pitchFamily="34" charset="-128"/>
                <a:cs typeface="Arial" pitchFamily="34" charset="0"/>
              </a:rPr>
              <a:t>/</a:t>
            </a:r>
            <a:r>
              <a:rPr lang="en-US" sz="1000" dirty="0" err="1">
                <a:latin typeface="Arial" pitchFamily="34" charset="0"/>
                <a:ea typeface="MS PGothic" pitchFamily="34" charset="-128"/>
                <a:cs typeface="Arial" pitchFamily="34" charset="0"/>
              </a:rPr>
              <a:t>mL</a:t>
            </a:r>
            <a:r>
              <a:rPr lang="en-US" sz="1000" dirty="0">
                <a:latin typeface="Arial" pitchFamily="34" charset="0"/>
                <a:ea typeface="MS PGothic" pitchFamily="34" charset="-128"/>
                <a:cs typeface="Arial" pitchFamily="34" charset="0"/>
              </a:rPr>
              <a:t> or by any other standard of care measure</a:t>
            </a:r>
          </a:p>
        </p:txBody>
      </p:sp>
      <p:sp>
        <p:nvSpPr>
          <p:cNvPr id="53252" name="Slide Number Placeholder 3"/>
          <p:cNvSpPr>
            <a:spLocks noGrp="1"/>
          </p:cNvSpPr>
          <p:nvPr>
            <p:ph type="sldNum" sz="quarter" idx="5"/>
          </p:nvPr>
        </p:nvSpPr>
        <p:spPr>
          <a:noFill/>
          <a:ln>
            <a:miter lim="800000"/>
            <a:headEnd/>
            <a:tailEnd/>
          </a:ln>
        </p:spPr>
        <p:txBody>
          <a:bodyPr/>
          <a:lstStyle/>
          <a:p>
            <a:fld id="{436578E3-F4D4-4837-828D-6DAE7741287A}" type="slidenum">
              <a:rPr lang="en-US">
                <a:solidFill>
                  <a:srgbClr val="000000"/>
                </a:solidFill>
              </a:rPr>
              <a:pPr/>
              <a:t>39</a:t>
            </a:fld>
            <a:endParaRPr lang="en-US">
              <a:solidFill>
                <a:srgbClr val="000000"/>
              </a:solidFill>
            </a:endParaRPr>
          </a:p>
        </p:txBody>
      </p:sp>
    </p:spTree>
    <p:extLst>
      <p:ext uri="{BB962C8B-B14F-4D97-AF65-F5344CB8AC3E}">
        <p14:creationId xmlns:p14="http://schemas.microsoft.com/office/powerpoint/2010/main" xmlns="" val="29421627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p:txBody>
          <a:bodyPr/>
          <a:lstStyle/>
          <a:p>
            <a:pPr marL="171360" indent="-171360">
              <a:buFontTx/>
              <a:buChar char="•"/>
            </a:pPr>
            <a:r>
              <a:rPr lang="en-US" sz="1000" b="1" dirty="0" smtClean="0">
                <a:latin typeface="Arial" pitchFamily="34" charset="0"/>
              </a:rPr>
              <a:t>REACH-B </a:t>
            </a:r>
            <a:r>
              <a:rPr lang="en-US" sz="1000" b="1" dirty="0">
                <a:latin typeface="Arial" pitchFamily="34" charset="0"/>
              </a:rPr>
              <a:t>is designed for non-</a:t>
            </a:r>
            <a:r>
              <a:rPr lang="en-US" sz="1000" b="1" dirty="0" err="1">
                <a:latin typeface="Arial" pitchFamily="34" charset="0"/>
              </a:rPr>
              <a:t>cirrhotics</a:t>
            </a:r>
            <a:r>
              <a:rPr lang="en-US" sz="1000" b="1" dirty="0">
                <a:latin typeface="Arial" pitchFamily="34" charset="0"/>
              </a:rPr>
              <a:t> and may underestimate risk in </a:t>
            </a:r>
            <a:r>
              <a:rPr lang="en-US" sz="1000" b="1" dirty="0" err="1">
                <a:latin typeface="Arial" pitchFamily="34" charset="0"/>
              </a:rPr>
              <a:t>cirrhotics</a:t>
            </a:r>
            <a:endParaRPr lang="en-US" sz="1000" b="1" dirty="0">
              <a:latin typeface="Arial" pitchFamily="34" charset="0"/>
            </a:endParaRPr>
          </a:p>
          <a:p>
            <a:pPr marL="171360" indent="-171360">
              <a:buFontTx/>
              <a:buChar char="•"/>
            </a:pPr>
            <a:r>
              <a:rPr lang="en-US" sz="1000" b="1" dirty="0">
                <a:latin typeface="Arial" pitchFamily="34" charset="0"/>
              </a:rPr>
              <a:t>On the right, we applied the model to a hypothetical patient; a 60 year-old </a:t>
            </a:r>
            <a:r>
              <a:rPr lang="en-US" sz="1000" b="1" dirty="0" err="1">
                <a:latin typeface="Arial" pitchFamily="34" charset="0"/>
              </a:rPr>
              <a:t>HBeAg</a:t>
            </a:r>
            <a:r>
              <a:rPr lang="en-US" sz="1000" b="1" dirty="0">
                <a:latin typeface="Arial" pitchFamily="34" charset="0"/>
              </a:rPr>
              <a:t>+ man, with an ALT of 60 IU/</a:t>
            </a:r>
            <a:r>
              <a:rPr lang="en-US" sz="1000" b="1" dirty="0" err="1">
                <a:latin typeface="Arial" pitchFamily="34" charset="0"/>
              </a:rPr>
              <a:t>mL</a:t>
            </a:r>
            <a:r>
              <a:rPr lang="en-US" sz="1000" b="1" dirty="0">
                <a:latin typeface="Arial" pitchFamily="34" charset="0"/>
              </a:rPr>
              <a:t> and HBV DNA of 5 logs</a:t>
            </a:r>
          </a:p>
          <a:p>
            <a:pPr marL="171360" indent="-171360">
              <a:buFontTx/>
              <a:buChar char="•"/>
            </a:pPr>
            <a:endParaRPr lang="en-US" sz="1000" dirty="0">
              <a:latin typeface="Arial" pitchFamily="34" charset="0"/>
            </a:endParaRPr>
          </a:p>
          <a:p>
            <a:pPr marL="171360" indent="-171360">
              <a:spcBef>
                <a:spcPts val="356"/>
              </a:spcBef>
              <a:buFontTx/>
              <a:buChar char="•"/>
            </a:pPr>
            <a:r>
              <a:rPr lang="en-US" sz="1000" dirty="0" smtClean="0">
                <a:latin typeface="Arial" pitchFamily="34" charset="0"/>
                <a:ea typeface="MS PGothic" pitchFamily="34" charset="-128"/>
                <a:cs typeface="Arial" pitchFamily="34" charset="0"/>
              </a:rPr>
              <a:t>The </a:t>
            </a:r>
            <a:r>
              <a:rPr lang="en-US" sz="1000" dirty="0">
                <a:latin typeface="Arial" pitchFamily="34" charset="0"/>
                <a:ea typeface="MS PGothic" pitchFamily="34" charset="-128"/>
                <a:cs typeface="Arial" pitchFamily="34" charset="0"/>
              </a:rPr>
              <a:t>REACH-B calculator was developed in a non-cirrhotic cohort (REVEAL), but it was validated separately in 3 large, urban hospitals (2 in Hong Kong and 1 in Korea) in </a:t>
            </a:r>
            <a:r>
              <a:rPr lang="en-US" sz="1000" dirty="0" err="1">
                <a:latin typeface="Arial" pitchFamily="34" charset="0"/>
                <a:ea typeface="MS PGothic" pitchFamily="34" charset="-128"/>
                <a:cs typeface="Arial" pitchFamily="34" charset="0"/>
              </a:rPr>
              <a:t>cirrhotics</a:t>
            </a:r>
            <a:endParaRPr lang="en-US" sz="1000" dirty="0">
              <a:latin typeface="Arial" pitchFamily="34" charset="0"/>
              <a:ea typeface="MS PGothic" pitchFamily="34" charset="-128"/>
              <a:cs typeface="Arial" pitchFamily="34" charset="0"/>
            </a:endParaRPr>
          </a:p>
          <a:p>
            <a:pPr marL="171360" indent="-171360">
              <a:spcBef>
                <a:spcPts val="356"/>
              </a:spcBef>
              <a:buFontTx/>
              <a:buChar char="•"/>
            </a:pPr>
            <a:r>
              <a:rPr lang="en-US" sz="1000" dirty="0">
                <a:latin typeface="Arial" pitchFamily="34" charset="0"/>
                <a:ea typeface="MS PGothic" pitchFamily="34" charset="-128"/>
                <a:cs typeface="Arial" pitchFamily="34" charset="0"/>
              </a:rPr>
              <a:t>REACH-B is a predictive model designed to estimate the HCC risk in non-cirrhotic patients up to 10 years</a:t>
            </a:r>
          </a:p>
          <a:p>
            <a:pPr marL="171360" indent="-171360">
              <a:spcBef>
                <a:spcPts val="356"/>
              </a:spcBef>
              <a:buFontTx/>
              <a:buChar char="•"/>
            </a:pPr>
            <a:r>
              <a:rPr lang="en-US" sz="1000" dirty="0">
                <a:latin typeface="Arial" pitchFamily="34" charset="0"/>
                <a:ea typeface="MS PGothic" pitchFamily="34" charset="-128"/>
                <a:cs typeface="Arial" pitchFamily="34" charset="0"/>
              </a:rPr>
              <a:t>It uses a point system up to 17 to delineate risk based on sex, age, ALT, </a:t>
            </a:r>
            <a:r>
              <a:rPr lang="en-US" sz="1000" dirty="0" err="1">
                <a:latin typeface="Arial" pitchFamily="34" charset="0"/>
                <a:ea typeface="MS PGothic" pitchFamily="34" charset="-128"/>
                <a:cs typeface="Arial" pitchFamily="34" charset="0"/>
              </a:rPr>
              <a:t>HBeAg</a:t>
            </a:r>
            <a:r>
              <a:rPr lang="en-US" sz="1000" dirty="0">
                <a:latin typeface="Arial" pitchFamily="34" charset="0"/>
                <a:ea typeface="MS PGothic" pitchFamily="34" charset="-128"/>
                <a:cs typeface="Arial" pitchFamily="34" charset="0"/>
              </a:rPr>
              <a:t> status, and HBV DNA levels</a:t>
            </a:r>
          </a:p>
          <a:p>
            <a:pPr marL="171360" indent="-171360">
              <a:spcBef>
                <a:spcPts val="356"/>
              </a:spcBef>
              <a:buFontTx/>
              <a:buChar char="•"/>
            </a:pPr>
            <a:r>
              <a:rPr lang="en-US" sz="1000" dirty="0">
                <a:latin typeface="Arial" pitchFamily="34" charset="0"/>
                <a:ea typeface="MS PGothic" pitchFamily="34" charset="-128"/>
                <a:cs typeface="Arial" pitchFamily="34" charset="0"/>
              </a:rPr>
              <a:t>The higher the number, the higher the risk of developing HCC</a:t>
            </a:r>
            <a:endParaRPr lang="en-US" sz="1000" dirty="0">
              <a:latin typeface="Arial" pitchFamily="34" charset="0"/>
              <a:cs typeface="Arial" pitchFamily="34" charset="0"/>
            </a:endParaRPr>
          </a:p>
          <a:p>
            <a:pPr marL="171360" indent="-171360">
              <a:buFontTx/>
              <a:buChar char="•"/>
            </a:pPr>
            <a:endParaRPr lang="en-US" sz="1000" dirty="0">
              <a:latin typeface="Arial" pitchFamily="34" charset="0"/>
            </a:endParaRPr>
          </a:p>
        </p:txBody>
      </p:sp>
      <p:sp>
        <p:nvSpPr>
          <p:cNvPr id="54276" name="Slide Number Placeholder 3"/>
          <p:cNvSpPr>
            <a:spLocks noGrp="1"/>
          </p:cNvSpPr>
          <p:nvPr>
            <p:ph type="sldNum" sz="quarter" idx="5"/>
          </p:nvPr>
        </p:nvSpPr>
        <p:spPr>
          <a:noFill/>
          <a:ln>
            <a:miter lim="800000"/>
            <a:headEnd/>
            <a:tailEnd/>
          </a:ln>
        </p:spPr>
        <p:txBody>
          <a:bodyPr/>
          <a:lstStyle/>
          <a:p>
            <a:fld id="{AB6CC43A-9F53-4E89-9D12-37F2A1D1435A}" type="slidenum">
              <a:rPr lang="en-US"/>
              <a:pPr/>
              <a:t>40</a:t>
            </a:fld>
            <a:endParaRPr lang="en-US"/>
          </a:p>
        </p:txBody>
      </p:sp>
    </p:spTree>
    <p:extLst>
      <p:ext uri="{BB962C8B-B14F-4D97-AF65-F5344CB8AC3E}">
        <p14:creationId xmlns:p14="http://schemas.microsoft.com/office/powerpoint/2010/main" xmlns="" val="17143371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p:txBody>
          <a:bodyPr/>
          <a:lstStyle/>
          <a:p>
            <a:pPr eaLnBrk="1" hangingPunct="1">
              <a:buFontTx/>
              <a:buChar char="•"/>
            </a:pPr>
            <a:r>
              <a:rPr lang="pt-PT" sz="1000" b="1" dirty="0" err="1" smtClean="0">
                <a:latin typeface="Arial" pitchFamily="34" charset="0"/>
                <a:ea typeface="MS PGothic" pitchFamily="34" charset="-128"/>
              </a:rPr>
              <a:t>Not</a:t>
            </a:r>
            <a:r>
              <a:rPr lang="pt-PT" sz="1000" b="1" dirty="0" smtClean="0">
                <a:latin typeface="Arial" pitchFamily="34" charset="0"/>
                <a:ea typeface="MS PGothic" pitchFamily="34" charset="-128"/>
              </a:rPr>
              <a:t> </a:t>
            </a:r>
            <a:r>
              <a:rPr lang="pt-PT" sz="1000" b="1" dirty="0" err="1">
                <a:latin typeface="Arial" pitchFamily="34" charset="0"/>
                <a:ea typeface="MS PGothic" pitchFamily="34" charset="-128"/>
              </a:rPr>
              <a:t>surprisingly</a:t>
            </a:r>
            <a:r>
              <a:rPr lang="pt-PT" sz="1000" b="1" dirty="0">
                <a:latin typeface="Arial" pitchFamily="34" charset="0"/>
                <a:ea typeface="MS PGothic" pitchFamily="34" charset="-128"/>
              </a:rPr>
              <a:t>, a </a:t>
            </a:r>
            <a:r>
              <a:rPr lang="pt-PT" sz="1000" b="1" dirty="0" err="1">
                <a:latin typeface="Arial" pitchFamily="34" charset="0"/>
                <a:ea typeface="MS PGothic" pitchFamily="34" charset="-128"/>
              </a:rPr>
              <a:t>higher</a:t>
            </a:r>
            <a:r>
              <a:rPr lang="pt-PT" sz="1000" b="1" dirty="0">
                <a:latin typeface="Arial" pitchFamily="34" charset="0"/>
                <a:ea typeface="MS PGothic" pitchFamily="34" charset="-128"/>
              </a:rPr>
              <a:t> </a:t>
            </a:r>
            <a:r>
              <a:rPr lang="pt-PT" sz="1000" b="1" dirty="0" err="1">
                <a:latin typeface="Arial" pitchFamily="34" charset="0"/>
                <a:ea typeface="MS PGothic" pitchFamily="34" charset="-128"/>
              </a:rPr>
              <a:t>percentage</a:t>
            </a:r>
            <a:r>
              <a:rPr lang="pt-PT" sz="1000" b="1" dirty="0">
                <a:latin typeface="Arial" pitchFamily="34" charset="0"/>
                <a:ea typeface="MS PGothic" pitchFamily="34" charset="-128"/>
              </a:rPr>
              <a:t> </a:t>
            </a:r>
            <a:r>
              <a:rPr lang="pt-PT" sz="1000" b="1" dirty="0" err="1">
                <a:latin typeface="Arial" pitchFamily="34" charset="0"/>
                <a:ea typeface="MS PGothic" pitchFamily="34" charset="-128"/>
              </a:rPr>
              <a:t>of</a:t>
            </a:r>
            <a:r>
              <a:rPr lang="pt-PT" sz="1000" b="1" dirty="0">
                <a:latin typeface="Arial" pitchFamily="34" charset="0"/>
                <a:ea typeface="MS PGothic" pitchFamily="34" charset="-128"/>
              </a:rPr>
              <a:t> HCC </a:t>
            </a:r>
            <a:r>
              <a:rPr lang="pt-PT" sz="1000" b="1" dirty="0" err="1">
                <a:latin typeface="Arial" pitchFamily="34" charset="0"/>
                <a:ea typeface="MS PGothic" pitchFamily="34" charset="-128"/>
              </a:rPr>
              <a:t>was</a:t>
            </a:r>
            <a:r>
              <a:rPr lang="pt-PT" sz="1000" b="1" dirty="0">
                <a:latin typeface="Arial" pitchFamily="34" charset="0"/>
                <a:ea typeface="MS PGothic" pitchFamily="34" charset="-128"/>
              </a:rPr>
              <a:t> </a:t>
            </a:r>
            <a:r>
              <a:rPr lang="pt-PT" sz="1000" b="1" dirty="0" err="1">
                <a:latin typeface="Arial" pitchFamily="34" charset="0"/>
                <a:ea typeface="MS PGothic" pitchFamily="34" charset="-128"/>
              </a:rPr>
              <a:t>noted</a:t>
            </a:r>
            <a:r>
              <a:rPr lang="pt-PT" sz="1000" b="1" dirty="0">
                <a:latin typeface="Arial" pitchFamily="34" charset="0"/>
                <a:ea typeface="MS PGothic" pitchFamily="34" charset="-128"/>
              </a:rPr>
              <a:t> </a:t>
            </a:r>
            <a:r>
              <a:rPr lang="pt-PT" sz="1000" b="1" dirty="0" err="1">
                <a:latin typeface="Arial" pitchFamily="34" charset="0"/>
                <a:ea typeface="MS PGothic" pitchFamily="34" charset="-128"/>
              </a:rPr>
              <a:t>in</a:t>
            </a:r>
            <a:r>
              <a:rPr lang="pt-PT" sz="1000" b="1" dirty="0">
                <a:latin typeface="Arial" pitchFamily="34" charset="0"/>
                <a:ea typeface="MS PGothic" pitchFamily="34" charset="-128"/>
              </a:rPr>
              <a:t> </a:t>
            </a:r>
            <a:r>
              <a:rPr lang="pt-PT" sz="1000" b="1" dirty="0" err="1">
                <a:latin typeface="Arial" pitchFamily="34" charset="0"/>
                <a:ea typeface="MS PGothic" pitchFamily="34" charset="-128"/>
              </a:rPr>
              <a:t>cirrhotics</a:t>
            </a:r>
            <a:r>
              <a:rPr lang="pt-PT" sz="1000" b="1" dirty="0">
                <a:latin typeface="Arial" pitchFamily="34" charset="0"/>
                <a:ea typeface="MS PGothic" pitchFamily="34" charset="-128"/>
              </a:rPr>
              <a:t> (~4.5%) </a:t>
            </a:r>
            <a:r>
              <a:rPr lang="pt-PT" sz="1000" b="1" dirty="0" err="1">
                <a:latin typeface="Arial" pitchFamily="34" charset="0"/>
                <a:ea typeface="MS PGothic" pitchFamily="34" charset="-128"/>
              </a:rPr>
              <a:t>than</a:t>
            </a:r>
            <a:r>
              <a:rPr lang="pt-PT" sz="1000" b="1" dirty="0">
                <a:latin typeface="Arial" pitchFamily="34" charset="0"/>
                <a:ea typeface="MS PGothic" pitchFamily="34" charset="-128"/>
              </a:rPr>
              <a:t> </a:t>
            </a:r>
            <a:r>
              <a:rPr lang="pt-PT" sz="1000" b="1" dirty="0" err="1">
                <a:latin typeface="Arial" pitchFamily="34" charset="0"/>
                <a:ea typeface="MS PGothic" pitchFamily="34" charset="-128"/>
              </a:rPr>
              <a:t>in</a:t>
            </a:r>
            <a:r>
              <a:rPr lang="pt-PT" sz="1000" b="1" dirty="0">
                <a:latin typeface="Arial" pitchFamily="34" charset="0"/>
                <a:ea typeface="MS PGothic" pitchFamily="34" charset="-128"/>
              </a:rPr>
              <a:t> </a:t>
            </a:r>
            <a:r>
              <a:rPr lang="pt-PT" sz="1000" b="1" dirty="0" err="1">
                <a:latin typeface="Arial" pitchFamily="34" charset="0"/>
                <a:ea typeface="MS PGothic" pitchFamily="34" charset="-128"/>
              </a:rPr>
              <a:t>non-cirrhotics</a:t>
            </a:r>
            <a:r>
              <a:rPr lang="pt-PT" sz="1000" b="1" dirty="0">
                <a:latin typeface="Arial" pitchFamily="34" charset="0"/>
                <a:ea typeface="MS PGothic" pitchFamily="34" charset="-128"/>
              </a:rPr>
              <a:t> (~1.5%) </a:t>
            </a:r>
            <a:r>
              <a:rPr lang="pt-PT" sz="1000" b="1" dirty="0" err="1">
                <a:latin typeface="Arial" pitchFamily="34" charset="0"/>
                <a:ea typeface="MS PGothic" pitchFamily="34" charset="-128"/>
              </a:rPr>
              <a:t>over</a:t>
            </a:r>
            <a:r>
              <a:rPr lang="pt-PT" sz="1000" b="1" dirty="0">
                <a:latin typeface="Arial" pitchFamily="34" charset="0"/>
                <a:ea typeface="MS PGothic" pitchFamily="34" charset="-128"/>
              </a:rPr>
              <a:t> </a:t>
            </a:r>
            <a:r>
              <a:rPr lang="pt-PT" sz="1000" b="1" dirty="0" err="1">
                <a:latin typeface="Arial" pitchFamily="34" charset="0"/>
                <a:ea typeface="MS PGothic" pitchFamily="34" charset="-128"/>
              </a:rPr>
              <a:t>the</a:t>
            </a:r>
            <a:r>
              <a:rPr lang="pt-PT" sz="1000" b="1" dirty="0">
                <a:latin typeface="Arial" pitchFamily="34" charset="0"/>
                <a:ea typeface="MS PGothic" pitchFamily="34" charset="-128"/>
              </a:rPr>
              <a:t> 7-year </a:t>
            </a:r>
            <a:r>
              <a:rPr lang="pt-PT" sz="1000" b="1" dirty="0" err="1">
                <a:latin typeface="Arial" pitchFamily="34" charset="0"/>
                <a:ea typeface="MS PGothic" pitchFamily="34" charset="-128"/>
              </a:rPr>
              <a:t>time</a:t>
            </a:r>
            <a:r>
              <a:rPr lang="pt-PT" sz="1000" b="1" dirty="0">
                <a:latin typeface="Arial" pitchFamily="34" charset="0"/>
                <a:ea typeface="MS PGothic" pitchFamily="34" charset="-128"/>
              </a:rPr>
              <a:t> </a:t>
            </a:r>
            <a:r>
              <a:rPr lang="pt-PT" sz="1000" b="1" dirty="0" err="1">
                <a:latin typeface="Arial" pitchFamily="34" charset="0"/>
                <a:ea typeface="MS PGothic" pitchFamily="34" charset="-128"/>
              </a:rPr>
              <a:t>block</a:t>
            </a:r>
            <a:endParaRPr lang="pt-PT" sz="1000" b="1" dirty="0">
              <a:latin typeface="Arial" pitchFamily="34" charset="0"/>
              <a:ea typeface="MS PGothic" pitchFamily="34" charset="-128"/>
            </a:endParaRPr>
          </a:p>
          <a:p>
            <a:pPr eaLnBrk="1" hangingPunct="1"/>
            <a:endParaRPr lang="pt-PT" sz="1000" dirty="0">
              <a:latin typeface="Arial" pitchFamily="34" charset="0"/>
              <a:ea typeface="MS PGothic" pitchFamily="34" charset="-128"/>
            </a:endParaRPr>
          </a:p>
          <a:p>
            <a:pPr eaLnBrk="1" hangingPunct="1">
              <a:buFontTx/>
              <a:buChar char="•"/>
            </a:pPr>
            <a:r>
              <a:rPr lang="pt-PT" sz="1000" dirty="0" err="1" smtClean="0">
                <a:latin typeface="Arial" pitchFamily="34" charset="0"/>
                <a:ea typeface="MS PGothic" pitchFamily="34" charset="-128"/>
              </a:rPr>
              <a:t>There</a:t>
            </a:r>
            <a:r>
              <a:rPr lang="pt-PT" sz="1000" dirty="0" smtClean="0">
                <a:latin typeface="Arial" pitchFamily="34" charset="0"/>
                <a:ea typeface="MS PGothic" pitchFamily="34" charset="-128"/>
              </a:rPr>
              <a:t> </a:t>
            </a:r>
            <a:r>
              <a:rPr lang="pt-PT" sz="1000" dirty="0" err="1">
                <a:latin typeface="Arial" pitchFamily="34" charset="0"/>
                <a:ea typeface="MS PGothic" pitchFamily="34" charset="-128"/>
              </a:rPr>
              <a:t>were</a:t>
            </a:r>
            <a:r>
              <a:rPr lang="pt-PT" sz="1000" dirty="0">
                <a:latin typeface="Arial" pitchFamily="34" charset="0"/>
                <a:ea typeface="MS PGothic" pitchFamily="34" charset="-128"/>
              </a:rPr>
              <a:t> 8 </a:t>
            </a:r>
            <a:r>
              <a:rPr lang="pt-PT" sz="1000" dirty="0" err="1">
                <a:latin typeface="Arial" pitchFamily="34" charset="0"/>
                <a:ea typeface="MS PGothic" pitchFamily="34" charset="-128"/>
              </a:rPr>
              <a:t>non-cirrhotics</a:t>
            </a:r>
            <a:r>
              <a:rPr lang="pt-PT" sz="1000" dirty="0">
                <a:latin typeface="Arial" pitchFamily="34" charset="0"/>
                <a:ea typeface="MS PGothic" pitchFamily="34" charset="-128"/>
              </a:rPr>
              <a:t> </a:t>
            </a:r>
            <a:r>
              <a:rPr lang="pt-PT" sz="1000" dirty="0" err="1">
                <a:latin typeface="Arial" pitchFamily="34" charset="0"/>
                <a:ea typeface="MS PGothic" pitchFamily="34" charset="-128"/>
              </a:rPr>
              <a:t>and</a:t>
            </a:r>
            <a:r>
              <a:rPr lang="pt-PT" sz="1000" dirty="0">
                <a:latin typeface="Arial" pitchFamily="34" charset="0"/>
                <a:ea typeface="MS PGothic" pitchFamily="34" charset="-128"/>
              </a:rPr>
              <a:t> 6 </a:t>
            </a:r>
            <a:r>
              <a:rPr lang="pt-PT" sz="1000" dirty="0" err="1">
                <a:latin typeface="Arial" pitchFamily="34" charset="0"/>
                <a:ea typeface="MS PGothic" pitchFamily="34" charset="-128"/>
              </a:rPr>
              <a:t>cirrhotics</a:t>
            </a:r>
            <a:r>
              <a:rPr lang="pt-PT" sz="1000" dirty="0">
                <a:latin typeface="Arial" pitchFamily="34" charset="0"/>
                <a:ea typeface="MS PGothic" pitchFamily="34" charset="-128"/>
              </a:rPr>
              <a:t> </a:t>
            </a:r>
            <a:r>
              <a:rPr lang="pt-PT" sz="1000" dirty="0" err="1">
                <a:latin typeface="Arial" pitchFamily="34" charset="0"/>
                <a:ea typeface="MS PGothic" pitchFamily="34" charset="-128"/>
              </a:rPr>
              <a:t>with</a:t>
            </a:r>
            <a:r>
              <a:rPr lang="pt-PT" sz="1000" dirty="0">
                <a:latin typeface="Arial" pitchFamily="34" charset="0"/>
                <a:ea typeface="MS PGothic" pitchFamily="34" charset="-128"/>
              </a:rPr>
              <a:t> HCC </a:t>
            </a:r>
            <a:r>
              <a:rPr lang="pt-PT" sz="1000" dirty="0" err="1">
                <a:latin typeface="Arial" pitchFamily="34" charset="0"/>
                <a:ea typeface="MS PGothic" pitchFamily="34" charset="-128"/>
              </a:rPr>
              <a:t>in</a:t>
            </a:r>
            <a:r>
              <a:rPr lang="pt-PT" sz="1000" dirty="0">
                <a:latin typeface="Arial" pitchFamily="34" charset="0"/>
                <a:ea typeface="MS PGothic" pitchFamily="34" charset="-128"/>
              </a:rPr>
              <a:t> </a:t>
            </a:r>
            <a:r>
              <a:rPr lang="pt-PT" sz="1000" dirty="0" err="1">
                <a:latin typeface="Arial" pitchFamily="34" charset="0"/>
                <a:ea typeface="MS PGothic" pitchFamily="34" charset="-128"/>
              </a:rPr>
              <a:t>this</a:t>
            </a:r>
            <a:r>
              <a:rPr lang="pt-PT" sz="1000" dirty="0">
                <a:latin typeface="Arial" pitchFamily="34" charset="0"/>
                <a:ea typeface="MS PGothic" pitchFamily="34" charset="-128"/>
              </a:rPr>
              <a:t> </a:t>
            </a:r>
            <a:r>
              <a:rPr lang="pt-PT" sz="1000" dirty="0" err="1">
                <a:latin typeface="Arial" pitchFamily="34" charset="0"/>
                <a:ea typeface="MS PGothic" pitchFamily="34" charset="-128"/>
              </a:rPr>
              <a:t>analysis</a:t>
            </a:r>
            <a:endParaRPr lang="pt-PT" sz="1000" dirty="0">
              <a:latin typeface="Arial" pitchFamily="34" charset="0"/>
              <a:ea typeface="MS PGothic" pitchFamily="34" charset="-128"/>
            </a:endParaRPr>
          </a:p>
          <a:p>
            <a:pPr eaLnBrk="1" hangingPunct="1">
              <a:buFontTx/>
              <a:buChar char="•"/>
            </a:pPr>
            <a:r>
              <a:rPr lang="pt-PT" sz="1000" dirty="0" err="1">
                <a:latin typeface="Arial" pitchFamily="34" charset="0"/>
                <a:ea typeface="MS PGothic" pitchFamily="34" charset="-128"/>
              </a:rPr>
              <a:t>Cirrhosis</a:t>
            </a:r>
            <a:r>
              <a:rPr lang="pt-PT" sz="1000" dirty="0">
                <a:latin typeface="Arial" pitchFamily="34" charset="0"/>
                <a:ea typeface="MS PGothic" pitchFamily="34" charset="-128"/>
              </a:rPr>
              <a:t> </a:t>
            </a:r>
            <a:r>
              <a:rPr lang="pt-PT" sz="1000" dirty="0" err="1">
                <a:latin typeface="Arial" pitchFamily="34" charset="0"/>
                <a:ea typeface="MS PGothic" pitchFamily="34" charset="-128"/>
              </a:rPr>
              <a:t>defined</a:t>
            </a:r>
            <a:r>
              <a:rPr lang="pt-PT" sz="1000" dirty="0">
                <a:latin typeface="Arial" pitchFamily="34" charset="0"/>
                <a:ea typeface="MS PGothic" pitchFamily="34" charset="-128"/>
              </a:rPr>
              <a:t> as </a:t>
            </a:r>
            <a:r>
              <a:rPr lang="pt-PT" sz="1000" dirty="0" err="1">
                <a:latin typeface="Arial" pitchFamily="34" charset="0"/>
                <a:ea typeface="MS PGothic" pitchFamily="34" charset="-128"/>
              </a:rPr>
              <a:t>Ishak</a:t>
            </a:r>
            <a:r>
              <a:rPr lang="pt-PT" sz="1000" dirty="0">
                <a:latin typeface="Arial" pitchFamily="34" charset="0"/>
                <a:ea typeface="MS PGothic" pitchFamily="34" charset="-128"/>
              </a:rPr>
              <a:t> 5 or 6; </a:t>
            </a:r>
            <a:r>
              <a:rPr lang="pt-PT" sz="1000" dirty="0" err="1">
                <a:latin typeface="Arial" pitchFamily="34" charset="0"/>
                <a:ea typeface="MS PGothic" pitchFamily="34" charset="-128"/>
              </a:rPr>
              <a:t>Non-cirrhosis</a:t>
            </a:r>
            <a:r>
              <a:rPr lang="pt-PT" sz="1000" dirty="0">
                <a:latin typeface="Arial" pitchFamily="34" charset="0"/>
                <a:ea typeface="MS PGothic" pitchFamily="34" charset="-128"/>
              </a:rPr>
              <a:t> </a:t>
            </a:r>
            <a:r>
              <a:rPr lang="pt-PT" sz="1000" dirty="0" err="1">
                <a:latin typeface="Arial" pitchFamily="34" charset="0"/>
                <a:ea typeface="MS PGothic" pitchFamily="34" charset="-128"/>
              </a:rPr>
              <a:t>defined</a:t>
            </a:r>
            <a:r>
              <a:rPr lang="pt-PT" sz="1000" dirty="0">
                <a:latin typeface="Arial" pitchFamily="34" charset="0"/>
                <a:ea typeface="MS PGothic" pitchFamily="34" charset="-128"/>
              </a:rPr>
              <a:t> as </a:t>
            </a:r>
            <a:r>
              <a:rPr lang="pt-PT" sz="1000" dirty="0" err="1">
                <a:latin typeface="Arial" pitchFamily="34" charset="0"/>
                <a:ea typeface="MS PGothic" pitchFamily="34" charset="-128"/>
              </a:rPr>
              <a:t>Ishak</a:t>
            </a:r>
            <a:r>
              <a:rPr lang="pt-PT" sz="1000" dirty="0">
                <a:latin typeface="Arial" pitchFamily="34" charset="0"/>
                <a:ea typeface="MS PGothic" pitchFamily="34" charset="-128"/>
              </a:rPr>
              <a:t> </a:t>
            </a:r>
            <a:r>
              <a:rPr lang="pt-PT" sz="1000" dirty="0" err="1">
                <a:latin typeface="Arial" pitchFamily="34" charset="0"/>
                <a:ea typeface="MS PGothic" pitchFamily="34" charset="-128"/>
              </a:rPr>
              <a:t>of</a:t>
            </a:r>
            <a:r>
              <a:rPr lang="pt-PT" sz="1000" dirty="0">
                <a:latin typeface="Arial" pitchFamily="34" charset="0"/>
                <a:ea typeface="MS PGothic" pitchFamily="34" charset="-128"/>
              </a:rPr>
              <a:t> 4 or </a:t>
            </a:r>
            <a:r>
              <a:rPr lang="pt-PT" sz="1000" dirty="0" err="1">
                <a:latin typeface="Arial" pitchFamily="34" charset="0"/>
                <a:ea typeface="MS PGothic" pitchFamily="34" charset="-128"/>
              </a:rPr>
              <a:t>less</a:t>
            </a:r>
            <a:r>
              <a:rPr lang="pt-PT" sz="1000" dirty="0">
                <a:latin typeface="Arial" pitchFamily="34" charset="0"/>
                <a:ea typeface="MS PGothic" pitchFamily="34" charset="-128"/>
              </a:rPr>
              <a:t> </a:t>
            </a:r>
            <a:r>
              <a:rPr lang="pt-PT" sz="1000" dirty="0" err="1">
                <a:latin typeface="Arial" pitchFamily="34" charset="0"/>
                <a:ea typeface="MS PGothic" pitchFamily="34" charset="-128"/>
              </a:rPr>
              <a:t>based</a:t>
            </a:r>
            <a:r>
              <a:rPr lang="pt-PT" sz="1000" dirty="0">
                <a:latin typeface="Arial" pitchFamily="34" charset="0"/>
                <a:ea typeface="MS PGothic" pitchFamily="34" charset="-128"/>
              </a:rPr>
              <a:t> </a:t>
            </a:r>
            <a:r>
              <a:rPr lang="pt-PT" sz="1000" dirty="0" err="1">
                <a:latin typeface="Arial" pitchFamily="34" charset="0"/>
                <a:ea typeface="MS PGothic" pitchFamily="34" charset="-128"/>
              </a:rPr>
              <a:t>on</a:t>
            </a:r>
            <a:r>
              <a:rPr lang="pt-PT" sz="1000" dirty="0">
                <a:latin typeface="Arial" pitchFamily="34" charset="0"/>
                <a:ea typeface="MS PGothic" pitchFamily="34" charset="-128"/>
              </a:rPr>
              <a:t> </a:t>
            </a:r>
            <a:r>
              <a:rPr lang="pt-PT" sz="1000" dirty="0" err="1">
                <a:latin typeface="Arial" pitchFamily="34" charset="0"/>
                <a:ea typeface="MS PGothic" pitchFamily="34" charset="-128"/>
              </a:rPr>
              <a:t>liver</a:t>
            </a:r>
            <a:r>
              <a:rPr lang="pt-PT" sz="1000" dirty="0">
                <a:latin typeface="Arial" pitchFamily="34" charset="0"/>
                <a:ea typeface="MS PGothic" pitchFamily="34" charset="-128"/>
              </a:rPr>
              <a:t> </a:t>
            </a:r>
            <a:r>
              <a:rPr lang="pt-PT" sz="1000" dirty="0" err="1">
                <a:latin typeface="Arial" pitchFamily="34" charset="0"/>
                <a:ea typeface="MS PGothic" pitchFamily="34" charset="-128"/>
              </a:rPr>
              <a:t>biopsy</a:t>
            </a:r>
            <a:endParaRPr lang="pt-PT" sz="1000" dirty="0">
              <a:latin typeface="Arial" pitchFamily="34" charset="0"/>
              <a:ea typeface="MS PGothic" pitchFamily="34" charset="-128"/>
            </a:endParaRPr>
          </a:p>
          <a:p>
            <a:pPr eaLnBrk="1" hangingPunct="1">
              <a:buFontTx/>
              <a:buChar char="•"/>
            </a:pPr>
            <a:r>
              <a:rPr lang="pt-PT" sz="1000" dirty="0">
                <a:latin typeface="Arial" pitchFamily="34" charset="0"/>
                <a:ea typeface="MS PGothic" pitchFamily="34" charset="-128"/>
              </a:rPr>
              <a:t>4 HCC cases </a:t>
            </a:r>
            <a:r>
              <a:rPr lang="pt-PT" sz="1000" dirty="0" err="1">
                <a:latin typeface="Arial" pitchFamily="34" charset="0"/>
                <a:ea typeface="MS PGothic" pitchFamily="34" charset="-128"/>
              </a:rPr>
              <a:t>occurred</a:t>
            </a:r>
            <a:r>
              <a:rPr lang="pt-PT" sz="1000" dirty="0">
                <a:latin typeface="Arial" pitchFamily="34" charset="0"/>
                <a:ea typeface="MS PGothic" pitchFamily="34" charset="-128"/>
              </a:rPr>
              <a:t> </a:t>
            </a:r>
            <a:r>
              <a:rPr lang="pt-PT" sz="1000" dirty="0" err="1">
                <a:latin typeface="Arial" pitchFamily="34" charset="0"/>
                <a:ea typeface="MS PGothic" pitchFamily="34" charset="-128"/>
              </a:rPr>
              <a:t>within</a:t>
            </a:r>
            <a:r>
              <a:rPr lang="pt-PT" sz="1000" dirty="0">
                <a:latin typeface="Arial" pitchFamily="34" charset="0"/>
                <a:ea typeface="MS PGothic" pitchFamily="34" charset="-128"/>
              </a:rPr>
              <a:t> </a:t>
            </a:r>
            <a:r>
              <a:rPr lang="pt-PT" sz="1000" dirty="0" err="1">
                <a:latin typeface="Arial" pitchFamily="34" charset="0"/>
                <a:ea typeface="MS PGothic" pitchFamily="34" charset="-128"/>
              </a:rPr>
              <a:t>the</a:t>
            </a:r>
            <a:r>
              <a:rPr lang="pt-PT" sz="1000" dirty="0">
                <a:latin typeface="Arial" pitchFamily="34" charset="0"/>
                <a:ea typeface="MS PGothic" pitchFamily="34" charset="-128"/>
              </a:rPr>
              <a:t> </a:t>
            </a:r>
            <a:r>
              <a:rPr lang="pt-PT" sz="1000" dirty="0" err="1">
                <a:latin typeface="Arial" pitchFamily="34" charset="0"/>
                <a:ea typeface="MS PGothic" pitchFamily="34" charset="-128"/>
              </a:rPr>
              <a:t>first</a:t>
            </a:r>
            <a:r>
              <a:rPr lang="pt-PT" sz="1000" dirty="0">
                <a:latin typeface="Arial" pitchFamily="34" charset="0"/>
                <a:ea typeface="MS PGothic" pitchFamily="34" charset="-128"/>
              </a:rPr>
              <a:t> </a:t>
            </a:r>
            <a:r>
              <a:rPr lang="pt-PT" sz="1000" dirty="0" err="1">
                <a:latin typeface="Arial" pitchFamily="34" charset="0"/>
                <a:ea typeface="MS PGothic" pitchFamily="34" charset="-128"/>
              </a:rPr>
              <a:t>year</a:t>
            </a:r>
            <a:r>
              <a:rPr lang="pt-PT" sz="1000" dirty="0">
                <a:latin typeface="Arial" pitchFamily="34" charset="0"/>
                <a:ea typeface="MS PGothic" pitchFamily="34" charset="-128"/>
              </a:rPr>
              <a:t> (3 </a:t>
            </a:r>
            <a:r>
              <a:rPr lang="pt-PT" sz="1000" dirty="0" err="1">
                <a:latin typeface="Arial" pitchFamily="34" charset="0"/>
                <a:ea typeface="MS PGothic" pitchFamily="34" charset="-128"/>
              </a:rPr>
              <a:t>in</a:t>
            </a:r>
            <a:r>
              <a:rPr lang="pt-PT" sz="1000" dirty="0">
                <a:latin typeface="Arial" pitchFamily="34" charset="0"/>
                <a:ea typeface="MS PGothic" pitchFamily="34" charset="-128"/>
              </a:rPr>
              <a:t> </a:t>
            </a:r>
            <a:r>
              <a:rPr lang="pt-PT" sz="1000" dirty="0" err="1">
                <a:latin typeface="Arial" pitchFamily="34" charset="0"/>
                <a:ea typeface="MS PGothic" pitchFamily="34" charset="-128"/>
              </a:rPr>
              <a:t>the</a:t>
            </a:r>
            <a:r>
              <a:rPr lang="pt-PT" sz="1000" dirty="0">
                <a:latin typeface="Arial" pitchFamily="34" charset="0"/>
                <a:ea typeface="MS PGothic" pitchFamily="34" charset="-128"/>
              </a:rPr>
              <a:t> </a:t>
            </a:r>
            <a:r>
              <a:rPr lang="pt-PT" sz="1000" dirty="0" err="1">
                <a:latin typeface="Arial" pitchFamily="34" charset="0"/>
                <a:ea typeface="MS PGothic" pitchFamily="34" charset="-128"/>
              </a:rPr>
              <a:t>non-cirrhotic</a:t>
            </a:r>
            <a:r>
              <a:rPr lang="pt-PT" sz="1000" dirty="0">
                <a:latin typeface="Arial" pitchFamily="34" charset="0"/>
                <a:ea typeface="MS PGothic" pitchFamily="34" charset="-128"/>
              </a:rPr>
              <a:t> </a:t>
            </a:r>
            <a:r>
              <a:rPr lang="pt-PT" sz="1000" dirty="0" err="1">
                <a:latin typeface="Arial" pitchFamily="34" charset="0"/>
                <a:ea typeface="MS PGothic" pitchFamily="34" charset="-128"/>
              </a:rPr>
              <a:t>arm</a:t>
            </a:r>
            <a:r>
              <a:rPr lang="pt-PT" sz="1000" dirty="0">
                <a:latin typeface="Arial" pitchFamily="34" charset="0"/>
                <a:ea typeface="MS PGothic" pitchFamily="34" charset="-128"/>
              </a:rPr>
              <a:t> </a:t>
            </a:r>
            <a:r>
              <a:rPr lang="pt-PT" sz="1000" dirty="0" err="1">
                <a:latin typeface="Arial" pitchFamily="34" charset="0"/>
                <a:ea typeface="MS PGothic" pitchFamily="34" charset="-128"/>
              </a:rPr>
              <a:t>and</a:t>
            </a:r>
            <a:r>
              <a:rPr lang="pt-PT" sz="1000" dirty="0">
                <a:latin typeface="Arial" pitchFamily="34" charset="0"/>
                <a:ea typeface="MS PGothic" pitchFamily="34" charset="-128"/>
              </a:rPr>
              <a:t> 1 </a:t>
            </a:r>
            <a:r>
              <a:rPr lang="pt-PT" sz="1000" dirty="0" err="1">
                <a:latin typeface="Arial" pitchFamily="34" charset="0"/>
                <a:ea typeface="MS PGothic" pitchFamily="34" charset="-128"/>
              </a:rPr>
              <a:t>in</a:t>
            </a:r>
            <a:r>
              <a:rPr lang="pt-PT" sz="1000" dirty="0">
                <a:latin typeface="Arial" pitchFamily="34" charset="0"/>
                <a:ea typeface="MS PGothic" pitchFamily="34" charset="-128"/>
              </a:rPr>
              <a:t> </a:t>
            </a:r>
            <a:r>
              <a:rPr lang="pt-PT" sz="1000" dirty="0" err="1">
                <a:latin typeface="Arial" pitchFamily="34" charset="0"/>
                <a:ea typeface="MS PGothic" pitchFamily="34" charset="-128"/>
              </a:rPr>
              <a:t>the</a:t>
            </a:r>
            <a:r>
              <a:rPr lang="pt-PT" sz="1000" dirty="0">
                <a:latin typeface="Arial" pitchFamily="34" charset="0"/>
                <a:ea typeface="MS PGothic" pitchFamily="34" charset="-128"/>
              </a:rPr>
              <a:t> </a:t>
            </a:r>
            <a:r>
              <a:rPr lang="pt-PT" sz="1000" dirty="0" err="1">
                <a:latin typeface="Arial" pitchFamily="34" charset="0"/>
                <a:ea typeface="MS PGothic" pitchFamily="34" charset="-128"/>
              </a:rPr>
              <a:t>cirrhotic</a:t>
            </a:r>
            <a:r>
              <a:rPr lang="pt-PT" sz="1000" dirty="0">
                <a:latin typeface="Arial" pitchFamily="34" charset="0"/>
                <a:ea typeface="MS PGothic" pitchFamily="34" charset="-128"/>
              </a:rPr>
              <a:t> </a:t>
            </a:r>
            <a:r>
              <a:rPr lang="pt-PT" sz="1000" dirty="0" err="1">
                <a:latin typeface="Arial" pitchFamily="34" charset="0"/>
                <a:ea typeface="MS PGothic" pitchFamily="34" charset="-128"/>
              </a:rPr>
              <a:t>arm</a:t>
            </a:r>
            <a:r>
              <a:rPr lang="pt-PT" sz="1000" dirty="0">
                <a:latin typeface="Arial" pitchFamily="34" charset="0"/>
                <a:ea typeface="MS PGothic" pitchFamily="34" charset="-128"/>
              </a:rPr>
              <a:t>) </a:t>
            </a:r>
            <a:r>
              <a:rPr lang="pt-PT" sz="1000" dirty="0" err="1">
                <a:latin typeface="Arial" pitchFamily="34" charset="0"/>
                <a:ea typeface="MS PGothic" pitchFamily="34" charset="-128"/>
              </a:rPr>
              <a:t>and</a:t>
            </a:r>
            <a:r>
              <a:rPr lang="pt-PT" sz="1000" dirty="0">
                <a:latin typeface="Arial" pitchFamily="34" charset="0"/>
                <a:ea typeface="MS PGothic" pitchFamily="34" charset="-128"/>
              </a:rPr>
              <a:t> </a:t>
            </a:r>
            <a:r>
              <a:rPr lang="pt-PT" sz="1000" dirty="0" err="1">
                <a:latin typeface="Arial" pitchFamily="34" charset="0"/>
                <a:ea typeface="MS PGothic" pitchFamily="34" charset="-128"/>
              </a:rPr>
              <a:t>all</a:t>
            </a:r>
            <a:r>
              <a:rPr lang="pt-PT" sz="1000" dirty="0">
                <a:latin typeface="Arial" pitchFamily="34" charset="0"/>
                <a:ea typeface="MS PGothic" pitchFamily="34" charset="-128"/>
              </a:rPr>
              <a:t> </a:t>
            </a:r>
            <a:r>
              <a:rPr lang="pt-PT" sz="1000" dirty="0" err="1">
                <a:latin typeface="Arial" pitchFamily="34" charset="0"/>
                <a:ea typeface="MS PGothic" pitchFamily="34" charset="-128"/>
              </a:rPr>
              <a:t>were</a:t>
            </a:r>
            <a:r>
              <a:rPr lang="pt-PT" sz="1000" dirty="0">
                <a:latin typeface="Arial" pitchFamily="34" charset="0"/>
                <a:ea typeface="MS PGothic" pitchFamily="34" charset="-128"/>
              </a:rPr>
              <a:t> </a:t>
            </a:r>
            <a:r>
              <a:rPr lang="pt-PT" sz="1000" dirty="0" err="1">
                <a:latin typeface="Arial" pitchFamily="34" charset="0"/>
                <a:ea typeface="MS PGothic" pitchFamily="34" charset="-128"/>
              </a:rPr>
              <a:t>HBeAg</a:t>
            </a:r>
            <a:r>
              <a:rPr lang="pt-PT" sz="1000" dirty="0">
                <a:latin typeface="Arial" pitchFamily="34" charset="0"/>
                <a:ea typeface="MS PGothic" pitchFamily="34" charset="-128"/>
              </a:rPr>
              <a:t> negative</a:t>
            </a:r>
          </a:p>
          <a:p>
            <a:pPr eaLnBrk="1" hangingPunct="1">
              <a:buFontTx/>
              <a:buChar char="•"/>
            </a:pPr>
            <a:r>
              <a:rPr lang="pt-PT" sz="1000" dirty="0">
                <a:latin typeface="Arial" pitchFamily="34" charset="0"/>
                <a:ea typeface="MS PGothic" pitchFamily="34" charset="-128"/>
              </a:rPr>
              <a:t>4 HCC cases </a:t>
            </a:r>
            <a:r>
              <a:rPr lang="pt-PT" sz="1000" dirty="0" err="1">
                <a:latin typeface="Arial" pitchFamily="34" charset="0"/>
                <a:ea typeface="MS PGothic" pitchFamily="34" charset="-128"/>
              </a:rPr>
              <a:t>occurred</a:t>
            </a:r>
            <a:r>
              <a:rPr lang="pt-PT" sz="1000" dirty="0">
                <a:latin typeface="Arial" pitchFamily="34" charset="0"/>
                <a:ea typeface="MS PGothic" pitchFamily="34" charset="-128"/>
              </a:rPr>
              <a:t> </a:t>
            </a:r>
            <a:r>
              <a:rPr lang="pt-PT" sz="1000" dirty="0" err="1">
                <a:latin typeface="Arial" pitchFamily="34" charset="0"/>
                <a:ea typeface="MS PGothic" pitchFamily="34" charset="-128"/>
              </a:rPr>
              <a:t>between</a:t>
            </a:r>
            <a:r>
              <a:rPr lang="pt-PT" sz="1000" dirty="0">
                <a:latin typeface="Arial" pitchFamily="34" charset="0"/>
                <a:ea typeface="MS PGothic" pitchFamily="34" charset="-128"/>
              </a:rPr>
              <a:t> </a:t>
            </a:r>
            <a:r>
              <a:rPr lang="pt-PT" sz="1000" dirty="0" err="1">
                <a:latin typeface="Arial" pitchFamily="34" charset="0"/>
                <a:ea typeface="MS PGothic" pitchFamily="34" charset="-128"/>
              </a:rPr>
              <a:t>weeks</a:t>
            </a:r>
            <a:r>
              <a:rPr lang="pt-PT" sz="1000" dirty="0">
                <a:latin typeface="Arial" pitchFamily="34" charset="0"/>
                <a:ea typeface="MS PGothic" pitchFamily="34" charset="-128"/>
              </a:rPr>
              <a:t> 96</a:t>
            </a:r>
            <a:r>
              <a:rPr lang="pt-PT" sz="1000" dirty="0">
                <a:latin typeface="Arial" pitchFamily="34" charset="0"/>
                <a:ea typeface="MS PGothic" pitchFamily="34" charset="-128"/>
                <a:cs typeface="Arial" pitchFamily="34" charset="0"/>
              </a:rPr>
              <a:t>–</a:t>
            </a:r>
            <a:r>
              <a:rPr lang="pt-PT" sz="1000" dirty="0">
                <a:latin typeface="Arial" pitchFamily="34" charset="0"/>
                <a:ea typeface="MS PGothic" pitchFamily="34" charset="-128"/>
              </a:rPr>
              <a:t>144 (2 </a:t>
            </a:r>
            <a:r>
              <a:rPr lang="pt-PT" sz="1000" dirty="0" err="1">
                <a:latin typeface="Arial" pitchFamily="34" charset="0"/>
                <a:ea typeface="MS PGothic" pitchFamily="34" charset="-128"/>
              </a:rPr>
              <a:t>in</a:t>
            </a:r>
            <a:r>
              <a:rPr lang="pt-PT" sz="1000" dirty="0">
                <a:latin typeface="Arial" pitchFamily="34" charset="0"/>
                <a:ea typeface="MS PGothic" pitchFamily="34" charset="-128"/>
              </a:rPr>
              <a:t> </a:t>
            </a:r>
            <a:r>
              <a:rPr lang="pt-PT" sz="1000" dirty="0" err="1">
                <a:latin typeface="Arial" pitchFamily="34" charset="0"/>
                <a:ea typeface="MS PGothic" pitchFamily="34" charset="-128"/>
              </a:rPr>
              <a:t>non-cirrhotic</a:t>
            </a:r>
            <a:r>
              <a:rPr lang="pt-PT" sz="1000" dirty="0">
                <a:latin typeface="Arial" pitchFamily="34" charset="0"/>
                <a:ea typeface="MS PGothic" pitchFamily="34" charset="-128"/>
              </a:rPr>
              <a:t> </a:t>
            </a:r>
            <a:r>
              <a:rPr lang="pt-PT" sz="1000" dirty="0" err="1">
                <a:latin typeface="Arial" pitchFamily="34" charset="0"/>
                <a:ea typeface="MS PGothic" pitchFamily="34" charset="-128"/>
              </a:rPr>
              <a:t>arm</a:t>
            </a:r>
            <a:r>
              <a:rPr lang="pt-PT" sz="1000" dirty="0">
                <a:latin typeface="Arial" pitchFamily="34" charset="0"/>
                <a:ea typeface="MS PGothic" pitchFamily="34" charset="-128"/>
              </a:rPr>
              <a:t> </a:t>
            </a:r>
            <a:r>
              <a:rPr lang="pt-PT" sz="1000" dirty="0" err="1">
                <a:latin typeface="Arial" pitchFamily="34" charset="0"/>
                <a:ea typeface="MS PGothic" pitchFamily="34" charset="-128"/>
              </a:rPr>
              <a:t>and</a:t>
            </a:r>
            <a:r>
              <a:rPr lang="pt-PT" sz="1000" dirty="0">
                <a:latin typeface="Arial" pitchFamily="34" charset="0"/>
                <a:ea typeface="MS PGothic" pitchFamily="34" charset="-128"/>
              </a:rPr>
              <a:t> 2 </a:t>
            </a:r>
            <a:r>
              <a:rPr lang="pt-PT" sz="1000" dirty="0" err="1">
                <a:latin typeface="Arial" pitchFamily="34" charset="0"/>
                <a:ea typeface="MS PGothic" pitchFamily="34" charset="-128"/>
              </a:rPr>
              <a:t>in</a:t>
            </a:r>
            <a:r>
              <a:rPr lang="pt-PT" sz="1000" dirty="0">
                <a:latin typeface="Arial" pitchFamily="34" charset="0"/>
                <a:ea typeface="MS PGothic" pitchFamily="34" charset="-128"/>
              </a:rPr>
              <a:t> </a:t>
            </a:r>
            <a:r>
              <a:rPr lang="pt-PT" sz="1000" dirty="0" err="1">
                <a:latin typeface="Arial" pitchFamily="34" charset="0"/>
                <a:ea typeface="MS PGothic" pitchFamily="34" charset="-128"/>
              </a:rPr>
              <a:t>the</a:t>
            </a:r>
            <a:r>
              <a:rPr lang="pt-PT" sz="1000" dirty="0">
                <a:latin typeface="Arial" pitchFamily="34" charset="0"/>
                <a:ea typeface="MS PGothic" pitchFamily="34" charset="-128"/>
              </a:rPr>
              <a:t> </a:t>
            </a:r>
            <a:r>
              <a:rPr lang="pt-PT" sz="1000" dirty="0" err="1">
                <a:latin typeface="Arial" pitchFamily="34" charset="0"/>
                <a:ea typeface="MS PGothic" pitchFamily="34" charset="-128"/>
              </a:rPr>
              <a:t>cirrhotic</a:t>
            </a:r>
            <a:r>
              <a:rPr lang="pt-PT" sz="1000" dirty="0">
                <a:latin typeface="Arial" pitchFamily="34" charset="0"/>
                <a:ea typeface="MS PGothic" pitchFamily="34" charset="-128"/>
              </a:rPr>
              <a:t> </a:t>
            </a:r>
            <a:r>
              <a:rPr lang="pt-PT" sz="1000" dirty="0" err="1">
                <a:latin typeface="Arial" pitchFamily="34" charset="0"/>
                <a:ea typeface="MS PGothic" pitchFamily="34" charset="-128"/>
              </a:rPr>
              <a:t>arm</a:t>
            </a:r>
            <a:r>
              <a:rPr lang="pt-PT" sz="1000" dirty="0">
                <a:latin typeface="Arial" pitchFamily="34" charset="0"/>
                <a:ea typeface="MS PGothic" pitchFamily="34" charset="-128"/>
              </a:rPr>
              <a:t>).  2 </a:t>
            </a:r>
            <a:r>
              <a:rPr lang="pt-PT" sz="1000" dirty="0" err="1">
                <a:latin typeface="Arial" pitchFamily="34" charset="0"/>
                <a:ea typeface="MS PGothic" pitchFamily="34" charset="-128"/>
              </a:rPr>
              <a:t>were</a:t>
            </a:r>
            <a:r>
              <a:rPr lang="pt-PT" sz="1000" dirty="0">
                <a:latin typeface="Arial" pitchFamily="34" charset="0"/>
                <a:ea typeface="MS PGothic" pitchFamily="34" charset="-128"/>
              </a:rPr>
              <a:t> </a:t>
            </a:r>
            <a:r>
              <a:rPr lang="pt-PT" sz="1000" dirty="0" err="1">
                <a:latin typeface="Arial" pitchFamily="34" charset="0"/>
                <a:ea typeface="MS PGothic" pitchFamily="34" charset="-128"/>
              </a:rPr>
              <a:t>HBeAg</a:t>
            </a:r>
            <a:r>
              <a:rPr lang="pt-PT" sz="1000" dirty="0">
                <a:latin typeface="Arial" pitchFamily="34" charset="0"/>
                <a:ea typeface="MS PGothic" pitchFamily="34" charset="-128"/>
              </a:rPr>
              <a:t> negative </a:t>
            </a:r>
            <a:r>
              <a:rPr lang="pt-PT" sz="1000" dirty="0" err="1">
                <a:latin typeface="Arial" pitchFamily="34" charset="0"/>
                <a:ea typeface="MS PGothic" pitchFamily="34" charset="-128"/>
              </a:rPr>
              <a:t>and</a:t>
            </a:r>
            <a:r>
              <a:rPr lang="pt-PT" sz="1000" dirty="0">
                <a:latin typeface="Arial" pitchFamily="34" charset="0"/>
                <a:ea typeface="MS PGothic" pitchFamily="34" charset="-128"/>
              </a:rPr>
              <a:t> 2 </a:t>
            </a:r>
            <a:r>
              <a:rPr lang="pt-PT" sz="1000" dirty="0" err="1">
                <a:latin typeface="Arial" pitchFamily="34" charset="0"/>
                <a:ea typeface="MS PGothic" pitchFamily="34" charset="-128"/>
              </a:rPr>
              <a:t>were</a:t>
            </a:r>
            <a:r>
              <a:rPr lang="pt-PT" sz="1000" dirty="0">
                <a:latin typeface="Arial" pitchFamily="34" charset="0"/>
                <a:ea typeface="MS PGothic" pitchFamily="34" charset="-128"/>
              </a:rPr>
              <a:t> </a:t>
            </a:r>
            <a:r>
              <a:rPr lang="pt-PT" sz="1000" dirty="0" err="1">
                <a:latin typeface="Arial" pitchFamily="34" charset="0"/>
                <a:ea typeface="MS PGothic" pitchFamily="34" charset="-128"/>
              </a:rPr>
              <a:t>HBeAg</a:t>
            </a:r>
            <a:r>
              <a:rPr lang="pt-PT" sz="1000" dirty="0">
                <a:latin typeface="Arial" pitchFamily="34" charset="0"/>
                <a:ea typeface="MS PGothic" pitchFamily="34" charset="-128"/>
              </a:rPr>
              <a:t> positive</a:t>
            </a:r>
          </a:p>
          <a:p>
            <a:pPr eaLnBrk="1" hangingPunct="1">
              <a:buFontTx/>
              <a:buChar char="•"/>
            </a:pPr>
            <a:r>
              <a:rPr lang="pt-PT" sz="1000" dirty="0">
                <a:latin typeface="Arial" pitchFamily="34" charset="0"/>
                <a:ea typeface="MS PGothic" pitchFamily="34" charset="-128"/>
              </a:rPr>
              <a:t>2 HCC cases </a:t>
            </a:r>
            <a:r>
              <a:rPr lang="pt-PT" sz="1000" dirty="0" err="1">
                <a:latin typeface="Arial" pitchFamily="34" charset="0"/>
                <a:ea typeface="MS PGothic" pitchFamily="34" charset="-128"/>
              </a:rPr>
              <a:t>occurred</a:t>
            </a:r>
            <a:r>
              <a:rPr lang="pt-PT" sz="1000" dirty="0">
                <a:latin typeface="Arial" pitchFamily="34" charset="0"/>
                <a:ea typeface="MS PGothic" pitchFamily="34" charset="-128"/>
              </a:rPr>
              <a:t> </a:t>
            </a:r>
            <a:r>
              <a:rPr lang="pt-PT" sz="1000" dirty="0" err="1">
                <a:latin typeface="Arial" pitchFamily="34" charset="0"/>
                <a:ea typeface="MS PGothic" pitchFamily="34" charset="-128"/>
              </a:rPr>
              <a:t>between</a:t>
            </a:r>
            <a:r>
              <a:rPr lang="pt-PT" sz="1000" dirty="0">
                <a:latin typeface="Arial" pitchFamily="34" charset="0"/>
                <a:ea typeface="MS PGothic" pitchFamily="34" charset="-128"/>
              </a:rPr>
              <a:t> </a:t>
            </a:r>
            <a:r>
              <a:rPr lang="pt-PT" sz="1000" dirty="0" err="1">
                <a:latin typeface="Arial" pitchFamily="34" charset="0"/>
                <a:ea typeface="MS PGothic" pitchFamily="34" charset="-128"/>
              </a:rPr>
              <a:t>weeks</a:t>
            </a:r>
            <a:r>
              <a:rPr lang="pt-PT" sz="1000" dirty="0">
                <a:latin typeface="Arial" pitchFamily="34" charset="0"/>
                <a:ea typeface="MS PGothic" pitchFamily="34" charset="-128"/>
              </a:rPr>
              <a:t> 144–192 (1 </a:t>
            </a:r>
            <a:r>
              <a:rPr lang="pt-PT" sz="1000" dirty="0" err="1">
                <a:latin typeface="Arial" pitchFamily="34" charset="0"/>
                <a:ea typeface="MS PGothic" pitchFamily="34" charset="-128"/>
              </a:rPr>
              <a:t>in</a:t>
            </a:r>
            <a:r>
              <a:rPr lang="pt-PT" sz="1000" dirty="0">
                <a:latin typeface="Arial" pitchFamily="34" charset="0"/>
                <a:ea typeface="MS PGothic" pitchFamily="34" charset="-128"/>
              </a:rPr>
              <a:t> </a:t>
            </a:r>
            <a:r>
              <a:rPr lang="pt-PT" sz="1000" dirty="0" err="1">
                <a:latin typeface="Arial" pitchFamily="34" charset="0"/>
                <a:ea typeface="MS PGothic" pitchFamily="34" charset="-128"/>
              </a:rPr>
              <a:t>the</a:t>
            </a:r>
            <a:r>
              <a:rPr lang="pt-PT" sz="1000" dirty="0">
                <a:latin typeface="Arial" pitchFamily="34" charset="0"/>
                <a:ea typeface="MS PGothic" pitchFamily="34" charset="-128"/>
              </a:rPr>
              <a:t> </a:t>
            </a:r>
            <a:r>
              <a:rPr lang="pt-PT" sz="1000" dirty="0" err="1">
                <a:latin typeface="Arial" pitchFamily="34" charset="0"/>
                <a:ea typeface="MS PGothic" pitchFamily="34" charset="-128"/>
              </a:rPr>
              <a:t>non-cirrhotic</a:t>
            </a:r>
            <a:r>
              <a:rPr lang="pt-PT" sz="1000" dirty="0">
                <a:latin typeface="Arial" pitchFamily="34" charset="0"/>
                <a:ea typeface="MS PGothic" pitchFamily="34" charset="-128"/>
              </a:rPr>
              <a:t> </a:t>
            </a:r>
            <a:r>
              <a:rPr lang="pt-PT" sz="1000" dirty="0" err="1">
                <a:latin typeface="Arial" pitchFamily="34" charset="0"/>
                <a:ea typeface="MS PGothic" pitchFamily="34" charset="-128"/>
              </a:rPr>
              <a:t>arm</a:t>
            </a:r>
            <a:r>
              <a:rPr lang="pt-PT" sz="1000" dirty="0">
                <a:latin typeface="Arial" pitchFamily="34" charset="0"/>
                <a:ea typeface="MS PGothic" pitchFamily="34" charset="-128"/>
              </a:rPr>
              <a:t> </a:t>
            </a:r>
            <a:r>
              <a:rPr lang="pt-PT" sz="1000" dirty="0" err="1">
                <a:latin typeface="Arial" pitchFamily="34" charset="0"/>
                <a:ea typeface="MS PGothic" pitchFamily="34" charset="-128"/>
              </a:rPr>
              <a:t>and</a:t>
            </a:r>
            <a:r>
              <a:rPr lang="pt-PT" sz="1000" dirty="0">
                <a:latin typeface="Arial" pitchFamily="34" charset="0"/>
                <a:ea typeface="MS PGothic" pitchFamily="34" charset="-128"/>
              </a:rPr>
              <a:t> 1 </a:t>
            </a:r>
            <a:r>
              <a:rPr lang="pt-PT" sz="1000" dirty="0" err="1">
                <a:latin typeface="Arial" pitchFamily="34" charset="0"/>
                <a:ea typeface="MS PGothic" pitchFamily="34" charset="-128"/>
              </a:rPr>
              <a:t>in</a:t>
            </a:r>
            <a:r>
              <a:rPr lang="pt-PT" sz="1000" dirty="0">
                <a:latin typeface="Arial" pitchFamily="34" charset="0"/>
                <a:ea typeface="MS PGothic" pitchFamily="34" charset="-128"/>
              </a:rPr>
              <a:t> </a:t>
            </a:r>
            <a:r>
              <a:rPr lang="pt-PT" sz="1000" dirty="0" err="1">
                <a:latin typeface="Arial" pitchFamily="34" charset="0"/>
                <a:ea typeface="MS PGothic" pitchFamily="34" charset="-128"/>
              </a:rPr>
              <a:t>the</a:t>
            </a:r>
            <a:r>
              <a:rPr lang="pt-PT" sz="1000" dirty="0">
                <a:latin typeface="Arial" pitchFamily="34" charset="0"/>
                <a:ea typeface="MS PGothic" pitchFamily="34" charset="-128"/>
              </a:rPr>
              <a:t> </a:t>
            </a:r>
            <a:r>
              <a:rPr lang="pt-PT" sz="1000" dirty="0" err="1">
                <a:latin typeface="Arial" pitchFamily="34" charset="0"/>
                <a:ea typeface="MS PGothic" pitchFamily="34" charset="-128"/>
              </a:rPr>
              <a:t>cirrhotic</a:t>
            </a:r>
            <a:r>
              <a:rPr lang="pt-PT" sz="1000" dirty="0">
                <a:latin typeface="Arial" pitchFamily="34" charset="0"/>
                <a:ea typeface="MS PGothic" pitchFamily="34" charset="-128"/>
              </a:rPr>
              <a:t> </a:t>
            </a:r>
            <a:r>
              <a:rPr lang="pt-PT" sz="1000" dirty="0" err="1">
                <a:latin typeface="Arial" pitchFamily="34" charset="0"/>
                <a:ea typeface="MS PGothic" pitchFamily="34" charset="-128"/>
              </a:rPr>
              <a:t>arm</a:t>
            </a:r>
            <a:r>
              <a:rPr lang="pt-PT" sz="1000" dirty="0">
                <a:latin typeface="Arial" pitchFamily="34" charset="0"/>
                <a:ea typeface="MS PGothic" pitchFamily="34" charset="-128"/>
              </a:rPr>
              <a:t>).  1 </a:t>
            </a:r>
            <a:r>
              <a:rPr lang="pt-PT" sz="1000" dirty="0" err="1">
                <a:latin typeface="Arial" pitchFamily="34" charset="0"/>
                <a:ea typeface="MS PGothic" pitchFamily="34" charset="-128"/>
              </a:rPr>
              <a:t>was</a:t>
            </a:r>
            <a:r>
              <a:rPr lang="pt-PT" sz="1000" dirty="0">
                <a:latin typeface="Arial" pitchFamily="34" charset="0"/>
                <a:ea typeface="MS PGothic" pitchFamily="34" charset="-128"/>
              </a:rPr>
              <a:t> </a:t>
            </a:r>
            <a:r>
              <a:rPr lang="pt-PT" sz="1000" dirty="0" err="1">
                <a:latin typeface="Arial" pitchFamily="34" charset="0"/>
                <a:ea typeface="MS PGothic" pitchFamily="34" charset="-128"/>
              </a:rPr>
              <a:t>HBeAg</a:t>
            </a:r>
            <a:r>
              <a:rPr lang="pt-PT" sz="1000" dirty="0">
                <a:latin typeface="Arial" pitchFamily="34" charset="0"/>
                <a:ea typeface="MS PGothic" pitchFamily="34" charset="-128"/>
              </a:rPr>
              <a:t> negative </a:t>
            </a:r>
            <a:r>
              <a:rPr lang="pt-PT" sz="1000" dirty="0" err="1">
                <a:latin typeface="Arial" pitchFamily="34" charset="0"/>
                <a:ea typeface="MS PGothic" pitchFamily="34" charset="-128"/>
              </a:rPr>
              <a:t>and</a:t>
            </a:r>
            <a:r>
              <a:rPr lang="pt-PT" sz="1000" dirty="0">
                <a:latin typeface="Arial" pitchFamily="34" charset="0"/>
                <a:ea typeface="MS PGothic" pitchFamily="34" charset="-128"/>
              </a:rPr>
              <a:t> 1 </a:t>
            </a:r>
            <a:r>
              <a:rPr lang="pt-PT" sz="1000" dirty="0" err="1">
                <a:latin typeface="Arial" pitchFamily="34" charset="0"/>
                <a:ea typeface="MS PGothic" pitchFamily="34" charset="-128"/>
              </a:rPr>
              <a:t>was</a:t>
            </a:r>
            <a:r>
              <a:rPr lang="pt-PT" sz="1000" dirty="0">
                <a:latin typeface="Arial" pitchFamily="34" charset="0"/>
                <a:ea typeface="MS PGothic" pitchFamily="34" charset="-128"/>
              </a:rPr>
              <a:t> </a:t>
            </a:r>
            <a:r>
              <a:rPr lang="pt-PT" sz="1000" dirty="0" err="1">
                <a:latin typeface="Arial" pitchFamily="34" charset="0"/>
                <a:ea typeface="MS PGothic" pitchFamily="34" charset="-128"/>
              </a:rPr>
              <a:t>HBeAg</a:t>
            </a:r>
            <a:r>
              <a:rPr lang="pt-PT" sz="1000" dirty="0">
                <a:latin typeface="Arial" pitchFamily="34" charset="0"/>
                <a:ea typeface="MS PGothic" pitchFamily="34" charset="-128"/>
              </a:rPr>
              <a:t> positive</a:t>
            </a:r>
          </a:p>
          <a:p>
            <a:pPr eaLnBrk="1" hangingPunct="1">
              <a:buFontTx/>
              <a:buChar char="•"/>
            </a:pPr>
            <a:r>
              <a:rPr lang="pt-PT" sz="1000" dirty="0">
                <a:latin typeface="Arial" pitchFamily="34" charset="0"/>
                <a:ea typeface="MS PGothic" pitchFamily="34" charset="-128"/>
              </a:rPr>
              <a:t>2 HCC cases </a:t>
            </a:r>
            <a:r>
              <a:rPr lang="pt-PT" sz="1000" dirty="0" err="1">
                <a:latin typeface="Arial" pitchFamily="34" charset="0"/>
                <a:ea typeface="MS PGothic" pitchFamily="34" charset="-128"/>
              </a:rPr>
              <a:t>occurred</a:t>
            </a:r>
            <a:r>
              <a:rPr lang="pt-PT" sz="1000" dirty="0">
                <a:latin typeface="Arial" pitchFamily="34" charset="0"/>
                <a:ea typeface="MS PGothic" pitchFamily="34" charset="-128"/>
              </a:rPr>
              <a:t> </a:t>
            </a:r>
            <a:r>
              <a:rPr lang="pt-PT" sz="1000" dirty="0" err="1">
                <a:latin typeface="Arial" pitchFamily="34" charset="0"/>
                <a:ea typeface="MS PGothic" pitchFamily="34" charset="-128"/>
              </a:rPr>
              <a:t>between</a:t>
            </a:r>
            <a:r>
              <a:rPr lang="pt-PT" sz="1000" dirty="0">
                <a:latin typeface="Arial" pitchFamily="34" charset="0"/>
                <a:ea typeface="MS PGothic" pitchFamily="34" charset="-128"/>
              </a:rPr>
              <a:t> </a:t>
            </a:r>
            <a:r>
              <a:rPr lang="pt-PT" sz="1000" dirty="0" err="1">
                <a:latin typeface="Arial" pitchFamily="34" charset="0"/>
                <a:ea typeface="MS PGothic" pitchFamily="34" charset="-128"/>
              </a:rPr>
              <a:t>weeks</a:t>
            </a:r>
            <a:r>
              <a:rPr lang="pt-PT" sz="1000" dirty="0">
                <a:latin typeface="Arial" pitchFamily="34" charset="0"/>
                <a:ea typeface="MS PGothic" pitchFamily="34" charset="-128"/>
              </a:rPr>
              <a:t> 192–240 (1 </a:t>
            </a:r>
            <a:r>
              <a:rPr lang="pt-PT" sz="1000" dirty="0" err="1">
                <a:latin typeface="Arial" pitchFamily="34" charset="0"/>
                <a:ea typeface="MS PGothic" pitchFamily="34" charset="-128"/>
              </a:rPr>
              <a:t>in</a:t>
            </a:r>
            <a:r>
              <a:rPr lang="pt-PT" sz="1000" dirty="0">
                <a:latin typeface="Arial" pitchFamily="34" charset="0"/>
                <a:ea typeface="MS PGothic" pitchFamily="34" charset="-128"/>
              </a:rPr>
              <a:t> </a:t>
            </a:r>
            <a:r>
              <a:rPr lang="pt-PT" sz="1000" dirty="0" err="1">
                <a:latin typeface="Arial" pitchFamily="34" charset="0"/>
                <a:ea typeface="MS PGothic" pitchFamily="34" charset="-128"/>
              </a:rPr>
              <a:t>the</a:t>
            </a:r>
            <a:r>
              <a:rPr lang="pt-PT" sz="1000" dirty="0">
                <a:latin typeface="Arial" pitchFamily="34" charset="0"/>
                <a:ea typeface="MS PGothic" pitchFamily="34" charset="-128"/>
              </a:rPr>
              <a:t> </a:t>
            </a:r>
            <a:r>
              <a:rPr lang="pt-PT" sz="1000" dirty="0" err="1">
                <a:latin typeface="Arial" pitchFamily="34" charset="0"/>
                <a:ea typeface="MS PGothic" pitchFamily="34" charset="-128"/>
              </a:rPr>
              <a:t>non-cirrhotic</a:t>
            </a:r>
            <a:r>
              <a:rPr lang="pt-PT" sz="1000" dirty="0">
                <a:latin typeface="Arial" pitchFamily="34" charset="0"/>
                <a:ea typeface="MS PGothic" pitchFamily="34" charset="-128"/>
              </a:rPr>
              <a:t> </a:t>
            </a:r>
            <a:r>
              <a:rPr lang="pt-PT" sz="1000" dirty="0" err="1">
                <a:latin typeface="Arial" pitchFamily="34" charset="0"/>
                <a:ea typeface="MS PGothic" pitchFamily="34" charset="-128"/>
              </a:rPr>
              <a:t>arm</a:t>
            </a:r>
            <a:r>
              <a:rPr lang="pt-PT" sz="1000" dirty="0">
                <a:latin typeface="Arial" pitchFamily="34" charset="0"/>
                <a:ea typeface="MS PGothic" pitchFamily="34" charset="-128"/>
              </a:rPr>
              <a:t> </a:t>
            </a:r>
            <a:r>
              <a:rPr lang="pt-PT" sz="1000" dirty="0" err="1">
                <a:latin typeface="Arial" pitchFamily="34" charset="0"/>
                <a:ea typeface="MS PGothic" pitchFamily="34" charset="-128"/>
              </a:rPr>
              <a:t>and</a:t>
            </a:r>
            <a:r>
              <a:rPr lang="pt-PT" sz="1000" dirty="0">
                <a:latin typeface="Arial" pitchFamily="34" charset="0"/>
                <a:ea typeface="MS PGothic" pitchFamily="34" charset="-128"/>
              </a:rPr>
              <a:t> 1 </a:t>
            </a:r>
            <a:r>
              <a:rPr lang="pt-PT" sz="1000" dirty="0" err="1">
                <a:latin typeface="Arial" pitchFamily="34" charset="0"/>
                <a:ea typeface="MS PGothic" pitchFamily="34" charset="-128"/>
              </a:rPr>
              <a:t>in</a:t>
            </a:r>
            <a:r>
              <a:rPr lang="pt-PT" sz="1000" dirty="0">
                <a:latin typeface="Arial" pitchFamily="34" charset="0"/>
                <a:ea typeface="MS PGothic" pitchFamily="34" charset="-128"/>
              </a:rPr>
              <a:t> </a:t>
            </a:r>
            <a:r>
              <a:rPr lang="pt-PT" sz="1000" dirty="0" err="1">
                <a:latin typeface="Arial" pitchFamily="34" charset="0"/>
                <a:ea typeface="MS PGothic" pitchFamily="34" charset="-128"/>
              </a:rPr>
              <a:t>the</a:t>
            </a:r>
            <a:r>
              <a:rPr lang="pt-PT" sz="1000" dirty="0">
                <a:latin typeface="Arial" pitchFamily="34" charset="0"/>
                <a:ea typeface="MS PGothic" pitchFamily="34" charset="-128"/>
              </a:rPr>
              <a:t> </a:t>
            </a:r>
            <a:r>
              <a:rPr lang="pt-PT" sz="1000" dirty="0" err="1">
                <a:latin typeface="Arial" pitchFamily="34" charset="0"/>
                <a:ea typeface="MS PGothic" pitchFamily="34" charset="-128"/>
              </a:rPr>
              <a:t>cirrhotic</a:t>
            </a:r>
            <a:r>
              <a:rPr lang="pt-PT" sz="1000" dirty="0">
                <a:latin typeface="Arial" pitchFamily="34" charset="0"/>
                <a:ea typeface="MS PGothic" pitchFamily="34" charset="-128"/>
              </a:rPr>
              <a:t> </a:t>
            </a:r>
            <a:r>
              <a:rPr lang="pt-PT" sz="1000" dirty="0" err="1">
                <a:latin typeface="Arial" pitchFamily="34" charset="0"/>
                <a:ea typeface="MS PGothic" pitchFamily="34" charset="-128"/>
              </a:rPr>
              <a:t>arm</a:t>
            </a:r>
            <a:r>
              <a:rPr lang="pt-PT" sz="1000" dirty="0">
                <a:latin typeface="Arial" pitchFamily="34" charset="0"/>
                <a:ea typeface="MS PGothic" pitchFamily="34" charset="-128"/>
              </a:rPr>
              <a:t>).  </a:t>
            </a:r>
            <a:r>
              <a:rPr lang="pt-PT" sz="1000" dirty="0" err="1">
                <a:latin typeface="Arial" pitchFamily="34" charset="0"/>
                <a:ea typeface="MS PGothic" pitchFamily="34" charset="-128"/>
              </a:rPr>
              <a:t>Both</a:t>
            </a:r>
            <a:r>
              <a:rPr lang="pt-PT" sz="1000" dirty="0">
                <a:latin typeface="Arial" pitchFamily="34" charset="0"/>
                <a:ea typeface="MS PGothic" pitchFamily="34" charset="-128"/>
              </a:rPr>
              <a:t> </a:t>
            </a:r>
            <a:r>
              <a:rPr lang="pt-PT" sz="1000" dirty="0" err="1">
                <a:latin typeface="Arial" pitchFamily="34" charset="0"/>
                <a:ea typeface="MS PGothic" pitchFamily="34" charset="-128"/>
              </a:rPr>
              <a:t>were</a:t>
            </a:r>
            <a:r>
              <a:rPr lang="pt-PT" sz="1000" dirty="0">
                <a:latin typeface="Arial" pitchFamily="34" charset="0"/>
                <a:ea typeface="MS PGothic" pitchFamily="34" charset="-128"/>
              </a:rPr>
              <a:t> </a:t>
            </a:r>
            <a:r>
              <a:rPr lang="pt-PT" sz="1000" dirty="0" err="1">
                <a:latin typeface="Arial" pitchFamily="34" charset="0"/>
                <a:ea typeface="MS PGothic" pitchFamily="34" charset="-128"/>
              </a:rPr>
              <a:t>HBeAg</a:t>
            </a:r>
            <a:r>
              <a:rPr lang="pt-PT" sz="1000" dirty="0">
                <a:latin typeface="Arial" pitchFamily="34" charset="0"/>
                <a:ea typeface="MS PGothic" pitchFamily="34" charset="-128"/>
              </a:rPr>
              <a:t> positive.</a:t>
            </a:r>
          </a:p>
          <a:p>
            <a:pPr eaLnBrk="1" hangingPunct="1">
              <a:buFontTx/>
              <a:buChar char="•"/>
            </a:pPr>
            <a:r>
              <a:rPr lang="pt-PT" sz="1000" dirty="0">
                <a:latin typeface="Arial" pitchFamily="34" charset="0"/>
                <a:ea typeface="MS PGothic" pitchFamily="34" charset="-128"/>
              </a:rPr>
              <a:t>1 HCC case </a:t>
            </a:r>
            <a:r>
              <a:rPr lang="pt-PT" sz="1000" dirty="0" err="1">
                <a:latin typeface="Arial" pitchFamily="34" charset="0"/>
                <a:ea typeface="MS PGothic" pitchFamily="34" charset="-128"/>
              </a:rPr>
              <a:t>occurred</a:t>
            </a:r>
            <a:r>
              <a:rPr lang="pt-PT" sz="1000" dirty="0">
                <a:latin typeface="Arial" pitchFamily="34" charset="0"/>
                <a:ea typeface="MS PGothic" pitchFamily="34" charset="-128"/>
              </a:rPr>
              <a:t> </a:t>
            </a:r>
            <a:r>
              <a:rPr lang="pt-PT" sz="1000" dirty="0" err="1">
                <a:latin typeface="Arial" pitchFamily="34" charset="0"/>
                <a:ea typeface="MS PGothic" pitchFamily="34" charset="-128"/>
              </a:rPr>
              <a:t>between</a:t>
            </a:r>
            <a:r>
              <a:rPr lang="pt-PT" sz="1000" dirty="0">
                <a:latin typeface="Arial" pitchFamily="34" charset="0"/>
                <a:ea typeface="MS PGothic" pitchFamily="34" charset="-128"/>
              </a:rPr>
              <a:t> </a:t>
            </a:r>
            <a:r>
              <a:rPr lang="pt-PT" sz="1000" dirty="0" err="1">
                <a:latin typeface="Arial" pitchFamily="34" charset="0"/>
                <a:ea typeface="MS PGothic" pitchFamily="34" charset="-128"/>
              </a:rPr>
              <a:t>weeks</a:t>
            </a:r>
            <a:r>
              <a:rPr lang="pt-PT" sz="1000" dirty="0">
                <a:latin typeface="Arial" pitchFamily="34" charset="0"/>
                <a:ea typeface="MS PGothic" pitchFamily="34" charset="-128"/>
              </a:rPr>
              <a:t> 240–288 (1 </a:t>
            </a:r>
            <a:r>
              <a:rPr lang="pt-PT" sz="1000" dirty="0" err="1">
                <a:latin typeface="Arial" pitchFamily="34" charset="0"/>
                <a:ea typeface="MS PGothic" pitchFamily="34" charset="-128"/>
              </a:rPr>
              <a:t>HBeAg</a:t>
            </a:r>
            <a:r>
              <a:rPr lang="pt-PT" sz="1000" dirty="0">
                <a:latin typeface="Arial" pitchFamily="34" charset="0"/>
                <a:ea typeface="MS PGothic" pitchFamily="34" charset="-128"/>
              </a:rPr>
              <a:t> negative </a:t>
            </a:r>
            <a:r>
              <a:rPr lang="pt-PT" sz="1000" dirty="0" err="1">
                <a:latin typeface="Arial" pitchFamily="34" charset="0"/>
                <a:ea typeface="MS PGothic" pitchFamily="34" charset="-128"/>
              </a:rPr>
              <a:t>non-cirrhotic</a:t>
            </a:r>
            <a:r>
              <a:rPr lang="pt-PT" sz="1000" dirty="0">
                <a:latin typeface="Arial" pitchFamily="34" charset="0"/>
                <a:ea typeface="MS PGothic" pitchFamily="34" charset="-128"/>
              </a:rPr>
              <a:t> </a:t>
            </a:r>
            <a:r>
              <a:rPr lang="pt-PT" sz="1000" dirty="0" err="1">
                <a:latin typeface="Arial" pitchFamily="34" charset="0"/>
                <a:ea typeface="MS PGothic" pitchFamily="34" charset="-128"/>
              </a:rPr>
              <a:t>patient</a:t>
            </a:r>
            <a:r>
              <a:rPr lang="pt-PT" sz="1000" dirty="0">
                <a:latin typeface="Arial" pitchFamily="34" charset="0"/>
                <a:ea typeface="MS PGothic" pitchFamily="34" charset="-128"/>
              </a:rPr>
              <a:t>)</a:t>
            </a:r>
          </a:p>
          <a:p>
            <a:pPr eaLnBrk="1" hangingPunct="1">
              <a:buFontTx/>
              <a:buChar char="•"/>
            </a:pPr>
            <a:r>
              <a:rPr lang="pt-PT" sz="1000" dirty="0">
                <a:latin typeface="Arial" pitchFamily="34" charset="0"/>
                <a:ea typeface="MS PGothic" pitchFamily="34" charset="-128"/>
              </a:rPr>
              <a:t>1 HCC case </a:t>
            </a:r>
            <a:r>
              <a:rPr lang="pt-PT" sz="1000" dirty="0" err="1">
                <a:latin typeface="Arial" pitchFamily="34" charset="0"/>
                <a:ea typeface="MS PGothic" pitchFamily="34" charset="-128"/>
              </a:rPr>
              <a:t>occurred</a:t>
            </a:r>
            <a:r>
              <a:rPr lang="pt-PT" sz="1000" dirty="0">
                <a:latin typeface="Arial" pitchFamily="34" charset="0"/>
                <a:ea typeface="MS PGothic" pitchFamily="34" charset="-128"/>
              </a:rPr>
              <a:t> </a:t>
            </a:r>
            <a:r>
              <a:rPr lang="pt-PT" sz="1000" dirty="0" err="1">
                <a:latin typeface="Arial" pitchFamily="34" charset="0"/>
                <a:ea typeface="MS PGothic" pitchFamily="34" charset="-128"/>
              </a:rPr>
              <a:t>between</a:t>
            </a:r>
            <a:r>
              <a:rPr lang="pt-PT" sz="1000" dirty="0">
                <a:latin typeface="Arial" pitchFamily="34" charset="0"/>
                <a:ea typeface="MS PGothic" pitchFamily="34" charset="-128"/>
              </a:rPr>
              <a:t> </a:t>
            </a:r>
            <a:r>
              <a:rPr lang="pt-PT" sz="1000" dirty="0" err="1">
                <a:latin typeface="Arial" pitchFamily="34" charset="0"/>
                <a:ea typeface="MS PGothic" pitchFamily="34" charset="-128"/>
              </a:rPr>
              <a:t>weeks</a:t>
            </a:r>
            <a:r>
              <a:rPr lang="pt-PT" sz="1000" dirty="0">
                <a:latin typeface="Arial" pitchFamily="34" charset="0"/>
                <a:ea typeface="MS PGothic" pitchFamily="34" charset="-128"/>
              </a:rPr>
              <a:t> 288–336 (1 </a:t>
            </a:r>
            <a:r>
              <a:rPr lang="pt-PT" sz="1000" dirty="0" err="1">
                <a:latin typeface="Arial" pitchFamily="34" charset="0"/>
                <a:ea typeface="MS PGothic" pitchFamily="34" charset="-128"/>
              </a:rPr>
              <a:t>HBeAg</a:t>
            </a:r>
            <a:r>
              <a:rPr lang="pt-PT" sz="1000" dirty="0">
                <a:latin typeface="Arial" pitchFamily="34" charset="0"/>
                <a:ea typeface="MS PGothic" pitchFamily="34" charset="-128"/>
              </a:rPr>
              <a:t> negative </a:t>
            </a:r>
            <a:r>
              <a:rPr lang="pt-PT" sz="1000" dirty="0" err="1">
                <a:latin typeface="Arial" pitchFamily="34" charset="0"/>
                <a:ea typeface="MS PGothic" pitchFamily="34" charset="-128"/>
              </a:rPr>
              <a:t>non-cirrhotic</a:t>
            </a:r>
            <a:r>
              <a:rPr lang="pt-PT" sz="1000" dirty="0">
                <a:latin typeface="Arial" pitchFamily="34" charset="0"/>
                <a:ea typeface="MS PGothic" pitchFamily="34" charset="-128"/>
              </a:rPr>
              <a:t> </a:t>
            </a:r>
            <a:r>
              <a:rPr lang="pt-PT" sz="1000" dirty="0" err="1">
                <a:latin typeface="Arial" pitchFamily="34" charset="0"/>
                <a:ea typeface="MS PGothic" pitchFamily="34" charset="-128"/>
              </a:rPr>
              <a:t>patient</a:t>
            </a:r>
            <a:r>
              <a:rPr lang="pt-PT" sz="1000" dirty="0">
                <a:latin typeface="Arial" pitchFamily="34" charset="0"/>
                <a:ea typeface="MS PGothic" pitchFamily="34" charset="-128"/>
              </a:rPr>
              <a:t>)</a:t>
            </a:r>
          </a:p>
          <a:p>
            <a:pPr eaLnBrk="1" hangingPunct="1">
              <a:buFontTx/>
              <a:buChar char="•"/>
            </a:pPr>
            <a:r>
              <a:rPr lang="pt-PT" sz="1000" dirty="0" err="1">
                <a:latin typeface="Arial" pitchFamily="34" charset="0"/>
                <a:ea typeface="MS PGothic" pitchFamily="34" charset="-128"/>
              </a:rPr>
              <a:t>Of</a:t>
            </a:r>
            <a:r>
              <a:rPr lang="pt-PT" sz="1000" dirty="0">
                <a:latin typeface="Arial" pitchFamily="34" charset="0"/>
                <a:ea typeface="MS PGothic" pitchFamily="34" charset="-128"/>
              </a:rPr>
              <a:t> note, </a:t>
            </a:r>
            <a:r>
              <a:rPr lang="pt-PT" sz="1000" dirty="0" err="1">
                <a:latin typeface="Arial" pitchFamily="34" charset="0"/>
                <a:ea typeface="MS PGothic" pitchFamily="34" charset="-128"/>
              </a:rPr>
              <a:t>there</a:t>
            </a:r>
            <a:r>
              <a:rPr lang="pt-PT" sz="1000" dirty="0">
                <a:latin typeface="Arial" pitchFamily="34" charset="0"/>
                <a:ea typeface="MS PGothic" pitchFamily="34" charset="-128"/>
              </a:rPr>
              <a:t> </a:t>
            </a:r>
            <a:r>
              <a:rPr lang="pt-PT" sz="1000" dirty="0" err="1">
                <a:latin typeface="Arial" pitchFamily="34" charset="0"/>
                <a:ea typeface="MS PGothic" pitchFamily="34" charset="-128"/>
              </a:rPr>
              <a:t>was</a:t>
            </a:r>
            <a:r>
              <a:rPr lang="pt-PT" sz="1000" dirty="0">
                <a:latin typeface="Arial" pitchFamily="34" charset="0"/>
                <a:ea typeface="MS PGothic" pitchFamily="34" charset="-128"/>
              </a:rPr>
              <a:t> no HCC </a:t>
            </a:r>
            <a:r>
              <a:rPr lang="pt-PT" sz="1000" dirty="0" err="1">
                <a:latin typeface="Arial" pitchFamily="34" charset="0"/>
                <a:ea typeface="MS PGothic" pitchFamily="34" charset="-128"/>
              </a:rPr>
              <a:t>occurrence</a:t>
            </a:r>
            <a:r>
              <a:rPr lang="pt-PT" sz="1000" dirty="0">
                <a:latin typeface="Arial" pitchFamily="34" charset="0"/>
                <a:ea typeface="MS PGothic" pitchFamily="34" charset="-128"/>
              </a:rPr>
              <a:t> </a:t>
            </a:r>
            <a:r>
              <a:rPr lang="pt-PT" sz="1000" dirty="0" err="1">
                <a:latin typeface="Arial" pitchFamily="34" charset="0"/>
                <a:ea typeface="MS PGothic" pitchFamily="34" charset="-128"/>
              </a:rPr>
              <a:t>in</a:t>
            </a:r>
            <a:r>
              <a:rPr lang="pt-PT" sz="1000" dirty="0">
                <a:latin typeface="Arial" pitchFamily="34" charset="0"/>
                <a:ea typeface="MS PGothic" pitchFamily="34" charset="-128"/>
              </a:rPr>
              <a:t> </a:t>
            </a:r>
            <a:r>
              <a:rPr lang="pt-PT" sz="1000" dirty="0" err="1">
                <a:latin typeface="Arial" pitchFamily="34" charset="0"/>
                <a:ea typeface="MS PGothic" pitchFamily="34" charset="-128"/>
              </a:rPr>
              <a:t>the</a:t>
            </a:r>
            <a:r>
              <a:rPr lang="pt-PT" sz="1000" dirty="0">
                <a:latin typeface="Arial" pitchFamily="34" charset="0"/>
                <a:ea typeface="MS PGothic" pitchFamily="34" charset="-128"/>
              </a:rPr>
              <a:t> </a:t>
            </a:r>
            <a:r>
              <a:rPr lang="pt-PT" sz="1000" dirty="0" err="1">
                <a:latin typeface="Arial" pitchFamily="34" charset="0"/>
                <a:ea typeface="MS PGothic" pitchFamily="34" charset="-128"/>
              </a:rPr>
              <a:t>cirrhotic</a:t>
            </a:r>
            <a:r>
              <a:rPr lang="pt-PT" sz="1000" dirty="0">
                <a:latin typeface="Arial" pitchFamily="34" charset="0"/>
                <a:ea typeface="MS PGothic" pitchFamily="34" charset="-128"/>
              </a:rPr>
              <a:t> </a:t>
            </a:r>
            <a:r>
              <a:rPr lang="pt-PT" sz="1000" dirty="0" err="1">
                <a:latin typeface="Arial" pitchFamily="34" charset="0"/>
                <a:ea typeface="MS PGothic" pitchFamily="34" charset="-128"/>
              </a:rPr>
              <a:t>group</a:t>
            </a:r>
            <a:r>
              <a:rPr lang="pt-PT" sz="1000" dirty="0">
                <a:latin typeface="Arial" pitchFamily="34" charset="0"/>
                <a:ea typeface="MS PGothic" pitchFamily="34" charset="-128"/>
              </a:rPr>
              <a:t> </a:t>
            </a:r>
            <a:r>
              <a:rPr lang="pt-PT" sz="1000" dirty="0" err="1">
                <a:latin typeface="Arial" pitchFamily="34" charset="0"/>
                <a:ea typeface="MS PGothic" pitchFamily="34" charset="-128"/>
              </a:rPr>
              <a:t>after</a:t>
            </a:r>
            <a:r>
              <a:rPr lang="pt-PT" sz="1000" dirty="0">
                <a:latin typeface="Arial" pitchFamily="34" charset="0"/>
                <a:ea typeface="MS PGothic" pitchFamily="34" charset="-128"/>
              </a:rPr>
              <a:t> </a:t>
            </a:r>
            <a:r>
              <a:rPr lang="pt-PT" sz="1000" dirty="0" err="1">
                <a:latin typeface="Arial" pitchFamily="34" charset="0"/>
                <a:ea typeface="MS PGothic" pitchFamily="34" charset="-128"/>
              </a:rPr>
              <a:t>Week</a:t>
            </a:r>
            <a:r>
              <a:rPr lang="pt-PT" sz="1000" dirty="0">
                <a:latin typeface="Arial" pitchFamily="34" charset="0"/>
                <a:ea typeface="MS PGothic" pitchFamily="34" charset="-128"/>
              </a:rPr>
              <a:t> 194 (</a:t>
            </a:r>
            <a:r>
              <a:rPr lang="pt-PT" sz="1000" dirty="0" err="1">
                <a:latin typeface="Arial" pitchFamily="34" charset="0"/>
                <a:ea typeface="MS PGothic" pitchFamily="34" charset="-128"/>
              </a:rPr>
              <a:t>Year</a:t>
            </a:r>
            <a:r>
              <a:rPr lang="pt-PT" sz="1000" dirty="0">
                <a:latin typeface="Arial" pitchFamily="34" charset="0"/>
                <a:ea typeface="MS PGothic" pitchFamily="34" charset="-128"/>
              </a:rPr>
              <a:t> 4) (</a:t>
            </a:r>
            <a:r>
              <a:rPr lang="pt-PT" sz="1000" dirty="0" err="1">
                <a:latin typeface="Arial" pitchFamily="34" charset="0"/>
                <a:ea typeface="MS PGothic" pitchFamily="34" charset="-128"/>
              </a:rPr>
              <a:t>last</a:t>
            </a:r>
            <a:r>
              <a:rPr lang="pt-PT" sz="1000" dirty="0">
                <a:latin typeface="Arial" pitchFamily="34" charset="0"/>
                <a:ea typeface="MS PGothic" pitchFamily="34" charset="-128"/>
              </a:rPr>
              <a:t> HCC case </a:t>
            </a:r>
            <a:r>
              <a:rPr lang="pt-PT" sz="1000" dirty="0" err="1">
                <a:latin typeface="Arial" pitchFamily="34" charset="0"/>
                <a:ea typeface="MS PGothic" pitchFamily="34" charset="-128"/>
              </a:rPr>
              <a:t>was</a:t>
            </a:r>
            <a:r>
              <a:rPr lang="pt-PT" sz="1000" dirty="0">
                <a:latin typeface="Arial" pitchFamily="34" charset="0"/>
                <a:ea typeface="MS PGothic" pitchFamily="34" charset="-128"/>
              </a:rPr>
              <a:t> </a:t>
            </a:r>
            <a:r>
              <a:rPr lang="pt-PT" sz="1000" dirty="0" err="1">
                <a:latin typeface="Arial" pitchFamily="34" charset="0"/>
                <a:ea typeface="MS PGothic" pitchFamily="34" charset="-128"/>
              </a:rPr>
              <a:t>on</a:t>
            </a:r>
            <a:r>
              <a:rPr lang="pt-PT" sz="1000" dirty="0">
                <a:latin typeface="Arial" pitchFamily="34" charset="0"/>
                <a:ea typeface="MS PGothic" pitchFamily="34" charset="-128"/>
              </a:rPr>
              <a:t> </a:t>
            </a:r>
            <a:r>
              <a:rPr lang="pt-PT" sz="1000" dirty="0" err="1">
                <a:latin typeface="Arial" pitchFamily="34" charset="0"/>
                <a:ea typeface="MS PGothic" pitchFamily="34" charset="-128"/>
              </a:rPr>
              <a:t>day</a:t>
            </a:r>
            <a:r>
              <a:rPr lang="pt-PT" sz="1000" dirty="0">
                <a:latin typeface="Arial" pitchFamily="34" charset="0"/>
                <a:ea typeface="MS PGothic" pitchFamily="34" charset="-128"/>
              </a:rPr>
              <a:t> 1359)</a:t>
            </a:r>
          </a:p>
          <a:p>
            <a:pPr eaLnBrk="1" hangingPunct="1">
              <a:buFontTx/>
              <a:buChar char="•"/>
            </a:pPr>
            <a:r>
              <a:rPr lang="pt-PT" sz="1000" dirty="0" err="1">
                <a:latin typeface="Arial" pitchFamily="34" charset="0"/>
                <a:ea typeface="MS PGothic" pitchFamily="34" charset="-128"/>
              </a:rPr>
              <a:t>According</a:t>
            </a:r>
            <a:r>
              <a:rPr lang="pt-PT" sz="1000" dirty="0">
                <a:latin typeface="Arial" pitchFamily="34" charset="0"/>
                <a:ea typeface="MS PGothic" pitchFamily="34" charset="-128"/>
              </a:rPr>
              <a:t> to </a:t>
            </a:r>
            <a:r>
              <a:rPr lang="pt-PT" sz="1000" dirty="0" err="1">
                <a:latin typeface="Arial" pitchFamily="34" charset="0"/>
                <a:ea typeface="MS PGothic" pitchFamily="34" charset="-128"/>
              </a:rPr>
              <a:t>study</a:t>
            </a:r>
            <a:r>
              <a:rPr lang="pt-PT" sz="1000" dirty="0">
                <a:latin typeface="Arial" pitchFamily="34" charset="0"/>
                <a:ea typeface="MS PGothic" pitchFamily="34" charset="-128"/>
              </a:rPr>
              <a:t> </a:t>
            </a:r>
            <a:r>
              <a:rPr lang="pt-PT" sz="1000" dirty="0" err="1">
                <a:latin typeface="Arial" pitchFamily="34" charset="0"/>
                <a:ea typeface="MS PGothic" pitchFamily="34" charset="-128"/>
              </a:rPr>
              <a:t>protocol</a:t>
            </a:r>
            <a:r>
              <a:rPr lang="pt-PT" sz="1000" dirty="0">
                <a:latin typeface="Arial" pitchFamily="34" charset="0"/>
                <a:ea typeface="MS PGothic" pitchFamily="34" charset="-128"/>
              </a:rPr>
              <a:t>, 4 </a:t>
            </a:r>
            <a:r>
              <a:rPr lang="pt-PT" sz="1000" dirty="0" err="1">
                <a:latin typeface="Arial" pitchFamily="34" charset="0"/>
                <a:ea typeface="MS PGothic" pitchFamily="34" charset="-128"/>
              </a:rPr>
              <a:t>of</a:t>
            </a:r>
            <a:r>
              <a:rPr lang="pt-PT" sz="1000" dirty="0">
                <a:latin typeface="Arial" pitchFamily="34" charset="0"/>
                <a:ea typeface="MS PGothic" pitchFamily="34" charset="-128"/>
              </a:rPr>
              <a:t> 437 </a:t>
            </a:r>
            <a:r>
              <a:rPr lang="pt-PT" sz="1000" dirty="0" err="1">
                <a:latin typeface="Arial" pitchFamily="34" charset="0"/>
                <a:ea typeface="MS PGothic" pitchFamily="34" charset="-128"/>
              </a:rPr>
              <a:t>patients</a:t>
            </a:r>
            <a:r>
              <a:rPr lang="pt-PT" sz="1000" dirty="0">
                <a:latin typeface="Arial" pitchFamily="34" charset="0"/>
                <a:ea typeface="MS PGothic" pitchFamily="34" charset="-128"/>
              </a:rPr>
              <a:t> </a:t>
            </a:r>
            <a:r>
              <a:rPr lang="pt-PT" sz="1000" dirty="0" err="1">
                <a:latin typeface="Arial" pitchFamily="34" charset="0"/>
                <a:ea typeface="MS PGothic" pitchFamily="34" charset="-128"/>
              </a:rPr>
              <a:t>completing</a:t>
            </a:r>
            <a:r>
              <a:rPr lang="pt-PT" sz="1000" dirty="0">
                <a:latin typeface="Arial" pitchFamily="34" charset="0"/>
                <a:ea typeface="MS PGothic" pitchFamily="34" charset="-128"/>
              </a:rPr>
              <a:t> </a:t>
            </a:r>
            <a:r>
              <a:rPr lang="pt-PT" sz="1000" dirty="0" err="1">
                <a:latin typeface="Arial" pitchFamily="34" charset="0"/>
                <a:ea typeface="MS PGothic" pitchFamily="34" charset="-128"/>
              </a:rPr>
              <a:t>Week</a:t>
            </a:r>
            <a:r>
              <a:rPr lang="pt-PT" sz="1000" dirty="0">
                <a:latin typeface="Arial" pitchFamily="34" charset="0"/>
                <a:ea typeface="MS PGothic" pitchFamily="34" charset="-128"/>
              </a:rPr>
              <a:t> 336 </a:t>
            </a:r>
            <a:r>
              <a:rPr lang="pt-PT" sz="1000" dirty="0" err="1">
                <a:latin typeface="Arial" pitchFamily="34" charset="0"/>
                <a:ea typeface="MS PGothic" pitchFamily="34" charset="-128"/>
              </a:rPr>
              <a:t>did</a:t>
            </a:r>
            <a:r>
              <a:rPr lang="pt-PT" sz="1000" dirty="0">
                <a:latin typeface="Arial" pitchFamily="34" charset="0"/>
                <a:ea typeface="MS PGothic" pitchFamily="34" charset="-128"/>
              </a:rPr>
              <a:t> </a:t>
            </a:r>
            <a:r>
              <a:rPr lang="pt-PT" sz="1000" dirty="0" err="1">
                <a:latin typeface="Arial" pitchFamily="34" charset="0"/>
                <a:ea typeface="MS PGothic" pitchFamily="34" charset="-128"/>
              </a:rPr>
              <a:t>not</a:t>
            </a:r>
            <a:r>
              <a:rPr lang="pt-PT" sz="1000" dirty="0">
                <a:latin typeface="Arial" pitchFamily="34" charset="0"/>
                <a:ea typeface="MS PGothic" pitchFamily="34" charset="-128"/>
              </a:rPr>
              <a:t> </a:t>
            </a:r>
            <a:r>
              <a:rPr lang="pt-PT" sz="1000" dirty="0" err="1">
                <a:latin typeface="Arial" pitchFamily="34" charset="0"/>
                <a:ea typeface="MS PGothic" pitchFamily="34" charset="-128"/>
              </a:rPr>
              <a:t>have</a:t>
            </a:r>
            <a:r>
              <a:rPr lang="pt-PT" sz="1000" dirty="0">
                <a:latin typeface="Arial" pitchFamily="34" charset="0"/>
                <a:ea typeface="MS PGothic" pitchFamily="34" charset="-128"/>
              </a:rPr>
              <a:t> </a:t>
            </a:r>
            <a:r>
              <a:rPr lang="pt-PT" sz="1000" dirty="0" err="1">
                <a:latin typeface="Arial" pitchFamily="34" charset="0"/>
                <a:ea typeface="MS PGothic" pitchFamily="34" charset="-128"/>
              </a:rPr>
              <a:t>baseline</a:t>
            </a:r>
            <a:r>
              <a:rPr lang="pt-PT" sz="1000" dirty="0">
                <a:latin typeface="Arial" pitchFamily="34" charset="0"/>
                <a:ea typeface="MS PGothic" pitchFamily="34" charset="-128"/>
              </a:rPr>
              <a:t> </a:t>
            </a:r>
            <a:r>
              <a:rPr lang="pt-PT" sz="1000" dirty="0" err="1">
                <a:latin typeface="Arial" pitchFamily="34" charset="0"/>
                <a:ea typeface="MS PGothic" pitchFamily="34" charset="-128"/>
              </a:rPr>
              <a:t>biopsy</a:t>
            </a:r>
            <a:r>
              <a:rPr lang="pt-PT" sz="1000" dirty="0">
                <a:latin typeface="Arial" pitchFamily="34" charset="0"/>
                <a:ea typeface="MS PGothic" pitchFamily="34" charset="-128"/>
              </a:rPr>
              <a:t> data </a:t>
            </a:r>
            <a:r>
              <a:rPr lang="pt-PT" sz="1000" dirty="0" err="1">
                <a:latin typeface="Arial" pitchFamily="34" charset="0"/>
                <a:ea typeface="MS PGothic" pitchFamily="34" charset="-128"/>
              </a:rPr>
              <a:t>available</a:t>
            </a:r>
            <a:endParaRPr lang="pt-PT" sz="1000" dirty="0">
              <a:latin typeface="Arial" pitchFamily="34" charset="0"/>
              <a:ea typeface="MS PGothic" pitchFamily="34" charset="-128"/>
            </a:endParaRPr>
          </a:p>
          <a:p>
            <a:pPr eaLnBrk="1" hangingPunct="1">
              <a:buFontTx/>
              <a:buChar char="•"/>
            </a:pPr>
            <a:r>
              <a:rPr lang="pt-PT" sz="1000" dirty="0" err="1">
                <a:latin typeface="Arial" pitchFamily="34" charset="0"/>
                <a:ea typeface="MS PGothic" pitchFamily="34" charset="-128"/>
              </a:rPr>
              <a:t>All</a:t>
            </a:r>
            <a:r>
              <a:rPr lang="pt-PT" sz="1000" dirty="0">
                <a:latin typeface="Arial" pitchFamily="34" charset="0"/>
                <a:ea typeface="MS PGothic" pitchFamily="34" charset="-128"/>
              </a:rPr>
              <a:t> HCC cases </a:t>
            </a:r>
            <a:r>
              <a:rPr lang="pt-PT" sz="1000" dirty="0" err="1">
                <a:latin typeface="Arial" pitchFamily="34" charset="0"/>
                <a:ea typeface="MS PGothic" pitchFamily="34" charset="-128"/>
              </a:rPr>
              <a:t>were</a:t>
            </a:r>
            <a:r>
              <a:rPr lang="pt-PT" sz="1000" dirty="0">
                <a:latin typeface="Arial" pitchFamily="34" charset="0"/>
                <a:ea typeface="MS PGothic" pitchFamily="34" charset="-128"/>
              </a:rPr>
              <a:t> </a:t>
            </a:r>
            <a:r>
              <a:rPr lang="pt-PT" sz="1000" dirty="0" err="1">
                <a:latin typeface="Arial" pitchFamily="34" charset="0"/>
                <a:ea typeface="MS PGothic" pitchFamily="34" charset="-128"/>
              </a:rPr>
              <a:t>Ishak</a:t>
            </a:r>
            <a:r>
              <a:rPr lang="pt-PT" sz="1000" dirty="0">
                <a:latin typeface="Arial" pitchFamily="34" charset="0"/>
                <a:ea typeface="MS PGothic" pitchFamily="34" charset="-128"/>
              </a:rPr>
              <a:t> 6 </a:t>
            </a:r>
            <a:r>
              <a:rPr lang="pt-PT" sz="1000" dirty="0" err="1">
                <a:latin typeface="Arial" pitchFamily="34" charset="0"/>
                <a:ea typeface="MS PGothic" pitchFamily="34" charset="-128"/>
              </a:rPr>
              <a:t>at</a:t>
            </a:r>
            <a:r>
              <a:rPr lang="pt-PT" sz="1000" dirty="0">
                <a:latin typeface="Arial" pitchFamily="34" charset="0"/>
                <a:ea typeface="MS PGothic" pitchFamily="34" charset="-128"/>
              </a:rPr>
              <a:t> </a:t>
            </a:r>
            <a:r>
              <a:rPr lang="pt-PT" sz="1000" dirty="0" err="1">
                <a:latin typeface="Arial" pitchFamily="34" charset="0"/>
                <a:ea typeface="MS PGothic" pitchFamily="34" charset="-128"/>
              </a:rPr>
              <a:t>Baseline</a:t>
            </a:r>
            <a:endParaRPr lang="pt-PT" sz="1000" dirty="0">
              <a:latin typeface="Arial" pitchFamily="34" charset="0"/>
              <a:ea typeface="MS PGothic" pitchFamily="34" charset="-128"/>
            </a:endParaRPr>
          </a:p>
          <a:p>
            <a:pPr eaLnBrk="1" hangingPunct="1">
              <a:buFontTx/>
              <a:buChar char="•"/>
            </a:pPr>
            <a:endParaRPr lang="pt-PT" sz="1000" b="1" dirty="0">
              <a:latin typeface="Arial" pitchFamily="34" charset="0"/>
              <a:ea typeface="MS PGothic" pitchFamily="34" charset="-128"/>
            </a:endParaRPr>
          </a:p>
          <a:p>
            <a:endParaRPr lang="en-US" sz="1000" dirty="0">
              <a:latin typeface="Arial" pitchFamily="34" charset="0"/>
            </a:endParaRPr>
          </a:p>
          <a:p>
            <a:pPr eaLnBrk="1" hangingPunct="1">
              <a:buFontTx/>
              <a:buChar char="•"/>
            </a:pPr>
            <a:endParaRPr lang="pt-PT" sz="1000" b="1" dirty="0">
              <a:latin typeface="Arial" pitchFamily="34" charset="0"/>
              <a:ea typeface="MS PGothic" pitchFamily="34" charset="-128"/>
            </a:endParaRPr>
          </a:p>
          <a:p>
            <a:endParaRPr lang="en-US" sz="1000" dirty="0">
              <a:latin typeface="Arial" pitchFamily="34" charset="0"/>
            </a:endParaRPr>
          </a:p>
        </p:txBody>
      </p:sp>
      <p:sp>
        <p:nvSpPr>
          <p:cNvPr id="55300" name="Slide Number Placeholder 3"/>
          <p:cNvSpPr>
            <a:spLocks noGrp="1"/>
          </p:cNvSpPr>
          <p:nvPr>
            <p:ph type="sldNum" sz="quarter" idx="5"/>
          </p:nvPr>
        </p:nvSpPr>
        <p:spPr>
          <a:noFill/>
          <a:ln>
            <a:miter lim="800000"/>
            <a:headEnd/>
            <a:tailEnd/>
          </a:ln>
        </p:spPr>
        <p:txBody>
          <a:bodyPr/>
          <a:lstStyle/>
          <a:p>
            <a:fld id="{BA83045C-5B6B-4BEC-94D4-4328A0244B30}" type="slidenum">
              <a:rPr lang="en-US">
                <a:solidFill>
                  <a:srgbClr val="000000"/>
                </a:solidFill>
              </a:rPr>
              <a:pPr/>
              <a:t>41</a:t>
            </a:fld>
            <a:endParaRPr lang="en-US">
              <a:solidFill>
                <a:srgbClr val="000000"/>
              </a:solidFill>
            </a:endParaRPr>
          </a:p>
        </p:txBody>
      </p:sp>
    </p:spTree>
    <p:extLst>
      <p:ext uri="{BB962C8B-B14F-4D97-AF65-F5344CB8AC3E}">
        <p14:creationId xmlns:p14="http://schemas.microsoft.com/office/powerpoint/2010/main" xmlns="" val="4291626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txBox="1">
            <a:spLocks noGrp="1" noChangeArrowheads="1"/>
          </p:cNvSpPr>
          <p:nvPr/>
        </p:nvSpPr>
        <p:spPr bwMode="auto">
          <a:xfrm>
            <a:off x="3849862" y="9428272"/>
            <a:ext cx="2946275" cy="496672"/>
          </a:xfrm>
          <a:prstGeom prst="rect">
            <a:avLst/>
          </a:prstGeom>
          <a:noFill/>
          <a:ln w="9525">
            <a:noFill/>
            <a:miter lim="800000"/>
            <a:headEnd/>
            <a:tailEnd/>
          </a:ln>
        </p:spPr>
        <p:txBody>
          <a:bodyPr lIns="91435" tIns="45718" rIns="91435" bIns="45718" anchor="b"/>
          <a:lstStyle/>
          <a:p>
            <a:pPr algn="r" defTabSz="912879"/>
            <a:fld id="{C1C4128B-C644-408B-9872-3636FDCFF379}" type="slidenum">
              <a:rPr lang="en-US" sz="1200">
                <a:solidFill>
                  <a:srgbClr val="000000"/>
                </a:solidFill>
                <a:ea typeface="MS PGothic" pitchFamily="34" charset="-128"/>
                <a:cs typeface="Arial" pitchFamily="34" charset="0"/>
              </a:rPr>
              <a:pPr algn="r" defTabSz="912879"/>
              <a:t>42</a:t>
            </a:fld>
            <a:endParaRPr lang="en-US" sz="1200" dirty="0">
              <a:solidFill>
                <a:srgbClr val="000000"/>
              </a:solidFill>
              <a:ea typeface="MS PGothic" pitchFamily="34" charset="-128"/>
              <a:cs typeface="Arial" pitchFamily="34"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a:buFontTx/>
              <a:buChar char="•"/>
            </a:pPr>
            <a:r>
              <a:rPr lang="en-US" dirty="0" smtClean="0">
                <a:latin typeface="Arial" pitchFamily="34" charset="0"/>
              </a:rPr>
              <a:t>The timing of the 14 HCC cases observed in Studies 102 (</a:t>
            </a:r>
            <a:r>
              <a:rPr lang="en-US" dirty="0" err="1" smtClean="0">
                <a:latin typeface="Arial" pitchFamily="34" charset="0"/>
              </a:rPr>
              <a:t>HBeAg</a:t>
            </a:r>
            <a:r>
              <a:rPr lang="en-US" dirty="0" smtClean="0">
                <a:latin typeface="Arial" pitchFamily="34" charset="0"/>
                <a:cs typeface="Arial" pitchFamily="34" charset="0"/>
              </a:rPr>
              <a:t>–) and 103 (</a:t>
            </a:r>
            <a:r>
              <a:rPr lang="en-US" dirty="0" err="1" smtClean="0">
                <a:latin typeface="Arial" pitchFamily="34" charset="0"/>
              </a:rPr>
              <a:t>HBeAg</a:t>
            </a:r>
            <a:r>
              <a:rPr lang="en-US" dirty="0" smtClean="0">
                <a:latin typeface="Arial" pitchFamily="34" charset="0"/>
                <a:cs typeface="Arial" pitchFamily="34" charset="0"/>
              </a:rPr>
              <a:t>+) </a:t>
            </a:r>
            <a:r>
              <a:rPr lang="en-US" dirty="0" smtClean="0">
                <a:latin typeface="Arial" pitchFamily="34" charset="0"/>
              </a:rPr>
              <a:t>is depicted here</a:t>
            </a:r>
          </a:p>
          <a:p>
            <a:pPr>
              <a:spcBef>
                <a:spcPct val="0"/>
              </a:spcBef>
              <a:buFontTx/>
              <a:buChar char="•"/>
            </a:pPr>
            <a:endParaRPr lang="en-US" dirty="0" smtClean="0">
              <a:latin typeface="Arial" pitchFamily="34" charset="0"/>
            </a:endParaRPr>
          </a:p>
          <a:p>
            <a:pPr>
              <a:spcBef>
                <a:spcPct val="0"/>
              </a:spcBef>
              <a:buFontTx/>
              <a:buChar char="•"/>
            </a:pPr>
            <a:r>
              <a:rPr lang="en-US" b="1" dirty="0" smtClean="0">
                <a:latin typeface="Arial" pitchFamily="34" charset="0"/>
              </a:rPr>
              <a:t>Among the 641 patients treated in 102 and 103, there were a total of 14 cases of HCC detected during the first 7 years. 9 of these cases were in Study 102 and 5 were in study 103</a:t>
            </a:r>
          </a:p>
          <a:p>
            <a:pPr>
              <a:spcBef>
                <a:spcPct val="0"/>
              </a:spcBef>
            </a:pPr>
            <a:endParaRPr lang="en-US" dirty="0" smtClean="0">
              <a:latin typeface="Arial" pitchFamily="34" charset="0"/>
            </a:endParaRPr>
          </a:p>
          <a:p>
            <a:pPr>
              <a:spcBef>
                <a:spcPct val="0"/>
              </a:spcBef>
              <a:buFontTx/>
              <a:buChar char="•"/>
            </a:pPr>
            <a:r>
              <a:rPr lang="en-US" dirty="0" smtClean="0">
                <a:latin typeface="Arial" pitchFamily="34" charset="0"/>
              </a:rPr>
              <a:t>Three of the cases occurred within the first 48 weeks of the study</a:t>
            </a:r>
          </a:p>
          <a:p>
            <a:pPr>
              <a:spcBef>
                <a:spcPct val="0"/>
              </a:spcBef>
              <a:buFontTx/>
              <a:buChar char="•"/>
            </a:pPr>
            <a:r>
              <a:rPr lang="en-US" dirty="0" smtClean="0">
                <a:latin typeface="Arial" pitchFamily="34" charset="0"/>
              </a:rPr>
              <a:t>Among the cases in Study 102, 3 were cirrhotic at baseline </a:t>
            </a:r>
          </a:p>
          <a:p>
            <a:pPr>
              <a:spcBef>
                <a:spcPct val="0"/>
              </a:spcBef>
              <a:buFontTx/>
              <a:buChar char="•"/>
            </a:pPr>
            <a:r>
              <a:rPr lang="en-US" dirty="0" smtClean="0">
                <a:latin typeface="Arial" pitchFamily="34" charset="0"/>
              </a:rPr>
              <a:t>Among patients in Study 103, 3 were cirrhotic at baseline according to biopsy specimens. An additional patient was later determined to have cirrhosis  based on a sample take at the time of surgical resection (this is the case from D1442)</a:t>
            </a:r>
          </a:p>
          <a:p>
            <a:pPr>
              <a:spcBef>
                <a:spcPct val="0"/>
              </a:spcBef>
              <a:buFontTx/>
              <a:buChar char="•"/>
            </a:pPr>
            <a:r>
              <a:rPr lang="en-US" dirty="0" smtClean="0">
                <a:latin typeface="Arial" pitchFamily="34" charset="0"/>
              </a:rPr>
              <a:t>All HCC cases that were cirrhotic were </a:t>
            </a:r>
            <a:r>
              <a:rPr lang="en-US" dirty="0" err="1" smtClean="0">
                <a:latin typeface="Arial" pitchFamily="34" charset="0"/>
              </a:rPr>
              <a:t>Ishak</a:t>
            </a:r>
            <a:r>
              <a:rPr lang="en-US" dirty="0" smtClean="0">
                <a:latin typeface="Arial" pitchFamily="34" charset="0"/>
              </a:rPr>
              <a:t> 6 at baseline (no </a:t>
            </a:r>
            <a:r>
              <a:rPr lang="en-US" dirty="0" err="1" smtClean="0">
                <a:latin typeface="Arial" pitchFamily="34" charset="0"/>
              </a:rPr>
              <a:t>Ishak</a:t>
            </a:r>
            <a:r>
              <a:rPr lang="en-US" dirty="0" smtClean="0">
                <a:latin typeface="Arial" pitchFamily="34" charset="0"/>
              </a:rPr>
              <a:t> 5</a:t>
            </a:r>
            <a:r>
              <a:rPr lang="ja-JP" altLang="en-US" dirty="0" smtClean="0">
                <a:latin typeface="Arial" pitchFamily="34" charset="0"/>
              </a:rPr>
              <a:t>’</a:t>
            </a:r>
            <a:r>
              <a:rPr lang="en-US" dirty="0" smtClean="0">
                <a:latin typeface="Arial" pitchFamily="34" charset="0"/>
              </a:rPr>
              <a:t>s)</a:t>
            </a:r>
          </a:p>
          <a:p>
            <a:pPr>
              <a:spcBef>
                <a:spcPct val="0"/>
              </a:spcBef>
            </a:pPr>
            <a:endParaRPr lang="en-US" dirty="0" smtClean="0">
              <a:latin typeface="Arial" pitchFamily="34" charset="0"/>
            </a:endParaRPr>
          </a:p>
          <a:p>
            <a:pPr>
              <a:spcBef>
                <a:spcPct val="0"/>
              </a:spcBef>
            </a:pPr>
            <a:endParaRPr lang="en-US" dirty="0" smtClean="0">
              <a:latin typeface="Arial" pitchFamily="34" charset="0"/>
            </a:endParaRPr>
          </a:p>
          <a:p>
            <a:pPr>
              <a:spcBef>
                <a:spcPct val="0"/>
              </a:spcBef>
            </a:pPr>
            <a:endParaRPr lang="en-US" dirty="0" smtClean="0">
              <a:latin typeface="Arial" pitchFamily="34" charset="0"/>
            </a:endParaRPr>
          </a:p>
          <a:p>
            <a:pPr>
              <a:spcBef>
                <a:spcPct val="0"/>
              </a:spcBef>
            </a:pPr>
            <a:endParaRPr lang="en-US" dirty="0" smtClean="0">
              <a:latin typeface="Arial" pitchFamily="34" charset="0"/>
            </a:endParaRPr>
          </a:p>
          <a:p>
            <a:pPr>
              <a:spcBef>
                <a:spcPct val="0"/>
              </a:spcBef>
            </a:pPr>
            <a:endParaRPr lang="en-US" dirty="0" smtClean="0">
              <a:latin typeface="Arial" pitchFamily="34" charset="0"/>
            </a:endParaRPr>
          </a:p>
        </p:txBody>
      </p:sp>
    </p:spTree>
    <p:extLst>
      <p:ext uri="{BB962C8B-B14F-4D97-AF65-F5344CB8AC3E}">
        <p14:creationId xmlns:p14="http://schemas.microsoft.com/office/powerpoint/2010/main" xmlns="" val="2041245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p:txBody>
          <a:bodyPr/>
          <a:lstStyle/>
          <a:p>
            <a:pPr eaLnBrk="1" hangingPunct="1">
              <a:buFontTx/>
              <a:buChar char="•"/>
            </a:pPr>
            <a:r>
              <a:rPr lang="pt-PT" sz="1000" dirty="0" err="1" smtClean="0">
                <a:latin typeface="Arial" pitchFamily="34" charset="0"/>
                <a:ea typeface="MS PGothic" pitchFamily="34" charset="-128"/>
              </a:rPr>
              <a:t>Observed</a:t>
            </a:r>
            <a:r>
              <a:rPr lang="pt-PT" sz="1000" dirty="0" smtClean="0">
                <a:latin typeface="Arial" pitchFamily="34" charset="0"/>
                <a:ea typeface="MS PGothic" pitchFamily="34" charset="-128"/>
              </a:rPr>
              <a:t> vs. </a:t>
            </a:r>
            <a:r>
              <a:rPr lang="pt-PT" sz="1000" dirty="0" err="1" smtClean="0">
                <a:latin typeface="Arial" pitchFamily="34" charset="0"/>
                <a:ea typeface="MS PGothic" pitchFamily="34" charset="-128"/>
              </a:rPr>
              <a:t>predicted</a:t>
            </a:r>
            <a:r>
              <a:rPr lang="pt-PT" sz="1000" dirty="0" smtClean="0">
                <a:latin typeface="Arial" pitchFamily="34" charset="0"/>
                <a:ea typeface="MS PGothic" pitchFamily="34" charset="-128"/>
              </a:rPr>
              <a:t> HCC cases are </a:t>
            </a:r>
            <a:r>
              <a:rPr lang="pt-PT" sz="1000" dirty="0" err="1" smtClean="0">
                <a:latin typeface="Arial" pitchFamily="34" charset="0"/>
                <a:ea typeface="MS PGothic" pitchFamily="34" charset="-128"/>
              </a:rPr>
              <a:t>displayed</a:t>
            </a:r>
            <a:r>
              <a:rPr lang="pt-PT" sz="1000" dirty="0" smtClean="0">
                <a:latin typeface="Arial" pitchFamily="34" charset="0"/>
                <a:ea typeface="MS PGothic" pitchFamily="34" charset="-128"/>
              </a:rPr>
              <a:t> </a:t>
            </a:r>
            <a:r>
              <a:rPr lang="pt-PT" sz="1000" dirty="0" err="1" smtClean="0">
                <a:latin typeface="Arial" pitchFamily="34" charset="0"/>
                <a:ea typeface="MS PGothic" pitchFamily="34" charset="-128"/>
              </a:rPr>
              <a:t>on</a:t>
            </a:r>
            <a:r>
              <a:rPr lang="pt-PT" sz="1000" dirty="0" smtClean="0">
                <a:latin typeface="Arial" pitchFamily="34" charset="0"/>
                <a:ea typeface="MS PGothic" pitchFamily="34" charset="-128"/>
              </a:rPr>
              <a:t> </a:t>
            </a:r>
            <a:r>
              <a:rPr lang="pt-PT" sz="1000" dirty="0" err="1" smtClean="0">
                <a:latin typeface="Arial" pitchFamily="34" charset="0"/>
                <a:ea typeface="MS PGothic" pitchFamily="34" charset="-128"/>
              </a:rPr>
              <a:t>this</a:t>
            </a:r>
            <a:r>
              <a:rPr lang="pt-PT" sz="1000" dirty="0" smtClean="0">
                <a:latin typeface="Arial" pitchFamily="34" charset="0"/>
                <a:ea typeface="MS PGothic" pitchFamily="34" charset="-128"/>
              </a:rPr>
              <a:t> slide</a:t>
            </a:r>
          </a:p>
          <a:p>
            <a:pPr eaLnBrk="1" hangingPunct="1"/>
            <a:endParaRPr lang="pt-PT" sz="1000" b="1" dirty="0" smtClean="0">
              <a:latin typeface="Arial" pitchFamily="34" charset="0"/>
              <a:ea typeface="MS PGothic" pitchFamily="34" charset="-128"/>
            </a:endParaRPr>
          </a:p>
          <a:p>
            <a:pPr eaLnBrk="1" hangingPunct="1"/>
            <a:r>
              <a:rPr lang="pt-PT" sz="1000" b="1" dirty="0" smtClean="0">
                <a:latin typeface="Arial" pitchFamily="34" charset="0"/>
                <a:ea typeface="MS PGothic" pitchFamily="34" charset="-128"/>
              </a:rPr>
              <a:t>No cases </a:t>
            </a:r>
            <a:r>
              <a:rPr lang="pt-PT" sz="1000" b="1" dirty="0" err="1" smtClean="0">
                <a:latin typeface="Arial" pitchFamily="34" charset="0"/>
                <a:ea typeface="MS PGothic" pitchFamily="34" charset="-128"/>
              </a:rPr>
              <a:t>of</a:t>
            </a:r>
            <a:r>
              <a:rPr lang="pt-PT" sz="1000" b="1" dirty="0" smtClean="0">
                <a:latin typeface="Arial" pitchFamily="34" charset="0"/>
                <a:ea typeface="MS PGothic" pitchFamily="34" charset="-128"/>
              </a:rPr>
              <a:t> HCC </a:t>
            </a:r>
            <a:r>
              <a:rPr lang="pt-PT" sz="1000" b="1" dirty="0" err="1" smtClean="0">
                <a:latin typeface="Arial" pitchFamily="34" charset="0"/>
                <a:ea typeface="MS PGothic" pitchFamily="34" charset="-128"/>
              </a:rPr>
              <a:t>were</a:t>
            </a:r>
            <a:r>
              <a:rPr lang="pt-PT" sz="1000" b="1" dirty="0" smtClean="0">
                <a:latin typeface="Arial" pitchFamily="34" charset="0"/>
                <a:ea typeface="MS PGothic" pitchFamily="34" charset="-128"/>
              </a:rPr>
              <a:t> </a:t>
            </a:r>
            <a:r>
              <a:rPr lang="pt-PT" sz="1000" b="1" dirty="0" err="1" smtClean="0">
                <a:latin typeface="Arial" pitchFamily="34" charset="0"/>
                <a:ea typeface="MS PGothic" pitchFamily="34" charset="-128"/>
              </a:rPr>
              <a:t>excluded</a:t>
            </a:r>
            <a:r>
              <a:rPr lang="pt-PT" sz="1000" b="1" dirty="0" smtClean="0">
                <a:latin typeface="Arial" pitchFamily="34" charset="0"/>
                <a:ea typeface="MS PGothic" pitchFamily="34" charset="-128"/>
              </a:rPr>
              <a:t>; </a:t>
            </a:r>
            <a:r>
              <a:rPr lang="pt-PT" sz="1000" b="1" dirty="0" err="1" smtClean="0">
                <a:latin typeface="Arial" pitchFamily="34" charset="0"/>
                <a:ea typeface="MS PGothic" pitchFamily="34" charset="-128"/>
              </a:rPr>
              <a:t>so</a:t>
            </a:r>
            <a:r>
              <a:rPr lang="pt-PT" sz="1000" b="1" dirty="0" smtClean="0">
                <a:latin typeface="Arial" pitchFamily="34" charset="0"/>
                <a:ea typeface="MS PGothic" pitchFamily="34" charset="-128"/>
              </a:rPr>
              <a:t> </a:t>
            </a:r>
            <a:r>
              <a:rPr lang="pt-PT" sz="1000" b="1" dirty="0" err="1" smtClean="0">
                <a:latin typeface="Arial" pitchFamily="34" charset="0"/>
                <a:ea typeface="MS PGothic" pitchFamily="34" charset="-128"/>
              </a:rPr>
              <a:t>patients</a:t>
            </a:r>
            <a:r>
              <a:rPr lang="pt-PT" sz="1000" b="1" dirty="0" smtClean="0">
                <a:latin typeface="Arial" pitchFamily="34" charset="0"/>
                <a:ea typeface="MS PGothic" pitchFamily="34" charset="-128"/>
              </a:rPr>
              <a:t> </a:t>
            </a:r>
            <a:r>
              <a:rPr lang="pt-PT" sz="1000" b="1" dirty="0" err="1" smtClean="0">
                <a:latin typeface="Arial" pitchFamily="34" charset="0"/>
                <a:ea typeface="MS PGothic" pitchFamily="34" charset="-128"/>
              </a:rPr>
              <a:t>who</a:t>
            </a:r>
            <a:r>
              <a:rPr lang="pt-PT" sz="1000" b="1" dirty="0" smtClean="0">
                <a:latin typeface="Arial" pitchFamily="34" charset="0"/>
                <a:ea typeface="MS PGothic" pitchFamily="34" charset="-128"/>
              </a:rPr>
              <a:t> </a:t>
            </a:r>
            <a:r>
              <a:rPr lang="pt-PT" sz="1000" b="1" dirty="0" err="1" smtClean="0">
                <a:latin typeface="Arial" pitchFamily="34" charset="0"/>
                <a:ea typeface="MS PGothic" pitchFamily="34" charset="-128"/>
              </a:rPr>
              <a:t>had</a:t>
            </a:r>
            <a:r>
              <a:rPr lang="pt-PT" sz="1000" b="1" dirty="0" smtClean="0">
                <a:latin typeface="Arial" pitchFamily="34" charset="0"/>
                <a:ea typeface="MS PGothic" pitchFamily="34" charset="-128"/>
              </a:rPr>
              <a:t> HCC </a:t>
            </a:r>
            <a:r>
              <a:rPr lang="pt-PT" sz="1000" b="1" dirty="0" err="1" smtClean="0">
                <a:latin typeface="Arial" pitchFamily="34" charset="0"/>
                <a:ea typeface="MS PGothic" pitchFamily="34" charset="-128"/>
              </a:rPr>
              <a:t>in</a:t>
            </a:r>
            <a:r>
              <a:rPr lang="pt-PT" sz="1000" b="1" dirty="0" smtClean="0">
                <a:latin typeface="Arial" pitchFamily="34" charset="0"/>
                <a:ea typeface="MS PGothic" pitchFamily="34" charset="-128"/>
              </a:rPr>
              <a:t> </a:t>
            </a:r>
            <a:r>
              <a:rPr lang="pt-PT" sz="1000" b="1" dirty="0" err="1" smtClean="0">
                <a:latin typeface="Arial" pitchFamily="34" charset="0"/>
                <a:ea typeface="MS PGothic" pitchFamily="34" charset="-128"/>
              </a:rPr>
              <a:t>the</a:t>
            </a:r>
            <a:r>
              <a:rPr lang="pt-PT" sz="1000" b="1" dirty="0" smtClean="0">
                <a:latin typeface="Arial" pitchFamily="34" charset="0"/>
                <a:ea typeface="MS PGothic" pitchFamily="34" charset="-128"/>
              </a:rPr>
              <a:t> </a:t>
            </a:r>
            <a:r>
              <a:rPr lang="pt-PT" sz="1000" b="1" dirty="0" err="1" smtClean="0">
                <a:latin typeface="Arial" pitchFamily="34" charset="0"/>
                <a:ea typeface="MS PGothic" pitchFamily="34" charset="-128"/>
              </a:rPr>
              <a:t>first</a:t>
            </a:r>
            <a:r>
              <a:rPr lang="pt-PT" sz="1000" b="1" dirty="0" smtClean="0">
                <a:latin typeface="Arial" pitchFamily="34" charset="0"/>
                <a:ea typeface="MS PGothic" pitchFamily="34" charset="-128"/>
              </a:rPr>
              <a:t> </a:t>
            </a:r>
            <a:r>
              <a:rPr lang="pt-PT" sz="1000" b="1" dirty="0" err="1" smtClean="0">
                <a:latin typeface="Arial" pitchFamily="34" charset="0"/>
                <a:ea typeface="MS PGothic" pitchFamily="34" charset="-128"/>
              </a:rPr>
              <a:t>year</a:t>
            </a:r>
            <a:r>
              <a:rPr lang="pt-PT" sz="1000" b="1" dirty="0" smtClean="0">
                <a:latin typeface="Arial" pitchFamily="34" charset="0"/>
                <a:ea typeface="MS PGothic" pitchFamily="34" charset="-128"/>
              </a:rPr>
              <a:t> </a:t>
            </a:r>
            <a:r>
              <a:rPr lang="pt-PT" sz="1000" b="1" dirty="0" err="1" smtClean="0">
                <a:latin typeface="Arial" pitchFamily="34" charset="0"/>
                <a:ea typeface="MS PGothic" pitchFamily="34" charset="-128"/>
              </a:rPr>
              <a:t>were</a:t>
            </a:r>
            <a:r>
              <a:rPr lang="pt-PT" sz="1000" b="1" dirty="0" smtClean="0">
                <a:latin typeface="Arial" pitchFamily="34" charset="0"/>
                <a:ea typeface="MS PGothic" pitchFamily="34" charset="-128"/>
              </a:rPr>
              <a:t> </a:t>
            </a:r>
            <a:r>
              <a:rPr lang="pt-PT" sz="1000" b="1" dirty="0" err="1" smtClean="0">
                <a:latin typeface="Arial" pitchFamily="34" charset="0"/>
                <a:ea typeface="MS PGothic" pitchFamily="34" charset="-128"/>
              </a:rPr>
              <a:t>included</a:t>
            </a:r>
            <a:r>
              <a:rPr lang="pt-PT" sz="1000" b="1" dirty="0" smtClean="0">
                <a:latin typeface="Arial" pitchFamily="34" charset="0"/>
                <a:ea typeface="MS PGothic" pitchFamily="34" charset="-128"/>
              </a:rPr>
              <a:t> </a:t>
            </a:r>
            <a:r>
              <a:rPr lang="pt-PT" sz="1000" b="1" dirty="0" err="1" smtClean="0">
                <a:latin typeface="Arial" pitchFamily="34" charset="0"/>
                <a:ea typeface="MS PGothic" pitchFamily="34" charset="-128"/>
              </a:rPr>
              <a:t>in</a:t>
            </a:r>
            <a:r>
              <a:rPr lang="pt-PT" sz="1000" b="1" dirty="0" smtClean="0">
                <a:latin typeface="Arial" pitchFamily="34" charset="0"/>
                <a:ea typeface="MS PGothic" pitchFamily="34" charset="-128"/>
              </a:rPr>
              <a:t> </a:t>
            </a:r>
            <a:r>
              <a:rPr lang="pt-PT" sz="1000" b="1" dirty="0" err="1" smtClean="0">
                <a:latin typeface="Arial" pitchFamily="34" charset="0"/>
                <a:ea typeface="MS PGothic" pitchFamily="34" charset="-128"/>
              </a:rPr>
              <a:t>the</a:t>
            </a:r>
            <a:r>
              <a:rPr lang="pt-PT" sz="1000" b="1" dirty="0" smtClean="0">
                <a:latin typeface="Arial" pitchFamily="34" charset="0"/>
                <a:ea typeface="MS PGothic" pitchFamily="34" charset="-128"/>
              </a:rPr>
              <a:t> </a:t>
            </a:r>
            <a:r>
              <a:rPr lang="pt-PT" sz="1000" b="1" dirty="0" err="1" smtClean="0">
                <a:latin typeface="Arial" pitchFamily="34" charset="0"/>
                <a:ea typeface="MS PGothic" pitchFamily="34" charset="-128"/>
              </a:rPr>
              <a:t>analysis</a:t>
            </a:r>
            <a:endParaRPr lang="pt-PT" sz="1000" b="1" dirty="0" smtClean="0">
              <a:latin typeface="Arial" pitchFamily="34" charset="0"/>
              <a:ea typeface="MS PGothic" pitchFamily="34" charset="-128"/>
            </a:endParaRPr>
          </a:p>
          <a:p>
            <a:pPr eaLnBrk="1" hangingPunct="1">
              <a:buFontTx/>
              <a:buChar char="•"/>
            </a:pPr>
            <a:r>
              <a:rPr lang="pt-PT" sz="1000" b="1" dirty="0" err="1" smtClean="0">
                <a:latin typeface="Arial" pitchFamily="34" charset="0"/>
                <a:ea typeface="MS PGothic" pitchFamily="34" charset="-128"/>
              </a:rPr>
              <a:t>In</a:t>
            </a:r>
            <a:r>
              <a:rPr lang="pt-PT" sz="1000" b="1" dirty="0" smtClean="0">
                <a:latin typeface="Arial" pitchFamily="34" charset="0"/>
                <a:ea typeface="MS PGothic" pitchFamily="34" charset="-128"/>
              </a:rPr>
              <a:t> </a:t>
            </a:r>
            <a:r>
              <a:rPr lang="pt-PT" sz="1000" b="1" dirty="0" err="1" smtClean="0">
                <a:latin typeface="Arial" pitchFamily="34" charset="0"/>
                <a:ea typeface="MS PGothic" pitchFamily="34" charset="-128"/>
              </a:rPr>
              <a:t>non-cirrhotics</a:t>
            </a:r>
            <a:r>
              <a:rPr lang="pt-PT" sz="1000" b="1" dirty="0" smtClean="0">
                <a:latin typeface="Arial" pitchFamily="34" charset="0"/>
                <a:ea typeface="MS PGothic" pitchFamily="34" charset="-128"/>
              </a:rPr>
              <a:t> (n=482) </a:t>
            </a:r>
            <a:r>
              <a:rPr lang="pt-PT" sz="1000" b="1" dirty="0" err="1" smtClean="0">
                <a:latin typeface="Arial" pitchFamily="34" charset="0"/>
                <a:ea typeface="MS PGothic" pitchFamily="34" charset="-128"/>
              </a:rPr>
              <a:t>there</a:t>
            </a:r>
            <a:r>
              <a:rPr lang="pt-PT" sz="1000" b="1" dirty="0" smtClean="0">
                <a:latin typeface="Arial" pitchFamily="34" charset="0"/>
                <a:ea typeface="MS PGothic" pitchFamily="34" charset="-128"/>
              </a:rPr>
              <a:t> </a:t>
            </a:r>
            <a:r>
              <a:rPr lang="pt-PT" sz="1000" b="1" dirty="0" err="1" smtClean="0">
                <a:latin typeface="Arial" pitchFamily="34" charset="0"/>
                <a:ea typeface="MS PGothic" pitchFamily="34" charset="-128"/>
              </a:rPr>
              <a:t>was</a:t>
            </a:r>
            <a:r>
              <a:rPr lang="pt-PT" sz="1000" b="1" dirty="0" smtClean="0">
                <a:latin typeface="Arial" pitchFamily="34" charset="0"/>
                <a:ea typeface="MS PGothic" pitchFamily="34" charset="-128"/>
              </a:rPr>
              <a:t> a &gt; 50% </a:t>
            </a:r>
            <a:r>
              <a:rPr lang="pt-PT" sz="1000" b="1" dirty="0" err="1" smtClean="0">
                <a:latin typeface="Arial" pitchFamily="34" charset="0"/>
                <a:ea typeface="MS PGothic" pitchFamily="34" charset="-128"/>
              </a:rPr>
              <a:t>reduction</a:t>
            </a:r>
            <a:r>
              <a:rPr lang="pt-PT" sz="1000" b="1" dirty="0" smtClean="0">
                <a:latin typeface="Arial" pitchFamily="34" charset="0"/>
                <a:ea typeface="MS PGothic" pitchFamily="34" charset="-128"/>
              </a:rPr>
              <a:t> </a:t>
            </a:r>
            <a:r>
              <a:rPr lang="pt-PT" sz="1000" b="1" dirty="0" err="1" smtClean="0">
                <a:latin typeface="Arial" pitchFamily="34" charset="0"/>
                <a:ea typeface="MS PGothic" pitchFamily="34" charset="-128"/>
              </a:rPr>
              <a:t>in</a:t>
            </a:r>
            <a:r>
              <a:rPr lang="pt-PT" sz="1000" b="1" dirty="0" smtClean="0">
                <a:latin typeface="Arial" pitchFamily="34" charset="0"/>
                <a:ea typeface="MS PGothic" pitchFamily="34" charset="-128"/>
              </a:rPr>
              <a:t> </a:t>
            </a:r>
            <a:r>
              <a:rPr lang="pt-PT" sz="1000" b="1" dirty="0" err="1" smtClean="0">
                <a:latin typeface="Arial" pitchFamily="34" charset="0"/>
                <a:ea typeface="MS PGothic" pitchFamily="34" charset="-128"/>
              </a:rPr>
              <a:t>the</a:t>
            </a:r>
            <a:r>
              <a:rPr lang="pt-PT" sz="1000" b="1" dirty="0" smtClean="0">
                <a:latin typeface="Arial" pitchFamily="34" charset="0"/>
                <a:ea typeface="MS PGothic" pitchFamily="34" charset="-128"/>
              </a:rPr>
              <a:t> </a:t>
            </a:r>
            <a:r>
              <a:rPr lang="pt-PT" sz="1000" b="1" dirty="0" err="1" smtClean="0">
                <a:latin typeface="Arial" pitchFamily="34" charset="0"/>
                <a:ea typeface="MS PGothic" pitchFamily="34" charset="-128"/>
              </a:rPr>
              <a:t>incidence</a:t>
            </a:r>
            <a:r>
              <a:rPr lang="pt-PT" sz="1000" b="1" dirty="0" smtClean="0">
                <a:latin typeface="Arial" pitchFamily="34" charset="0"/>
                <a:ea typeface="MS PGothic" pitchFamily="34" charset="-128"/>
              </a:rPr>
              <a:t> </a:t>
            </a:r>
            <a:r>
              <a:rPr lang="pt-PT" sz="1000" b="1" dirty="0" err="1" smtClean="0">
                <a:latin typeface="Arial" pitchFamily="34" charset="0"/>
                <a:ea typeface="MS PGothic" pitchFamily="34" charset="-128"/>
              </a:rPr>
              <a:t>of</a:t>
            </a:r>
            <a:r>
              <a:rPr lang="pt-PT" sz="1000" b="1" dirty="0" smtClean="0">
                <a:latin typeface="Arial" pitchFamily="34" charset="0"/>
                <a:ea typeface="MS PGothic" pitchFamily="34" charset="-128"/>
              </a:rPr>
              <a:t> HCC </a:t>
            </a:r>
            <a:r>
              <a:rPr lang="pt-PT" sz="1000" b="1" dirty="0" err="1" smtClean="0">
                <a:latin typeface="Arial" pitchFamily="34" charset="0"/>
                <a:ea typeface="MS PGothic" pitchFamily="34" charset="-128"/>
              </a:rPr>
              <a:t>which</a:t>
            </a:r>
            <a:r>
              <a:rPr lang="pt-PT" sz="1000" b="1" dirty="0" smtClean="0">
                <a:latin typeface="Arial" pitchFamily="34" charset="0"/>
                <a:ea typeface="MS PGothic" pitchFamily="34" charset="-128"/>
              </a:rPr>
              <a:t> </a:t>
            </a:r>
            <a:r>
              <a:rPr lang="pt-PT" sz="1000" b="1" dirty="0" err="1" smtClean="0">
                <a:latin typeface="Arial" pitchFamily="34" charset="0"/>
                <a:ea typeface="MS PGothic" pitchFamily="34" charset="-128"/>
              </a:rPr>
              <a:t>started</a:t>
            </a:r>
            <a:r>
              <a:rPr lang="pt-PT" sz="1000" b="1" dirty="0" smtClean="0">
                <a:latin typeface="Arial" pitchFamily="34" charset="0"/>
                <a:ea typeface="MS PGothic" pitchFamily="34" charset="-128"/>
              </a:rPr>
              <a:t> to </a:t>
            </a:r>
            <a:r>
              <a:rPr lang="pt-PT" sz="1000" b="1" dirty="0" err="1" smtClean="0">
                <a:latin typeface="Arial" pitchFamily="34" charset="0"/>
                <a:ea typeface="MS PGothic" pitchFamily="34" charset="-128"/>
              </a:rPr>
              <a:t>become</a:t>
            </a:r>
            <a:r>
              <a:rPr lang="pt-PT" sz="1000" b="1" dirty="0" smtClean="0">
                <a:latin typeface="Arial" pitchFamily="34" charset="0"/>
                <a:ea typeface="MS PGothic" pitchFamily="34" charset="-128"/>
              </a:rPr>
              <a:t> </a:t>
            </a:r>
            <a:r>
              <a:rPr lang="pt-PT" sz="1000" b="1" dirty="0" err="1" smtClean="0">
                <a:latin typeface="Arial" pitchFamily="34" charset="0"/>
                <a:ea typeface="MS PGothic" pitchFamily="34" charset="-128"/>
              </a:rPr>
              <a:t>noticeable</a:t>
            </a:r>
            <a:r>
              <a:rPr lang="pt-PT" sz="1000" b="1" dirty="0" smtClean="0">
                <a:latin typeface="Arial" pitchFamily="34" charset="0"/>
                <a:ea typeface="MS PGothic" pitchFamily="34" charset="-128"/>
              </a:rPr>
              <a:t> </a:t>
            </a:r>
            <a:r>
              <a:rPr lang="pt-PT" sz="1000" b="1" dirty="0" err="1" smtClean="0">
                <a:latin typeface="Arial" pitchFamily="34" charset="0"/>
                <a:ea typeface="MS PGothic" pitchFamily="34" charset="-128"/>
              </a:rPr>
              <a:t>after</a:t>
            </a:r>
            <a:r>
              <a:rPr lang="pt-PT" sz="1000" b="1" dirty="0" smtClean="0">
                <a:latin typeface="Arial" pitchFamily="34" charset="0"/>
                <a:ea typeface="MS PGothic" pitchFamily="34" charset="-128"/>
              </a:rPr>
              <a:t> 96 </a:t>
            </a:r>
            <a:r>
              <a:rPr lang="pt-PT" sz="1000" b="1" dirty="0" err="1" smtClean="0">
                <a:latin typeface="Arial" pitchFamily="34" charset="0"/>
                <a:ea typeface="MS PGothic" pitchFamily="34" charset="-128"/>
              </a:rPr>
              <a:t>weeks</a:t>
            </a:r>
            <a:r>
              <a:rPr lang="pt-PT" sz="1000" b="1" dirty="0" smtClean="0">
                <a:latin typeface="Arial" pitchFamily="34" charset="0"/>
                <a:ea typeface="MS PGothic" pitchFamily="34" charset="-128"/>
              </a:rPr>
              <a:t> (</a:t>
            </a:r>
            <a:r>
              <a:rPr lang="pt-PT" sz="1000" b="1" dirty="0" err="1" smtClean="0">
                <a:latin typeface="Arial" pitchFamily="34" charset="0"/>
                <a:ea typeface="MS PGothic" pitchFamily="34" charset="-128"/>
              </a:rPr>
              <a:t>Year</a:t>
            </a:r>
            <a:r>
              <a:rPr lang="pt-PT" sz="1000" b="1" dirty="0" smtClean="0">
                <a:latin typeface="Arial" pitchFamily="34" charset="0"/>
                <a:ea typeface="MS PGothic" pitchFamily="34" charset="-128"/>
              </a:rPr>
              <a:t> 2), </a:t>
            </a:r>
            <a:r>
              <a:rPr lang="pt-PT" sz="1000" b="1" dirty="0" err="1" smtClean="0">
                <a:latin typeface="Arial" pitchFamily="34" charset="0"/>
                <a:ea typeface="MS PGothic" pitchFamily="34" charset="-128"/>
              </a:rPr>
              <a:t>and</a:t>
            </a:r>
            <a:r>
              <a:rPr lang="pt-PT" sz="1000" b="1" dirty="0" smtClean="0">
                <a:latin typeface="Arial" pitchFamily="34" charset="0"/>
                <a:ea typeface="MS PGothic" pitchFamily="34" charset="-128"/>
              </a:rPr>
              <a:t> </a:t>
            </a:r>
            <a:r>
              <a:rPr lang="pt-PT" sz="1000" b="1" dirty="0" err="1" smtClean="0">
                <a:latin typeface="Arial" pitchFamily="34" charset="0"/>
                <a:ea typeface="MS PGothic" pitchFamily="34" charset="-128"/>
              </a:rPr>
              <a:t>became</a:t>
            </a:r>
            <a:r>
              <a:rPr lang="pt-PT" sz="1000" b="1" dirty="0" smtClean="0">
                <a:latin typeface="Arial" pitchFamily="34" charset="0"/>
                <a:ea typeface="MS PGothic" pitchFamily="34" charset="-128"/>
              </a:rPr>
              <a:t> </a:t>
            </a:r>
            <a:r>
              <a:rPr lang="pt-PT" sz="1000" b="1" dirty="0" err="1" smtClean="0">
                <a:latin typeface="Arial" pitchFamily="34" charset="0"/>
                <a:ea typeface="MS PGothic" pitchFamily="34" charset="-128"/>
              </a:rPr>
              <a:t>statistically</a:t>
            </a:r>
            <a:r>
              <a:rPr lang="pt-PT" sz="1000" b="1" dirty="0" smtClean="0">
                <a:latin typeface="Arial" pitchFamily="34" charset="0"/>
                <a:ea typeface="MS PGothic" pitchFamily="34" charset="-128"/>
              </a:rPr>
              <a:t> </a:t>
            </a:r>
            <a:r>
              <a:rPr lang="pt-PT" sz="1000" b="1" dirty="0" err="1" smtClean="0">
                <a:latin typeface="Arial" pitchFamily="34" charset="0"/>
                <a:ea typeface="MS PGothic" pitchFamily="34" charset="-128"/>
              </a:rPr>
              <a:t>significant</a:t>
            </a:r>
            <a:r>
              <a:rPr lang="pt-PT" sz="1000" b="1" dirty="0" smtClean="0">
                <a:latin typeface="Arial" pitchFamily="34" charset="0"/>
                <a:ea typeface="MS PGothic" pitchFamily="34" charset="-128"/>
              </a:rPr>
              <a:t> </a:t>
            </a:r>
            <a:r>
              <a:rPr lang="pt-PT" sz="1000" b="1" dirty="0" err="1" smtClean="0">
                <a:latin typeface="Arial" pitchFamily="34" charset="0"/>
                <a:ea typeface="MS PGothic" pitchFamily="34" charset="-128"/>
              </a:rPr>
              <a:t>at</a:t>
            </a:r>
            <a:r>
              <a:rPr lang="pt-PT" sz="1000" b="1" dirty="0" smtClean="0">
                <a:latin typeface="Arial" pitchFamily="34" charset="0"/>
                <a:ea typeface="MS PGothic" pitchFamily="34" charset="-128"/>
              </a:rPr>
              <a:t> 240 </a:t>
            </a:r>
            <a:r>
              <a:rPr lang="pt-PT" sz="1000" b="1" dirty="0" err="1" smtClean="0">
                <a:latin typeface="Arial" pitchFamily="34" charset="0"/>
                <a:ea typeface="MS PGothic" pitchFamily="34" charset="-128"/>
              </a:rPr>
              <a:t>weeks</a:t>
            </a:r>
            <a:r>
              <a:rPr lang="pt-PT" sz="1000" b="1" dirty="0" smtClean="0">
                <a:latin typeface="Arial" pitchFamily="34" charset="0"/>
                <a:ea typeface="MS PGothic" pitchFamily="34" charset="-128"/>
              </a:rPr>
              <a:t> (</a:t>
            </a:r>
            <a:r>
              <a:rPr lang="pt-PT" sz="1000" b="1" dirty="0" err="1" smtClean="0">
                <a:latin typeface="Arial" pitchFamily="34" charset="0"/>
                <a:ea typeface="MS PGothic" pitchFamily="34" charset="-128"/>
              </a:rPr>
              <a:t>Year</a:t>
            </a:r>
            <a:r>
              <a:rPr lang="pt-PT" sz="1000" b="1" dirty="0" smtClean="0">
                <a:latin typeface="Arial" pitchFamily="34" charset="0"/>
                <a:ea typeface="MS PGothic" pitchFamily="34" charset="-128"/>
              </a:rPr>
              <a:t> 5) </a:t>
            </a:r>
            <a:r>
              <a:rPr lang="pt-PT" sz="1000" b="1" dirty="0" err="1" smtClean="0">
                <a:latin typeface="Arial" pitchFamily="34" charset="0"/>
                <a:ea typeface="MS PGothic" pitchFamily="34" charset="-128"/>
              </a:rPr>
              <a:t>based</a:t>
            </a:r>
            <a:r>
              <a:rPr lang="pt-PT" sz="1000" b="1" dirty="0" smtClean="0">
                <a:latin typeface="Arial" pitchFamily="34" charset="0"/>
                <a:ea typeface="MS PGothic" pitchFamily="34" charset="-128"/>
              </a:rPr>
              <a:t> </a:t>
            </a:r>
            <a:r>
              <a:rPr lang="pt-PT" sz="1000" b="1" dirty="0" err="1" smtClean="0">
                <a:latin typeface="Arial" pitchFamily="34" charset="0"/>
                <a:ea typeface="MS PGothic" pitchFamily="34" charset="-128"/>
              </a:rPr>
              <a:t>on</a:t>
            </a:r>
            <a:r>
              <a:rPr lang="pt-PT" sz="1000" b="1" dirty="0" smtClean="0">
                <a:latin typeface="Arial" pitchFamily="34" charset="0"/>
                <a:ea typeface="MS PGothic" pitchFamily="34" charset="-128"/>
              </a:rPr>
              <a:t> </a:t>
            </a:r>
            <a:r>
              <a:rPr lang="pt-PT" sz="1000" b="1" dirty="0" err="1" smtClean="0">
                <a:latin typeface="Arial" pitchFamily="34" charset="0"/>
                <a:ea typeface="MS PGothic" pitchFamily="34" charset="-128"/>
              </a:rPr>
              <a:t>the</a:t>
            </a:r>
            <a:r>
              <a:rPr lang="pt-PT" sz="1000" b="1" dirty="0" smtClean="0">
                <a:latin typeface="Arial" pitchFamily="34" charset="0"/>
                <a:ea typeface="MS PGothic" pitchFamily="34" charset="-128"/>
              </a:rPr>
              <a:t> </a:t>
            </a:r>
            <a:r>
              <a:rPr lang="pt-PT" sz="1000" b="1" dirty="0" err="1" smtClean="0">
                <a:latin typeface="Arial" pitchFamily="34" charset="0"/>
                <a:ea typeface="MS PGothic" pitchFamily="34" charset="-128"/>
              </a:rPr>
              <a:t>calculated</a:t>
            </a:r>
            <a:r>
              <a:rPr lang="pt-PT" sz="1000" b="1" dirty="0" smtClean="0">
                <a:latin typeface="Arial" pitchFamily="34" charset="0"/>
                <a:ea typeface="MS PGothic" pitchFamily="34" charset="-128"/>
              </a:rPr>
              <a:t> </a:t>
            </a:r>
            <a:r>
              <a:rPr lang="pt-PT" sz="1000" b="1" dirty="0" err="1" smtClean="0">
                <a:latin typeface="Arial" pitchFamily="34" charset="0"/>
                <a:ea typeface="MS PGothic" pitchFamily="34" charset="-128"/>
              </a:rPr>
              <a:t>Standardized</a:t>
            </a:r>
            <a:r>
              <a:rPr lang="pt-PT" sz="1000" b="1" dirty="0" smtClean="0">
                <a:latin typeface="Arial" pitchFamily="34" charset="0"/>
                <a:ea typeface="MS PGothic" pitchFamily="34" charset="-128"/>
              </a:rPr>
              <a:t> </a:t>
            </a:r>
            <a:r>
              <a:rPr lang="pt-PT" sz="1000" b="1" dirty="0" err="1" smtClean="0">
                <a:latin typeface="Arial" pitchFamily="34" charset="0"/>
                <a:ea typeface="MS PGothic" pitchFamily="34" charset="-128"/>
              </a:rPr>
              <a:t>Incidence</a:t>
            </a:r>
            <a:r>
              <a:rPr lang="pt-PT" sz="1000" b="1" dirty="0" smtClean="0">
                <a:latin typeface="Arial" pitchFamily="34" charset="0"/>
                <a:ea typeface="MS PGothic" pitchFamily="34" charset="-128"/>
              </a:rPr>
              <a:t> Ratio (SIR)</a:t>
            </a:r>
          </a:p>
          <a:p>
            <a:pPr eaLnBrk="1" hangingPunct="1">
              <a:buFontTx/>
              <a:buChar char="•"/>
            </a:pPr>
            <a:r>
              <a:rPr lang="pt-PT" sz="1000" b="1" dirty="0" err="1" smtClean="0">
                <a:latin typeface="Arial" pitchFamily="34" charset="0"/>
                <a:ea typeface="MS PGothic" pitchFamily="34" charset="-128"/>
              </a:rPr>
              <a:t>These</a:t>
            </a:r>
            <a:r>
              <a:rPr lang="pt-PT" sz="1000" b="1" dirty="0" smtClean="0">
                <a:latin typeface="Arial" pitchFamily="34" charset="0"/>
                <a:ea typeface="MS PGothic" pitchFamily="34" charset="-128"/>
              </a:rPr>
              <a:t> data </a:t>
            </a:r>
            <a:r>
              <a:rPr lang="pt-PT" sz="1000" b="1" dirty="0" err="1" smtClean="0">
                <a:latin typeface="Arial" pitchFamily="34" charset="0"/>
                <a:ea typeface="MS PGothic" pitchFamily="34" charset="-128"/>
              </a:rPr>
              <a:t>can’t</a:t>
            </a:r>
            <a:r>
              <a:rPr lang="pt-PT" sz="1000" b="1" dirty="0" smtClean="0">
                <a:latin typeface="Arial" pitchFamily="34" charset="0"/>
                <a:ea typeface="MS PGothic" pitchFamily="34" charset="-128"/>
              </a:rPr>
              <a:t> </a:t>
            </a:r>
            <a:r>
              <a:rPr lang="pt-PT" sz="1000" b="1" dirty="0" err="1" smtClean="0">
                <a:latin typeface="Arial" pitchFamily="34" charset="0"/>
                <a:ea typeface="MS PGothic" pitchFamily="34" charset="-128"/>
              </a:rPr>
              <a:t>be</a:t>
            </a:r>
            <a:r>
              <a:rPr lang="pt-PT" sz="1000" b="1" dirty="0" smtClean="0">
                <a:latin typeface="Arial" pitchFamily="34" charset="0"/>
                <a:ea typeface="MS PGothic" pitchFamily="34" charset="-128"/>
              </a:rPr>
              <a:t> </a:t>
            </a:r>
            <a:r>
              <a:rPr lang="pt-PT" sz="1000" b="1" dirty="0" err="1" smtClean="0">
                <a:latin typeface="Arial" pitchFamily="34" charset="0"/>
                <a:ea typeface="MS PGothic" pitchFamily="34" charset="-128"/>
              </a:rPr>
              <a:t>extrapolated</a:t>
            </a:r>
            <a:r>
              <a:rPr lang="pt-PT" sz="1000" b="1" dirty="0" smtClean="0">
                <a:latin typeface="Arial" pitchFamily="34" charset="0"/>
                <a:ea typeface="MS PGothic" pitchFamily="34" charset="-128"/>
              </a:rPr>
              <a:t> to </a:t>
            </a:r>
            <a:r>
              <a:rPr lang="pt-PT" sz="1000" b="1" dirty="0" err="1" smtClean="0">
                <a:latin typeface="Arial" pitchFamily="34" charset="0"/>
                <a:ea typeface="MS PGothic" pitchFamily="34" charset="-128"/>
              </a:rPr>
              <a:t>patients</a:t>
            </a:r>
            <a:r>
              <a:rPr lang="pt-PT" sz="1000" b="1" dirty="0" smtClean="0">
                <a:latin typeface="Arial" pitchFamily="34" charset="0"/>
                <a:ea typeface="MS PGothic" pitchFamily="34" charset="-128"/>
              </a:rPr>
              <a:t> </a:t>
            </a:r>
            <a:r>
              <a:rPr lang="pt-PT" sz="1000" b="1" dirty="0" err="1" smtClean="0">
                <a:latin typeface="Arial" pitchFamily="34" charset="0"/>
                <a:ea typeface="MS PGothic" pitchFamily="34" charset="-128"/>
              </a:rPr>
              <a:t>with</a:t>
            </a:r>
            <a:r>
              <a:rPr lang="pt-PT" sz="1000" b="1" dirty="0" smtClean="0">
                <a:latin typeface="Arial" pitchFamily="34" charset="0"/>
                <a:ea typeface="MS PGothic" pitchFamily="34" charset="-128"/>
              </a:rPr>
              <a:t> inactive </a:t>
            </a:r>
            <a:r>
              <a:rPr lang="pt-PT" sz="1000" b="1" dirty="0" err="1" smtClean="0">
                <a:latin typeface="Arial" pitchFamily="34" charset="0"/>
                <a:ea typeface="MS PGothic" pitchFamily="34" charset="-128"/>
              </a:rPr>
              <a:t>disease</a:t>
            </a:r>
            <a:r>
              <a:rPr lang="pt-PT" sz="1000" b="1" dirty="0" smtClean="0">
                <a:latin typeface="Arial" pitchFamily="34" charset="0"/>
                <a:ea typeface="MS PGothic" pitchFamily="34" charset="-128"/>
              </a:rPr>
              <a:t> </a:t>
            </a:r>
            <a:endParaRPr lang="en-US" sz="1000" b="1" dirty="0" smtClean="0">
              <a:latin typeface="Arial" pitchFamily="34" charset="0"/>
              <a:ea typeface="MS PGothic" pitchFamily="34" charset="-128"/>
            </a:endParaRPr>
          </a:p>
          <a:p>
            <a:pPr eaLnBrk="1" hangingPunct="1"/>
            <a:endParaRPr lang="pt-PT" sz="1000" dirty="0" smtClean="0">
              <a:latin typeface="Arial" pitchFamily="34" charset="0"/>
              <a:ea typeface="MS PGothic" pitchFamily="34" charset="-128"/>
            </a:endParaRPr>
          </a:p>
          <a:p>
            <a:pPr eaLnBrk="1" hangingPunct="1">
              <a:buFontTx/>
              <a:buChar char="•"/>
            </a:pPr>
            <a:r>
              <a:rPr lang="en-US" sz="1000" dirty="0" smtClean="0">
                <a:latin typeface="Arial" pitchFamily="34" charset="0"/>
                <a:ea typeface="MS PGothic" pitchFamily="34" charset="-128"/>
              </a:rPr>
              <a:t>14 cases of HCC total in this analysis, 8 in non-</a:t>
            </a:r>
            <a:r>
              <a:rPr lang="en-US" sz="1000" dirty="0" err="1" smtClean="0">
                <a:latin typeface="Arial" pitchFamily="34" charset="0"/>
                <a:ea typeface="MS PGothic" pitchFamily="34" charset="-128"/>
              </a:rPr>
              <a:t>cirrhotics</a:t>
            </a:r>
            <a:endParaRPr lang="en-US" sz="1000" dirty="0" smtClean="0">
              <a:latin typeface="Arial" pitchFamily="34" charset="0"/>
              <a:ea typeface="MS PGothic" pitchFamily="34" charset="-128"/>
            </a:endParaRPr>
          </a:p>
          <a:p>
            <a:pPr eaLnBrk="1" hangingPunct="1">
              <a:buFontTx/>
              <a:buChar char="•"/>
            </a:pPr>
            <a:r>
              <a:rPr lang="en-US" sz="1000" dirty="0" smtClean="0">
                <a:latin typeface="Arial" pitchFamily="34" charset="0"/>
                <a:ea typeface="MS PGothic" pitchFamily="34" charset="-128"/>
              </a:rPr>
              <a:t>3</a:t>
            </a:r>
            <a:r>
              <a:rPr lang="en-US" sz="1000" dirty="0" smtClean="0">
                <a:latin typeface="Arial" pitchFamily="34" charset="0"/>
                <a:ea typeface="MS PGothic" pitchFamily="34" charset="-128"/>
                <a:cs typeface="Arial" pitchFamily="34" charset="0"/>
              </a:rPr>
              <a:t>–</a:t>
            </a:r>
            <a:r>
              <a:rPr lang="en-US" sz="1000" dirty="0" smtClean="0">
                <a:latin typeface="Arial" pitchFamily="34" charset="0"/>
                <a:ea typeface="MS PGothic" pitchFamily="34" charset="-128"/>
              </a:rPr>
              <a:t>4 cases occurred in the first year and likely represent small HCC that was already present very early in this study. (Fourth HCC case occurred at Day 350)</a:t>
            </a:r>
          </a:p>
          <a:p>
            <a:pPr eaLnBrk="1" hangingPunct="1">
              <a:buFontTx/>
              <a:buChar char="•"/>
            </a:pPr>
            <a:r>
              <a:rPr lang="en-US" sz="1000" dirty="0" smtClean="0">
                <a:latin typeface="Arial" pitchFamily="34" charset="0"/>
                <a:ea typeface="MS PGothic" pitchFamily="34" charset="-128"/>
              </a:rPr>
              <a:t>The analysis was conservative as no cases were excluded</a:t>
            </a:r>
            <a:endParaRPr lang="en-US" sz="1000" dirty="0">
              <a:latin typeface="Arial" pitchFamily="34" charset="0"/>
            </a:endParaRPr>
          </a:p>
        </p:txBody>
      </p:sp>
      <p:sp>
        <p:nvSpPr>
          <p:cNvPr id="57348" name="Slide Number Placeholder 3"/>
          <p:cNvSpPr>
            <a:spLocks noGrp="1"/>
          </p:cNvSpPr>
          <p:nvPr>
            <p:ph type="sldNum" sz="quarter" idx="5"/>
          </p:nvPr>
        </p:nvSpPr>
        <p:spPr>
          <a:noFill/>
          <a:ln>
            <a:miter lim="800000"/>
            <a:headEnd/>
            <a:tailEnd/>
          </a:ln>
        </p:spPr>
        <p:txBody>
          <a:bodyPr/>
          <a:lstStyle/>
          <a:p>
            <a:fld id="{028CA29C-6496-4409-B2D6-5A6A06836C8D}" type="slidenum">
              <a:rPr lang="en-US">
                <a:solidFill>
                  <a:srgbClr val="000000"/>
                </a:solidFill>
              </a:rPr>
              <a:pPr/>
              <a:t>43</a:t>
            </a:fld>
            <a:endParaRPr lang="en-US">
              <a:solidFill>
                <a:srgbClr val="000000"/>
              </a:solidFill>
            </a:endParaRPr>
          </a:p>
        </p:txBody>
      </p:sp>
    </p:spTree>
    <p:extLst>
      <p:ext uri="{BB962C8B-B14F-4D97-AF65-F5344CB8AC3E}">
        <p14:creationId xmlns:p14="http://schemas.microsoft.com/office/powerpoint/2010/main" xmlns="" val="36049131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슬라이드 이미지 개체 틀 1"/>
          <p:cNvSpPr>
            <a:spLocks noGrp="1" noRot="1" noChangeAspect="1" noTextEdit="1"/>
          </p:cNvSpPr>
          <p:nvPr>
            <p:ph type="sldImg"/>
          </p:nvPr>
        </p:nvSpPr>
        <p:spPr>
          <a:ln/>
        </p:spPr>
      </p:sp>
      <p:sp>
        <p:nvSpPr>
          <p:cNvPr id="151555" name="슬라이드 노트 개체 틀 2"/>
          <p:cNvSpPr>
            <a:spLocks noGrp="1"/>
          </p:cNvSpPr>
          <p:nvPr>
            <p:ph type="body" idx="1"/>
          </p:nvPr>
        </p:nvSpPr>
        <p:spPr>
          <a:noFill/>
        </p:spPr>
        <p:txBody>
          <a:bodyPr/>
          <a:lstStyle/>
          <a:p>
            <a:r>
              <a:rPr lang="en-US" smtClean="0"/>
              <a:t>14 HCC cases during the first 336 weeks of Studies 102 and 103</a:t>
            </a:r>
          </a:p>
          <a:p>
            <a:r>
              <a:rPr lang="en-US" smtClean="0"/>
              <a:t>– 4 cases occurred within the first calendar year</a:t>
            </a:r>
          </a:p>
          <a:p>
            <a:r>
              <a:rPr lang="en-US" smtClean="0"/>
              <a:t>9 HCC cases in Study 102</a:t>
            </a:r>
          </a:p>
          <a:p>
            <a:r>
              <a:rPr lang="en-US" smtClean="0"/>
              <a:t>– 3 cases occurred in setting of cirrhosis (Ishak fibrosis score = 6)</a:t>
            </a:r>
          </a:p>
          <a:p>
            <a:r>
              <a:rPr lang="en-US" smtClean="0"/>
              <a:t>5 HCC cases in Study 103</a:t>
            </a:r>
          </a:p>
          <a:p>
            <a:r>
              <a:rPr lang="en-US" smtClean="0"/>
              <a:t>– 3 cases occurred in setting of cirrhosis (Ishak fibrosis score = 6)</a:t>
            </a:r>
          </a:p>
          <a:p>
            <a:r>
              <a:rPr lang="en-US" smtClean="0"/>
              <a:t>12 of 14 cases were in males</a:t>
            </a:r>
          </a:p>
          <a:p>
            <a:r>
              <a:rPr lang="en-US" smtClean="0"/>
              <a:t>Among the 14 HCC cases, 5 were HBV genotype (GT) D, 4 GT C, 2 GT B,</a:t>
            </a:r>
          </a:p>
          <a:p>
            <a:r>
              <a:rPr lang="en-US" smtClean="0"/>
              <a:t>1 GT E, 1 GT F, and 1 was unable to be genotyped</a:t>
            </a:r>
          </a:p>
        </p:txBody>
      </p:sp>
      <p:sp>
        <p:nvSpPr>
          <p:cNvPr id="151556" name="슬라이드 번호 개체 틀 3"/>
          <p:cNvSpPr>
            <a:spLocks noGrp="1"/>
          </p:cNvSpPr>
          <p:nvPr>
            <p:ph type="sldNum" sz="quarter" idx="5"/>
          </p:nvPr>
        </p:nvSpPr>
        <p:spPr>
          <a:noFill/>
          <a:ln>
            <a:miter lim="800000"/>
            <a:headEnd/>
            <a:tailEnd/>
          </a:ln>
        </p:spPr>
        <p:txBody>
          <a:bodyPr/>
          <a:lstStyle/>
          <a:p>
            <a:fld id="{682BE1C3-86F3-4C3B-A2B6-4E5FA89E613B}" type="slidenum">
              <a:rPr lang="en-US" smtClean="0"/>
              <a:pPr/>
              <a:t>44</a:t>
            </a:fld>
            <a:endParaRPr lang="en-US" smtClean="0"/>
          </a:p>
        </p:txBody>
      </p:sp>
    </p:spTree>
    <p:extLst>
      <p:ext uri="{BB962C8B-B14F-4D97-AF65-F5344CB8AC3E}">
        <p14:creationId xmlns:p14="http://schemas.microsoft.com/office/powerpoint/2010/main" xmlns="" val="3369756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14"/>
          <p:cNvSpPr>
            <a:spLocks noGrp="1" noChangeArrowheads="1"/>
          </p:cNvSpPr>
          <p:nvPr>
            <p:ph type="body" idx="1"/>
          </p:nvPr>
        </p:nvSpPr>
        <p:spPr>
          <a:xfrm>
            <a:off x="522529" y="4343094"/>
            <a:ext cx="5802340" cy="4575073"/>
          </a:xfrm>
          <a:ln/>
          <a:extLst/>
        </p:spPr>
        <p:txBody>
          <a:bodyPr lIns="92174" tIns="46088" rIns="92174" bIns="46088">
            <a:normAutofit lnSpcReduction="10000"/>
          </a:bodyPr>
          <a:lstStyle/>
          <a:p>
            <a:pPr marL="175638" indent="-175638">
              <a:defRPr/>
            </a:pPr>
            <a:r>
              <a:rPr lang="en-US" b="1" dirty="0" smtClean="0"/>
              <a:t>Key Points:</a:t>
            </a:r>
          </a:p>
          <a:p>
            <a:pPr marL="175638" indent="-175638">
              <a:defRPr/>
            </a:pPr>
            <a:r>
              <a:rPr lang="en-US" dirty="0" smtClean="0"/>
              <a:t>At Week 48, </a:t>
            </a:r>
            <a:r>
              <a:rPr lang="en-US" dirty="0" err="1" smtClean="0"/>
              <a:t>HBeAg</a:t>
            </a:r>
            <a:r>
              <a:rPr lang="en-US" dirty="0" smtClean="0"/>
              <a:t>(+) patients from ETV-022 were measured for:</a:t>
            </a:r>
          </a:p>
          <a:p>
            <a:pPr marL="175638" indent="-175638">
              <a:defRPr/>
            </a:pPr>
            <a:endParaRPr lang="en-US" dirty="0" smtClean="0"/>
          </a:p>
          <a:p>
            <a:pPr marL="175638" indent="-175638">
              <a:buFontTx/>
              <a:buChar char="•"/>
              <a:defRPr/>
            </a:pPr>
            <a:r>
              <a:rPr lang="en-US" dirty="0" err="1" smtClean="0"/>
              <a:t>Histologic</a:t>
            </a:r>
            <a:r>
              <a:rPr lang="en-US" dirty="0" smtClean="0"/>
              <a:t> improvement</a:t>
            </a:r>
          </a:p>
          <a:p>
            <a:pPr marL="607979" lvl="1" indent="-175638">
              <a:buFontTx/>
              <a:buChar char="•"/>
              <a:defRPr/>
            </a:pPr>
            <a:r>
              <a:rPr lang="en-US" dirty="0" smtClean="0"/>
              <a:t>In </a:t>
            </a:r>
            <a:r>
              <a:rPr lang="en-US" dirty="0" err="1" smtClean="0"/>
              <a:t>HBeAg</a:t>
            </a:r>
            <a:r>
              <a:rPr lang="en-US" dirty="0" smtClean="0"/>
              <a:t>(+) patients, ETV was superior to LVD on the primary efficacy endpoint of </a:t>
            </a:r>
            <a:r>
              <a:rPr lang="en-US" dirty="0" err="1" smtClean="0"/>
              <a:t>histologic</a:t>
            </a:r>
            <a:r>
              <a:rPr lang="en-US" dirty="0" smtClean="0"/>
              <a:t> improvement at Week 48 (72% ETV </a:t>
            </a:r>
            <a:r>
              <a:rPr lang="en-US" dirty="0" err="1" smtClean="0"/>
              <a:t>vs</a:t>
            </a:r>
            <a:r>
              <a:rPr lang="en-US" dirty="0" smtClean="0"/>
              <a:t> 62% LVD), </a:t>
            </a:r>
            <a:r>
              <a:rPr lang="en-US" i="1" dirty="0" smtClean="0"/>
              <a:t>P</a:t>
            </a:r>
            <a:r>
              <a:rPr lang="en-US" dirty="0" smtClean="0"/>
              <a:t>&lt;0.05</a:t>
            </a:r>
          </a:p>
          <a:p>
            <a:pPr marL="175638" indent="-175638">
              <a:buFontTx/>
              <a:buChar char="•"/>
              <a:defRPr/>
            </a:pPr>
            <a:r>
              <a:rPr lang="en-US" dirty="0" smtClean="0"/>
              <a:t>HBV DNA</a:t>
            </a:r>
          </a:p>
          <a:p>
            <a:pPr marL="607979" lvl="1" indent="-175638">
              <a:buFontTx/>
              <a:buChar char="•"/>
              <a:defRPr/>
            </a:pPr>
            <a:r>
              <a:rPr lang="en-US" dirty="0" smtClean="0"/>
              <a:t>67% of nucleoside-naïve </a:t>
            </a:r>
            <a:r>
              <a:rPr lang="en-US" dirty="0" err="1" smtClean="0"/>
              <a:t>HBeAg</a:t>
            </a:r>
            <a:r>
              <a:rPr lang="en-US" dirty="0" smtClean="0"/>
              <a:t>(+) patients treated with ETV (n=354) achieved undetectable viral load compared to 36% of LVD-treated patients (n=355), </a:t>
            </a:r>
            <a:r>
              <a:rPr lang="en-US" i="1" dirty="0" smtClean="0"/>
              <a:t>P</a:t>
            </a:r>
            <a:r>
              <a:rPr lang="en-US" dirty="0" smtClean="0"/>
              <a:t>&lt;0.05</a:t>
            </a:r>
          </a:p>
          <a:p>
            <a:pPr marL="175638" indent="-175638">
              <a:buFontTx/>
              <a:buChar char="•"/>
              <a:defRPr/>
            </a:pPr>
            <a:r>
              <a:rPr lang="en-US" dirty="0" smtClean="0"/>
              <a:t>ALT normalization</a:t>
            </a:r>
          </a:p>
          <a:p>
            <a:pPr marL="607979" lvl="1" indent="-175638">
              <a:buFontTx/>
              <a:buChar char="•"/>
              <a:defRPr/>
            </a:pPr>
            <a:r>
              <a:rPr lang="en-US" dirty="0" smtClean="0"/>
              <a:t>68% of ETV-treated </a:t>
            </a:r>
            <a:r>
              <a:rPr lang="en-US" dirty="0" err="1" smtClean="0"/>
              <a:t>HBeAg</a:t>
            </a:r>
            <a:r>
              <a:rPr lang="en-US" dirty="0" smtClean="0"/>
              <a:t>(+) patients achieved ALT normalization compared to 60% of LVD patients, </a:t>
            </a:r>
            <a:r>
              <a:rPr lang="en-US" i="1" dirty="0" smtClean="0"/>
              <a:t>P</a:t>
            </a:r>
            <a:r>
              <a:rPr lang="en-US" dirty="0" smtClean="0"/>
              <a:t>&lt;0.05</a:t>
            </a:r>
          </a:p>
          <a:p>
            <a:pPr marL="175638" indent="-175638">
              <a:buFontTx/>
              <a:buChar char="•"/>
              <a:defRPr/>
            </a:pPr>
            <a:r>
              <a:rPr lang="en-US" dirty="0" err="1" smtClean="0"/>
              <a:t>HBeAg</a:t>
            </a:r>
            <a:r>
              <a:rPr lang="en-US" dirty="0" smtClean="0"/>
              <a:t> </a:t>
            </a:r>
            <a:r>
              <a:rPr lang="en-US" dirty="0" err="1" smtClean="0"/>
              <a:t>seroconversion</a:t>
            </a:r>
            <a:endParaRPr lang="en-US" dirty="0" smtClean="0"/>
          </a:p>
          <a:p>
            <a:pPr marL="607979" lvl="1" indent="-175638">
              <a:buFontTx/>
              <a:buChar char="•"/>
              <a:defRPr/>
            </a:pPr>
            <a:r>
              <a:rPr lang="en-US" dirty="0" smtClean="0"/>
              <a:t>21% of ETV-treated </a:t>
            </a:r>
            <a:r>
              <a:rPr lang="en-US" dirty="0" err="1" smtClean="0"/>
              <a:t>HBeAg</a:t>
            </a:r>
            <a:r>
              <a:rPr lang="en-US" dirty="0" smtClean="0"/>
              <a:t>(+) patients achieved </a:t>
            </a:r>
            <a:r>
              <a:rPr lang="en-US" dirty="0" err="1" smtClean="0"/>
              <a:t>HBeAg</a:t>
            </a:r>
            <a:r>
              <a:rPr lang="en-US" dirty="0" smtClean="0"/>
              <a:t> </a:t>
            </a:r>
            <a:r>
              <a:rPr lang="en-US" dirty="0" err="1" smtClean="0"/>
              <a:t>seroconversion</a:t>
            </a:r>
            <a:r>
              <a:rPr lang="en-US" dirty="0" smtClean="0"/>
              <a:t> compared to 18% of LVD-treated patients</a:t>
            </a:r>
          </a:p>
          <a:p>
            <a:pPr marL="175638" indent="-175638">
              <a:buFontTx/>
              <a:buChar char="•"/>
              <a:defRPr/>
            </a:pPr>
            <a:r>
              <a:rPr lang="en-US" dirty="0" smtClean="0"/>
              <a:t>HBV DNA was measured using Roche COBAS </a:t>
            </a:r>
            <a:r>
              <a:rPr lang="en-US" dirty="0" err="1" smtClean="0"/>
              <a:t>Amplicor</a:t>
            </a:r>
            <a:r>
              <a:rPr lang="en-US" baseline="30000" dirty="0" smtClean="0"/>
              <a:t>®</a:t>
            </a:r>
            <a:r>
              <a:rPr lang="en-US" dirty="0" smtClean="0"/>
              <a:t> PCR Assay (LLOQ=300 copies/mL)</a:t>
            </a:r>
          </a:p>
          <a:p>
            <a:pPr marL="175638" indent="-175638">
              <a:buFontTx/>
              <a:buChar char="•"/>
              <a:defRPr/>
            </a:pPr>
            <a:endParaRPr lang="en-US" dirty="0" smtClean="0"/>
          </a:p>
          <a:p>
            <a:pPr>
              <a:defRPr/>
            </a:pPr>
            <a:r>
              <a:rPr lang="en-GB" b="1" dirty="0" smtClean="0"/>
              <a:t>Navigation Notes</a:t>
            </a:r>
            <a:r>
              <a:rPr lang="en-GB" dirty="0" smtClean="0"/>
              <a:t>:</a:t>
            </a:r>
          </a:p>
          <a:p>
            <a:pPr marL="311819" indent="-207882">
              <a:buFont typeface="Arial" pitchFamily="34" charset="0"/>
              <a:buChar char="•"/>
              <a:defRPr/>
            </a:pPr>
            <a:r>
              <a:rPr lang="en-US" dirty="0" smtClean="0"/>
              <a:t>Left Arrow will take the user to the previous slide</a:t>
            </a:r>
          </a:p>
          <a:p>
            <a:pPr marL="311819" indent="-207882">
              <a:buFont typeface="Arial" pitchFamily="34" charset="0"/>
              <a:buChar char="•"/>
              <a:defRPr/>
            </a:pPr>
            <a:r>
              <a:rPr lang="en-US" dirty="0" smtClean="0"/>
              <a:t>Right Arrow will take the user to the next slide</a:t>
            </a:r>
          </a:p>
          <a:p>
            <a:pPr marL="311819" indent="-207882">
              <a:buFont typeface="Arial" pitchFamily="34" charset="0"/>
              <a:buChar char="•"/>
              <a:defRPr/>
            </a:pPr>
            <a:r>
              <a:rPr lang="en-US" dirty="0" smtClean="0"/>
              <a:t>The Important Safety Information, including </a:t>
            </a:r>
            <a:r>
              <a:rPr lang="en-US" b="1" dirty="0" smtClean="0"/>
              <a:t>Boxed WARNINGS</a:t>
            </a:r>
            <a:r>
              <a:rPr lang="en-US" dirty="0" smtClean="0"/>
              <a:t> button will take the user to the beginning of the Important Safety Information for BARACLUDE</a:t>
            </a:r>
            <a:r>
              <a:rPr lang="en-US" baseline="30000" dirty="0" smtClean="0"/>
              <a:t>® </a:t>
            </a:r>
            <a:r>
              <a:rPr lang="en-US" dirty="0" smtClean="0"/>
              <a:t>(</a:t>
            </a:r>
            <a:r>
              <a:rPr lang="en-US" dirty="0" err="1" smtClean="0"/>
              <a:t>entecavir</a:t>
            </a:r>
            <a:r>
              <a:rPr lang="en-US" dirty="0" smtClean="0"/>
              <a:t>) section</a:t>
            </a:r>
            <a:endParaRPr lang="en-GB" dirty="0" smtClean="0"/>
          </a:p>
          <a:p>
            <a:pPr marL="311819" indent="-207882">
              <a:buFont typeface="Arial" pitchFamily="34" charset="0"/>
              <a:buChar char="•"/>
              <a:defRPr/>
            </a:pPr>
            <a:endParaRPr lang="en-US" dirty="0" smtClean="0"/>
          </a:p>
          <a:p>
            <a:pPr>
              <a:defRPr/>
            </a:pPr>
            <a:endParaRPr lang="en-US" dirty="0" smtClean="0"/>
          </a:p>
          <a:p>
            <a:pPr marL="175638" indent="-175638">
              <a:buFontTx/>
              <a:buChar char="•"/>
              <a:defRPr/>
            </a:pPr>
            <a:endParaRPr lang="en-US" dirty="0" smtClean="0"/>
          </a:p>
          <a:p>
            <a:pPr marL="1038816" lvl="2" indent="-175638">
              <a:defRPr/>
            </a:pPr>
            <a:endParaRPr lang="en-US" dirty="0" smtClean="0"/>
          </a:p>
        </p:txBody>
      </p:sp>
      <p:sp>
        <p:nvSpPr>
          <p:cNvPr id="179203" name="Rectangle 3"/>
          <p:cNvSpPr>
            <a:spLocks noGrp="1" noRot="1" noChangeAspect="1" noChangeArrowheads="1" noTextEdit="1"/>
          </p:cNvSpPr>
          <p:nvPr>
            <p:ph type="sldImg"/>
          </p:nvPr>
        </p:nvSpPr>
        <p:spPr bwMode="auto">
          <a:xfrm>
            <a:off x="1122363" y="684213"/>
            <a:ext cx="4572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517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t>34</a:t>
            </a:r>
          </a:p>
        </p:txBody>
      </p:sp>
    </p:spTree>
    <p:extLst>
      <p:ext uri="{BB962C8B-B14F-4D97-AF65-F5344CB8AC3E}">
        <p14:creationId xmlns:p14="http://schemas.microsoft.com/office/powerpoint/2010/main" xmlns="" val="16948148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190500" indent="-190500"/>
            <a:r>
              <a:rPr lang="en-US" altLang="zh-TW" b="1" dirty="0" smtClean="0"/>
              <a:t>SPEAKER NOTES:</a:t>
            </a:r>
          </a:p>
          <a:p>
            <a:pPr marL="190500" indent="-190500">
              <a:buFontTx/>
              <a:buChar char="•"/>
            </a:pPr>
            <a:r>
              <a:rPr lang="en-US" altLang="zh-TW" dirty="0" smtClean="0"/>
              <a:t>In CHB infection, uncontrolled viral replication due to no or ineffective treatment leads to fibrosis, cirrhosis, hepatocellular carcinoma and death.</a:t>
            </a:r>
          </a:p>
          <a:p>
            <a:pPr marL="190500" indent="-190500">
              <a:buFontTx/>
              <a:buChar char="•"/>
            </a:pPr>
            <a:r>
              <a:rPr lang="en-US" altLang="zh-TW" dirty="0" smtClean="0"/>
              <a:t>Potent and durable viral suppression of HBV DNA to an undetectable level can lead to improved liver histology, and effective long-term treatment may help to reverse fibrosis and liver damage. Durable viral suppression is therefore vital for effective disease management.</a:t>
            </a:r>
          </a:p>
          <a:p>
            <a:pPr marL="190500" indent="-190500">
              <a:buFontTx/>
              <a:buChar char="•"/>
            </a:pPr>
            <a:r>
              <a:rPr lang="en-US" altLang="zh-TW" dirty="0" smtClean="0"/>
              <a:t>Preventing disease progression and improving liver histology are recognized as the primary goals of CHB treatment, and potent viral suppression with the prevention of resistance are vital to achieve these goals.</a:t>
            </a:r>
          </a:p>
          <a:p>
            <a:pPr marL="190500" indent="-190500"/>
            <a:endParaRPr lang="en-US" altLang="zh-TW" b="1" dirty="0" smtClean="0"/>
          </a:p>
          <a:p>
            <a:endParaRPr lang="ko-KR" altLang="en-US" dirty="0"/>
          </a:p>
        </p:txBody>
      </p:sp>
      <p:sp>
        <p:nvSpPr>
          <p:cNvPr id="4" name="슬라이드 번호 개체 틀 3"/>
          <p:cNvSpPr>
            <a:spLocks noGrp="1"/>
          </p:cNvSpPr>
          <p:nvPr>
            <p:ph type="sldNum" sz="quarter" idx="10"/>
          </p:nvPr>
        </p:nvSpPr>
        <p:spPr/>
        <p:txBody>
          <a:bodyPr/>
          <a:lstStyle/>
          <a:p>
            <a:fld id="{70C6D9A0-B12A-4656-8511-064AA5C0922A}" type="slidenum">
              <a:rPr lang="ko-KR" altLang="en-US" smtClean="0"/>
              <a:pPr/>
              <a:t>46</a:t>
            </a:fld>
            <a:endParaRPr lang="ko-KR" altLang="en-US" dirty="0"/>
          </a:p>
        </p:txBody>
      </p:sp>
    </p:spTree>
    <p:extLst>
      <p:ext uri="{BB962C8B-B14F-4D97-AF65-F5344CB8AC3E}">
        <p14:creationId xmlns:p14="http://schemas.microsoft.com/office/powerpoint/2010/main" xmlns="" val="2027234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1152525" y="147638"/>
            <a:ext cx="4705350" cy="3529012"/>
          </a:xfrm>
          <a:ln/>
        </p:spPr>
      </p:sp>
      <p:sp>
        <p:nvSpPr>
          <p:cNvPr id="3" name="Notes Placeholder 2"/>
          <p:cNvSpPr>
            <a:spLocks noGrp="1"/>
          </p:cNvSpPr>
          <p:nvPr>
            <p:ph type="body" idx="1"/>
          </p:nvPr>
        </p:nvSpPr>
        <p:spPr/>
        <p:txBody>
          <a:bodyPr/>
          <a:lstStyle/>
          <a:p>
            <a:pPr>
              <a:defRPr/>
            </a:pPr>
            <a:r>
              <a:rPr lang="en-US" b="1" dirty="0">
                <a:solidFill>
                  <a:srgbClr val="000000"/>
                </a:solidFill>
              </a:rPr>
              <a:t>Slide:  Korean Cohort: Impact of Entecavir and Lamivudine on Survival in HBV (1999-2011)</a:t>
            </a:r>
          </a:p>
          <a:p>
            <a:pPr>
              <a:defRPr/>
            </a:pPr>
            <a:endParaRPr lang="en-US" dirty="0">
              <a:solidFill>
                <a:srgbClr val="000000"/>
              </a:solidFill>
            </a:endParaRPr>
          </a:p>
          <a:p>
            <a:pPr marL="171450" indent="-171450">
              <a:buFont typeface="Arial" pitchFamily="34" charset="0"/>
              <a:buChar char="•"/>
              <a:defRPr/>
            </a:pPr>
            <a:r>
              <a:rPr lang="en-US" dirty="0" smtClean="0">
                <a:solidFill>
                  <a:srgbClr val="000000"/>
                </a:solidFill>
              </a:rPr>
              <a:t>Lim and colleagues conducted a single-center study comprising a  cohort </a:t>
            </a:r>
            <a:r>
              <a:rPr lang="en-US" dirty="0">
                <a:solidFill>
                  <a:srgbClr val="000000"/>
                </a:solidFill>
              </a:rPr>
              <a:t>of </a:t>
            </a:r>
            <a:r>
              <a:rPr lang="en-US" dirty="0" smtClean="0">
                <a:solidFill>
                  <a:srgbClr val="000000"/>
                </a:solidFill>
              </a:rPr>
              <a:t>9615 consecutive, treatment-naïve, patients with chronic </a:t>
            </a:r>
            <a:r>
              <a:rPr lang="en-US" dirty="0">
                <a:solidFill>
                  <a:srgbClr val="000000"/>
                </a:solidFill>
              </a:rPr>
              <a:t>HBV </a:t>
            </a:r>
            <a:r>
              <a:rPr lang="en-US" dirty="0" smtClean="0">
                <a:solidFill>
                  <a:srgbClr val="000000"/>
                </a:solidFill>
              </a:rPr>
              <a:t>to assess the efficacy and safety of entecavir </a:t>
            </a:r>
            <a:r>
              <a:rPr lang="en-US" dirty="0">
                <a:solidFill>
                  <a:srgbClr val="000000"/>
                </a:solidFill>
              </a:rPr>
              <a:t>0.5 mg/day or lamivudine 100 </a:t>
            </a:r>
            <a:r>
              <a:rPr lang="en-US" dirty="0" smtClean="0">
                <a:solidFill>
                  <a:srgbClr val="000000"/>
                </a:solidFill>
              </a:rPr>
              <a:t>mg/day.</a:t>
            </a:r>
            <a:r>
              <a:rPr lang="en-US" baseline="30000" dirty="0" smtClean="0">
                <a:solidFill>
                  <a:srgbClr val="000000"/>
                </a:solidFill>
              </a:rPr>
              <a:t>1</a:t>
            </a:r>
            <a:endParaRPr lang="en-US" dirty="0" smtClean="0">
              <a:solidFill>
                <a:srgbClr val="000000"/>
              </a:solidFill>
            </a:endParaRPr>
          </a:p>
          <a:p>
            <a:pPr marL="628650" lvl="1" indent="-171450">
              <a:buFontTx/>
              <a:buChar char="-"/>
              <a:defRPr/>
            </a:pPr>
            <a:r>
              <a:rPr lang="en-US" u="sng" dirty="0" smtClean="0">
                <a:solidFill>
                  <a:srgbClr val="000000"/>
                </a:solidFill>
              </a:rPr>
              <a:t>&gt;</a:t>
            </a:r>
            <a:r>
              <a:rPr lang="en-US" dirty="0">
                <a:solidFill>
                  <a:srgbClr val="000000"/>
                </a:solidFill>
              </a:rPr>
              <a:t>20 years of </a:t>
            </a:r>
            <a:r>
              <a:rPr lang="en-US" dirty="0" smtClean="0">
                <a:solidFill>
                  <a:srgbClr val="000000"/>
                </a:solidFill>
              </a:rPr>
              <a:t>age.</a:t>
            </a:r>
          </a:p>
          <a:p>
            <a:pPr marL="628650" lvl="1" indent="-171450">
              <a:buFontTx/>
              <a:buChar char="-"/>
              <a:defRPr/>
            </a:pPr>
            <a:r>
              <a:rPr lang="en-US" dirty="0" smtClean="0">
                <a:solidFill>
                  <a:srgbClr val="000000"/>
                </a:solidFill>
              </a:rPr>
              <a:t>No </a:t>
            </a:r>
            <a:r>
              <a:rPr lang="en-US" dirty="0">
                <a:solidFill>
                  <a:srgbClr val="000000"/>
                </a:solidFill>
              </a:rPr>
              <a:t>prior HCC, transplant, HCV, HDV, or HIV; HBV DNA &gt;2000 </a:t>
            </a:r>
            <a:r>
              <a:rPr lang="en-US" dirty="0" smtClean="0">
                <a:solidFill>
                  <a:srgbClr val="000000"/>
                </a:solidFill>
              </a:rPr>
              <a:t>IU/mL.</a:t>
            </a:r>
          </a:p>
          <a:p>
            <a:pPr lvl="1">
              <a:defRPr/>
            </a:pPr>
            <a:endParaRPr lang="en-US" dirty="0">
              <a:solidFill>
                <a:srgbClr val="000000"/>
              </a:solidFill>
            </a:endParaRPr>
          </a:p>
          <a:p>
            <a:pPr marL="171450" indent="-171450">
              <a:buFont typeface="Arial" pitchFamily="34" charset="0"/>
              <a:buChar char="•"/>
              <a:defRPr/>
            </a:pPr>
            <a:r>
              <a:rPr lang="en-US" dirty="0">
                <a:solidFill>
                  <a:srgbClr val="000000"/>
                </a:solidFill>
              </a:rPr>
              <a:t>Treatment with entecavir was associated </a:t>
            </a:r>
            <a:r>
              <a:rPr lang="en-US" dirty="0" smtClean="0">
                <a:solidFill>
                  <a:srgbClr val="000000"/>
                </a:solidFill>
              </a:rPr>
              <a:t>with a significant reduction in death or transplantation compared with lamivudine among patients with cirrhosis.</a:t>
            </a:r>
            <a:r>
              <a:rPr lang="en-US" baseline="30000" dirty="0" smtClean="0">
                <a:solidFill>
                  <a:srgbClr val="000000"/>
                </a:solidFill>
              </a:rPr>
              <a:t>1</a:t>
            </a:r>
            <a:endParaRPr lang="en-US" dirty="0" smtClean="0">
              <a:solidFill>
                <a:srgbClr val="000000"/>
              </a:solidFill>
            </a:endParaRPr>
          </a:p>
          <a:p>
            <a:pPr marL="171450" indent="-171450">
              <a:buFont typeface="Arial" pitchFamily="34" charset="0"/>
              <a:buChar char="•"/>
              <a:defRPr/>
            </a:pPr>
            <a:endParaRPr lang="en-US" dirty="0">
              <a:solidFill>
                <a:srgbClr val="000000"/>
              </a:solidFill>
            </a:endParaRPr>
          </a:p>
          <a:p>
            <a:pPr marL="171450" indent="-171450">
              <a:buFont typeface="Arial" pitchFamily="34" charset="0"/>
              <a:buChar char="•"/>
              <a:defRPr/>
            </a:pPr>
            <a:r>
              <a:rPr lang="en-US" dirty="0" smtClean="0">
                <a:solidFill>
                  <a:srgbClr val="000000"/>
                </a:solidFill>
              </a:rPr>
              <a:t>Overall, entecavir (versus lamivudine) was associated with:</a:t>
            </a:r>
            <a:r>
              <a:rPr lang="en-US" baseline="30000" dirty="0" smtClean="0">
                <a:solidFill>
                  <a:srgbClr val="000000"/>
                </a:solidFill>
              </a:rPr>
              <a:t>1</a:t>
            </a:r>
            <a:endParaRPr lang="en-US" dirty="0" smtClean="0">
              <a:solidFill>
                <a:srgbClr val="000000"/>
              </a:solidFill>
            </a:endParaRPr>
          </a:p>
          <a:p>
            <a:pPr marL="628650" lvl="1" indent="-171450">
              <a:buFontTx/>
              <a:buChar char="-"/>
              <a:defRPr/>
            </a:pPr>
            <a:r>
              <a:rPr lang="en-US" dirty="0" smtClean="0">
                <a:solidFill>
                  <a:srgbClr val="000000"/>
                </a:solidFill>
              </a:rPr>
              <a:t>Minimal </a:t>
            </a:r>
            <a:r>
              <a:rPr lang="en-US" dirty="0">
                <a:solidFill>
                  <a:srgbClr val="000000"/>
                </a:solidFill>
              </a:rPr>
              <a:t>risk of drug resistance 1.5% verus 50.8%; </a:t>
            </a:r>
            <a:r>
              <a:rPr lang="en-US" i="1" dirty="0">
                <a:solidFill>
                  <a:srgbClr val="000000"/>
                </a:solidFill>
              </a:rPr>
              <a:t>P</a:t>
            </a:r>
            <a:r>
              <a:rPr lang="en-US" dirty="0">
                <a:solidFill>
                  <a:srgbClr val="000000"/>
                </a:solidFill>
              </a:rPr>
              <a:t>&lt;0.001</a:t>
            </a:r>
            <a:r>
              <a:rPr lang="en-US" dirty="0" smtClean="0">
                <a:solidFill>
                  <a:srgbClr val="000000"/>
                </a:solidFill>
              </a:rPr>
              <a:t>).</a:t>
            </a:r>
          </a:p>
          <a:p>
            <a:pPr marL="628650" lvl="1" indent="-171450">
              <a:buFontTx/>
              <a:buChar char="-"/>
              <a:defRPr/>
            </a:pPr>
            <a:r>
              <a:rPr lang="en-US" dirty="0" smtClean="0">
                <a:solidFill>
                  <a:srgbClr val="000000"/>
                </a:solidFill>
              </a:rPr>
              <a:t>Minimal </a:t>
            </a:r>
            <a:r>
              <a:rPr lang="en-US" dirty="0">
                <a:solidFill>
                  <a:srgbClr val="000000"/>
                </a:solidFill>
              </a:rPr>
              <a:t>need for rescue therapy (1.8% verus 39.3%; </a:t>
            </a:r>
            <a:r>
              <a:rPr lang="en-US" i="1" dirty="0">
                <a:solidFill>
                  <a:srgbClr val="000000"/>
                </a:solidFill>
              </a:rPr>
              <a:t>P</a:t>
            </a:r>
            <a:r>
              <a:rPr lang="en-US" dirty="0">
                <a:solidFill>
                  <a:srgbClr val="000000"/>
                </a:solidFill>
              </a:rPr>
              <a:t>&lt;0.001</a:t>
            </a:r>
            <a:r>
              <a:rPr lang="en-US" dirty="0" smtClean="0">
                <a:solidFill>
                  <a:srgbClr val="000000"/>
                </a:solidFill>
              </a:rPr>
              <a:t>).</a:t>
            </a:r>
          </a:p>
          <a:p>
            <a:pPr marL="628650" lvl="1" indent="-171450">
              <a:buFontTx/>
              <a:buChar char="-"/>
              <a:defRPr/>
            </a:pPr>
            <a:r>
              <a:rPr lang="en-US" dirty="0" smtClean="0">
                <a:solidFill>
                  <a:srgbClr val="000000"/>
                </a:solidFill>
              </a:rPr>
              <a:t>Significantly </a:t>
            </a:r>
            <a:r>
              <a:rPr lang="en-US" dirty="0">
                <a:solidFill>
                  <a:srgbClr val="000000"/>
                </a:solidFill>
              </a:rPr>
              <a:t>lower risk of death or transplantation (adjusted hazard ratio 0.42; </a:t>
            </a:r>
            <a:r>
              <a:rPr lang="en-US" i="1" dirty="0">
                <a:solidFill>
                  <a:srgbClr val="000000"/>
                </a:solidFill>
              </a:rPr>
              <a:t>P</a:t>
            </a:r>
            <a:r>
              <a:rPr lang="en-US" dirty="0">
                <a:solidFill>
                  <a:srgbClr val="000000"/>
                </a:solidFill>
              </a:rPr>
              <a:t>&lt;0.001</a:t>
            </a:r>
            <a:r>
              <a:rPr lang="en-US" dirty="0" smtClean="0">
                <a:solidFill>
                  <a:srgbClr val="000000"/>
                </a:solidFill>
              </a:rPr>
              <a:t>).</a:t>
            </a:r>
            <a:endParaRPr lang="en-US" dirty="0">
              <a:solidFill>
                <a:srgbClr val="000000"/>
              </a:solidFill>
            </a:endParaRPr>
          </a:p>
          <a:p>
            <a:pPr>
              <a:defRPr/>
            </a:pPr>
            <a:endParaRPr lang="en-US" dirty="0">
              <a:solidFill>
                <a:srgbClr val="000000"/>
              </a:solidFill>
            </a:endParaRPr>
          </a:p>
          <a:p>
            <a:pPr>
              <a:defRPr/>
            </a:pPr>
            <a:r>
              <a:rPr lang="en-US" b="1" i="1" dirty="0">
                <a:solidFill>
                  <a:srgbClr val="000000"/>
                </a:solidFill>
              </a:rPr>
              <a:t>Reference</a:t>
            </a:r>
          </a:p>
          <a:p>
            <a:pPr marL="228600" indent="-228600">
              <a:buFontTx/>
              <a:buAutoNum type="arabicPeriod"/>
              <a:defRPr/>
            </a:pPr>
            <a:r>
              <a:rPr lang="fr-FR" dirty="0" smtClean="0">
                <a:solidFill>
                  <a:srgbClr val="000000"/>
                </a:solidFill>
              </a:rPr>
              <a:t>Lim Y, Heo N, Han S, </a:t>
            </a:r>
            <a:r>
              <a:rPr lang="de-DE" dirty="0">
                <a:solidFill>
                  <a:srgbClr val="000000"/>
                </a:solidFill>
              </a:rPr>
              <a:t>et al</a:t>
            </a:r>
            <a:r>
              <a:rPr lang="en-US" dirty="0">
                <a:solidFill>
                  <a:srgbClr val="000000"/>
                </a:solidFill>
              </a:rPr>
              <a:t>. Comparative </a:t>
            </a:r>
            <a:r>
              <a:rPr lang="en-US" dirty="0" smtClean="0">
                <a:solidFill>
                  <a:srgbClr val="000000"/>
                </a:solidFill>
              </a:rPr>
              <a:t>effectiveness of entecavir and lamivudine on survival of patients with chronic hepatitis B virus infection</a:t>
            </a:r>
            <a:r>
              <a:rPr lang="en-US" dirty="0">
                <a:solidFill>
                  <a:srgbClr val="000000"/>
                </a:solidFill>
              </a:rPr>
              <a:t>. </a:t>
            </a:r>
            <a:r>
              <a:rPr lang="en-US" i="1" dirty="0">
                <a:solidFill>
                  <a:srgbClr val="000000"/>
                </a:solidFill>
              </a:rPr>
              <a:t>Hepatology</a:t>
            </a:r>
            <a:r>
              <a:rPr lang="en-US" dirty="0">
                <a:solidFill>
                  <a:srgbClr val="000000"/>
                </a:solidFill>
              </a:rPr>
              <a:t>. 2013;58(suppl 1</a:t>
            </a:r>
            <a:r>
              <a:rPr lang="en-US" dirty="0" smtClean="0">
                <a:solidFill>
                  <a:srgbClr val="000000"/>
                </a:solidFill>
              </a:rPr>
              <a:t>):223A</a:t>
            </a:r>
            <a:r>
              <a:rPr lang="en-US" dirty="0">
                <a:solidFill>
                  <a:srgbClr val="000000"/>
                </a:solidFill>
              </a:rPr>
              <a:t>. Abstract </a:t>
            </a:r>
            <a:r>
              <a:rPr lang="en-US" dirty="0" smtClean="0">
                <a:solidFill>
                  <a:srgbClr val="000000"/>
                </a:solidFill>
              </a:rPr>
              <a:t>32.</a:t>
            </a:r>
            <a:endParaRPr lang="en-US" dirty="0"/>
          </a:p>
        </p:txBody>
      </p:sp>
    </p:spTree>
    <p:extLst>
      <p:ext uri="{BB962C8B-B14F-4D97-AF65-F5344CB8AC3E}">
        <p14:creationId xmlns:p14="http://schemas.microsoft.com/office/powerpoint/2010/main" xmlns="" val="87916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xfrm>
            <a:off x="1152525" y="147638"/>
            <a:ext cx="4705350" cy="3529012"/>
          </a:xfrm>
          <a:ln/>
        </p:spPr>
      </p:sp>
      <p:sp>
        <p:nvSpPr>
          <p:cNvPr id="3" name="Notes Placeholder 2"/>
          <p:cNvSpPr>
            <a:spLocks noGrp="1"/>
          </p:cNvSpPr>
          <p:nvPr>
            <p:ph type="body" idx="1"/>
          </p:nvPr>
        </p:nvSpPr>
        <p:spPr/>
        <p:txBody>
          <a:bodyPr/>
          <a:lstStyle/>
          <a:p>
            <a:pPr>
              <a:defRPr/>
            </a:pPr>
            <a:r>
              <a:rPr lang="en-US" b="1" dirty="0">
                <a:solidFill>
                  <a:srgbClr val="000000"/>
                </a:solidFill>
              </a:rPr>
              <a:t>Slide:  HCC Risk in </a:t>
            </a:r>
            <a:r>
              <a:rPr lang="en-US" b="1" dirty="0" smtClean="0">
                <a:solidFill>
                  <a:srgbClr val="000000"/>
                </a:solidFill>
              </a:rPr>
              <a:t>Caucasian, </a:t>
            </a:r>
            <a:r>
              <a:rPr lang="en-US" b="1" dirty="0">
                <a:solidFill>
                  <a:srgbClr val="000000"/>
                </a:solidFill>
              </a:rPr>
              <a:t>Chronic HBV Patients Treated With Entecavir or Tenofovir DF</a:t>
            </a:r>
          </a:p>
          <a:p>
            <a:pPr>
              <a:defRPr/>
            </a:pPr>
            <a:endParaRPr lang="en-US" dirty="0">
              <a:solidFill>
                <a:srgbClr val="000000"/>
              </a:solidFill>
            </a:endParaRPr>
          </a:p>
          <a:p>
            <a:pPr marL="171450" indent="-171450">
              <a:buFont typeface="Arial" pitchFamily="34" charset="0"/>
              <a:buChar char="•"/>
              <a:defRPr/>
            </a:pPr>
            <a:r>
              <a:rPr lang="en-US" dirty="0" smtClean="0">
                <a:solidFill>
                  <a:srgbClr val="000000"/>
                </a:solidFill>
              </a:rPr>
              <a:t>Papatheodoridis conducted a multi-country study to evaluated </a:t>
            </a:r>
            <a:r>
              <a:rPr lang="en-US" dirty="0">
                <a:solidFill>
                  <a:srgbClr val="000000"/>
                </a:solidFill>
              </a:rPr>
              <a:t>the incidence and risk factors of HCC in </a:t>
            </a:r>
            <a:r>
              <a:rPr lang="en-US" dirty="0" smtClean="0">
                <a:solidFill>
                  <a:srgbClr val="000000"/>
                </a:solidFill>
              </a:rPr>
              <a:t>a </a:t>
            </a:r>
            <a:r>
              <a:rPr lang="en-US" dirty="0">
                <a:solidFill>
                  <a:srgbClr val="000000"/>
                </a:solidFill>
              </a:rPr>
              <a:t>cohort of </a:t>
            </a:r>
            <a:r>
              <a:rPr lang="en-US" dirty="0" smtClean="0">
                <a:solidFill>
                  <a:srgbClr val="000000"/>
                </a:solidFill>
              </a:rPr>
              <a:t>predominantly Caucasian adults with chronic HBV infection who initiated treatment with either entecavir or tenofovir (n=1231).</a:t>
            </a:r>
            <a:r>
              <a:rPr lang="en-US" baseline="30000" dirty="0" smtClean="0">
                <a:solidFill>
                  <a:srgbClr val="000000"/>
                </a:solidFill>
              </a:rPr>
              <a:t>1</a:t>
            </a:r>
            <a:endParaRPr lang="en-US" dirty="0" smtClean="0">
              <a:solidFill>
                <a:srgbClr val="000000"/>
              </a:solidFill>
            </a:endParaRPr>
          </a:p>
          <a:p>
            <a:pPr marL="171450" indent="-171450">
              <a:buFont typeface="Arial" pitchFamily="34" charset="0"/>
              <a:buChar char="•"/>
              <a:defRPr/>
            </a:pPr>
            <a:endParaRPr lang="en-US" dirty="0">
              <a:solidFill>
                <a:srgbClr val="000000"/>
              </a:solidFill>
            </a:endParaRPr>
          </a:p>
          <a:p>
            <a:pPr marL="171450" indent="-171450">
              <a:buFont typeface="Arial" pitchFamily="34" charset="0"/>
              <a:buChar char="•"/>
              <a:defRPr/>
            </a:pPr>
            <a:r>
              <a:rPr lang="en-US" dirty="0" smtClean="0">
                <a:solidFill>
                  <a:srgbClr val="000000"/>
                </a:solidFill>
              </a:rPr>
              <a:t>The 5-year cumulative incidence of HCC was 4.2% (52 events/1231) at a median of  </a:t>
            </a:r>
            <a:r>
              <a:rPr lang="en-US" dirty="0">
                <a:solidFill>
                  <a:srgbClr val="000000"/>
                </a:solidFill>
              </a:rPr>
              <a:t>17 </a:t>
            </a:r>
            <a:r>
              <a:rPr lang="en-US" dirty="0" smtClean="0">
                <a:solidFill>
                  <a:srgbClr val="000000"/>
                </a:solidFill>
              </a:rPr>
              <a:t>months (13.5 </a:t>
            </a:r>
            <a:r>
              <a:rPr lang="en-US" dirty="0">
                <a:solidFill>
                  <a:srgbClr val="000000"/>
                </a:solidFill>
              </a:rPr>
              <a:t>new HCC cases/1000 </a:t>
            </a:r>
            <a:r>
              <a:rPr lang="en-US" dirty="0" smtClean="0">
                <a:solidFill>
                  <a:srgbClr val="000000"/>
                </a:solidFill>
              </a:rPr>
              <a:t>person-years).</a:t>
            </a:r>
            <a:r>
              <a:rPr lang="en-US" baseline="30000" dirty="0" smtClean="0">
                <a:solidFill>
                  <a:srgbClr val="000000"/>
                </a:solidFill>
              </a:rPr>
              <a:t>1</a:t>
            </a:r>
            <a:endParaRPr lang="en-US" dirty="0" smtClean="0">
              <a:solidFill>
                <a:srgbClr val="000000"/>
              </a:solidFill>
            </a:endParaRPr>
          </a:p>
          <a:p>
            <a:pPr marL="171450" indent="-171450">
              <a:buFont typeface="Arial" pitchFamily="34" charset="0"/>
              <a:buChar char="•"/>
              <a:defRPr/>
            </a:pPr>
            <a:endParaRPr lang="en-US" dirty="0">
              <a:solidFill>
                <a:srgbClr val="000000"/>
              </a:solidFill>
            </a:endParaRPr>
          </a:p>
          <a:p>
            <a:pPr marL="171450" indent="-171450">
              <a:buFont typeface="Arial" pitchFamily="34" charset="0"/>
              <a:buChar char="•"/>
              <a:defRPr/>
            </a:pPr>
            <a:r>
              <a:rPr lang="en-US" dirty="0" smtClean="0">
                <a:solidFill>
                  <a:srgbClr val="000000"/>
                </a:solidFill>
              </a:rPr>
              <a:t>The strongest </a:t>
            </a:r>
            <a:r>
              <a:rPr lang="en-US" dirty="0">
                <a:solidFill>
                  <a:srgbClr val="000000"/>
                </a:solidFill>
              </a:rPr>
              <a:t>HCC risk </a:t>
            </a:r>
            <a:r>
              <a:rPr lang="en-US" dirty="0" smtClean="0">
                <a:solidFill>
                  <a:srgbClr val="000000"/>
                </a:solidFill>
              </a:rPr>
              <a:t>factors were decompensated </a:t>
            </a:r>
            <a:r>
              <a:rPr lang="en-US" dirty="0">
                <a:solidFill>
                  <a:srgbClr val="000000"/>
                </a:solidFill>
              </a:rPr>
              <a:t>liver disease (HR: 2.78; </a:t>
            </a:r>
            <a:r>
              <a:rPr lang="en-US" i="1" dirty="0">
                <a:solidFill>
                  <a:srgbClr val="000000"/>
                </a:solidFill>
              </a:rPr>
              <a:t>P</a:t>
            </a:r>
            <a:r>
              <a:rPr lang="en-US" dirty="0">
                <a:solidFill>
                  <a:srgbClr val="000000"/>
                </a:solidFill>
              </a:rPr>
              <a:t>=0.019), lower platelet count (HR: 0.97; </a:t>
            </a:r>
            <a:r>
              <a:rPr lang="en-US" i="1" dirty="0">
                <a:solidFill>
                  <a:srgbClr val="000000"/>
                </a:solidFill>
              </a:rPr>
              <a:t>P</a:t>
            </a:r>
            <a:r>
              <a:rPr lang="en-US" dirty="0">
                <a:solidFill>
                  <a:srgbClr val="000000"/>
                </a:solidFill>
              </a:rPr>
              <a:t>=0.002), </a:t>
            </a:r>
            <a:r>
              <a:rPr lang="en-US" dirty="0" smtClean="0">
                <a:solidFill>
                  <a:srgbClr val="000000"/>
                </a:solidFill>
              </a:rPr>
              <a:t>and older age </a:t>
            </a:r>
            <a:r>
              <a:rPr lang="en-US" dirty="0">
                <a:solidFill>
                  <a:srgbClr val="000000"/>
                </a:solidFill>
              </a:rPr>
              <a:t>(HR: 1.05; </a:t>
            </a:r>
            <a:r>
              <a:rPr lang="en-US" i="1" dirty="0">
                <a:solidFill>
                  <a:srgbClr val="000000"/>
                </a:solidFill>
              </a:rPr>
              <a:t>P</a:t>
            </a:r>
            <a:r>
              <a:rPr lang="en-US" dirty="0">
                <a:solidFill>
                  <a:srgbClr val="000000"/>
                </a:solidFill>
              </a:rPr>
              <a:t>=0.12</a:t>
            </a:r>
            <a:r>
              <a:rPr lang="en-US" dirty="0" smtClean="0">
                <a:solidFill>
                  <a:srgbClr val="000000"/>
                </a:solidFill>
              </a:rPr>
              <a:t>).</a:t>
            </a:r>
            <a:r>
              <a:rPr lang="en-US" baseline="30000" dirty="0" smtClean="0">
                <a:solidFill>
                  <a:srgbClr val="000000"/>
                </a:solidFill>
              </a:rPr>
              <a:t>1</a:t>
            </a:r>
            <a:endParaRPr lang="en-US" dirty="0" smtClean="0">
              <a:solidFill>
                <a:srgbClr val="000000"/>
              </a:solidFill>
            </a:endParaRPr>
          </a:p>
          <a:p>
            <a:pPr marL="171450" indent="-171450">
              <a:buFont typeface="Arial" pitchFamily="34" charset="0"/>
              <a:buChar char="•"/>
              <a:defRPr/>
            </a:pPr>
            <a:endParaRPr lang="en-US" dirty="0">
              <a:solidFill>
                <a:srgbClr val="000000"/>
              </a:solidFill>
            </a:endParaRPr>
          </a:p>
          <a:p>
            <a:pPr marL="171450" indent="-171450">
              <a:buFont typeface="Arial" pitchFamily="34" charset="0"/>
              <a:buChar char="•"/>
              <a:defRPr/>
            </a:pPr>
            <a:r>
              <a:rPr lang="en-US" dirty="0" smtClean="0">
                <a:solidFill>
                  <a:srgbClr val="000000"/>
                </a:solidFill>
              </a:rPr>
              <a:t>These data illustrate that Asian-based </a:t>
            </a:r>
            <a:r>
              <a:rPr lang="en-US" dirty="0">
                <a:solidFill>
                  <a:srgbClr val="000000"/>
                </a:solidFill>
              </a:rPr>
              <a:t>HCC risk scores may not be applicable to Caucasians with chronic </a:t>
            </a:r>
            <a:r>
              <a:rPr lang="en-US" dirty="0" smtClean="0">
                <a:solidFill>
                  <a:srgbClr val="000000"/>
                </a:solidFill>
              </a:rPr>
              <a:t>HBV.</a:t>
            </a:r>
            <a:r>
              <a:rPr lang="en-US" baseline="30000" dirty="0" smtClean="0">
                <a:solidFill>
                  <a:srgbClr val="000000"/>
                </a:solidFill>
              </a:rPr>
              <a:t>1</a:t>
            </a:r>
            <a:endParaRPr lang="en-US" dirty="0">
              <a:solidFill>
                <a:srgbClr val="000000"/>
              </a:solidFill>
            </a:endParaRPr>
          </a:p>
          <a:p>
            <a:pPr>
              <a:defRPr/>
            </a:pPr>
            <a:endParaRPr lang="en-US" dirty="0">
              <a:solidFill>
                <a:srgbClr val="000000"/>
              </a:solidFill>
            </a:endParaRPr>
          </a:p>
          <a:p>
            <a:pPr>
              <a:defRPr/>
            </a:pPr>
            <a:r>
              <a:rPr lang="en-US" b="1" i="1" dirty="0">
                <a:solidFill>
                  <a:srgbClr val="000000"/>
                </a:solidFill>
              </a:rPr>
              <a:t>Reference</a:t>
            </a:r>
          </a:p>
          <a:p>
            <a:pPr marL="228600" indent="-228600">
              <a:buFontTx/>
              <a:buAutoNum type="arabicPeriod"/>
              <a:defRPr/>
            </a:pPr>
            <a:r>
              <a:rPr lang="fr-FR" dirty="0" smtClean="0">
                <a:solidFill>
                  <a:srgbClr val="000000"/>
                </a:solidFill>
              </a:rPr>
              <a:t>Papatheodoridis GV, Dalekos GN, Yurdaydin C, </a:t>
            </a:r>
            <a:r>
              <a:rPr lang="de-DE" dirty="0">
                <a:solidFill>
                  <a:srgbClr val="000000"/>
                </a:solidFill>
              </a:rPr>
              <a:t>et al</a:t>
            </a:r>
            <a:r>
              <a:rPr lang="en-US" dirty="0">
                <a:solidFill>
                  <a:srgbClr val="000000"/>
                </a:solidFill>
              </a:rPr>
              <a:t>. Risk and risk factors of hepatocellular carcinoma </a:t>
            </a:r>
            <a:r>
              <a:rPr lang="en-US" dirty="0" smtClean="0">
                <a:solidFill>
                  <a:srgbClr val="000000"/>
                </a:solidFill>
              </a:rPr>
              <a:t>(HCC</a:t>
            </a:r>
            <a:r>
              <a:rPr lang="en-US" dirty="0">
                <a:solidFill>
                  <a:srgbClr val="000000"/>
                </a:solidFill>
              </a:rPr>
              <a:t>) </a:t>
            </a:r>
            <a:r>
              <a:rPr lang="en-US" dirty="0" smtClean="0">
                <a:solidFill>
                  <a:srgbClr val="000000"/>
                </a:solidFill>
              </a:rPr>
              <a:t>in Caucasian </a:t>
            </a:r>
            <a:r>
              <a:rPr lang="en-US" dirty="0">
                <a:solidFill>
                  <a:srgbClr val="000000"/>
                </a:solidFill>
              </a:rPr>
              <a:t>chronic hepatitis B (CHB) patients with or without </a:t>
            </a:r>
            <a:r>
              <a:rPr lang="en-US" dirty="0" smtClean="0">
                <a:solidFill>
                  <a:srgbClr val="000000"/>
                </a:solidFill>
              </a:rPr>
              <a:t>cirrhosis treated </a:t>
            </a:r>
            <a:r>
              <a:rPr lang="en-US" dirty="0">
                <a:solidFill>
                  <a:srgbClr val="000000"/>
                </a:solidFill>
              </a:rPr>
              <a:t>with entecavir (ETV) or tenofovir (TDF). </a:t>
            </a:r>
            <a:r>
              <a:rPr lang="en-US" i="1" dirty="0">
                <a:solidFill>
                  <a:srgbClr val="000000"/>
                </a:solidFill>
              </a:rPr>
              <a:t>Hepatology</a:t>
            </a:r>
            <a:r>
              <a:rPr lang="en-US" dirty="0">
                <a:solidFill>
                  <a:srgbClr val="000000"/>
                </a:solidFill>
              </a:rPr>
              <a:t>. 2013;58(suppl 1</a:t>
            </a:r>
            <a:r>
              <a:rPr lang="en-US" dirty="0" smtClean="0">
                <a:solidFill>
                  <a:srgbClr val="000000"/>
                </a:solidFill>
              </a:rPr>
              <a:t>):302A-303A</a:t>
            </a:r>
            <a:r>
              <a:rPr lang="en-US" dirty="0">
                <a:solidFill>
                  <a:srgbClr val="000000"/>
                </a:solidFill>
              </a:rPr>
              <a:t>. Abstract </a:t>
            </a:r>
            <a:r>
              <a:rPr lang="en-US" dirty="0" smtClean="0">
                <a:solidFill>
                  <a:srgbClr val="000000"/>
                </a:solidFill>
              </a:rPr>
              <a:t>190.</a:t>
            </a:r>
            <a:endParaRPr lang="en-US" dirty="0"/>
          </a:p>
        </p:txBody>
      </p:sp>
    </p:spTree>
    <p:extLst>
      <p:ext uri="{BB962C8B-B14F-4D97-AF65-F5344CB8AC3E}">
        <p14:creationId xmlns:p14="http://schemas.microsoft.com/office/powerpoint/2010/main" xmlns="" val="2597653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AD782D-BDF2-49DC-BB62-3022E88905D0}" type="slidenum">
              <a:rPr lang="en-US"/>
              <a:pPr/>
              <a:t>11</a:t>
            </a:fld>
            <a:endParaRPr lang="en-US"/>
          </a:p>
        </p:txBody>
      </p:sp>
      <p:sp>
        <p:nvSpPr>
          <p:cNvPr id="111618" name="Rectangle 2"/>
          <p:cNvSpPr>
            <a:spLocks noGrp="1" noRot="1" noChangeAspect="1" noChangeArrowheads="1" noTextEdit="1"/>
          </p:cNvSpPr>
          <p:nvPr>
            <p:ph type="sldImg"/>
          </p:nvPr>
        </p:nvSpPr>
        <p:spPr>
          <a:xfrm>
            <a:off x="1143000" y="684213"/>
            <a:ext cx="4572000" cy="3429000"/>
          </a:xfrm>
          <a:ln/>
        </p:spPr>
      </p:sp>
      <p:sp>
        <p:nvSpPr>
          <p:cNvPr id="111619" name="Rectangle 3"/>
          <p:cNvSpPr>
            <a:spLocks noGrp="1" noChangeArrowheads="1"/>
          </p:cNvSpPr>
          <p:nvPr>
            <p:ph type="body" idx="1"/>
          </p:nvPr>
        </p:nvSpPr>
        <p:spPr>
          <a:xfrm>
            <a:off x="914400" y="4341813"/>
            <a:ext cx="5029200" cy="4117975"/>
          </a:xfrm>
        </p:spPr>
        <p:txBody>
          <a:bodyPr/>
          <a:lstStyle/>
          <a:p>
            <a:pPr marL="225425" indent="-225425"/>
            <a:r>
              <a:rPr lang="en-US" b="1" u="sng"/>
              <a:t>BACKGROUND</a:t>
            </a:r>
            <a:r>
              <a:rPr lang="en-US" b="1"/>
              <a:t>:</a:t>
            </a:r>
          </a:p>
          <a:p>
            <a:pPr marL="225425" indent="-225425">
              <a:buFontTx/>
              <a:buChar char="•"/>
            </a:pPr>
            <a:r>
              <a:rPr lang="en-US"/>
              <a:t>These patients had liver biopsies performed as part of their baseline evaluation when enrolled in the Phase 3 parent studies and again at Week 48 within those studies.  </a:t>
            </a:r>
          </a:p>
          <a:p>
            <a:pPr marL="225425" indent="-225425">
              <a:buFontTx/>
              <a:buChar char="•"/>
            </a:pPr>
            <a:r>
              <a:rPr lang="en-US"/>
              <a:t>They have now had at least a third liver biopsy following longer term therapy.  Within the parent studies and during therapy in the rollover -901, these patients achieved good virologic control with 100% of them having HBV DNA &lt; 300 copies/mL at the time of their last biopsy.  </a:t>
            </a:r>
          </a:p>
          <a:p>
            <a:pPr marL="225425" indent="-225425">
              <a:buFontTx/>
              <a:buChar char="•"/>
            </a:pPr>
            <a:r>
              <a:rPr lang="en-US"/>
              <a:t>ALT normalization was seen in 86% of the Cohort at the time of their last biopsy.</a:t>
            </a:r>
          </a:p>
          <a:p>
            <a:pPr marL="225425" indent="-225425"/>
            <a:endParaRPr lang="en-US"/>
          </a:p>
          <a:p>
            <a:pPr marL="225425" indent="-225425"/>
            <a:r>
              <a:rPr lang="en-US" b="1" u="sng"/>
              <a:t>MAIN MESSAGE</a:t>
            </a:r>
            <a:r>
              <a:rPr lang="en-US" b="1"/>
              <a:t>:</a:t>
            </a:r>
          </a:p>
          <a:p>
            <a:pPr marL="225425" indent="-225425">
              <a:buFontTx/>
              <a:buChar char="•"/>
            </a:pPr>
            <a:r>
              <a:rPr lang="en-US"/>
              <a:t>Extended therapy against CHB with good virologic control results in improvement in necroinflammatory status.</a:t>
            </a:r>
          </a:p>
          <a:p>
            <a:pPr marL="225425" indent="-225425"/>
            <a:endParaRPr lang="en-US" b="1" u="sng"/>
          </a:p>
          <a:p>
            <a:pPr marL="225425" indent="-225425"/>
            <a:endParaRPr lang="en-US"/>
          </a:p>
        </p:txBody>
      </p:sp>
    </p:spTree>
    <p:extLst>
      <p:ext uri="{BB962C8B-B14F-4D97-AF65-F5344CB8AC3E}">
        <p14:creationId xmlns:p14="http://schemas.microsoft.com/office/powerpoint/2010/main" xmlns="" val="3142675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140C3E-F7BA-4480-9DC7-04499ABDD9EE}" type="slidenum">
              <a:rPr lang="en-US"/>
              <a:pPr/>
              <a:t>12</a:t>
            </a:fld>
            <a:endParaRPr lang="en-US"/>
          </a:p>
        </p:txBody>
      </p:sp>
      <p:sp>
        <p:nvSpPr>
          <p:cNvPr id="113666" name="Rectangle 2"/>
          <p:cNvSpPr>
            <a:spLocks noGrp="1" noRot="1" noChangeAspect="1" noChangeArrowheads="1" noTextEdit="1"/>
          </p:cNvSpPr>
          <p:nvPr>
            <p:ph type="sldImg"/>
          </p:nvPr>
        </p:nvSpPr>
        <p:spPr>
          <a:xfrm>
            <a:off x="1143000" y="684213"/>
            <a:ext cx="4572000" cy="3429000"/>
          </a:xfrm>
          <a:ln/>
        </p:spPr>
      </p:sp>
      <p:sp>
        <p:nvSpPr>
          <p:cNvPr id="113667" name="Rectangle 3"/>
          <p:cNvSpPr>
            <a:spLocks noGrp="1" noChangeArrowheads="1"/>
          </p:cNvSpPr>
          <p:nvPr>
            <p:ph type="body" idx="1"/>
          </p:nvPr>
        </p:nvSpPr>
        <p:spPr>
          <a:xfrm>
            <a:off x="914400" y="4341813"/>
            <a:ext cx="5029200" cy="4117975"/>
          </a:xfrm>
        </p:spPr>
        <p:txBody>
          <a:bodyPr/>
          <a:lstStyle/>
          <a:p>
            <a:pPr marL="119063" indent="-119063"/>
            <a:r>
              <a:rPr lang="en-US" b="1" u="sng"/>
              <a:t>BACKGROUND</a:t>
            </a:r>
            <a:r>
              <a:rPr lang="en-US" b="1"/>
              <a:t>:</a:t>
            </a:r>
          </a:p>
          <a:p>
            <a:pPr marL="119063" indent="-119063">
              <a:buFontTx/>
              <a:buChar char="•"/>
            </a:pPr>
            <a:r>
              <a:rPr lang="en-US"/>
              <a:t>These patients had liver biopsies performed as part of their baseline evaluation when enrolled in the Phase 3 parent studies and again at Week 48 within those studies.  They have now had at least a third liver biopsy following longer term therapy.  Within the parent studies and during therapy in the rollover -901, these patients achieved good virologic control with 100% of them having HBV DNA &lt; 300 copies/mL at the time of their last biopsy.  ALT normalization was seen in 86% of the Cohort at the time of their last biopsy.</a:t>
            </a:r>
          </a:p>
          <a:p>
            <a:pPr marL="119063" indent="-119063">
              <a:buFontTx/>
              <a:buChar char="•"/>
            </a:pPr>
            <a:endParaRPr lang="en-US"/>
          </a:p>
          <a:p>
            <a:pPr marL="119063" indent="-119063"/>
            <a:r>
              <a:rPr lang="en-US" b="1" u="sng"/>
              <a:t>MAIN MESSAGE</a:t>
            </a:r>
            <a:r>
              <a:rPr lang="en-US" b="1"/>
              <a:t>:</a:t>
            </a:r>
          </a:p>
          <a:p>
            <a:pPr marL="119063" indent="-119063">
              <a:buFontTx/>
              <a:buChar char="•"/>
            </a:pPr>
            <a:r>
              <a:rPr lang="en-US"/>
              <a:t>With the majority of patients having received over 5 years of therapy, fibrosis was also much improved.</a:t>
            </a:r>
          </a:p>
          <a:p>
            <a:pPr marL="119063" indent="-119063">
              <a:buFontTx/>
              <a:buChar char="•"/>
            </a:pPr>
            <a:endParaRPr lang="en-US" b="1" u="sng"/>
          </a:p>
          <a:p>
            <a:pPr marL="119063" indent="-119063">
              <a:buFontTx/>
              <a:buChar char="•"/>
            </a:pPr>
            <a:endParaRPr lang="en-US"/>
          </a:p>
        </p:txBody>
      </p:sp>
    </p:spTree>
    <p:extLst>
      <p:ext uri="{BB962C8B-B14F-4D97-AF65-F5344CB8AC3E}">
        <p14:creationId xmlns:p14="http://schemas.microsoft.com/office/powerpoint/2010/main" xmlns="" val="3186901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Rot="1" noChangeAspect="1" noChangeArrowheads="1" noTextEdit="1"/>
          </p:cNvSpPr>
          <p:nvPr>
            <p:ph type="sldImg"/>
          </p:nvPr>
        </p:nvSpPr>
        <p:spPr>
          <a:xfrm>
            <a:off x="1152525" y="147638"/>
            <a:ext cx="4705350" cy="3529012"/>
          </a:xfrm>
          <a:ln/>
        </p:spPr>
      </p:sp>
      <p:sp>
        <p:nvSpPr>
          <p:cNvPr id="191491" name="Rectangle 3"/>
          <p:cNvSpPr>
            <a:spLocks noGrp="1" noChangeArrowheads="1"/>
          </p:cNvSpPr>
          <p:nvPr>
            <p:ph type="body" idx="1"/>
          </p:nvPr>
        </p:nvSpPr>
        <p:spPr>
          <a:noFill/>
        </p:spPr>
        <p:txBody>
          <a:bodyPr lIns="93172" tIns="46586" rIns="93172" bIns="46586"/>
          <a:lstStyle/>
          <a:p>
            <a:pPr marL="228600" indent="-228600" eaLnBrk="1" hangingPunct="1"/>
            <a:r>
              <a:rPr lang="en-US" altLang="en-US" b="1" smtClean="0">
                <a:solidFill>
                  <a:srgbClr val="000000"/>
                </a:solidFill>
                <a:latin typeface="Arial" panose="020B0604020202020204" pitchFamily="34" charset="0"/>
              </a:rPr>
              <a:t>Slide:  Study 103 and 102: Regression of Histologic Fibrosis at Week 240 in Asian Patients</a:t>
            </a:r>
          </a:p>
          <a:p>
            <a:pPr marL="228600" indent="-228600" eaLnBrk="1" hangingPunct="1"/>
            <a:endParaRPr lang="en-US" altLang="en-US" smtClean="0">
              <a:solidFill>
                <a:srgbClr val="000000"/>
              </a:solidFill>
              <a:latin typeface="Arial" panose="020B0604020202020204" pitchFamily="34" charset="0"/>
            </a:endParaRPr>
          </a:p>
          <a:p>
            <a:pPr marL="228600" indent="-228600" eaLnBrk="1" hangingPunct="1">
              <a:buFontTx/>
              <a:buChar char="•"/>
            </a:pPr>
            <a:r>
              <a:rPr lang="en-US" altLang="en-US" smtClean="0">
                <a:solidFill>
                  <a:srgbClr val="000000"/>
                </a:solidFill>
                <a:latin typeface="Arial" panose="020B0604020202020204" pitchFamily="34" charset="0"/>
              </a:rPr>
              <a:t>At year 5, fibrosis score either improved (</a:t>
            </a:r>
            <a:r>
              <a:rPr lang="en-US" altLang="en-US" u="sng" smtClean="0">
                <a:solidFill>
                  <a:srgbClr val="000000"/>
                </a:solidFill>
                <a:latin typeface="Arial" panose="020B0604020202020204" pitchFamily="34" charset="0"/>
              </a:rPr>
              <a:t>&gt;</a:t>
            </a:r>
            <a:r>
              <a:rPr lang="en-US" altLang="en-US" smtClean="0">
                <a:solidFill>
                  <a:srgbClr val="000000"/>
                </a:solidFill>
                <a:latin typeface="Arial" panose="020B0604020202020204" pitchFamily="34" charset="0"/>
              </a:rPr>
              <a:t>1 unit decrease) or did not change in 95% of Asian patients with paired biopsies.</a:t>
            </a:r>
          </a:p>
          <a:p>
            <a:pPr marL="228600" indent="-228600" eaLnBrk="1" hangingPunct="1">
              <a:buFontTx/>
              <a:buChar char="•"/>
            </a:pPr>
            <a:endParaRPr lang="en-US" altLang="en-US" smtClean="0">
              <a:solidFill>
                <a:srgbClr val="000000"/>
              </a:solidFill>
              <a:latin typeface="Arial" panose="020B0604020202020204" pitchFamily="34" charset="0"/>
            </a:endParaRPr>
          </a:p>
          <a:p>
            <a:pPr marL="228600" indent="-228600" eaLnBrk="1" hangingPunct="1">
              <a:buFontTx/>
              <a:buChar char="•"/>
            </a:pPr>
            <a:r>
              <a:rPr lang="en-US" altLang="en-US" smtClean="0">
                <a:solidFill>
                  <a:srgbClr val="000000"/>
                </a:solidFill>
                <a:latin typeface="Arial" panose="020B0604020202020204" pitchFamily="34" charset="0"/>
              </a:rPr>
              <a:t>At year 5, 96% of Asian patients on treatment had HBV DNA &lt;400 copies/mL.</a:t>
            </a:r>
            <a:r>
              <a:rPr lang="en-US" altLang="en-US" baseline="30000" smtClean="0">
                <a:solidFill>
                  <a:srgbClr val="000000"/>
                </a:solidFill>
                <a:latin typeface="Arial" panose="020B0604020202020204" pitchFamily="34" charset="0"/>
              </a:rPr>
              <a:t>1</a:t>
            </a:r>
            <a:endParaRPr lang="en-US" altLang="en-US" smtClean="0">
              <a:solidFill>
                <a:srgbClr val="000000"/>
              </a:solidFill>
              <a:latin typeface="Arial" panose="020B0604020202020204" pitchFamily="34" charset="0"/>
            </a:endParaRPr>
          </a:p>
          <a:p>
            <a:pPr marL="228600" indent="-228600" eaLnBrk="1" hangingPunct="1"/>
            <a:endParaRPr lang="en-US" altLang="en-US" smtClean="0">
              <a:solidFill>
                <a:srgbClr val="000000"/>
              </a:solidFill>
              <a:latin typeface="Arial" panose="020B0604020202020204" pitchFamily="34" charset="0"/>
            </a:endParaRPr>
          </a:p>
          <a:p>
            <a:pPr marL="228600" indent="-228600" eaLnBrk="1" hangingPunct="1"/>
            <a:r>
              <a:rPr lang="en-US" altLang="en-US" b="1" i="1" smtClean="0">
                <a:solidFill>
                  <a:srgbClr val="000000"/>
                </a:solidFill>
                <a:latin typeface="Arial" panose="020B0604020202020204" pitchFamily="34" charset="0"/>
              </a:rPr>
              <a:t>Reference</a:t>
            </a:r>
          </a:p>
          <a:p>
            <a:pPr marL="228600" indent="-228600" eaLnBrk="1" hangingPunct="1">
              <a:buFontTx/>
              <a:buAutoNum type="arabicPeriod"/>
            </a:pPr>
            <a:r>
              <a:rPr lang="en-US" altLang="en-US" smtClean="0">
                <a:solidFill>
                  <a:srgbClr val="000000"/>
                </a:solidFill>
                <a:latin typeface="Arial" panose="020B0604020202020204" pitchFamily="34" charset="0"/>
              </a:rPr>
              <a:t>Gane EJ, Marcellin P, Sievert W, et al. Five years of treatment with tenofovir DF for chronic hepatitis B infection in Asian patients is associated with sustained viral suppression and significant regression of histological fibrosis and cirrhosis. </a:t>
            </a:r>
            <a:r>
              <a:rPr lang="en-US" altLang="zh-TW" i="1" smtClean="0">
                <a:solidFill>
                  <a:srgbClr val="000000"/>
                </a:solidFill>
                <a:latin typeface="Arial" panose="020B0604020202020204" pitchFamily="34" charset="0"/>
              </a:rPr>
              <a:t>Hepatology.</a:t>
            </a:r>
            <a:r>
              <a:rPr lang="en-US" altLang="zh-TW" smtClean="0">
                <a:solidFill>
                  <a:srgbClr val="000000"/>
                </a:solidFill>
                <a:latin typeface="Arial" panose="020B0604020202020204" pitchFamily="34" charset="0"/>
              </a:rPr>
              <a:t> 2011;54(suppl):1038A-1039A. Abstract 1429.</a:t>
            </a:r>
            <a:endParaRPr lang="en-US" altLang="en-US" smtClean="0">
              <a:solidFill>
                <a:srgbClr val="000000"/>
              </a:solidFill>
              <a:latin typeface="Arial" panose="020B0604020202020204" pitchFamily="34" charset="0"/>
            </a:endParaRPr>
          </a:p>
        </p:txBody>
      </p:sp>
    </p:spTree>
    <p:extLst>
      <p:ext uri="{BB962C8B-B14F-4D97-AF65-F5344CB8AC3E}">
        <p14:creationId xmlns:p14="http://schemas.microsoft.com/office/powerpoint/2010/main" xmlns="" val="1056643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spect="1" noChangeArrowheads="1" noTextEdit="1"/>
          </p:cNvSpPr>
          <p:nvPr>
            <p:ph type="sldImg"/>
          </p:nvPr>
        </p:nvSpPr>
        <p:spPr>
          <a:xfrm>
            <a:off x="1152525" y="147638"/>
            <a:ext cx="4705350" cy="3529012"/>
          </a:xfrm>
          <a:ln/>
        </p:spPr>
      </p:sp>
      <p:sp>
        <p:nvSpPr>
          <p:cNvPr id="192515" name="Rectangle 3"/>
          <p:cNvSpPr>
            <a:spLocks noGrp="1" noChangeArrowheads="1"/>
          </p:cNvSpPr>
          <p:nvPr>
            <p:ph type="body" idx="1"/>
          </p:nvPr>
        </p:nvSpPr>
        <p:spPr>
          <a:noFill/>
        </p:spPr>
        <p:txBody>
          <a:bodyPr lIns="93172" tIns="46586" rIns="93172" bIns="46586"/>
          <a:lstStyle/>
          <a:p>
            <a:pPr marL="228600" indent="-228600" eaLnBrk="1" hangingPunct="1"/>
            <a:r>
              <a:rPr lang="en-US" altLang="en-US" b="1" smtClean="0">
                <a:solidFill>
                  <a:srgbClr val="000000"/>
                </a:solidFill>
                <a:latin typeface="Arial" panose="020B0604020202020204" pitchFamily="34" charset="0"/>
              </a:rPr>
              <a:t>Slide:  Study 103 and 102 : Regression of Histologic Cirrhosis at Week 240 in Asian Patients </a:t>
            </a:r>
          </a:p>
          <a:p>
            <a:pPr marL="228600" indent="-228600" eaLnBrk="1" hangingPunct="1"/>
            <a:endParaRPr lang="en-US" altLang="en-US" smtClean="0">
              <a:solidFill>
                <a:srgbClr val="000000"/>
              </a:solidFill>
              <a:latin typeface="Arial" panose="020B0604020202020204" pitchFamily="34" charset="0"/>
            </a:endParaRPr>
          </a:p>
          <a:p>
            <a:pPr marL="228600" indent="-228600" eaLnBrk="1" hangingPunct="1">
              <a:buFontTx/>
              <a:buChar char="•"/>
            </a:pPr>
            <a:r>
              <a:rPr lang="en-US" altLang="en-US" smtClean="0">
                <a:solidFill>
                  <a:srgbClr val="000000"/>
                </a:solidFill>
                <a:latin typeface="Arial" panose="020B0604020202020204" pitchFamily="34" charset="0"/>
              </a:rPr>
              <a:t>There was a progressive decrease in patients with cirrhosis at baseline to year 5 (from 28% to 8%).</a:t>
            </a:r>
            <a:r>
              <a:rPr lang="en-US" altLang="en-US" baseline="30000" smtClean="0">
                <a:solidFill>
                  <a:srgbClr val="000000"/>
                </a:solidFill>
                <a:latin typeface="Arial" panose="020B0604020202020204" pitchFamily="34" charset="0"/>
              </a:rPr>
              <a:t>1</a:t>
            </a:r>
            <a:endParaRPr lang="en-US" altLang="en-US" smtClean="0">
              <a:solidFill>
                <a:srgbClr val="000000"/>
              </a:solidFill>
              <a:latin typeface="Arial" panose="020B0604020202020204" pitchFamily="34" charset="0"/>
            </a:endParaRPr>
          </a:p>
          <a:p>
            <a:pPr marL="228600" indent="-228600" eaLnBrk="1" hangingPunct="1">
              <a:buFontTx/>
              <a:buChar char="•"/>
            </a:pPr>
            <a:endParaRPr lang="en-US" altLang="en-US" smtClean="0">
              <a:solidFill>
                <a:srgbClr val="000000"/>
              </a:solidFill>
              <a:latin typeface="Arial" panose="020B0604020202020204" pitchFamily="34" charset="0"/>
            </a:endParaRPr>
          </a:p>
          <a:p>
            <a:pPr marL="228600" indent="-228600" eaLnBrk="1" hangingPunct="1">
              <a:buFontTx/>
              <a:buChar char="•"/>
            </a:pPr>
            <a:r>
              <a:rPr lang="en-US" altLang="en-US" smtClean="0">
                <a:solidFill>
                  <a:srgbClr val="000000"/>
                </a:solidFill>
                <a:latin typeface="Arial" panose="020B0604020202020204" pitchFamily="34" charset="0"/>
              </a:rPr>
              <a:t>86% of Asian patients with cirrhosis at baseline treated with tenofovir DF were no longer cirrhotic at year 5.</a:t>
            </a:r>
            <a:r>
              <a:rPr lang="en-US" altLang="en-US" baseline="30000" smtClean="0">
                <a:solidFill>
                  <a:srgbClr val="000000"/>
                </a:solidFill>
                <a:latin typeface="Arial" panose="020B0604020202020204" pitchFamily="34" charset="0"/>
              </a:rPr>
              <a:t>1</a:t>
            </a:r>
            <a:r>
              <a:rPr lang="en-US" altLang="en-US" smtClean="0">
                <a:solidFill>
                  <a:srgbClr val="000000"/>
                </a:solidFill>
                <a:latin typeface="Arial" panose="020B0604020202020204" pitchFamily="34" charset="0"/>
              </a:rPr>
              <a:t> </a:t>
            </a:r>
          </a:p>
          <a:p>
            <a:pPr marL="228600" indent="-228600" eaLnBrk="1" hangingPunct="1"/>
            <a:endParaRPr lang="en-US" altLang="en-US" smtClean="0">
              <a:solidFill>
                <a:srgbClr val="000000"/>
              </a:solidFill>
              <a:latin typeface="Arial" panose="020B0604020202020204" pitchFamily="34" charset="0"/>
            </a:endParaRPr>
          </a:p>
          <a:p>
            <a:pPr marL="228600" indent="-228600" eaLnBrk="1" hangingPunct="1"/>
            <a:r>
              <a:rPr lang="en-US" altLang="en-US" b="1" i="1" smtClean="0">
                <a:solidFill>
                  <a:srgbClr val="000000"/>
                </a:solidFill>
                <a:latin typeface="Arial" panose="020B0604020202020204" pitchFamily="34" charset="0"/>
              </a:rPr>
              <a:t>Reference</a:t>
            </a:r>
          </a:p>
          <a:p>
            <a:pPr marL="228600" indent="-228600" eaLnBrk="1" hangingPunct="1">
              <a:buFontTx/>
              <a:buAutoNum type="arabicPeriod"/>
            </a:pPr>
            <a:r>
              <a:rPr lang="en-US" altLang="en-US" smtClean="0">
                <a:solidFill>
                  <a:srgbClr val="000000"/>
                </a:solidFill>
                <a:latin typeface="Arial" panose="020B0604020202020204" pitchFamily="34" charset="0"/>
              </a:rPr>
              <a:t>Gane EJ, Marcellin P, Sievert W, et al. Five years of treatment with tenofovir DF for chronic hepatitis B infection in Asian patients is associated with sustained viral suppression and significant regression of histological fibrosis and cirrhosis. </a:t>
            </a:r>
            <a:r>
              <a:rPr lang="en-US" altLang="zh-TW" i="1" smtClean="0">
                <a:solidFill>
                  <a:srgbClr val="000000"/>
                </a:solidFill>
                <a:latin typeface="Arial" panose="020B0604020202020204" pitchFamily="34" charset="0"/>
              </a:rPr>
              <a:t>Hepatology.</a:t>
            </a:r>
            <a:r>
              <a:rPr lang="en-US" altLang="zh-TW" smtClean="0">
                <a:solidFill>
                  <a:srgbClr val="000000"/>
                </a:solidFill>
                <a:latin typeface="Arial" panose="020B0604020202020204" pitchFamily="34" charset="0"/>
              </a:rPr>
              <a:t> 2011;54(suppl):1038A-1039A. Abstract 1429.</a:t>
            </a:r>
            <a:endParaRPr lang="en-US" altLang="en-US" smtClean="0">
              <a:solidFill>
                <a:srgbClr val="000000"/>
              </a:solidFill>
              <a:latin typeface="Arial" panose="020B0604020202020204" pitchFamily="34" charset="0"/>
            </a:endParaRPr>
          </a:p>
        </p:txBody>
      </p:sp>
    </p:spTree>
    <p:extLst>
      <p:ext uri="{BB962C8B-B14F-4D97-AF65-F5344CB8AC3E}">
        <p14:creationId xmlns:p14="http://schemas.microsoft.com/office/powerpoint/2010/main" xmlns="" val="3963274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smtClean="0"/>
              <a:t>마스터 부제목 스타일 편집</a:t>
            </a:r>
            <a:endParaRPr lang="en-US"/>
          </a:p>
        </p:txBody>
      </p:sp>
      <p:sp>
        <p:nvSpPr>
          <p:cNvPr id="4" name="날짜 개체 틀 3"/>
          <p:cNvSpPr>
            <a:spLocks noGrp="1"/>
          </p:cNvSpPr>
          <p:nvPr>
            <p:ph type="dt" sz="half" idx="10"/>
          </p:nvPr>
        </p:nvSpPr>
        <p:spPr/>
        <p:txBody>
          <a:bodyPr/>
          <a:lstStyle/>
          <a:p>
            <a:fld id="{ED0A5649-63E1-4E62-B220-AF43A5E39367}" type="datetimeFigureOut">
              <a:rPr lang="en-US" smtClean="0"/>
              <a:pPr/>
              <a:t>8/21/2014</a:t>
            </a:fld>
            <a:endParaRPr lang="en-US"/>
          </a:p>
        </p:txBody>
      </p:sp>
      <p:sp>
        <p:nvSpPr>
          <p:cNvPr id="5" name="바닥글 개체 틀 4"/>
          <p:cNvSpPr>
            <a:spLocks noGrp="1"/>
          </p:cNvSpPr>
          <p:nvPr>
            <p:ph type="ftr" sz="quarter" idx="11"/>
          </p:nvPr>
        </p:nvSpPr>
        <p:spPr/>
        <p:txBody>
          <a:bodyPr/>
          <a:lstStyle/>
          <a:p>
            <a:endParaRPr lang="en-US"/>
          </a:p>
        </p:txBody>
      </p:sp>
      <p:sp>
        <p:nvSpPr>
          <p:cNvPr id="6" name="슬라이드 번호 개체 틀 5"/>
          <p:cNvSpPr>
            <a:spLocks noGrp="1"/>
          </p:cNvSpPr>
          <p:nvPr>
            <p:ph type="sldNum" sz="quarter" idx="12"/>
          </p:nvPr>
        </p:nvSpPr>
        <p:spPr/>
        <p:txBody>
          <a:bodyPr/>
          <a:lstStyle/>
          <a:p>
            <a:fld id="{5157D08F-B353-4DE1-9404-3C2DD10A268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4" name="날짜 개체 틀 3"/>
          <p:cNvSpPr>
            <a:spLocks noGrp="1"/>
          </p:cNvSpPr>
          <p:nvPr>
            <p:ph type="dt" sz="half" idx="10"/>
          </p:nvPr>
        </p:nvSpPr>
        <p:spPr/>
        <p:txBody>
          <a:bodyPr/>
          <a:lstStyle/>
          <a:p>
            <a:fld id="{ED0A5649-63E1-4E62-B220-AF43A5E39367}" type="datetimeFigureOut">
              <a:rPr lang="en-US" smtClean="0"/>
              <a:pPr/>
              <a:t>8/21/2014</a:t>
            </a:fld>
            <a:endParaRPr lang="en-US"/>
          </a:p>
        </p:txBody>
      </p:sp>
      <p:sp>
        <p:nvSpPr>
          <p:cNvPr id="5" name="바닥글 개체 틀 4"/>
          <p:cNvSpPr>
            <a:spLocks noGrp="1"/>
          </p:cNvSpPr>
          <p:nvPr>
            <p:ph type="ftr" sz="quarter" idx="11"/>
          </p:nvPr>
        </p:nvSpPr>
        <p:spPr/>
        <p:txBody>
          <a:bodyPr/>
          <a:lstStyle/>
          <a:p>
            <a:endParaRPr lang="en-US"/>
          </a:p>
        </p:txBody>
      </p:sp>
      <p:sp>
        <p:nvSpPr>
          <p:cNvPr id="6" name="슬라이드 번호 개체 틀 5"/>
          <p:cNvSpPr>
            <a:spLocks noGrp="1"/>
          </p:cNvSpPr>
          <p:nvPr>
            <p:ph type="sldNum" sz="quarter" idx="12"/>
          </p:nvPr>
        </p:nvSpPr>
        <p:spPr/>
        <p:txBody>
          <a:bodyPr/>
          <a:lstStyle/>
          <a:p>
            <a:fld id="{5157D08F-B353-4DE1-9404-3C2DD10A268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r>
              <a:rPr lang="ko-KR" altLang="en-US" smtClean="0"/>
              <a:t>마스터 제목 스타일 편집</a:t>
            </a:r>
            <a:endParaRPr lang="en-US"/>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4" name="날짜 개체 틀 3"/>
          <p:cNvSpPr>
            <a:spLocks noGrp="1"/>
          </p:cNvSpPr>
          <p:nvPr>
            <p:ph type="dt" sz="half" idx="10"/>
          </p:nvPr>
        </p:nvSpPr>
        <p:spPr/>
        <p:txBody>
          <a:bodyPr/>
          <a:lstStyle/>
          <a:p>
            <a:fld id="{ED0A5649-63E1-4E62-B220-AF43A5E39367}" type="datetimeFigureOut">
              <a:rPr lang="en-US" smtClean="0"/>
              <a:pPr/>
              <a:t>8/21/2014</a:t>
            </a:fld>
            <a:endParaRPr lang="en-US"/>
          </a:p>
        </p:txBody>
      </p:sp>
      <p:sp>
        <p:nvSpPr>
          <p:cNvPr id="5" name="바닥글 개체 틀 4"/>
          <p:cNvSpPr>
            <a:spLocks noGrp="1"/>
          </p:cNvSpPr>
          <p:nvPr>
            <p:ph type="ftr" sz="quarter" idx="11"/>
          </p:nvPr>
        </p:nvSpPr>
        <p:spPr/>
        <p:txBody>
          <a:bodyPr/>
          <a:lstStyle/>
          <a:p>
            <a:endParaRPr lang="en-US"/>
          </a:p>
        </p:txBody>
      </p:sp>
      <p:sp>
        <p:nvSpPr>
          <p:cNvPr id="6" name="슬라이드 번호 개체 틀 5"/>
          <p:cNvSpPr>
            <a:spLocks noGrp="1"/>
          </p:cNvSpPr>
          <p:nvPr>
            <p:ph type="sldNum" sz="quarter" idx="12"/>
          </p:nvPr>
        </p:nvSpPr>
        <p:spPr/>
        <p:txBody>
          <a:bodyPr/>
          <a:lstStyle/>
          <a:p>
            <a:fld id="{5157D08F-B353-4DE1-9404-3C2DD10A268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제목 슬라이드">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5"/>
          <p:cNvSpPr>
            <a:spLocks noGrp="1"/>
          </p:cNvSpPr>
          <p:nvPr>
            <p:ph type="body" sz="quarter" idx="11"/>
          </p:nvPr>
        </p:nvSpPr>
        <p:spPr>
          <a:xfrm>
            <a:off x="152400" y="6248400"/>
            <a:ext cx="4419600" cy="457200"/>
          </a:xfrm>
        </p:spPr>
        <p:txBody>
          <a:bodyPr anchor="b"/>
          <a:lstStyle>
            <a:lvl1pPr marL="0" indent="0">
              <a:spcBef>
                <a:spcPts val="0"/>
              </a:spcBef>
              <a:buNone/>
              <a:defRPr sz="1200"/>
            </a:lvl1pPr>
          </a:lstStyle>
          <a:p>
            <a:pPr lvl="0"/>
            <a:r>
              <a:rPr lang="en-US" dirty="0" smtClean="0"/>
              <a:t>Click to edit Master text styles</a:t>
            </a:r>
            <a:endParaRPr lang="en-US" dirty="0"/>
          </a:p>
        </p:txBody>
      </p:sp>
      <p:sp>
        <p:nvSpPr>
          <p:cNvPr id="5" name="Rectangle 26"/>
          <p:cNvSpPr>
            <a:spLocks noGrp="1" noChangeArrowheads="1"/>
          </p:cNvSpPr>
          <p:nvPr>
            <p:ph type="sldNum" sz="quarter" idx="12"/>
          </p:nvPr>
        </p:nvSpPr>
        <p:spPr>
          <a:xfrm>
            <a:off x="8553450" y="6565900"/>
            <a:ext cx="511175" cy="212725"/>
          </a:xfrm>
          <a:prstGeom prst="rect">
            <a:avLst/>
          </a:prstGeom>
        </p:spPr>
        <p:txBody>
          <a:bodyPr vert="horz" wrap="square" lIns="91440" tIns="45720" rIns="91440" bIns="45720" numCol="1" anchor="t" anchorCtr="0" compatLnSpc="1">
            <a:prstTxWarp prst="textNoShape">
              <a:avLst/>
            </a:prstTxWarp>
          </a:bodyPr>
          <a:lstStyle>
            <a:lvl1pPr>
              <a:defRPr>
                <a:ea typeface="MS PGothic" pitchFamily="34" charset="-128"/>
              </a:defRPr>
            </a:lvl1pPr>
          </a:lstStyle>
          <a:p>
            <a:fld id="{4CF70B41-2A20-4C26-8B21-39B70B53491F}"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구역 머리글">
    <p:spTree>
      <p:nvGrpSpPr>
        <p:cNvPr id="1" name=""/>
        <p:cNvGrpSpPr/>
        <p:nvPr/>
      </p:nvGrpSpPr>
      <p:grpSpPr>
        <a:xfrm>
          <a:off x="0" y="0"/>
          <a:ext cx="0" cy="0"/>
          <a:chOff x="0" y="0"/>
          <a:chExt cx="0" cy="0"/>
        </a:xfrm>
      </p:grpSpPr>
      <p:pic>
        <p:nvPicPr>
          <p:cNvPr id="7" name="Picture 2" descr="C:\Users\PTINSIDE1\Desktop\그림7.png"/>
          <p:cNvPicPr>
            <a:picLocks noChangeAspect="1" noChangeArrowheads="1"/>
          </p:cNvPicPr>
          <p:nvPr userDrawn="1"/>
        </p:nvPicPr>
        <p:blipFill rotWithShape="1">
          <a:blip r:embed="rId2" cstate="print">
            <a:extLst>
              <a:ext uri="{28A0092B-C50C-407E-A947-70E740481C1C}">
                <a14:useLocalDpi xmlns:a14="http://schemas.microsoft.com/office/drawing/2010/main" xmlns="" val="0"/>
              </a:ext>
            </a:extLst>
          </a:blip>
          <a:srcRect l="1" t="488" r="867" b="1255"/>
          <a:stretch/>
        </p:blipFill>
        <p:spPr bwMode="auto">
          <a:xfrm>
            <a:off x="2" y="3"/>
            <a:ext cx="9143999" cy="685799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773276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xmlns="" val="292605311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914400"/>
            <a:ext cx="7772400" cy="1752600"/>
          </a:xfrm>
        </p:spPr>
        <p:txBody>
          <a:bodyPr/>
          <a:lstStyle>
            <a:lvl1pPr>
              <a:defRPr sz="4400"/>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1371600" y="3657600"/>
            <a:ext cx="6400800" cy="1752600"/>
          </a:xfrm>
        </p:spPr>
        <p:txBody>
          <a:bodyPr/>
          <a:lstStyle>
            <a:lvl1pPr marL="0" indent="0" algn="ctr">
              <a:buFontTx/>
              <a:buNone/>
              <a:defRPr/>
            </a:lvl1pPr>
          </a:lstStyle>
          <a:p>
            <a:pPr lvl="0"/>
            <a:r>
              <a:rPr lang="en-US" noProof="0" smtClean="0"/>
              <a:t>Click to edit Master subtitle style</a:t>
            </a:r>
          </a:p>
        </p:txBody>
      </p:sp>
      <p:sp>
        <p:nvSpPr>
          <p:cNvPr id="3076" name="Text Box 4"/>
          <p:cNvSpPr txBox="1">
            <a:spLocks noChangeArrowheads="1"/>
          </p:cNvSpPr>
          <p:nvPr/>
        </p:nvSpPr>
        <p:spPr bwMode="auto">
          <a:xfrm>
            <a:off x="1198563" y="5715000"/>
            <a:ext cx="6945312" cy="730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eaLnBrk="0" hangingPunct="0"/>
            <a:r>
              <a:rPr lang="en-US" sz="1400">
                <a:solidFill>
                  <a:schemeClr val="bg1"/>
                </a:solidFill>
              </a:rPr>
              <a:t>59</a:t>
            </a:r>
            <a:r>
              <a:rPr lang="en-US" sz="1400" baseline="30000">
                <a:solidFill>
                  <a:schemeClr val="bg1"/>
                </a:solidFill>
              </a:rPr>
              <a:t>th</a:t>
            </a:r>
            <a:r>
              <a:rPr lang="en-US" sz="1400">
                <a:solidFill>
                  <a:schemeClr val="bg1"/>
                </a:solidFill>
              </a:rPr>
              <a:t> Annual Meeting of the American Association for the Study of Liver Diseases</a:t>
            </a:r>
          </a:p>
          <a:p>
            <a:pPr algn="ctr" eaLnBrk="0" hangingPunct="0"/>
            <a:r>
              <a:rPr lang="en-US" sz="1400">
                <a:solidFill>
                  <a:schemeClr val="bg1"/>
                </a:solidFill>
              </a:rPr>
              <a:t>October 31-November 4, 2008</a:t>
            </a:r>
          </a:p>
          <a:p>
            <a:pPr algn="ctr" eaLnBrk="0" hangingPunct="0"/>
            <a:r>
              <a:rPr lang="en-US" sz="1400">
                <a:solidFill>
                  <a:schemeClr val="bg1"/>
                </a:solidFill>
              </a:rPr>
              <a:t>San Francisco, CA</a:t>
            </a:r>
          </a:p>
        </p:txBody>
      </p:sp>
      <p:sp>
        <p:nvSpPr>
          <p:cNvPr id="3077" name="Rectangle 5"/>
          <p:cNvSpPr>
            <a:spLocks noChangeArrowheads="1"/>
          </p:cNvSpPr>
          <p:nvPr/>
        </p:nvSpPr>
        <p:spPr bwMode="auto">
          <a:xfrm>
            <a:off x="0" y="3429000"/>
            <a:ext cx="9144000" cy="76200"/>
          </a:xfrm>
          <a:prstGeom prst="rect">
            <a:avLst/>
          </a:prstGeom>
          <a:solidFill>
            <a:srgbClr val="FFFFCC"/>
          </a:solidFill>
          <a:ln w="9525">
            <a:solidFill>
              <a:srgbClr val="FFFFCC"/>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xmlns="" val="39491275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41975948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37343707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4214325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4" name="날짜 개체 틀 3"/>
          <p:cNvSpPr>
            <a:spLocks noGrp="1"/>
          </p:cNvSpPr>
          <p:nvPr>
            <p:ph type="dt" sz="half" idx="10"/>
          </p:nvPr>
        </p:nvSpPr>
        <p:spPr/>
        <p:txBody>
          <a:bodyPr/>
          <a:lstStyle/>
          <a:p>
            <a:fld id="{ED0A5649-63E1-4E62-B220-AF43A5E39367}" type="datetimeFigureOut">
              <a:rPr lang="en-US" smtClean="0"/>
              <a:pPr/>
              <a:t>8/21/2014</a:t>
            </a:fld>
            <a:endParaRPr lang="en-US"/>
          </a:p>
        </p:txBody>
      </p:sp>
      <p:sp>
        <p:nvSpPr>
          <p:cNvPr id="5" name="바닥글 개체 틀 4"/>
          <p:cNvSpPr>
            <a:spLocks noGrp="1"/>
          </p:cNvSpPr>
          <p:nvPr>
            <p:ph type="ftr" sz="quarter" idx="11"/>
          </p:nvPr>
        </p:nvSpPr>
        <p:spPr/>
        <p:txBody>
          <a:bodyPr/>
          <a:lstStyle/>
          <a:p>
            <a:endParaRPr lang="en-US"/>
          </a:p>
        </p:txBody>
      </p:sp>
      <p:sp>
        <p:nvSpPr>
          <p:cNvPr id="6" name="슬라이드 번호 개체 틀 5"/>
          <p:cNvSpPr>
            <a:spLocks noGrp="1"/>
          </p:cNvSpPr>
          <p:nvPr>
            <p:ph type="sldNum" sz="quarter" idx="12"/>
          </p:nvPr>
        </p:nvSpPr>
        <p:spPr/>
        <p:txBody>
          <a:bodyPr/>
          <a:lstStyle/>
          <a:p>
            <a:fld id="{5157D08F-B353-4DE1-9404-3C2DD10A2689}"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7196515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26562664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947676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244656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22196237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42379842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228600"/>
            <a:ext cx="21336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228600"/>
            <a:ext cx="62484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1113176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4800" y="228600"/>
            <a:ext cx="85344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0336179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30725"/>
          </a:xfrm>
        </p:spPr>
        <p:txBody>
          <a:bodyPr/>
          <a:lstStyle/>
          <a:p>
            <a:endParaRPr lang="en-US"/>
          </a:p>
        </p:txBody>
      </p:sp>
      <p:sp>
        <p:nvSpPr>
          <p:cNvPr id="4" name="Date Placeholder 3"/>
          <p:cNvSpPr>
            <a:spLocks noGrp="1"/>
          </p:cNvSpPr>
          <p:nvPr>
            <p:ph type="dt" sz="half" idx="10"/>
          </p:nvPr>
        </p:nvSpPr>
        <p:spPr>
          <a:xfrm>
            <a:off x="457200" y="6243638"/>
            <a:ext cx="2133600" cy="457200"/>
          </a:xfrm>
          <a:prstGeom prst="rect">
            <a:avLst/>
          </a:prstGeom>
        </p:spPr>
        <p:txBody>
          <a:bodyPr/>
          <a:lstStyle>
            <a:lvl1pPr>
              <a:defRPr/>
            </a:lvl1pPr>
          </a:lstStyle>
          <a:p>
            <a:fld id="{ED0A5649-63E1-4E62-B220-AF43A5E39367}" type="datetimeFigureOut">
              <a:rPr lang="en-US" smtClean="0"/>
              <a:pPr/>
              <a:t>8/21/2014</a:t>
            </a:fld>
            <a:endParaRPr lang="en-US"/>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3638"/>
            <a:ext cx="2133600" cy="457200"/>
          </a:xfrm>
          <a:prstGeom prst="rect">
            <a:avLst/>
          </a:prstGeom>
        </p:spPr>
        <p:txBody>
          <a:bodyPr/>
          <a:lstStyle>
            <a:lvl1pPr>
              <a:defRPr/>
            </a:lvl1pPr>
          </a:lstStyle>
          <a:p>
            <a:fld id="{5157D08F-B353-4DE1-9404-3C2DD10A2689}" type="slidenum">
              <a:rPr lang="en-US" smtClean="0"/>
              <a:pPr/>
              <a:t>‹#›</a:t>
            </a:fld>
            <a:endParaRPr lang="en-US"/>
          </a:p>
        </p:txBody>
      </p:sp>
    </p:spTree>
    <p:extLst>
      <p:ext uri="{BB962C8B-B14F-4D97-AF65-F5344CB8AC3E}">
        <p14:creationId xmlns:p14="http://schemas.microsoft.com/office/powerpoint/2010/main" xmlns="" val="5452764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219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88925" y="1506538"/>
            <a:ext cx="4168775"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506538"/>
            <a:ext cx="4168775"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179388" y="6621463"/>
            <a:ext cx="1165225" cy="244475"/>
          </a:xfrm>
          <a:prstGeom prst="rect">
            <a:avLst/>
          </a:prstGeom>
          <a:ln/>
        </p:spPr>
        <p:txBody>
          <a:bodyPr/>
          <a:lstStyle>
            <a:lvl1pPr>
              <a:defRPr/>
            </a:lvl1pPr>
          </a:lstStyle>
          <a:p>
            <a:fld id="{ED0A5649-63E1-4E62-B220-AF43A5E39367}" type="datetimeFigureOut">
              <a:rPr lang="en-US" smtClean="0"/>
              <a:pPr/>
              <a:t>8/21/2014</a:t>
            </a:fld>
            <a:endParaRPr lang="en-US"/>
          </a:p>
        </p:txBody>
      </p:sp>
      <p:sp>
        <p:nvSpPr>
          <p:cNvPr id="6" name="Footer Placeholder 5"/>
          <p:cNvSpPr>
            <a:spLocks noGrp="1" noChangeArrowheads="1"/>
          </p:cNvSpPr>
          <p:nvPr>
            <p:ph type="ftr" sz="quarter" idx="11"/>
          </p:nvPr>
        </p:nvSpPr>
        <p:spPr>
          <a:xfrm>
            <a:off x="1447800" y="6621463"/>
            <a:ext cx="6648450" cy="244475"/>
          </a:xfrm>
          <a:prstGeom prst="rect">
            <a:avLst/>
          </a:prstGeom>
          <a:ln/>
        </p:spPr>
        <p:txBody>
          <a:bodyPr/>
          <a:lstStyle>
            <a:lvl1pPr>
              <a:defRPr/>
            </a:lvl1pPr>
          </a:lstStyle>
          <a:p>
            <a:endParaRPr lang="en-US"/>
          </a:p>
        </p:txBody>
      </p:sp>
      <p:sp>
        <p:nvSpPr>
          <p:cNvPr id="7" name="Slide Number Placeholder 6"/>
          <p:cNvSpPr>
            <a:spLocks noGrp="1" noChangeArrowheads="1"/>
          </p:cNvSpPr>
          <p:nvPr>
            <p:ph type="sldNum" sz="quarter" idx="12"/>
          </p:nvPr>
        </p:nvSpPr>
        <p:spPr>
          <a:xfrm>
            <a:off x="8223250" y="6621463"/>
            <a:ext cx="749300" cy="244475"/>
          </a:xfrm>
          <a:prstGeom prst="rect">
            <a:avLst/>
          </a:prstGeom>
          <a:ln/>
        </p:spPr>
        <p:txBody>
          <a:bodyPr/>
          <a:lstStyle>
            <a:lvl1pPr>
              <a:defRPr/>
            </a:lvl1pPr>
          </a:lstStyle>
          <a:p>
            <a:fld id="{5157D08F-B353-4DE1-9404-3C2DD10A2689}" type="slidenum">
              <a:rPr lang="en-US" smtClean="0"/>
              <a:pPr/>
              <a:t>‹#›</a:t>
            </a:fld>
            <a:endParaRPr lang="en-US"/>
          </a:p>
        </p:txBody>
      </p:sp>
    </p:spTree>
    <p:extLst>
      <p:ext uri="{BB962C8B-B14F-4D97-AF65-F5344CB8AC3E}">
        <p14:creationId xmlns:p14="http://schemas.microsoft.com/office/powerpoint/2010/main" xmlns="" val="351239108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p>
            <a:fld id="{ED0A5649-63E1-4E62-B220-AF43A5E39367}" type="datetimeFigureOut">
              <a:rPr lang="en-US" smtClean="0"/>
              <a:pPr/>
              <a:t>8/21/2014</a:t>
            </a:fld>
            <a:endParaRPr lang="en-US"/>
          </a:p>
        </p:txBody>
      </p:sp>
      <p:sp>
        <p:nvSpPr>
          <p:cNvPr id="5" name="바닥글 개체 틀 4"/>
          <p:cNvSpPr>
            <a:spLocks noGrp="1"/>
          </p:cNvSpPr>
          <p:nvPr>
            <p:ph type="ftr" sz="quarter" idx="11"/>
          </p:nvPr>
        </p:nvSpPr>
        <p:spPr/>
        <p:txBody>
          <a:bodyPr/>
          <a:lstStyle/>
          <a:p>
            <a:endParaRPr lang="en-US"/>
          </a:p>
        </p:txBody>
      </p:sp>
      <p:sp>
        <p:nvSpPr>
          <p:cNvPr id="6" name="슬라이드 번호 개체 틀 5"/>
          <p:cNvSpPr>
            <a:spLocks noGrp="1"/>
          </p:cNvSpPr>
          <p:nvPr>
            <p:ph type="sldNum" sz="quarter" idx="12"/>
          </p:nvPr>
        </p:nvSpPr>
        <p:spPr/>
        <p:txBody>
          <a:bodyPr/>
          <a:lstStyle/>
          <a:p>
            <a:fld id="{5157D08F-B353-4DE1-9404-3C2DD10A2689}"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5333"/>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133"/>
            </a:lvl1pPr>
            <a:lvl2pPr marL="406405" indent="0" algn="ctr">
              <a:buNone/>
              <a:defRPr sz="1778"/>
            </a:lvl2pPr>
            <a:lvl3pPr marL="812810" indent="0" algn="ctr">
              <a:buNone/>
              <a:defRPr sz="1600"/>
            </a:lvl3pPr>
            <a:lvl4pPr marL="1219215" indent="0" algn="ctr">
              <a:buNone/>
              <a:defRPr sz="1422"/>
            </a:lvl4pPr>
            <a:lvl5pPr marL="1625620" indent="0" algn="ctr">
              <a:buNone/>
              <a:defRPr sz="1422"/>
            </a:lvl5pPr>
            <a:lvl6pPr marL="2032025" indent="0" algn="ctr">
              <a:buNone/>
              <a:defRPr sz="1422"/>
            </a:lvl6pPr>
            <a:lvl7pPr marL="2438430" indent="0" algn="ctr">
              <a:buNone/>
              <a:defRPr sz="1422"/>
            </a:lvl7pPr>
            <a:lvl8pPr marL="2844836" indent="0" algn="ctr">
              <a:buNone/>
              <a:defRPr sz="1422"/>
            </a:lvl8pPr>
            <a:lvl9pPr marL="3251241" indent="0" algn="ctr">
              <a:buNone/>
              <a:defRPr sz="1422"/>
            </a:lvl9pPr>
          </a:lstStyle>
          <a:p>
            <a:r>
              <a:rPr lang="en-US" smtClean="0"/>
              <a:t>Click to edit Master subtitle style</a:t>
            </a:r>
            <a:endParaRPr lang="en-US"/>
          </a:p>
        </p:txBody>
      </p:sp>
    </p:spTree>
    <p:extLst>
      <p:ext uri="{BB962C8B-B14F-4D97-AF65-F5344CB8AC3E}">
        <p14:creationId xmlns:p14="http://schemas.microsoft.com/office/powerpoint/2010/main" xmlns="" val="24567332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8436242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711" y="1709739"/>
            <a:ext cx="7886700" cy="2852737"/>
          </a:xfrm>
        </p:spPr>
        <p:txBody>
          <a:bodyPr anchor="b"/>
          <a:lstStyle>
            <a:lvl1pPr>
              <a:defRPr sz="5333"/>
            </a:lvl1pPr>
          </a:lstStyle>
          <a:p>
            <a:r>
              <a:rPr lang="en-US" smtClean="0"/>
              <a:t>Click to edit Master title style</a:t>
            </a:r>
            <a:endParaRPr lang="en-US"/>
          </a:p>
        </p:txBody>
      </p:sp>
      <p:sp>
        <p:nvSpPr>
          <p:cNvPr id="3" name="Text Placeholder 2"/>
          <p:cNvSpPr>
            <a:spLocks noGrp="1"/>
          </p:cNvSpPr>
          <p:nvPr>
            <p:ph type="body" idx="1"/>
          </p:nvPr>
        </p:nvSpPr>
        <p:spPr>
          <a:xfrm>
            <a:off x="623711" y="4589464"/>
            <a:ext cx="7886700" cy="1500187"/>
          </a:xfrm>
        </p:spPr>
        <p:txBody>
          <a:bodyPr/>
          <a:lstStyle>
            <a:lvl1pPr marL="0" indent="0">
              <a:buNone/>
              <a:defRPr sz="2133"/>
            </a:lvl1pPr>
            <a:lvl2pPr marL="406405" indent="0">
              <a:buNone/>
              <a:defRPr sz="1778"/>
            </a:lvl2pPr>
            <a:lvl3pPr marL="812810" indent="0">
              <a:buNone/>
              <a:defRPr sz="1600"/>
            </a:lvl3pPr>
            <a:lvl4pPr marL="1219215" indent="0">
              <a:buNone/>
              <a:defRPr sz="1422"/>
            </a:lvl4pPr>
            <a:lvl5pPr marL="1625620" indent="0">
              <a:buNone/>
              <a:defRPr sz="1422"/>
            </a:lvl5pPr>
            <a:lvl6pPr marL="2032025" indent="0">
              <a:buNone/>
              <a:defRPr sz="1422"/>
            </a:lvl6pPr>
            <a:lvl7pPr marL="2438430" indent="0">
              <a:buNone/>
              <a:defRPr sz="1422"/>
            </a:lvl7pPr>
            <a:lvl8pPr marL="2844836" indent="0">
              <a:buNone/>
              <a:defRPr sz="1422"/>
            </a:lvl8pPr>
            <a:lvl9pPr marL="3251241" indent="0">
              <a:buNone/>
              <a:defRPr sz="1422"/>
            </a:lvl9pPr>
          </a:lstStyle>
          <a:p>
            <a:pPr lvl="0"/>
            <a:r>
              <a:rPr lang="en-US" smtClean="0"/>
              <a:t>Click to edit Master text styles</a:t>
            </a:r>
          </a:p>
        </p:txBody>
      </p:sp>
    </p:spTree>
    <p:extLst>
      <p:ext uri="{BB962C8B-B14F-4D97-AF65-F5344CB8AC3E}">
        <p14:creationId xmlns:p14="http://schemas.microsoft.com/office/powerpoint/2010/main" xmlns="" val="30204489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17600" y="1981200"/>
            <a:ext cx="338666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9733" y="1981200"/>
            <a:ext cx="338666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2290993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356"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356" y="1681163"/>
            <a:ext cx="3869267" cy="82391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smtClean="0"/>
              <a:t>Click to edit Master text styles</a:t>
            </a:r>
          </a:p>
        </p:txBody>
      </p:sp>
      <p:sp>
        <p:nvSpPr>
          <p:cNvPr id="4" name="Content Placeholder 3"/>
          <p:cNvSpPr>
            <a:spLocks noGrp="1"/>
          </p:cNvSpPr>
          <p:nvPr>
            <p:ph sz="half" idx="2"/>
          </p:nvPr>
        </p:nvSpPr>
        <p:spPr>
          <a:xfrm>
            <a:off x="629356" y="2505075"/>
            <a:ext cx="386926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856" y="1681163"/>
            <a:ext cx="3886200" cy="82391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smtClean="0"/>
              <a:t>Click to edit Master text styles</a:t>
            </a:r>
          </a:p>
        </p:txBody>
      </p:sp>
      <p:sp>
        <p:nvSpPr>
          <p:cNvPr id="6" name="Content Placeholder 5"/>
          <p:cNvSpPr>
            <a:spLocks noGrp="1"/>
          </p:cNvSpPr>
          <p:nvPr>
            <p:ph sz="quarter" idx="4"/>
          </p:nvPr>
        </p:nvSpPr>
        <p:spPr>
          <a:xfrm>
            <a:off x="4629856" y="2505075"/>
            <a:ext cx="388620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3820124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134685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4591566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356" y="457200"/>
            <a:ext cx="2949222" cy="1600200"/>
          </a:xfrm>
        </p:spPr>
        <p:txBody>
          <a:bodyPr anchor="b"/>
          <a:lstStyle>
            <a:lvl1pPr>
              <a:defRPr sz="2844"/>
            </a:lvl1pPr>
          </a:lstStyle>
          <a:p>
            <a:r>
              <a:rPr lang="en-US" smtClean="0"/>
              <a:t>Click to edit Master title style</a:t>
            </a:r>
            <a:endParaRPr lang="en-US"/>
          </a:p>
        </p:txBody>
      </p:sp>
      <p:sp>
        <p:nvSpPr>
          <p:cNvPr id="3" name="Content Placeholder 2"/>
          <p:cNvSpPr>
            <a:spLocks noGrp="1"/>
          </p:cNvSpPr>
          <p:nvPr>
            <p:ph idx="1"/>
          </p:nvPr>
        </p:nvSpPr>
        <p:spPr>
          <a:xfrm>
            <a:off x="3887612" y="987426"/>
            <a:ext cx="4628444" cy="4873625"/>
          </a:xfrm>
        </p:spPr>
        <p:txBody>
          <a:bodyPr/>
          <a:lstStyle>
            <a:lvl1pPr>
              <a:defRPr sz="2844"/>
            </a:lvl1pPr>
            <a:lvl2pPr>
              <a:defRPr sz="2489"/>
            </a:lvl2pPr>
            <a:lvl3pPr>
              <a:defRPr sz="2133"/>
            </a:lvl3pPr>
            <a:lvl4pPr>
              <a:defRPr sz="1778"/>
            </a:lvl4pPr>
            <a:lvl5pPr>
              <a:defRPr sz="1778"/>
            </a:lvl5pPr>
            <a:lvl6pPr>
              <a:defRPr sz="1778"/>
            </a:lvl6pPr>
            <a:lvl7pPr>
              <a:defRPr sz="1778"/>
            </a:lvl7pPr>
            <a:lvl8pPr>
              <a:defRPr sz="1778"/>
            </a:lvl8pPr>
            <a:lvl9pPr>
              <a:defRPr sz="177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356" y="2057400"/>
            <a:ext cx="2949222" cy="3811588"/>
          </a:xfrm>
        </p:spPr>
        <p:txBody>
          <a:bodyPr/>
          <a:lstStyle>
            <a:lvl1pPr marL="0" indent="0">
              <a:buNone/>
              <a:defRPr sz="1422"/>
            </a:lvl1pPr>
            <a:lvl2pPr marL="406405" indent="0">
              <a:buNone/>
              <a:defRPr sz="1244"/>
            </a:lvl2pPr>
            <a:lvl3pPr marL="812810" indent="0">
              <a:buNone/>
              <a:defRPr sz="1067"/>
            </a:lvl3pPr>
            <a:lvl4pPr marL="1219215" indent="0">
              <a:buNone/>
              <a:defRPr sz="889"/>
            </a:lvl4pPr>
            <a:lvl5pPr marL="1625620" indent="0">
              <a:buNone/>
              <a:defRPr sz="889"/>
            </a:lvl5pPr>
            <a:lvl6pPr marL="2032025" indent="0">
              <a:buNone/>
              <a:defRPr sz="889"/>
            </a:lvl6pPr>
            <a:lvl7pPr marL="2438430" indent="0">
              <a:buNone/>
              <a:defRPr sz="889"/>
            </a:lvl7pPr>
            <a:lvl8pPr marL="2844836" indent="0">
              <a:buNone/>
              <a:defRPr sz="889"/>
            </a:lvl8pPr>
            <a:lvl9pPr marL="3251241" indent="0">
              <a:buNone/>
              <a:defRPr sz="889"/>
            </a:lvl9pPr>
          </a:lstStyle>
          <a:p>
            <a:pPr lvl="0"/>
            <a:r>
              <a:rPr lang="en-US" smtClean="0"/>
              <a:t>Click to edit Master text styles</a:t>
            </a:r>
          </a:p>
        </p:txBody>
      </p:sp>
    </p:spTree>
    <p:extLst>
      <p:ext uri="{BB962C8B-B14F-4D97-AF65-F5344CB8AC3E}">
        <p14:creationId xmlns:p14="http://schemas.microsoft.com/office/powerpoint/2010/main" xmlns="" val="42525612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356" y="457200"/>
            <a:ext cx="2949222" cy="1600200"/>
          </a:xfrm>
        </p:spPr>
        <p:txBody>
          <a:bodyPr anchor="b"/>
          <a:lstStyle>
            <a:lvl1pPr>
              <a:defRPr sz="2844"/>
            </a:lvl1pPr>
          </a:lstStyle>
          <a:p>
            <a:r>
              <a:rPr lang="en-US" smtClean="0"/>
              <a:t>Click to edit Master title style</a:t>
            </a:r>
            <a:endParaRPr lang="en-US"/>
          </a:p>
        </p:txBody>
      </p:sp>
      <p:sp>
        <p:nvSpPr>
          <p:cNvPr id="3" name="Picture Placeholder 2"/>
          <p:cNvSpPr>
            <a:spLocks noGrp="1"/>
          </p:cNvSpPr>
          <p:nvPr>
            <p:ph type="pic" idx="1"/>
          </p:nvPr>
        </p:nvSpPr>
        <p:spPr>
          <a:xfrm>
            <a:off x="3887612" y="987426"/>
            <a:ext cx="4628444" cy="4873625"/>
          </a:xfrm>
        </p:spPr>
        <p:txBody>
          <a:bodyPr/>
          <a:lstStyle>
            <a:lvl1pPr marL="0" indent="0">
              <a:buNone/>
              <a:defRPr sz="2844"/>
            </a:lvl1pPr>
            <a:lvl2pPr marL="406405" indent="0">
              <a:buNone/>
              <a:defRPr sz="2489"/>
            </a:lvl2pPr>
            <a:lvl3pPr marL="812810" indent="0">
              <a:buNone/>
              <a:defRPr sz="2133"/>
            </a:lvl3pPr>
            <a:lvl4pPr marL="1219215" indent="0">
              <a:buNone/>
              <a:defRPr sz="1778"/>
            </a:lvl4pPr>
            <a:lvl5pPr marL="1625620" indent="0">
              <a:buNone/>
              <a:defRPr sz="1778"/>
            </a:lvl5pPr>
            <a:lvl6pPr marL="2032025" indent="0">
              <a:buNone/>
              <a:defRPr sz="1778"/>
            </a:lvl6pPr>
            <a:lvl7pPr marL="2438430" indent="0">
              <a:buNone/>
              <a:defRPr sz="1778"/>
            </a:lvl7pPr>
            <a:lvl8pPr marL="2844836" indent="0">
              <a:buNone/>
              <a:defRPr sz="1778"/>
            </a:lvl8pPr>
            <a:lvl9pPr marL="3251241" indent="0">
              <a:buNone/>
              <a:defRPr sz="1778"/>
            </a:lvl9pPr>
          </a:lstStyle>
          <a:p>
            <a:endParaRPr lang="en-US"/>
          </a:p>
        </p:txBody>
      </p:sp>
      <p:sp>
        <p:nvSpPr>
          <p:cNvPr id="4" name="Text Placeholder 3"/>
          <p:cNvSpPr>
            <a:spLocks noGrp="1"/>
          </p:cNvSpPr>
          <p:nvPr>
            <p:ph type="body" sz="half" idx="2"/>
          </p:nvPr>
        </p:nvSpPr>
        <p:spPr>
          <a:xfrm>
            <a:off x="629356" y="2057400"/>
            <a:ext cx="2949222" cy="3811588"/>
          </a:xfrm>
        </p:spPr>
        <p:txBody>
          <a:bodyPr/>
          <a:lstStyle>
            <a:lvl1pPr marL="0" indent="0">
              <a:buNone/>
              <a:defRPr sz="1422"/>
            </a:lvl1pPr>
            <a:lvl2pPr marL="406405" indent="0">
              <a:buNone/>
              <a:defRPr sz="1244"/>
            </a:lvl2pPr>
            <a:lvl3pPr marL="812810" indent="0">
              <a:buNone/>
              <a:defRPr sz="1067"/>
            </a:lvl3pPr>
            <a:lvl4pPr marL="1219215" indent="0">
              <a:buNone/>
              <a:defRPr sz="889"/>
            </a:lvl4pPr>
            <a:lvl5pPr marL="1625620" indent="0">
              <a:buNone/>
              <a:defRPr sz="889"/>
            </a:lvl5pPr>
            <a:lvl6pPr marL="2032025" indent="0">
              <a:buNone/>
              <a:defRPr sz="889"/>
            </a:lvl6pPr>
            <a:lvl7pPr marL="2438430" indent="0">
              <a:buNone/>
              <a:defRPr sz="889"/>
            </a:lvl7pPr>
            <a:lvl8pPr marL="2844836" indent="0">
              <a:buNone/>
              <a:defRPr sz="889"/>
            </a:lvl8pPr>
            <a:lvl9pPr marL="3251241" indent="0">
              <a:buNone/>
              <a:defRPr sz="889"/>
            </a:lvl9pPr>
          </a:lstStyle>
          <a:p>
            <a:pPr lvl="0"/>
            <a:r>
              <a:rPr lang="en-US" smtClean="0"/>
              <a:t>Click to edit Master text styles</a:t>
            </a:r>
          </a:p>
        </p:txBody>
      </p:sp>
    </p:spTree>
    <p:extLst>
      <p:ext uri="{BB962C8B-B14F-4D97-AF65-F5344CB8AC3E}">
        <p14:creationId xmlns:p14="http://schemas.microsoft.com/office/powerpoint/2010/main" xmlns="" val="14442786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370019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en-US"/>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5" name="날짜 개체 틀 4"/>
          <p:cNvSpPr>
            <a:spLocks noGrp="1"/>
          </p:cNvSpPr>
          <p:nvPr>
            <p:ph type="dt" sz="half" idx="10"/>
          </p:nvPr>
        </p:nvSpPr>
        <p:spPr/>
        <p:txBody>
          <a:bodyPr/>
          <a:lstStyle/>
          <a:p>
            <a:fld id="{ED0A5649-63E1-4E62-B220-AF43A5E39367}" type="datetimeFigureOut">
              <a:rPr lang="en-US" smtClean="0"/>
              <a:pPr/>
              <a:t>8/21/2014</a:t>
            </a:fld>
            <a:endParaRPr lang="en-US"/>
          </a:p>
        </p:txBody>
      </p:sp>
      <p:sp>
        <p:nvSpPr>
          <p:cNvPr id="6" name="바닥글 개체 틀 5"/>
          <p:cNvSpPr>
            <a:spLocks noGrp="1"/>
          </p:cNvSpPr>
          <p:nvPr>
            <p:ph type="ftr" sz="quarter" idx="11"/>
          </p:nvPr>
        </p:nvSpPr>
        <p:spPr/>
        <p:txBody>
          <a:bodyPr/>
          <a:lstStyle/>
          <a:p>
            <a:endParaRPr lang="en-US"/>
          </a:p>
        </p:txBody>
      </p:sp>
      <p:sp>
        <p:nvSpPr>
          <p:cNvPr id="7" name="슬라이드 번호 개체 틀 6"/>
          <p:cNvSpPr>
            <a:spLocks noGrp="1"/>
          </p:cNvSpPr>
          <p:nvPr>
            <p:ph type="sldNum" sz="quarter" idx="12"/>
          </p:nvPr>
        </p:nvSpPr>
        <p:spPr/>
        <p:txBody>
          <a:bodyPr/>
          <a:lstStyle/>
          <a:p>
            <a:fld id="{5157D08F-B353-4DE1-9404-3C2DD10A2689}"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9200" y="609600"/>
            <a:ext cx="17272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17600" y="609600"/>
            <a:ext cx="5046133"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792138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7" name="날짜 개체 틀 6"/>
          <p:cNvSpPr>
            <a:spLocks noGrp="1"/>
          </p:cNvSpPr>
          <p:nvPr>
            <p:ph type="dt" sz="half" idx="10"/>
          </p:nvPr>
        </p:nvSpPr>
        <p:spPr/>
        <p:txBody>
          <a:bodyPr/>
          <a:lstStyle/>
          <a:p>
            <a:fld id="{ED0A5649-63E1-4E62-B220-AF43A5E39367}" type="datetimeFigureOut">
              <a:rPr lang="en-US" smtClean="0"/>
              <a:pPr/>
              <a:t>8/21/2014</a:t>
            </a:fld>
            <a:endParaRPr lang="en-US"/>
          </a:p>
        </p:txBody>
      </p:sp>
      <p:sp>
        <p:nvSpPr>
          <p:cNvPr id="8" name="바닥글 개체 틀 7"/>
          <p:cNvSpPr>
            <a:spLocks noGrp="1"/>
          </p:cNvSpPr>
          <p:nvPr>
            <p:ph type="ftr" sz="quarter" idx="11"/>
          </p:nvPr>
        </p:nvSpPr>
        <p:spPr/>
        <p:txBody>
          <a:bodyPr/>
          <a:lstStyle/>
          <a:p>
            <a:endParaRPr lang="en-US"/>
          </a:p>
        </p:txBody>
      </p:sp>
      <p:sp>
        <p:nvSpPr>
          <p:cNvPr id="9" name="슬라이드 번호 개체 틀 8"/>
          <p:cNvSpPr>
            <a:spLocks noGrp="1"/>
          </p:cNvSpPr>
          <p:nvPr>
            <p:ph type="sldNum" sz="quarter" idx="12"/>
          </p:nvPr>
        </p:nvSpPr>
        <p:spPr/>
        <p:txBody>
          <a:bodyPr/>
          <a:lstStyle/>
          <a:p>
            <a:fld id="{5157D08F-B353-4DE1-9404-3C2DD10A268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en-US"/>
          </a:p>
        </p:txBody>
      </p:sp>
      <p:sp>
        <p:nvSpPr>
          <p:cNvPr id="3" name="날짜 개체 틀 2"/>
          <p:cNvSpPr>
            <a:spLocks noGrp="1"/>
          </p:cNvSpPr>
          <p:nvPr>
            <p:ph type="dt" sz="half" idx="10"/>
          </p:nvPr>
        </p:nvSpPr>
        <p:spPr/>
        <p:txBody>
          <a:bodyPr/>
          <a:lstStyle/>
          <a:p>
            <a:fld id="{ED0A5649-63E1-4E62-B220-AF43A5E39367}" type="datetimeFigureOut">
              <a:rPr lang="en-US" smtClean="0"/>
              <a:pPr/>
              <a:t>8/21/2014</a:t>
            </a:fld>
            <a:endParaRPr lang="en-US"/>
          </a:p>
        </p:txBody>
      </p:sp>
      <p:sp>
        <p:nvSpPr>
          <p:cNvPr id="4" name="바닥글 개체 틀 3"/>
          <p:cNvSpPr>
            <a:spLocks noGrp="1"/>
          </p:cNvSpPr>
          <p:nvPr>
            <p:ph type="ftr" sz="quarter" idx="11"/>
          </p:nvPr>
        </p:nvSpPr>
        <p:spPr/>
        <p:txBody>
          <a:bodyPr/>
          <a:lstStyle/>
          <a:p>
            <a:endParaRPr lang="en-US"/>
          </a:p>
        </p:txBody>
      </p:sp>
      <p:sp>
        <p:nvSpPr>
          <p:cNvPr id="5" name="슬라이드 번호 개체 틀 4"/>
          <p:cNvSpPr>
            <a:spLocks noGrp="1"/>
          </p:cNvSpPr>
          <p:nvPr>
            <p:ph type="sldNum" sz="quarter" idx="12"/>
          </p:nvPr>
        </p:nvSpPr>
        <p:spPr/>
        <p:txBody>
          <a:bodyPr/>
          <a:lstStyle/>
          <a:p>
            <a:fld id="{5157D08F-B353-4DE1-9404-3C2DD10A268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ED0A5649-63E1-4E62-B220-AF43A5E39367}" type="datetimeFigureOut">
              <a:rPr lang="en-US" smtClean="0"/>
              <a:pPr/>
              <a:t>8/21/2014</a:t>
            </a:fld>
            <a:endParaRPr lang="en-US"/>
          </a:p>
        </p:txBody>
      </p:sp>
      <p:sp>
        <p:nvSpPr>
          <p:cNvPr id="3" name="바닥글 개체 틀 2"/>
          <p:cNvSpPr>
            <a:spLocks noGrp="1"/>
          </p:cNvSpPr>
          <p:nvPr>
            <p:ph type="ftr" sz="quarter" idx="11"/>
          </p:nvPr>
        </p:nvSpPr>
        <p:spPr/>
        <p:txBody>
          <a:bodyPr/>
          <a:lstStyle/>
          <a:p>
            <a:endParaRPr lang="en-US"/>
          </a:p>
        </p:txBody>
      </p:sp>
      <p:sp>
        <p:nvSpPr>
          <p:cNvPr id="4" name="슬라이드 번호 개체 틀 3"/>
          <p:cNvSpPr>
            <a:spLocks noGrp="1"/>
          </p:cNvSpPr>
          <p:nvPr>
            <p:ph type="sldNum" sz="quarter" idx="12"/>
          </p:nvPr>
        </p:nvSpPr>
        <p:spPr/>
        <p:txBody>
          <a:bodyPr/>
          <a:lstStyle/>
          <a:p>
            <a:fld id="{5157D08F-B353-4DE1-9404-3C2DD10A268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ED0A5649-63E1-4E62-B220-AF43A5E39367}" type="datetimeFigureOut">
              <a:rPr lang="en-US" smtClean="0"/>
              <a:pPr/>
              <a:t>8/21/2014</a:t>
            </a:fld>
            <a:endParaRPr lang="en-US"/>
          </a:p>
        </p:txBody>
      </p:sp>
      <p:sp>
        <p:nvSpPr>
          <p:cNvPr id="6" name="바닥글 개체 틀 5"/>
          <p:cNvSpPr>
            <a:spLocks noGrp="1"/>
          </p:cNvSpPr>
          <p:nvPr>
            <p:ph type="ftr" sz="quarter" idx="11"/>
          </p:nvPr>
        </p:nvSpPr>
        <p:spPr/>
        <p:txBody>
          <a:bodyPr/>
          <a:lstStyle/>
          <a:p>
            <a:endParaRPr lang="en-US"/>
          </a:p>
        </p:txBody>
      </p:sp>
      <p:sp>
        <p:nvSpPr>
          <p:cNvPr id="7" name="슬라이드 번호 개체 틀 6"/>
          <p:cNvSpPr>
            <a:spLocks noGrp="1"/>
          </p:cNvSpPr>
          <p:nvPr>
            <p:ph type="sldNum" sz="quarter" idx="12"/>
          </p:nvPr>
        </p:nvSpPr>
        <p:spPr/>
        <p:txBody>
          <a:bodyPr/>
          <a:lstStyle/>
          <a:p>
            <a:fld id="{5157D08F-B353-4DE1-9404-3C2DD10A268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ED0A5649-63E1-4E62-B220-AF43A5E39367}" type="datetimeFigureOut">
              <a:rPr lang="en-US" smtClean="0"/>
              <a:pPr/>
              <a:t>8/21/2014</a:t>
            </a:fld>
            <a:endParaRPr lang="en-US"/>
          </a:p>
        </p:txBody>
      </p:sp>
      <p:sp>
        <p:nvSpPr>
          <p:cNvPr id="6" name="바닥글 개체 틀 5"/>
          <p:cNvSpPr>
            <a:spLocks noGrp="1"/>
          </p:cNvSpPr>
          <p:nvPr>
            <p:ph type="ftr" sz="quarter" idx="11"/>
          </p:nvPr>
        </p:nvSpPr>
        <p:spPr/>
        <p:txBody>
          <a:bodyPr/>
          <a:lstStyle/>
          <a:p>
            <a:endParaRPr lang="en-US"/>
          </a:p>
        </p:txBody>
      </p:sp>
      <p:sp>
        <p:nvSpPr>
          <p:cNvPr id="7" name="슬라이드 번호 개체 틀 6"/>
          <p:cNvSpPr>
            <a:spLocks noGrp="1"/>
          </p:cNvSpPr>
          <p:nvPr>
            <p:ph type="sldNum" sz="quarter" idx="12"/>
          </p:nvPr>
        </p:nvSpPr>
        <p:spPr/>
        <p:txBody>
          <a:bodyPr/>
          <a:lstStyle/>
          <a:p>
            <a:fld id="{5157D08F-B353-4DE1-9404-3C2DD10A268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ko-KR" altLang="en-US" smtClean="0"/>
              <a:t>마스터 제목 스타일 편집</a:t>
            </a:r>
            <a:endParaRPr lang="en-US"/>
          </a:p>
        </p:txBody>
      </p:sp>
      <p:sp>
        <p:nvSpPr>
          <p:cNvPr id="3" name="텍스트 개체 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4" name="날짜 개체 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0A5649-63E1-4E62-B220-AF43A5E39367}" type="datetimeFigureOut">
              <a:rPr lang="en-US" smtClean="0"/>
              <a:pPr/>
              <a:t>8/21/2014</a:t>
            </a:fld>
            <a:endParaRPr lang="en-US"/>
          </a:p>
        </p:txBody>
      </p:sp>
      <p:sp>
        <p:nvSpPr>
          <p:cNvPr id="5" name="바닥글 개체 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슬라이드 번호 개체 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57D08F-B353-4DE1-9404-3C2DD10A268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0066"/>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04800" y="228600"/>
            <a:ext cx="8534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828800"/>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2" name="Rectangle 4"/>
          <p:cNvSpPr>
            <a:spLocks noChangeArrowheads="1"/>
          </p:cNvSpPr>
          <p:nvPr/>
        </p:nvSpPr>
        <p:spPr bwMode="auto">
          <a:xfrm>
            <a:off x="0" y="1524000"/>
            <a:ext cx="9144000" cy="76200"/>
          </a:xfrm>
          <a:prstGeom prst="rect">
            <a:avLst/>
          </a:prstGeom>
          <a:solidFill>
            <a:srgbClr val="FFFFCC"/>
          </a:solidFill>
          <a:ln w="9525">
            <a:solidFill>
              <a:srgbClr val="FFFFCC"/>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053" name="Rectangle 5"/>
          <p:cNvSpPr>
            <a:spLocks noChangeArrowheads="1"/>
          </p:cNvSpPr>
          <p:nvPr/>
        </p:nvSpPr>
        <p:spPr bwMode="auto">
          <a:xfrm>
            <a:off x="0" y="6507163"/>
            <a:ext cx="880745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endParaRPr lang="en-US" sz="1200" b="0">
              <a:solidFill>
                <a:schemeClr val="tx2"/>
              </a:solidFill>
            </a:endParaRPr>
          </a:p>
        </p:txBody>
      </p:sp>
    </p:spTree>
    <p:extLst>
      <p:ext uri="{BB962C8B-B14F-4D97-AF65-F5344CB8AC3E}">
        <p14:creationId xmlns:p14="http://schemas.microsoft.com/office/powerpoint/2010/main" xmlns="" val="3668503355"/>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Lst>
  <p:timing>
    <p:tnLst>
      <p:par>
        <p:cTn id="1" dur="indefinite" restart="never" nodeType="tmRoot"/>
      </p:par>
    </p:tnLst>
  </p:timing>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Narrow" pitchFamily="34" charset="0"/>
        </a:defRPr>
      </a:lvl2pPr>
      <a:lvl3pPr algn="ctr" rtl="0" eaLnBrk="0" fontAlgn="base" hangingPunct="0">
        <a:spcBef>
          <a:spcPct val="0"/>
        </a:spcBef>
        <a:spcAft>
          <a:spcPct val="0"/>
        </a:spcAft>
        <a:defRPr sz="3600" b="1">
          <a:solidFill>
            <a:schemeClr val="tx2"/>
          </a:solidFill>
          <a:latin typeface="Arial Narrow" pitchFamily="34" charset="0"/>
        </a:defRPr>
      </a:lvl3pPr>
      <a:lvl4pPr algn="ctr" rtl="0" eaLnBrk="0" fontAlgn="base" hangingPunct="0">
        <a:spcBef>
          <a:spcPct val="0"/>
        </a:spcBef>
        <a:spcAft>
          <a:spcPct val="0"/>
        </a:spcAft>
        <a:defRPr sz="3600" b="1">
          <a:solidFill>
            <a:schemeClr val="tx2"/>
          </a:solidFill>
          <a:latin typeface="Arial Narrow" pitchFamily="34" charset="0"/>
        </a:defRPr>
      </a:lvl4pPr>
      <a:lvl5pPr algn="ctr" rtl="0" eaLnBrk="0" fontAlgn="base" hangingPunct="0">
        <a:spcBef>
          <a:spcPct val="0"/>
        </a:spcBef>
        <a:spcAft>
          <a:spcPct val="0"/>
        </a:spcAft>
        <a:defRPr sz="3600" b="1">
          <a:solidFill>
            <a:schemeClr val="tx2"/>
          </a:solidFill>
          <a:latin typeface="Arial Narrow" pitchFamily="34" charset="0"/>
        </a:defRPr>
      </a:lvl5pPr>
      <a:lvl6pPr marL="457200" algn="ctr" rtl="0" eaLnBrk="0" fontAlgn="base" hangingPunct="0">
        <a:spcBef>
          <a:spcPct val="0"/>
        </a:spcBef>
        <a:spcAft>
          <a:spcPct val="0"/>
        </a:spcAft>
        <a:defRPr sz="3600" b="1">
          <a:solidFill>
            <a:schemeClr val="tx2"/>
          </a:solidFill>
          <a:latin typeface="Arial Narrow" pitchFamily="34" charset="0"/>
        </a:defRPr>
      </a:lvl6pPr>
      <a:lvl7pPr marL="914400" algn="ctr" rtl="0" eaLnBrk="0" fontAlgn="base" hangingPunct="0">
        <a:spcBef>
          <a:spcPct val="0"/>
        </a:spcBef>
        <a:spcAft>
          <a:spcPct val="0"/>
        </a:spcAft>
        <a:defRPr sz="3600" b="1">
          <a:solidFill>
            <a:schemeClr val="tx2"/>
          </a:solidFill>
          <a:latin typeface="Arial Narrow" pitchFamily="34" charset="0"/>
        </a:defRPr>
      </a:lvl7pPr>
      <a:lvl8pPr marL="1371600" algn="ctr" rtl="0" eaLnBrk="0" fontAlgn="base" hangingPunct="0">
        <a:spcBef>
          <a:spcPct val="0"/>
        </a:spcBef>
        <a:spcAft>
          <a:spcPct val="0"/>
        </a:spcAft>
        <a:defRPr sz="3600" b="1">
          <a:solidFill>
            <a:schemeClr val="tx2"/>
          </a:solidFill>
          <a:latin typeface="Arial Narrow" pitchFamily="34" charset="0"/>
        </a:defRPr>
      </a:lvl8pPr>
      <a:lvl9pPr marL="1828800" algn="ctr" rtl="0" eaLnBrk="0" fontAlgn="base" hangingPunct="0">
        <a:spcBef>
          <a:spcPct val="0"/>
        </a:spcBef>
        <a:spcAft>
          <a:spcPct val="0"/>
        </a:spcAft>
        <a:defRPr sz="3600" b="1">
          <a:solidFill>
            <a:schemeClr val="tx2"/>
          </a:solidFill>
          <a:latin typeface="Arial Narrow" pitchFamily="34"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eaLnBrk="0" fontAlgn="base" hangingPunct="0">
        <a:spcBef>
          <a:spcPct val="20000"/>
        </a:spcBef>
        <a:spcAft>
          <a:spcPct val="0"/>
        </a:spcAft>
        <a:buChar char="»"/>
        <a:defRPr sz="2000" b="1">
          <a:solidFill>
            <a:schemeClr val="tx1"/>
          </a:solidFill>
          <a:latin typeface="+mn-lt"/>
        </a:defRPr>
      </a:lvl6pPr>
      <a:lvl7pPr marL="2971800" indent="-228600" algn="l" rtl="0" eaLnBrk="0" fontAlgn="base" hangingPunct="0">
        <a:spcBef>
          <a:spcPct val="20000"/>
        </a:spcBef>
        <a:spcAft>
          <a:spcPct val="0"/>
        </a:spcAft>
        <a:buChar char="»"/>
        <a:defRPr sz="2000" b="1">
          <a:solidFill>
            <a:schemeClr val="tx1"/>
          </a:solidFill>
          <a:latin typeface="+mn-lt"/>
        </a:defRPr>
      </a:lvl7pPr>
      <a:lvl8pPr marL="3429000" indent="-228600" algn="l" rtl="0" eaLnBrk="0" fontAlgn="base" hangingPunct="0">
        <a:spcBef>
          <a:spcPct val="20000"/>
        </a:spcBef>
        <a:spcAft>
          <a:spcPct val="0"/>
        </a:spcAft>
        <a:buChar char="»"/>
        <a:defRPr sz="2000" b="1">
          <a:solidFill>
            <a:schemeClr val="tx1"/>
          </a:solidFill>
          <a:latin typeface="+mn-lt"/>
        </a:defRPr>
      </a:lvl8pPr>
      <a:lvl9pPr marL="3886200" indent="-228600" algn="l" rtl="0" eaLnBrk="0" fontAlgn="base" hangingPunct="0">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29804"/>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17600" y="609600"/>
            <a:ext cx="69088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117600" y="1981200"/>
            <a:ext cx="69088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xmlns="" val="90339438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ctr" rtl="0" eaLnBrk="0" fontAlgn="base" hangingPunct="0">
        <a:spcBef>
          <a:spcPct val="0"/>
        </a:spcBef>
        <a:spcAft>
          <a:spcPct val="0"/>
        </a:spcAft>
        <a:defRPr sz="3911" kern="1200">
          <a:solidFill>
            <a:schemeClr val="tx2"/>
          </a:solidFill>
          <a:latin typeface="+mj-lt"/>
          <a:ea typeface="+mj-ea"/>
          <a:cs typeface="+mj-cs"/>
        </a:defRPr>
      </a:lvl1pPr>
      <a:lvl2pPr algn="ctr" rtl="0" eaLnBrk="0" fontAlgn="base" hangingPunct="0">
        <a:spcBef>
          <a:spcPct val="0"/>
        </a:spcBef>
        <a:spcAft>
          <a:spcPct val="0"/>
        </a:spcAft>
        <a:defRPr sz="3911">
          <a:solidFill>
            <a:schemeClr val="tx2"/>
          </a:solidFill>
          <a:latin typeface="Times New Roman" panose="02020603050405020304" pitchFamily="18" charset="0"/>
        </a:defRPr>
      </a:lvl2pPr>
      <a:lvl3pPr algn="ctr" rtl="0" eaLnBrk="0" fontAlgn="base" hangingPunct="0">
        <a:spcBef>
          <a:spcPct val="0"/>
        </a:spcBef>
        <a:spcAft>
          <a:spcPct val="0"/>
        </a:spcAft>
        <a:defRPr sz="3911">
          <a:solidFill>
            <a:schemeClr val="tx2"/>
          </a:solidFill>
          <a:latin typeface="Times New Roman" panose="02020603050405020304" pitchFamily="18" charset="0"/>
        </a:defRPr>
      </a:lvl3pPr>
      <a:lvl4pPr algn="ctr" rtl="0" eaLnBrk="0" fontAlgn="base" hangingPunct="0">
        <a:spcBef>
          <a:spcPct val="0"/>
        </a:spcBef>
        <a:spcAft>
          <a:spcPct val="0"/>
        </a:spcAft>
        <a:defRPr sz="3911">
          <a:solidFill>
            <a:schemeClr val="tx2"/>
          </a:solidFill>
          <a:latin typeface="Times New Roman" panose="02020603050405020304" pitchFamily="18" charset="0"/>
        </a:defRPr>
      </a:lvl4pPr>
      <a:lvl5pPr algn="ctr" rtl="0" eaLnBrk="0" fontAlgn="base" hangingPunct="0">
        <a:spcBef>
          <a:spcPct val="0"/>
        </a:spcBef>
        <a:spcAft>
          <a:spcPct val="0"/>
        </a:spcAft>
        <a:defRPr sz="3911">
          <a:solidFill>
            <a:schemeClr val="tx2"/>
          </a:solidFill>
          <a:latin typeface="Times New Roman" panose="02020603050405020304" pitchFamily="18" charset="0"/>
        </a:defRPr>
      </a:lvl5pPr>
      <a:lvl6pPr marL="406405" algn="ctr" rtl="0" eaLnBrk="0" fontAlgn="base" hangingPunct="0">
        <a:spcBef>
          <a:spcPct val="0"/>
        </a:spcBef>
        <a:spcAft>
          <a:spcPct val="0"/>
        </a:spcAft>
        <a:defRPr sz="3911">
          <a:solidFill>
            <a:schemeClr val="tx2"/>
          </a:solidFill>
          <a:latin typeface="Times New Roman" panose="02020603050405020304" pitchFamily="18" charset="0"/>
        </a:defRPr>
      </a:lvl6pPr>
      <a:lvl7pPr marL="812810" algn="ctr" rtl="0" eaLnBrk="0" fontAlgn="base" hangingPunct="0">
        <a:spcBef>
          <a:spcPct val="0"/>
        </a:spcBef>
        <a:spcAft>
          <a:spcPct val="0"/>
        </a:spcAft>
        <a:defRPr sz="3911">
          <a:solidFill>
            <a:schemeClr val="tx2"/>
          </a:solidFill>
          <a:latin typeface="Times New Roman" panose="02020603050405020304" pitchFamily="18" charset="0"/>
        </a:defRPr>
      </a:lvl7pPr>
      <a:lvl8pPr marL="1219215" algn="ctr" rtl="0" eaLnBrk="0" fontAlgn="base" hangingPunct="0">
        <a:spcBef>
          <a:spcPct val="0"/>
        </a:spcBef>
        <a:spcAft>
          <a:spcPct val="0"/>
        </a:spcAft>
        <a:defRPr sz="3911">
          <a:solidFill>
            <a:schemeClr val="tx2"/>
          </a:solidFill>
          <a:latin typeface="Times New Roman" panose="02020603050405020304" pitchFamily="18" charset="0"/>
        </a:defRPr>
      </a:lvl8pPr>
      <a:lvl9pPr marL="1625620" algn="ctr" rtl="0" eaLnBrk="0" fontAlgn="base" hangingPunct="0">
        <a:spcBef>
          <a:spcPct val="0"/>
        </a:spcBef>
        <a:spcAft>
          <a:spcPct val="0"/>
        </a:spcAft>
        <a:defRPr sz="3911">
          <a:solidFill>
            <a:schemeClr val="tx2"/>
          </a:solidFill>
          <a:latin typeface="Times New Roman" panose="02020603050405020304" pitchFamily="18" charset="0"/>
        </a:defRPr>
      </a:lvl9pPr>
    </p:titleStyle>
    <p:bodyStyle>
      <a:lvl1pPr marL="304804" indent="-304804" algn="l" rtl="0" eaLnBrk="0" fontAlgn="base" hangingPunct="0">
        <a:spcBef>
          <a:spcPct val="20000"/>
        </a:spcBef>
        <a:spcAft>
          <a:spcPct val="0"/>
        </a:spcAft>
        <a:buSzPct val="100000"/>
        <a:buChar char="•"/>
        <a:defRPr sz="2844" kern="1200">
          <a:solidFill>
            <a:schemeClr val="tx1"/>
          </a:solidFill>
          <a:latin typeface="+mn-lt"/>
          <a:ea typeface="+mn-ea"/>
          <a:cs typeface="+mn-cs"/>
        </a:defRPr>
      </a:lvl1pPr>
      <a:lvl2pPr marL="660408" indent="-254003" algn="l" rtl="0" eaLnBrk="0" fontAlgn="base" hangingPunct="0">
        <a:spcBef>
          <a:spcPct val="20000"/>
        </a:spcBef>
        <a:spcAft>
          <a:spcPct val="0"/>
        </a:spcAft>
        <a:buSzPct val="100000"/>
        <a:buChar char="–"/>
        <a:defRPr sz="2489" kern="1200">
          <a:solidFill>
            <a:schemeClr val="tx1"/>
          </a:solidFill>
          <a:latin typeface="+mn-lt"/>
          <a:ea typeface="+mn-ea"/>
          <a:cs typeface="+mn-cs"/>
        </a:defRPr>
      </a:lvl2pPr>
      <a:lvl3pPr marL="1016013" indent="-203203" algn="l" rtl="0" eaLnBrk="0" fontAlgn="base" hangingPunct="0">
        <a:spcBef>
          <a:spcPct val="20000"/>
        </a:spcBef>
        <a:spcAft>
          <a:spcPct val="0"/>
        </a:spcAft>
        <a:buSzPct val="100000"/>
        <a:buChar char="•"/>
        <a:defRPr sz="2133" kern="1200">
          <a:solidFill>
            <a:schemeClr val="tx1"/>
          </a:solidFill>
          <a:latin typeface="+mn-lt"/>
          <a:ea typeface="+mn-ea"/>
          <a:cs typeface="+mn-cs"/>
        </a:defRPr>
      </a:lvl3pPr>
      <a:lvl4pPr marL="1422418" indent="-203203" algn="l" rtl="0" eaLnBrk="0" fontAlgn="base" hangingPunct="0">
        <a:spcBef>
          <a:spcPct val="20000"/>
        </a:spcBef>
        <a:spcAft>
          <a:spcPct val="0"/>
        </a:spcAft>
        <a:buSzPct val="100000"/>
        <a:buChar char="–"/>
        <a:defRPr sz="1778" kern="1200">
          <a:solidFill>
            <a:schemeClr val="tx1"/>
          </a:solidFill>
          <a:latin typeface="+mn-lt"/>
          <a:ea typeface="+mn-ea"/>
          <a:cs typeface="+mn-cs"/>
        </a:defRPr>
      </a:lvl4pPr>
      <a:lvl5pPr marL="1828823" indent="-203203" algn="l" rtl="0" eaLnBrk="0" fontAlgn="base" hangingPunct="0">
        <a:spcBef>
          <a:spcPct val="20000"/>
        </a:spcBef>
        <a:spcAft>
          <a:spcPct val="0"/>
        </a:spcAft>
        <a:buSzPct val="100000"/>
        <a:buChar char="•"/>
        <a:defRPr sz="1778" kern="1200">
          <a:solidFill>
            <a:schemeClr val="tx1"/>
          </a:solidFill>
          <a:latin typeface="+mn-lt"/>
          <a:ea typeface="+mn-ea"/>
          <a:cs typeface="+mn-cs"/>
        </a:defRPr>
      </a:lvl5pPr>
      <a:lvl6pPr marL="2235228" indent="-203203" algn="l" defTabSz="812810"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6pPr>
      <a:lvl7pPr marL="2641633" indent="-203203" algn="l" defTabSz="812810"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7pPr>
      <a:lvl8pPr marL="3048038" indent="-203203" algn="l" defTabSz="812810"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8pPr>
      <a:lvl9pPr marL="3454443" indent="-203203" algn="l" defTabSz="812810"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812810" rtl="0" eaLnBrk="1" latinLnBrk="0" hangingPunct="1">
        <a:defRPr sz="1600" kern="1200">
          <a:solidFill>
            <a:schemeClr val="tx1"/>
          </a:solidFill>
          <a:latin typeface="+mn-lt"/>
          <a:ea typeface="+mn-ea"/>
          <a:cs typeface="+mn-cs"/>
        </a:defRPr>
      </a:lvl1pPr>
      <a:lvl2pPr marL="406405" algn="l" defTabSz="812810" rtl="0" eaLnBrk="1" latinLnBrk="0" hangingPunct="1">
        <a:defRPr sz="1600" kern="1200">
          <a:solidFill>
            <a:schemeClr val="tx1"/>
          </a:solidFill>
          <a:latin typeface="+mn-lt"/>
          <a:ea typeface="+mn-ea"/>
          <a:cs typeface="+mn-cs"/>
        </a:defRPr>
      </a:lvl2pPr>
      <a:lvl3pPr marL="812810" algn="l" defTabSz="812810" rtl="0" eaLnBrk="1" latinLnBrk="0" hangingPunct="1">
        <a:defRPr sz="1600" kern="1200">
          <a:solidFill>
            <a:schemeClr val="tx1"/>
          </a:solidFill>
          <a:latin typeface="+mn-lt"/>
          <a:ea typeface="+mn-ea"/>
          <a:cs typeface="+mn-cs"/>
        </a:defRPr>
      </a:lvl3pPr>
      <a:lvl4pPr marL="1219215" algn="l" defTabSz="812810" rtl="0" eaLnBrk="1" latinLnBrk="0" hangingPunct="1">
        <a:defRPr sz="1600" kern="1200">
          <a:solidFill>
            <a:schemeClr val="tx1"/>
          </a:solidFill>
          <a:latin typeface="+mn-lt"/>
          <a:ea typeface="+mn-ea"/>
          <a:cs typeface="+mn-cs"/>
        </a:defRPr>
      </a:lvl4pPr>
      <a:lvl5pPr marL="1625620" algn="l" defTabSz="812810" rtl="0" eaLnBrk="1" latinLnBrk="0" hangingPunct="1">
        <a:defRPr sz="1600" kern="1200">
          <a:solidFill>
            <a:schemeClr val="tx1"/>
          </a:solidFill>
          <a:latin typeface="+mn-lt"/>
          <a:ea typeface="+mn-ea"/>
          <a:cs typeface="+mn-cs"/>
        </a:defRPr>
      </a:lvl5pPr>
      <a:lvl6pPr marL="2032025" algn="l" defTabSz="812810" rtl="0" eaLnBrk="1" latinLnBrk="0" hangingPunct="1">
        <a:defRPr sz="1600" kern="1200">
          <a:solidFill>
            <a:schemeClr val="tx1"/>
          </a:solidFill>
          <a:latin typeface="+mn-lt"/>
          <a:ea typeface="+mn-ea"/>
          <a:cs typeface="+mn-cs"/>
        </a:defRPr>
      </a:lvl6pPr>
      <a:lvl7pPr marL="2438430" algn="l" defTabSz="812810" rtl="0" eaLnBrk="1" latinLnBrk="0" hangingPunct="1">
        <a:defRPr sz="1600" kern="1200">
          <a:solidFill>
            <a:schemeClr val="tx1"/>
          </a:solidFill>
          <a:latin typeface="+mn-lt"/>
          <a:ea typeface="+mn-ea"/>
          <a:cs typeface="+mn-cs"/>
        </a:defRPr>
      </a:lvl7pPr>
      <a:lvl8pPr marL="2844836" algn="l" defTabSz="812810" rtl="0" eaLnBrk="1" latinLnBrk="0" hangingPunct="1">
        <a:defRPr sz="1600" kern="1200">
          <a:solidFill>
            <a:schemeClr val="tx1"/>
          </a:solidFill>
          <a:latin typeface="+mn-lt"/>
          <a:ea typeface="+mn-ea"/>
          <a:cs typeface="+mn-cs"/>
        </a:defRPr>
      </a:lvl8pPr>
      <a:lvl9pPr marL="3251241" algn="l" defTabSz="812810"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Microsoft_Office_Excel_97-2003_Worksheet3.xls"/></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tags" Target="../tags/tag1.xml"/><Relationship Id="rId1" Type="http://schemas.openxmlformats.org/officeDocument/2006/relationships/themeOverride" Target="../theme/themeOverride1.xml"/><Relationship Id="rId4"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1.xml"/><Relationship Id="rId1" Type="http://schemas.openxmlformats.org/officeDocument/2006/relationships/tags" Target="../tags/tag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2.xml"/><Relationship Id="rId1" Type="http://schemas.openxmlformats.org/officeDocument/2006/relationships/vmlDrawing" Target="../drawings/vmlDrawing4.vml"/><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2.xml"/><Relationship Id="rId1" Type="http://schemas.openxmlformats.org/officeDocument/2006/relationships/vmlDrawing" Target="../drawings/vmlDrawing5.vml"/><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1.xml"/><Relationship Id="rId1" Type="http://schemas.openxmlformats.org/officeDocument/2006/relationships/vmlDrawing" Target="../drawings/vmlDrawing6.vml"/><Relationship Id="rId4" Type="http://schemas.openxmlformats.org/officeDocument/2006/relationships/oleObject" Target="../embeddings/oleObject3.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1.xml"/><Relationship Id="rId1" Type="http://schemas.openxmlformats.org/officeDocument/2006/relationships/vmlDrawing" Target="../drawings/vmlDrawing7.vml"/><Relationship Id="rId4" Type="http://schemas.openxmlformats.org/officeDocument/2006/relationships/oleObject" Target="../embeddings/oleObject4.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1.xml"/><Relationship Id="rId1" Type="http://schemas.openxmlformats.org/officeDocument/2006/relationships/vmlDrawing" Target="../drawings/vmlDrawing8.vml"/><Relationship Id="rId4" Type="http://schemas.openxmlformats.org/officeDocument/2006/relationships/oleObject" Target="../embeddings/oleObject5.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2.xml"/><Relationship Id="rId1" Type="http://schemas.openxmlformats.org/officeDocument/2006/relationships/vmlDrawing" Target="../drawings/vmlDrawing9.vml"/><Relationship Id="rId4" Type="http://schemas.openxmlformats.org/officeDocument/2006/relationships/oleObject" Target="../embeddings/oleObject6.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1.xml"/><Relationship Id="rId1" Type="http://schemas.openxmlformats.org/officeDocument/2006/relationships/vmlDrawing" Target="../drawings/vmlDrawing10.vml"/><Relationship Id="rId4" Type="http://schemas.openxmlformats.org/officeDocument/2006/relationships/oleObject" Target="../embeddings/Microsoft_Office_Excel_97-2003_Worksheet4.xls"/></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1.xml"/><Relationship Id="rId1" Type="http://schemas.openxmlformats.org/officeDocument/2006/relationships/vmlDrawing" Target="../drawings/vmlDrawing11.vml"/><Relationship Id="rId4" Type="http://schemas.openxmlformats.org/officeDocument/2006/relationships/oleObject" Target="../embeddings/Microsoft_Office_Excel_97-2003_Worksheet5.xls"/></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7.xml"/><Relationship Id="rId1" Type="http://schemas.openxmlformats.org/officeDocument/2006/relationships/vmlDrawing" Target="../drawings/vmlDrawing12.vml"/><Relationship Id="rId5" Type="http://schemas.openxmlformats.org/officeDocument/2006/relationships/oleObject" Target="../embeddings/Microsoft_Office_Excel_97-2003_Worksheet7.xls"/><Relationship Id="rId4" Type="http://schemas.openxmlformats.org/officeDocument/2006/relationships/oleObject" Target="../embeddings/Microsoft_Office_Excel_97-2003_Worksheet6.xls"/></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3.xml"/><Relationship Id="rId1" Type="http://schemas.openxmlformats.org/officeDocument/2006/relationships/vmlDrawing" Target="../drawings/vmlDrawing13.vml"/><Relationship Id="rId4" Type="http://schemas.openxmlformats.org/officeDocument/2006/relationships/oleObject" Target="../embeddings/Microsoft_Office_Excel_97-2003_Worksheet8.xls"/></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vmlDrawing" Target="../drawings/vmlDrawing14.vml"/><Relationship Id="rId4" Type="http://schemas.openxmlformats.org/officeDocument/2006/relationships/oleObject" Target="../embeddings/Microsoft_Office_Excel_97-2003_Worksheet9.xls"/></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slide" Target="slide4.xml"/><Relationship Id="rId4" Type="http://schemas.openxmlformats.org/officeDocument/2006/relationships/image" Target="../media/image36.png"/></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5.xml"/><Relationship Id="rId1" Type="http://schemas.openxmlformats.org/officeDocument/2006/relationships/vmlDrawing" Target="../drawings/vmlDrawing1.vml"/><Relationship Id="rId4" Type="http://schemas.openxmlformats.org/officeDocument/2006/relationships/oleObject" Target="../embeddings/Microsoft_Office_Excel_Chart1.xls"/></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Microsoft_Office_Excel_97-2003_Worksheet2.xls"/></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80728"/>
            <a:ext cx="7772400" cy="1470025"/>
          </a:xfrm>
        </p:spPr>
        <p:txBody>
          <a:bodyPr>
            <a:normAutofit fontScale="90000"/>
          </a:bodyPr>
          <a:lstStyle/>
          <a:p>
            <a:r>
              <a:rPr lang="en-US" dirty="0" smtClean="0"/>
              <a:t>Does Treating HBV Change Outcomes?</a:t>
            </a:r>
            <a:br>
              <a:rPr lang="en-US" dirty="0" smtClean="0"/>
            </a:br>
            <a:r>
              <a:rPr lang="en-US" dirty="0" err="1" smtClean="0"/>
              <a:t>TransCaucausus</a:t>
            </a:r>
            <a:r>
              <a:rPr lang="en-US" dirty="0" smtClean="0"/>
              <a:t> Liver Symposium</a:t>
            </a:r>
            <a:br>
              <a:rPr lang="en-US" dirty="0" smtClean="0"/>
            </a:br>
            <a:r>
              <a:rPr lang="en-US" dirty="0" smtClean="0"/>
              <a:t>2014</a:t>
            </a:r>
            <a:endParaRPr lang="en-US" dirty="0"/>
          </a:p>
        </p:txBody>
      </p:sp>
      <p:sp>
        <p:nvSpPr>
          <p:cNvPr id="3" name="Subtitle 2"/>
          <p:cNvSpPr>
            <a:spLocks noGrp="1"/>
          </p:cNvSpPr>
          <p:nvPr>
            <p:ph type="subTitle" idx="1"/>
          </p:nvPr>
        </p:nvSpPr>
        <p:spPr/>
        <p:txBody>
          <a:bodyPr/>
          <a:lstStyle/>
          <a:p>
            <a:r>
              <a:rPr lang="en-US" dirty="0" smtClean="0"/>
              <a:t>Robert G Gish MD</a:t>
            </a:r>
          </a:p>
          <a:p>
            <a:r>
              <a:rPr lang="en-US" dirty="0" smtClean="0"/>
              <a:t>Professor Consultant</a:t>
            </a:r>
          </a:p>
          <a:p>
            <a:r>
              <a:rPr lang="en-US" dirty="0" smtClean="0"/>
              <a:t>Stanford University</a:t>
            </a:r>
            <a:endParaRPr lang="en-US" dirty="0"/>
          </a:p>
        </p:txBody>
      </p:sp>
    </p:spTree>
    <p:extLst>
      <p:ext uri="{BB962C8B-B14F-4D97-AF65-F5344CB8AC3E}">
        <p14:creationId xmlns:p14="http://schemas.microsoft.com/office/powerpoint/2010/main" xmlns="" val="42295570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79388" y="179388"/>
            <a:ext cx="8785225" cy="1125537"/>
          </a:xfrm>
        </p:spPr>
        <p:txBody>
          <a:bodyPr/>
          <a:lstStyle/>
          <a:p>
            <a:r>
              <a:rPr lang="en-US" altLang="en-US" sz="3000" smtClean="0"/>
              <a:t>HCC Risk in Caucasian, Chronic HBV Patients Treated With Entecavir or Tenofovir DF</a:t>
            </a:r>
          </a:p>
        </p:txBody>
      </p:sp>
      <p:sp>
        <p:nvSpPr>
          <p:cNvPr id="29699" name="Content Placeholder 2"/>
          <p:cNvSpPr>
            <a:spLocks noGrp="1"/>
          </p:cNvSpPr>
          <p:nvPr>
            <p:ph idx="1"/>
          </p:nvPr>
        </p:nvSpPr>
        <p:spPr>
          <a:xfrm>
            <a:off x="179388" y="1550988"/>
            <a:ext cx="4394200" cy="5219700"/>
          </a:xfrm>
        </p:spPr>
        <p:txBody>
          <a:bodyPr/>
          <a:lstStyle/>
          <a:p>
            <a:r>
              <a:rPr lang="en-US" altLang="en-US" sz="1600" smtClean="0"/>
              <a:t>Multi-country cohort (Greece, Itlay, Turkey, Spain, The Netherlands) (n=1231)</a:t>
            </a:r>
          </a:p>
          <a:p>
            <a:pPr lvl="1"/>
            <a:r>
              <a:rPr lang="en-US" altLang="en-US" sz="1400" smtClean="0"/>
              <a:t>Chronic HBV with no co-infection, liver transplantation, or HCC</a:t>
            </a:r>
          </a:p>
          <a:p>
            <a:pPr lvl="1"/>
            <a:r>
              <a:rPr lang="en-US" altLang="en-US" sz="1400" smtClean="0"/>
              <a:t>Initiated either entecavir (43%) or tenofovir DF (55%)</a:t>
            </a:r>
          </a:p>
          <a:p>
            <a:r>
              <a:rPr lang="en-US" altLang="en-US" sz="1600" smtClean="0"/>
              <a:t>HCC 5-year incidence</a:t>
            </a:r>
          </a:p>
          <a:p>
            <a:pPr lvl="1"/>
            <a:r>
              <a:rPr lang="en-US" altLang="en-US" sz="1400" smtClean="0"/>
              <a:t>4.2% at median of 17 months</a:t>
            </a:r>
          </a:p>
          <a:p>
            <a:pPr lvl="1"/>
            <a:r>
              <a:rPr lang="en-US" altLang="en-US" sz="1400" smtClean="0"/>
              <a:t>13.5 new HCC cases/1000 person-years  </a:t>
            </a:r>
          </a:p>
          <a:p>
            <a:r>
              <a:rPr lang="en-US" altLang="en-US" sz="1600" smtClean="0"/>
              <a:t>Strongest HCC risk factors</a:t>
            </a:r>
          </a:p>
          <a:p>
            <a:pPr lvl="1"/>
            <a:r>
              <a:rPr lang="en-US" altLang="en-US" sz="1400" smtClean="0"/>
              <a:t>Decompensated liver disease (HR: 2.78; </a:t>
            </a:r>
            <a:r>
              <a:rPr lang="en-US" altLang="en-US" sz="1400" i="1" smtClean="0"/>
              <a:t>P</a:t>
            </a:r>
            <a:r>
              <a:rPr lang="en-US" altLang="en-US" sz="1400" smtClean="0"/>
              <a:t>=0.019), lower platelet count (HR: 0.97; </a:t>
            </a:r>
            <a:r>
              <a:rPr lang="en-US" altLang="en-US" sz="1400" i="1" smtClean="0"/>
              <a:t>P</a:t>
            </a:r>
            <a:r>
              <a:rPr lang="en-US" altLang="en-US" sz="1400" smtClean="0"/>
              <a:t>=0.002), older age (HR: 1.05; </a:t>
            </a:r>
            <a:r>
              <a:rPr lang="en-US" altLang="en-US" sz="1400" i="1" smtClean="0"/>
              <a:t>P</a:t>
            </a:r>
            <a:r>
              <a:rPr lang="en-US" altLang="en-US" sz="1400" smtClean="0"/>
              <a:t>=0.12) </a:t>
            </a:r>
          </a:p>
          <a:p>
            <a:r>
              <a:rPr lang="en-US" altLang="en-US" sz="1600" smtClean="0"/>
              <a:t>Asian-based HCC risk scores may not be applicable to Caucasians with chronic HBV</a:t>
            </a:r>
          </a:p>
        </p:txBody>
      </p:sp>
      <p:sp>
        <p:nvSpPr>
          <p:cNvPr id="4" name="TextBox 3"/>
          <p:cNvSpPr txBox="1"/>
          <p:nvPr/>
        </p:nvSpPr>
        <p:spPr>
          <a:xfrm>
            <a:off x="179388" y="6396038"/>
            <a:ext cx="6773862" cy="307975"/>
          </a:xfrm>
          <a:prstGeom prst="rect">
            <a:avLst/>
          </a:prstGeom>
          <a:noFill/>
        </p:spPr>
        <p:txBody>
          <a:bodyPr>
            <a:spAutoFit/>
          </a:bodyPr>
          <a:lstStyle/>
          <a:p>
            <a:pPr eaLnBrk="1" fontAlgn="auto" hangingPunct="1">
              <a:spcBef>
                <a:spcPts val="0"/>
              </a:spcBef>
              <a:spcAft>
                <a:spcPts val="0"/>
              </a:spcAft>
              <a:defRPr/>
            </a:pPr>
            <a:r>
              <a:rPr lang="en-US" sz="1400" kern="0" dirty="0">
                <a:solidFill>
                  <a:srgbClr val="FFFFFF"/>
                </a:solidFill>
                <a:latin typeface="Arial" charset="0"/>
              </a:rPr>
              <a:t>Papatheodoridis GV, et al. </a:t>
            </a:r>
            <a:r>
              <a:rPr lang="en-US" sz="1400" i="1" kern="0" dirty="0">
                <a:solidFill>
                  <a:srgbClr val="FFFFFF"/>
                </a:solidFill>
                <a:latin typeface="Arial" charset="0"/>
              </a:rPr>
              <a:t>Hepatology. </a:t>
            </a:r>
            <a:r>
              <a:rPr lang="en-US" sz="1400" kern="0" dirty="0">
                <a:solidFill>
                  <a:srgbClr val="FFFFFF"/>
                </a:solidFill>
                <a:latin typeface="Arial" charset="0"/>
              </a:rPr>
              <a:t>2013;58(suppl 1):302A-303A. Abstract 190.</a:t>
            </a:r>
          </a:p>
        </p:txBody>
      </p:sp>
      <p:sp>
        <p:nvSpPr>
          <p:cNvPr id="29701" name="Rectangle 2"/>
          <p:cNvSpPr>
            <a:spLocks noChangeArrowheads="1"/>
          </p:cNvSpPr>
          <p:nvPr/>
        </p:nvSpPr>
        <p:spPr bwMode="auto">
          <a:xfrm>
            <a:off x="4573588" y="1931988"/>
            <a:ext cx="4394200" cy="4276725"/>
          </a:xfrm>
          <a:prstGeom prst="rect">
            <a:avLst/>
          </a:prstGeom>
          <a:solidFill>
            <a:srgbClr val="000044"/>
          </a:solidFill>
          <a:ln w="9525" algn="ctr">
            <a:solidFill>
              <a:srgbClr val="808080"/>
            </a:solidFill>
            <a:miter lim="800000"/>
            <a:headEnd/>
            <a:tailEnd/>
          </a:ln>
        </p:spPr>
        <p:txBody>
          <a:bodyPr wrap="none" lIns="93177" tIns="46589" rIns="93177" bIns="46589" anchor="ctr"/>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buClr>
                <a:srgbClr val="EEE800"/>
              </a:buClr>
              <a:buSzPct val="125000"/>
              <a:buFontTx/>
              <a:buNone/>
            </a:pPr>
            <a:endParaRPr lang="en-US" altLang="en-US" sz="1600" b="0">
              <a:solidFill>
                <a:srgbClr val="FFFFFF"/>
              </a:solidFill>
            </a:endParaRPr>
          </a:p>
        </p:txBody>
      </p:sp>
      <p:graphicFrame>
        <p:nvGraphicFramePr>
          <p:cNvPr id="29702" name="Object 4"/>
          <p:cNvGraphicFramePr>
            <a:graphicFrameLocks noChangeAspect="1"/>
          </p:cNvGraphicFramePr>
          <p:nvPr/>
        </p:nvGraphicFramePr>
        <p:xfrm>
          <a:off x="4776788" y="1919288"/>
          <a:ext cx="4322762" cy="3790950"/>
        </p:xfrm>
        <a:graphic>
          <a:graphicData uri="http://schemas.openxmlformats.org/presentationml/2006/ole">
            <p:oleObj spid="_x0000_s5135" r:id="rId4" imgW="4322439" imgH="3792041" progId="Excel.Sheet.8">
              <p:embed/>
            </p:oleObj>
          </a:graphicData>
        </a:graphic>
      </p:graphicFrame>
      <p:sp>
        <p:nvSpPr>
          <p:cNvPr id="29703" name="Text Box 303"/>
          <p:cNvSpPr txBox="1">
            <a:spLocks noChangeArrowheads="1"/>
          </p:cNvSpPr>
          <p:nvPr/>
        </p:nvSpPr>
        <p:spPr bwMode="auto">
          <a:xfrm rot="-5400000">
            <a:off x="3272632" y="3664744"/>
            <a:ext cx="2844800" cy="287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lgn="ctr">
              <a:lnSpc>
                <a:spcPct val="90000"/>
              </a:lnSpc>
              <a:spcBef>
                <a:spcPct val="0"/>
              </a:spcBef>
              <a:spcAft>
                <a:spcPct val="0"/>
              </a:spcAft>
              <a:buClrTx/>
              <a:buFontTx/>
              <a:buNone/>
            </a:pPr>
            <a:r>
              <a:rPr lang="en-GB" altLang="zh-TW" sz="1400">
                <a:solidFill>
                  <a:srgbClr val="FFFFFF"/>
                </a:solidFill>
                <a:ea typeface="PMingLiU" panose="02020500000000000000" pitchFamily="18" charset="-120"/>
              </a:rPr>
              <a:t>Cumulative Probability</a:t>
            </a:r>
          </a:p>
        </p:txBody>
      </p:sp>
      <p:sp>
        <p:nvSpPr>
          <p:cNvPr id="29704" name="Text Box 304"/>
          <p:cNvSpPr txBox="1">
            <a:spLocks noChangeArrowheads="1"/>
          </p:cNvSpPr>
          <p:nvPr/>
        </p:nvSpPr>
        <p:spPr bwMode="auto">
          <a:xfrm>
            <a:off x="5334000" y="5684838"/>
            <a:ext cx="3306763"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lgn="ctr">
              <a:spcBef>
                <a:spcPct val="50000"/>
              </a:spcBef>
              <a:spcAft>
                <a:spcPct val="0"/>
              </a:spcAft>
              <a:buClrTx/>
              <a:buFontTx/>
              <a:buNone/>
            </a:pPr>
            <a:r>
              <a:rPr lang="en-GB" altLang="zh-TW" sz="1400">
                <a:solidFill>
                  <a:srgbClr val="FFFFFF"/>
                </a:solidFill>
                <a:ea typeface="PMingLiU" panose="02020500000000000000" pitchFamily="18" charset="-120"/>
              </a:rPr>
              <a:t>Time Since Initiation of Treatment (Years)</a:t>
            </a:r>
          </a:p>
        </p:txBody>
      </p:sp>
      <p:sp>
        <p:nvSpPr>
          <p:cNvPr id="29705" name="Text Box 452"/>
          <p:cNvSpPr txBox="1">
            <a:spLocks noChangeArrowheads="1"/>
          </p:cNvSpPr>
          <p:nvPr/>
        </p:nvSpPr>
        <p:spPr bwMode="auto">
          <a:xfrm>
            <a:off x="5219700" y="1525588"/>
            <a:ext cx="375602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marL="342900" indent="-342900">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lgn="ctr">
              <a:spcBef>
                <a:spcPct val="0"/>
              </a:spcBef>
              <a:spcAft>
                <a:spcPct val="0"/>
              </a:spcAft>
              <a:buClr>
                <a:srgbClr val="EEE800"/>
              </a:buClr>
              <a:buSzPct val="125000"/>
              <a:buFontTx/>
              <a:buNone/>
            </a:pPr>
            <a:r>
              <a:rPr lang="en-US" altLang="en-US" sz="2000">
                <a:solidFill>
                  <a:srgbClr val="FFFFFF"/>
                </a:solidFill>
              </a:rPr>
              <a:t>Probability of HCC</a:t>
            </a:r>
            <a:endParaRPr lang="en-US" altLang="en-US" sz="1600">
              <a:solidFill>
                <a:srgbClr val="FFFFFF"/>
              </a:solidFill>
            </a:endParaRPr>
          </a:p>
        </p:txBody>
      </p:sp>
      <p:sp>
        <p:nvSpPr>
          <p:cNvPr id="29706" name="Text Box 451"/>
          <p:cNvSpPr txBox="1">
            <a:spLocks noChangeArrowheads="1"/>
          </p:cNvSpPr>
          <p:nvPr/>
        </p:nvSpPr>
        <p:spPr bwMode="auto">
          <a:xfrm>
            <a:off x="5359400" y="2092325"/>
            <a:ext cx="155575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a:spAutoFit/>
          </a:bodyPr>
          <a:lstStyle>
            <a:lvl1pPr marL="342900" indent="-342900">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spcBef>
                <a:spcPct val="0"/>
              </a:spcBef>
              <a:spcAft>
                <a:spcPct val="0"/>
              </a:spcAft>
              <a:buClr>
                <a:srgbClr val="EEE800"/>
              </a:buClr>
              <a:buSzPct val="125000"/>
              <a:buFontTx/>
              <a:buNone/>
            </a:pPr>
            <a:r>
              <a:rPr lang="en-US" altLang="en-US" sz="1200">
                <a:solidFill>
                  <a:srgbClr val="FFFFFF"/>
                </a:solidFill>
              </a:rPr>
              <a:t>Log-Rank </a:t>
            </a:r>
            <a:r>
              <a:rPr lang="en-US" altLang="en-US" sz="1200" i="1">
                <a:solidFill>
                  <a:srgbClr val="FFFFFF"/>
                </a:solidFill>
              </a:rPr>
              <a:t>P</a:t>
            </a:r>
            <a:r>
              <a:rPr lang="en-US" altLang="en-US" sz="1200">
                <a:solidFill>
                  <a:srgbClr val="FFFFFF"/>
                </a:solidFill>
              </a:rPr>
              <a:t>&lt;0.001.</a:t>
            </a:r>
          </a:p>
        </p:txBody>
      </p:sp>
      <p:sp>
        <p:nvSpPr>
          <p:cNvPr id="29707" name="Text Box 9"/>
          <p:cNvSpPr txBox="1">
            <a:spLocks noChangeArrowheads="1"/>
          </p:cNvSpPr>
          <p:nvPr/>
        </p:nvSpPr>
        <p:spPr bwMode="auto">
          <a:xfrm>
            <a:off x="5064125" y="5403850"/>
            <a:ext cx="3813175" cy="307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marL="342900" indent="-342900">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buClr>
                <a:srgbClr val="EEE800"/>
              </a:buClr>
              <a:buSzPct val="125000"/>
              <a:buFontTx/>
              <a:buNone/>
            </a:pPr>
            <a:r>
              <a:rPr lang="en-US" altLang="en-US" sz="1400">
                <a:solidFill>
                  <a:srgbClr val="FFFFFF"/>
                </a:solidFill>
              </a:rPr>
              <a:t>  0            1            2            3           4            5</a:t>
            </a:r>
          </a:p>
        </p:txBody>
      </p:sp>
      <p:sp>
        <p:nvSpPr>
          <p:cNvPr id="29708" name="Rectangle 306"/>
          <p:cNvSpPr>
            <a:spLocks noChangeArrowheads="1"/>
          </p:cNvSpPr>
          <p:nvPr/>
        </p:nvSpPr>
        <p:spPr bwMode="auto">
          <a:xfrm>
            <a:off x="8210550" y="3438525"/>
            <a:ext cx="91757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spAutoFit/>
          </a:bodyPr>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lgn="ctr">
              <a:spcBef>
                <a:spcPct val="0"/>
              </a:spcBef>
              <a:spcAft>
                <a:spcPct val="0"/>
              </a:spcAft>
              <a:buClrTx/>
              <a:buFontTx/>
              <a:buNone/>
            </a:pPr>
            <a:r>
              <a:rPr lang="en-GB" altLang="zh-TW" sz="1200">
                <a:solidFill>
                  <a:srgbClr val="FFFFFF"/>
                </a:solidFill>
                <a:ea typeface="PMingLiU" panose="02020500000000000000" pitchFamily="18" charset="-120"/>
              </a:rPr>
              <a:t>20.9%</a:t>
            </a:r>
            <a:endParaRPr lang="zh-TW" altLang="en-US" sz="1200">
              <a:solidFill>
                <a:srgbClr val="FFFFFF"/>
              </a:solidFill>
              <a:ea typeface="PMingLiU" panose="02020500000000000000" pitchFamily="18" charset="-120"/>
            </a:endParaRPr>
          </a:p>
        </p:txBody>
      </p:sp>
      <p:sp>
        <p:nvSpPr>
          <p:cNvPr id="29709" name="Rectangle 306"/>
          <p:cNvSpPr>
            <a:spLocks noChangeArrowheads="1"/>
          </p:cNvSpPr>
          <p:nvPr/>
        </p:nvSpPr>
        <p:spPr bwMode="auto">
          <a:xfrm>
            <a:off x="6646863" y="2573338"/>
            <a:ext cx="171450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spAutoFit/>
          </a:bodyPr>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lgn="ctr">
              <a:spcBef>
                <a:spcPct val="0"/>
              </a:spcBef>
              <a:spcAft>
                <a:spcPct val="0"/>
              </a:spcAft>
              <a:buClrTx/>
              <a:buFontTx/>
              <a:buNone/>
            </a:pPr>
            <a:r>
              <a:rPr lang="en-GB" altLang="zh-TW" sz="1200">
                <a:solidFill>
                  <a:srgbClr val="FFFFFF"/>
                </a:solidFill>
                <a:ea typeface="PMingLiU" panose="02020500000000000000" pitchFamily="18" charset="-120"/>
              </a:rPr>
              <a:t>Decompensated</a:t>
            </a:r>
          </a:p>
          <a:p>
            <a:pPr algn="ctr">
              <a:spcBef>
                <a:spcPct val="0"/>
              </a:spcBef>
              <a:spcAft>
                <a:spcPct val="0"/>
              </a:spcAft>
              <a:buClrTx/>
              <a:buFontTx/>
              <a:buNone/>
            </a:pPr>
            <a:r>
              <a:rPr lang="en-GB" altLang="zh-TW" sz="1200">
                <a:solidFill>
                  <a:srgbClr val="FFFFFF"/>
                </a:solidFill>
                <a:ea typeface="PMingLiU" panose="02020500000000000000" pitchFamily="18" charset="-120"/>
              </a:rPr>
              <a:t>Cirrhosis</a:t>
            </a:r>
            <a:endParaRPr lang="zh-TW" altLang="en-US" sz="1200">
              <a:solidFill>
                <a:srgbClr val="FFFFFF"/>
              </a:solidFill>
              <a:ea typeface="PMingLiU" panose="02020500000000000000" pitchFamily="18" charset="-120"/>
            </a:endParaRPr>
          </a:p>
        </p:txBody>
      </p:sp>
      <p:sp>
        <p:nvSpPr>
          <p:cNvPr id="29710" name="Rectangle 306"/>
          <p:cNvSpPr>
            <a:spLocks noChangeArrowheads="1"/>
          </p:cNvSpPr>
          <p:nvPr/>
        </p:nvSpPr>
        <p:spPr bwMode="auto">
          <a:xfrm>
            <a:off x="7964488" y="2763838"/>
            <a:ext cx="1252537"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spAutoFit/>
          </a:bodyPr>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lgn="ctr">
              <a:spcBef>
                <a:spcPct val="0"/>
              </a:spcBef>
              <a:spcAft>
                <a:spcPct val="0"/>
              </a:spcAft>
              <a:buClrTx/>
              <a:buFontTx/>
              <a:buNone/>
            </a:pPr>
            <a:r>
              <a:rPr lang="en-GB" altLang="zh-TW" sz="1200">
                <a:solidFill>
                  <a:srgbClr val="FFFFFF"/>
                </a:solidFill>
                <a:ea typeface="PMingLiU" panose="02020500000000000000" pitchFamily="18" charset="-120"/>
              </a:rPr>
              <a:t>29.7%</a:t>
            </a:r>
            <a:endParaRPr lang="zh-TW" altLang="en-US" sz="1200">
              <a:solidFill>
                <a:srgbClr val="FFFFFF"/>
              </a:solidFill>
              <a:ea typeface="PMingLiU" panose="02020500000000000000" pitchFamily="18" charset="-120"/>
            </a:endParaRPr>
          </a:p>
        </p:txBody>
      </p:sp>
      <p:sp>
        <p:nvSpPr>
          <p:cNvPr id="29711" name="Rectangle 306"/>
          <p:cNvSpPr>
            <a:spLocks noChangeArrowheads="1"/>
          </p:cNvSpPr>
          <p:nvPr/>
        </p:nvSpPr>
        <p:spPr bwMode="auto">
          <a:xfrm>
            <a:off x="6770688" y="5092700"/>
            <a:ext cx="125253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spAutoFit/>
          </a:bodyPr>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lgn="ctr">
              <a:spcBef>
                <a:spcPct val="0"/>
              </a:spcBef>
              <a:spcAft>
                <a:spcPct val="0"/>
              </a:spcAft>
              <a:buClrTx/>
              <a:buFontTx/>
              <a:buNone/>
            </a:pPr>
            <a:r>
              <a:rPr lang="en-GB" altLang="zh-TW" sz="1200">
                <a:solidFill>
                  <a:srgbClr val="FFFFFF"/>
                </a:solidFill>
                <a:ea typeface="PMingLiU" panose="02020500000000000000" pitchFamily="18" charset="-120"/>
              </a:rPr>
              <a:t>No Cirrhosis</a:t>
            </a:r>
            <a:endParaRPr lang="zh-TW" altLang="en-US" sz="1200">
              <a:solidFill>
                <a:srgbClr val="FFFFFF"/>
              </a:solidFill>
              <a:ea typeface="PMingLiU" panose="02020500000000000000" pitchFamily="18" charset="-120"/>
            </a:endParaRPr>
          </a:p>
        </p:txBody>
      </p:sp>
      <p:sp>
        <p:nvSpPr>
          <p:cNvPr id="29712" name="Rectangle 306"/>
          <p:cNvSpPr>
            <a:spLocks noChangeArrowheads="1"/>
          </p:cNvSpPr>
          <p:nvPr/>
        </p:nvSpPr>
        <p:spPr bwMode="auto">
          <a:xfrm>
            <a:off x="8278813" y="4992688"/>
            <a:ext cx="750887"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spAutoFit/>
          </a:bodyPr>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lgn="ctr">
              <a:spcBef>
                <a:spcPct val="0"/>
              </a:spcBef>
              <a:spcAft>
                <a:spcPct val="0"/>
              </a:spcAft>
              <a:buClrTx/>
              <a:buFontTx/>
              <a:buNone/>
            </a:pPr>
            <a:r>
              <a:rPr lang="en-GB" altLang="zh-TW" sz="1200">
                <a:solidFill>
                  <a:srgbClr val="FFFFFF"/>
                </a:solidFill>
                <a:ea typeface="PMingLiU" panose="02020500000000000000" pitchFamily="18" charset="-120"/>
              </a:rPr>
              <a:t>2.5%</a:t>
            </a:r>
            <a:endParaRPr lang="zh-TW" altLang="en-US" sz="1200">
              <a:solidFill>
                <a:srgbClr val="FFFFFF"/>
              </a:solidFill>
              <a:ea typeface="PMingLiU" panose="02020500000000000000" pitchFamily="18" charset="-120"/>
            </a:endParaRPr>
          </a:p>
        </p:txBody>
      </p:sp>
      <p:sp>
        <p:nvSpPr>
          <p:cNvPr id="23" name="Freeform 22"/>
          <p:cNvSpPr/>
          <p:nvPr/>
        </p:nvSpPr>
        <p:spPr>
          <a:xfrm>
            <a:off x="5343525" y="3727450"/>
            <a:ext cx="3365500" cy="1670050"/>
          </a:xfrm>
          <a:custGeom>
            <a:avLst/>
            <a:gdLst>
              <a:gd name="connsiteX0" fmla="*/ 0 w 3365548"/>
              <a:gd name="connsiteY0" fmla="*/ 1702322 h 1709012"/>
              <a:gd name="connsiteX1" fmla="*/ 59106 w 3365548"/>
              <a:gd name="connsiteY1" fmla="*/ 1702322 h 1709012"/>
              <a:gd name="connsiteX2" fmla="*/ 69536 w 3365548"/>
              <a:gd name="connsiteY2" fmla="*/ 1632786 h 1709012"/>
              <a:gd name="connsiteX3" fmla="*/ 295528 w 3365548"/>
              <a:gd name="connsiteY3" fmla="*/ 1632786 h 1709012"/>
              <a:gd name="connsiteX4" fmla="*/ 486753 w 3365548"/>
              <a:gd name="connsiteY4" fmla="*/ 1476330 h 1709012"/>
              <a:gd name="connsiteX5" fmla="*/ 702315 w 3365548"/>
              <a:gd name="connsiteY5" fmla="*/ 1469376 h 1709012"/>
              <a:gd name="connsiteX6" fmla="*/ 1025658 w 3365548"/>
              <a:gd name="connsiteY6" fmla="*/ 1337257 h 1709012"/>
              <a:gd name="connsiteX7" fmla="*/ 1241220 w 3365548"/>
              <a:gd name="connsiteY7" fmla="*/ 1337257 h 1709012"/>
              <a:gd name="connsiteX8" fmla="*/ 1321186 w 3365548"/>
              <a:gd name="connsiteY8" fmla="*/ 1312920 h 1709012"/>
              <a:gd name="connsiteX9" fmla="*/ 1947011 w 3365548"/>
              <a:gd name="connsiteY9" fmla="*/ 1302489 h 1709012"/>
              <a:gd name="connsiteX10" fmla="*/ 2277308 w 3365548"/>
              <a:gd name="connsiteY10" fmla="*/ 1146033 h 1709012"/>
              <a:gd name="connsiteX11" fmla="*/ 2475486 w 3365548"/>
              <a:gd name="connsiteY11" fmla="*/ 1139079 h 1709012"/>
              <a:gd name="connsiteX12" fmla="*/ 2597174 w 3365548"/>
              <a:gd name="connsiteY12" fmla="*/ 1052159 h 1709012"/>
              <a:gd name="connsiteX13" fmla="*/ 2781445 w 3365548"/>
              <a:gd name="connsiteY13" fmla="*/ 1034775 h 1709012"/>
              <a:gd name="connsiteX14" fmla="*/ 2850981 w 3365548"/>
              <a:gd name="connsiteY14" fmla="*/ 826167 h 1709012"/>
              <a:gd name="connsiteX15" fmla="*/ 2937901 w 3365548"/>
              <a:gd name="connsiteY15" fmla="*/ 808783 h 1709012"/>
              <a:gd name="connsiteX16" fmla="*/ 2955285 w 3365548"/>
              <a:gd name="connsiteY16" fmla="*/ 589744 h 1709012"/>
              <a:gd name="connsiteX17" fmla="*/ 3146509 w 3365548"/>
              <a:gd name="connsiteY17" fmla="*/ 582790 h 1709012"/>
              <a:gd name="connsiteX18" fmla="*/ 3146509 w 3365548"/>
              <a:gd name="connsiteY18" fmla="*/ 391566 h 1709012"/>
              <a:gd name="connsiteX19" fmla="*/ 3285582 w 3365548"/>
              <a:gd name="connsiteY19" fmla="*/ 381136 h 1709012"/>
              <a:gd name="connsiteX20" fmla="*/ 3275151 w 3365548"/>
              <a:gd name="connsiteY20" fmla="*/ 33455 h 1709012"/>
              <a:gd name="connsiteX21" fmla="*/ 3365548 w 3365548"/>
              <a:gd name="connsiteY21" fmla="*/ 33455 h 1709012"/>
              <a:gd name="connsiteX0" fmla="*/ 0 w 3365548"/>
              <a:gd name="connsiteY0" fmla="*/ 1668867 h 1675557"/>
              <a:gd name="connsiteX1" fmla="*/ 59106 w 3365548"/>
              <a:gd name="connsiteY1" fmla="*/ 1668867 h 1675557"/>
              <a:gd name="connsiteX2" fmla="*/ 69536 w 3365548"/>
              <a:gd name="connsiteY2" fmla="*/ 1599331 h 1675557"/>
              <a:gd name="connsiteX3" fmla="*/ 295528 w 3365548"/>
              <a:gd name="connsiteY3" fmla="*/ 1599331 h 1675557"/>
              <a:gd name="connsiteX4" fmla="*/ 486753 w 3365548"/>
              <a:gd name="connsiteY4" fmla="*/ 1442875 h 1675557"/>
              <a:gd name="connsiteX5" fmla="*/ 702315 w 3365548"/>
              <a:gd name="connsiteY5" fmla="*/ 1435921 h 1675557"/>
              <a:gd name="connsiteX6" fmla="*/ 1025658 w 3365548"/>
              <a:gd name="connsiteY6" fmla="*/ 1303802 h 1675557"/>
              <a:gd name="connsiteX7" fmla="*/ 1241220 w 3365548"/>
              <a:gd name="connsiteY7" fmla="*/ 1303802 h 1675557"/>
              <a:gd name="connsiteX8" fmla="*/ 1321186 w 3365548"/>
              <a:gd name="connsiteY8" fmla="*/ 1279465 h 1675557"/>
              <a:gd name="connsiteX9" fmla="*/ 1947011 w 3365548"/>
              <a:gd name="connsiteY9" fmla="*/ 1269034 h 1675557"/>
              <a:gd name="connsiteX10" fmla="*/ 2277308 w 3365548"/>
              <a:gd name="connsiteY10" fmla="*/ 1112578 h 1675557"/>
              <a:gd name="connsiteX11" fmla="*/ 2475486 w 3365548"/>
              <a:gd name="connsiteY11" fmla="*/ 1105624 h 1675557"/>
              <a:gd name="connsiteX12" fmla="*/ 2597174 w 3365548"/>
              <a:gd name="connsiteY12" fmla="*/ 1018704 h 1675557"/>
              <a:gd name="connsiteX13" fmla="*/ 2781445 w 3365548"/>
              <a:gd name="connsiteY13" fmla="*/ 1001320 h 1675557"/>
              <a:gd name="connsiteX14" fmla="*/ 2850981 w 3365548"/>
              <a:gd name="connsiteY14" fmla="*/ 792712 h 1675557"/>
              <a:gd name="connsiteX15" fmla="*/ 2937901 w 3365548"/>
              <a:gd name="connsiteY15" fmla="*/ 775328 h 1675557"/>
              <a:gd name="connsiteX16" fmla="*/ 2955285 w 3365548"/>
              <a:gd name="connsiteY16" fmla="*/ 556289 h 1675557"/>
              <a:gd name="connsiteX17" fmla="*/ 3146509 w 3365548"/>
              <a:gd name="connsiteY17" fmla="*/ 549335 h 1675557"/>
              <a:gd name="connsiteX18" fmla="*/ 3146509 w 3365548"/>
              <a:gd name="connsiteY18" fmla="*/ 358111 h 1675557"/>
              <a:gd name="connsiteX19" fmla="*/ 3285582 w 3365548"/>
              <a:gd name="connsiteY19" fmla="*/ 347681 h 1675557"/>
              <a:gd name="connsiteX20" fmla="*/ 3275151 w 3365548"/>
              <a:gd name="connsiteY20" fmla="*/ 0 h 1675557"/>
              <a:gd name="connsiteX21" fmla="*/ 3365548 w 3365548"/>
              <a:gd name="connsiteY21" fmla="*/ 0 h 1675557"/>
              <a:gd name="connsiteX0" fmla="*/ 0 w 3365548"/>
              <a:gd name="connsiteY0" fmla="*/ 1668867 h 1675557"/>
              <a:gd name="connsiteX1" fmla="*/ 59106 w 3365548"/>
              <a:gd name="connsiteY1" fmla="*/ 1668867 h 1675557"/>
              <a:gd name="connsiteX2" fmla="*/ 69536 w 3365548"/>
              <a:gd name="connsiteY2" fmla="*/ 1599331 h 1675557"/>
              <a:gd name="connsiteX3" fmla="*/ 295528 w 3365548"/>
              <a:gd name="connsiteY3" fmla="*/ 1599331 h 1675557"/>
              <a:gd name="connsiteX4" fmla="*/ 486753 w 3365548"/>
              <a:gd name="connsiteY4" fmla="*/ 1442875 h 1675557"/>
              <a:gd name="connsiteX5" fmla="*/ 702315 w 3365548"/>
              <a:gd name="connsiteY5" fmla="*/ 1435921 h 1675557"/>
              <a:gd name="connsiteX6" fmla="*/ 1025658 w 3365548"/>
              <a:gd name="connsiteY6" fmla="*/ 1303802 h 1675557"/>
              <a:gd name="connsiteX7" fmla="*/ 1241220 w 3365548"/>
              <a:gd name="connsiteY7" fmla="*/ 1303802 h 1675557"/>
              <a:gd name="connsiteX8" fmla="*/ 1321186 w 3365548"/>
              <a:gd name="connsiteY8" fmla="*/ 1279465 h 1675557"/>
              <a:gd name="connsiteX9" fmla="*/ 1947011 w 3365548"/>
              <a:gd name="connsiteY9" fmla="*/ 1269034 h 1675557"/>
              <a:gd name="connsiteX10" fmla="*/ 2277308 w 3365548"/>
              <a:gd name="connsiteY10" fmla="*/ 1112578 h 1675557"/>
              <a:gd name="connsiteX11" fmla="*/ 2475486 w 3365548"/>
              <a:gd name="connsiteY11" fmla="*/ 1105624 h 1675557"/>
              <a:gd name="connsiteX12" fmla="*/ 2597174 w 3365548"/>
              <a:gd name="connsiteY12" fmla="*/ 1018704 h 1675557"/>
              <a:gd name="connsiteX13" fmla="*/ 2781445 w 3365548"/>
              <a:gd name="connsiteY13" fmla="*/ 1001320 h 1675557"/>
              <a:gd name="connsiteX14" fmla="*/ 2850981 w 3365548"/>
              <a:gd name="connsiteY14" fmla="*/ 792712 h 1675557"/>
              <a:gd name="connsiteX15" fmla="*/ 2937901 w 3365548"/>
              <a:gd name="connsiteY15" fmla="*/ 775328 h 1675557"/>
              <a:gd name="connsiteX16" fmla="*/ 2955285 w 3365548"/>
              <a:gd name="connsiteY16" fmla="*/ 556289 h 1675557"/>
              <a:gd name="connsiteX17" fmla="*/ 3146509 w 3365548"/>
              <a:gd name="connsiteY17" fmla="*/ 549335 h 1675557"/>
              <a:gd name="connsiteX18" fmla="*/ 3146509 w 3365548"/>
              <a:gd name="connsiteY18" fmla="*/ 358111 h 1675557"/>
              <a:gd name="connsiteX19" fmla="*/ 3285582 w 3365548"/>
              <a:gd name="connsiteY19" fmla="*/ 347681 h 1675557"/>
              <a:gd name="connsiteX20" fmla="*/ 3275151 w 3365548"/>
              <a:gd name="connsiteY20" fmla="*/ 0 h 1675557"/>
              <a:gd name="connsiteX21" fmla="*/ 3365548 w 3365548"/>
              <a:gd name="connsiteY21" fmla="*/ 0 h 1675557"/>
              <a:gd name="connsiteX0" fmla="*/ 0 w 3365548"/>
              <a:gd name="connsiteY0" fmla="*/ 1668867 h 1675557"/>
              <a:gd name="connsiteX1" fmla="*/ 59106 w 3365548"/>
              <a:gd name="connsiteY1" fmla="*/ 1668867 h 1675557"/>
              <a:gd name="connsiteX2" fmla="*/ 69536 w 3365548"/>
              <a:gd name="connsiteY2" fmla="*/ 1599331 h 1675557"/>
              <a:gd name="connsiteX3" fmla="*/ 295528 w 3365548"/>
              <a:gd name="connsiteY3" fmla="*/ 1599331 h 1675557"/>
              <a:gd name="connsiteX4" fmla="*/ 486753 w 3365548"/>
              <a:gd name="connsiteY4" fmla="*/ 1442875 h 1675557"/>
              <a:gd name="connsiteX5" fmla="*/ 702315 w 3365548"/>
              <a:gd name="connsiteY5" fmla="*/ 1435921 h 1675557"/>
              <a:gd name="connsiteX6" fmla="*/ 1025658 w 3365548"/>
              <a:gd name="connsiteY6" fmla="*/ 1303802 h 1675557"/>
              <a:gd name="connsiteX7" fmla="*/ 1241220 w 3365548"/>
              <a:gd name="connsiteY7" fmla="*/ 1303802 h 1675557"/>
              <a:gd name="connsiteX8" fmla="*/ 1321186 w 3365548"/>
              <a:gd name="connsiteY8" fmla="*/ 1279465 h 1675557"/>
              <a:gd name="connsiteX9" fmla="*/ 1947011 w 3365548"/>
              <a:gd name="connsiteY9" fmla="*/ 1269034 h 1675557"/>
              <a:gd name="connsiteX10" fmla="*/ 2277308 w 3365548"/>
              <a:gd name="connsiteY10" fmla="*/ 1112578 h 1675557"/>
              <a:gd name="connsiteX11" fmla="*/ 2475486 w 3365548"/>
              <a:gd name="connsiteY11" fmla="*/ 1105624 h 1675557"/>
              <a:gd name="connsiteX12" fmla="*/ 2597174 w 3365548"/>
              <a:gd name="connsiteY12" fmla="*/ 1018704 h 1675557"/>
              <a:gd name="connsiteX13" fmla="*/ 2781445 w 3365548"/>
              <a:gd name="connsiteY13" fmla="*/ 1001320 h 1675557"/>
              <a:gd name="connsiteX14" fmla="*/ 2850981 w 3365548"/>
              <a:gd name="connsiteY14" fmla="*/ 792712 h 1675557"/>
              <a:gd name="connsiteX15" fmla="*/ 2937901 w 3365548"/>
              <a:gd name="connsiteY15" fmla="*/ 775328 h 1675557"/>
              <a:gd name="connsiteX16" fmla="*/ 2955285 w 3365548"/>
              <a:gd name="connsiteY16" fmla="*/ 556289 h 1675557"/>
              <a:gd name="connsiteX17" fmla="*/ 3146509 w 3365548"/>
              <a:gd name="connsiteY17" fmla="*/ 549335 h 1675557"/>
              <a:gd name="connsiteX18" fmla="*/ 3146509 w 3365548"/>
              <a:gd name="connsiteY18" fmla="*/ 358111 h 1675557"/>
              <a:gd name="connsiteX19" fmla="*/ 3285582 w 3365548"/>
              <a:gd name="connsiteY19" fmla="*/ 347681 h 1675557"/>
              <a:gd name="connsiteX20" fmla="*/ 3275151 w 3365548"/>
              <a:gd name="connsiteY20" fmla="*/ 0 h 1675557"/>
              <a:gd name="connsiteX21" fmla="*/ 3365548 w 3365548"/>
              <a:gd name="connsiteY21" fmla="*/ 0 h 1675557"/>
              <a:gd name="connsiteX0" fmla="*/ 0 w 3365548"/>
              <a:gd name="connsiteY0" fmla="*/ 1668867 h 1675557"/>
              <a:gd name="connsiteX1" fmla="*/ 59106 w 3365548"/>
              <a:gd name="connsiteY1" fmla="*/ 1668867 h 1675557"/>
              <a:gd name="connsiteX2" fmla="*/ 69536 w 3365548"/>
              <a:gd name="connsiteY2" fmla="*/ 1599331 h 1675557"/>
              <a:gd name="connsiteX3" fmla="*/ 295528 w 3365548"/>
              <a:gd name="connsiteY3" fmla="*/ 1599331 h 1675557"/>
              <a:gd name="connsiteX4" fmla="*/ 486753 w 3365548"/>
              <a:gd name="connsiteY4" fmla="*/ 1442875 h 1675557"/>
              <a:gd name="connsiteX5" fmla="*/ 702315 w 3365548"/>
              <a:gd name="connsiteY5" fmla="*/ 1435921 h 1675557"/>
              <a:gd name="connsiteX6" fmla="*/ 1025658 w 3365548"/>
              <a:gd name="connsiteY6" fmla="*/ 1303802 h 1675557"/>
              <a:gd name="connsiteX7" fmla="*/ 1241220 w 3365548"/>
              <a:gd name="connsiteY7" fmla="*/ 1303802 h 1675557"/>
              <a:gd name="connsiteX8" fmla="*/ 1321186 w 3365548"/>
              <a:gd name="connsiteY8" fmla="*/ 1279465 h 1675557"/>
              <a:gd name="connsiteX9" fmla="*/ 1947011 w 3365548"/>
              <a:gd name="connsiteY9" fmla="*/ 1269034 h 1675557"/>
              <a:gd name="connsiteX10" fmla="*/ 2277308 w 3365548"/>
              <a:gd name="connsiteY10" fmla="*/ 1112578 h 1675557"/>
              <a:gd name="connsiteX11" fmla="*/ 2475486 w 3365548"/>
              <a:gd name="connsiteY11" fmla="*/ 1105624 h 1675557"/>
              <a:gd name="connsiteX12" fmla="*/ 2597174 w 3365548"/>
              <a:gd name="connsiteY12" fmla="*/ 1018704 h 1675557"/>
              <a:gd name="connsiteX13" fmla="*/ 2781445 w 3365548"/>
              <a:gd name="connsiteY13" fmla="*/ 1001320 h 1675557"/>
              <a:gd name="connsiteX14" fmla="*/ 2850981 w 3365548"/>
              <a:gd name="connsiteY14" fmla="*/ 792712 h 1675557"/>
              <a:gd name="connsiteX15" fmla="*/ 2937901 w 3365548"/>
              <a:gd name="connsiteY15" fmla="*/ 775328 h 1675557"/>
              <a:gd name="connsiteX16" fmla="*/ 2955285 w 3365548"/>
              <a:gd name="connsiteY16" fmla="*/ 556289 h 1675557"/>
              <a:gd name="connsiteX17" fmla="*/ 3146509 w 3365548"/>
              <a:gd name="connsiteY17" fmla="*/ 549335 h 1675557"/>
              <a:gd name="connsiteX18" fmla="*/ 3146509 w 3365548"/>
              <a:gd name="connsiteY18" fmla="*/ 358111 h 1675557"/>
              <a:gd name="connsiteX19" fmla="*/ 3285582 w 3365548"/>
              <a:gd name="connsiteY19" fmla="*/ 347681 h 1675557"/>
              <a:gd name="connsiteX20" fmla="*/ 3275151 w 3365548"/>
              <a:gd name="connsiteY20" fmla="*/ 0 h 1675557"/>
              <a:gd name="connsiteX21" fmla="*/ 3365548 w 3365548"/>
              <a:gd name="connsiteY21" fmla="*/ 0 h 1675557"/>
              <a:gd name="connsiteX0" fmla="*/ 0 w 3365548"/>
              <a:gd name="connsiteY0" fmla="*/ 1668867 h 1675557"/>
              <a:gd name="connsiteX1" fmla="*/ 59106 w 3365548"/>
              <a:gd name="connsiteY1" fmla="*/ 1668867 h 1675557"/>
              <a:gd name="connsiteX2" fmla="*/ 69536 w 3365548"/>
              <a:gd name="connsiteY2" fmla="*/ 1599331 h 1675557"/>
              <a:gd name="connsiteX3" fmla="*/ 295528 w 3365548"/>
              <a:gd name="connsiteY3" fmla="*/ 1599331 h 1675557"/>
              <a:gd name="connsiteX4" fmla="*/ 486753 w 3365548"/>
              <a:gd name="connsiteY4" fmla="*/ 1442875 h 1675557"/>
              <a:gd name="connsiteX5" fmla="*/ 702315 w 3365548"/>
              <a:gd name="connsiteY5" fmla="*/ 1435921 h 1675557"/>
              <a:gd name="connsiteX6" fmla="*/ 1025658 w 3365548"/>
              <a:gd name="connsiteY6" fmla="*/ 1303802 h 1675557"/>
              <a:gd name="connsiteX7" fmla="*/ 1241220 w 3365548"/>
              <a:gd name="connsiteY7" fmla="*/ 1303802 h 1675557"/>
              <a:gd name="connsiteX8" fmla="*/ 1321186 w 3365548"/>
              <a:gd name="connsiteY8" fmla="*/ 1279465 h 1675557"/>
              <a:gd name="connsiteX9" fmla="*/ 1947011 w 3365548"/>
              <a:gd name="connsiteY9" fmla="*/ 1269034 h 1675557"/>
              <a:gd name="connsiteX10" fmla="*/ 2277308 w 3365548"/>
              <a:gd name="connsiteY10" fmla="*/ 1112578 h 1675557"/>
              <a:gd name="connsiteX11" fmla="*/ 2475486 w 3365548"/>
              <a:gd name="connsiteY11" fmla="*/ 1105624 h 1675557"/>
              <a:gd name="connsiteX12" fmla="*/ 2597174 w 3365548"/>
              <a:gd name="connsiteY12" fmla="*/ 1018704 h 1675557"/>
              <a:gd name="connsiteX13" fmla="*/ 2781445 w 3365548"/>
              <a:gd name="connsiteY13" fmla="*/ 1001320 h 1675557"/>
              <a:gd name="connsiteX14" fmla="*/ 2850981 w 3365548"/>
              <a:gd name="connsiteY14" fmla="*/ 792712 h 1675557"/>
              <a:gd name="connsiteX15" fmla="*/ 2937901 w 3365548"/>
              <a:gd name="connsiteY15" fmla="*/ 775328 h 1675557"/>
              <a:gd name="connsiteX16" fmla="*/ 2955285 w 3365548"/>
              <a:gd name="connsiteY16" fmla="*/ 556289 h 1675557"/>
              <a:gd name="connsiteX17" fmla="*/ 3146509 w 3365548"/>
              <a:gd name="connsiteY17" fmla="*/ 549335 h 1675557"/>
              <a:gd name="connsiteX18" fmla="*/ 3146509 w 3365548"/>
              <a:gd name="connsiteY18" fmla="*/ 358111 h 1675557"/>
              <a:gd name="connsiteX19" fmla="*/ 3285582 w 3365548"/>
              <a:gd name="connsiteY19" fmla="*/ 347681 h 1675557"/>
              <a:gd name="connsiteX20" fmla="*/ 3275151 w 3365548"/>
              <a:gd name="connsiteY20" fmla="*/ 0 h 1675557"/>
              <a:gd name="connsiteX21" fmla="*/ 3365548 w 3365548"/>
              <a:gd name="connsiteY21" fmla="*/ 0 h 1675557"/>
              <a:gd name="connsiteX0" fmla="*/ 0 w 3365548"/>
              <a:gd name="connsiteY0" fmla="*/ 1668867 h 1675557"/>
              <a:gd name="connsiteX1" fmla="*/ 59106 w 3365548"/>
              <a:gd name="connsiteY1" fmla="*/ 1668867 h 1675557"/>
              <a:gd name="connsiteX2" fmla="*/ 69536 w 3365548"/>
              <a:gd name="connsiteY2" fmla="*/ 1599331 h 1675557"/>
              <a:gd name="connsiteX3" fmla="*/ 295528 w 3365548"/>
              <a:gd name="connsiteY3" fmla="*/ 1599331 h 1675557"/>
              <a:gd name="connsiteX4" fmla="*/ 486753 w 3365548"/>
              <a:gd name="connsiteY4" fmla="*/ 1442875 h 1675557"/>
              <a:gd name="connsiteX5" fmla="*/ 702315 w 3365548"/>
              <a:gd name="connsiteY5" fmla="*/ 1435921 h 1675557"/>
              <a:gd name="connsiteX6" fmla="*/ 1025658 w 3365548"/>
              <a:gd name="connsiteY6" fmla="*/ 1303802 h 1675557"/>
              <a:gd name="connsiteX7" fmla="*/ 1241220 w 3365548"/>
              <a:gd name="connsiteY7" fmla="*/ 1303802 h 1675557"/>
              <a:gd name="connsiteX8" fmla="*/ 1321186 w 3365548"/>
              <a:gd name="connsiteY8" fmla="*/ 1279465 h 1675557"/>
              <a:gd name="connsiteX9" fmla="*/ 1947011 w 3365548"/>
              <a:gd name="connsiteY9" fmla="*/ 1269034 h 1675557"/>
              <a:gd name="connsiteX10" fmla="*/ 2277308 w 3365548"/>
              <a:gd name="connsiteY10" fmla="*/ 1112578 h 1675557"/>
              <a:gd name="connsiteX11" fmla="*/ 2475486 w 3365548"/>
              <a:gd name="connsiteY11" fmla="*/ 1105624 h 1675557"/>
              <a:gd name="connsiteX12" fmla="*/ 2597174 w 3365548"/>
              <a:gd name="connsiteY12" fmla="*/ 1018704 h 1675557"/>
              <a:gd name="connsiteX13" fmla="*/ 2781445 w 3365548"/>
              <a:gd name="connsiteY13" fmla="*/ 1001320 h 1675557"/>
              <a:gd name="connsiteX14" fmla="*/ 2850981 w 3365548"/>
              <a:gd name="connsiteY14" fmla="*/ 792712 h 1675557"/>
              <a:gd name="connsiteX15" fmla="*/ 2937901 w 3365548"/>
              <a:gd name="connsiteY15" fmla="*/ 775328 h 1675557"/>
              <a:gd name="connsiteX16" fmla="*/ 2955285 w 3365548"/>
              <a:gd name="connsiteY16" fmla="*/ 556289 h 1675557"/>
              <a:gd name="connsiteX17" fmla="*/ 3146509 w 3365548"/>
              <a:gd name="connsiteY17" fmla="*/ 549335 h 1675557"/>
              <a:gd name="connsiteX18" fmla="*/ 3146509 w 3365548"/>
              <a:gd name="connsiteY18" fmla="*/ 358111 h 1675557"/>
              <a:gd name="connsiteX19" fmla="*/ 3285582 w 3365548"/>
              <a:gd name="connsiteY19" fmla="*/ 347681 h 1675557"/>
              <a:gd name="connsiteX20" fmla="*/ 3275151 w 3365548"/>
              <a:gd name="connsiteY20" fmla="*/ 0 h 1675557"/>
              <a:gd name="connsiteX21" fmla="*/ 3365548 w 3365548"/>
              <a:gd name="connsiteY21" fmla="*/ 0 h 1675557"/>
              <a:gd name="connsiteX0" fmla="*/ 0 w 3365548"/>
              <a:gd name="connsiteY0" fmla="*/ 1668867 h 1675557"/>
              <a:gd name="connsiteX1" fmla="*/ 59106 w 3365548"/>
              <a:gd name="connsiteY1" fmla="*/ 1668867 h 1675557"/>
              <a:gd name="connsiteX2" fmla="*/ 69536 w 3365548"/>
              <a:gd name="connsiteY2" fmla="*/ 1599331 h 1675557"/>
              <a:gd name="connsiteX3" fmla="*/ 295528 w 3365548"/>
              <a:gd name="connsiteY3" fmla="*/ 1599331 h 1675557"/>
              <a:gd name="connsiteX4" fmla="*/ 486753 w 3365548"/>
              <a:gd name="connsiteY4" fmla="*/ 1442875 h 1675557"/>
              <a:gd name="connsiteX5" fmla="*/ 702315 w 3365548"/>
              <a:gd name="connsiteY5" fmla="*/ 1435921 h 1675557"/>
              <a:gd name="connsiteX6" fmla="*/ 1025658 w 3365548"/>
              <a:gd name="connsiteY6" fmla="*/ 1303802 h 1675557"/>
              <a:gd name="connsiteX7" fmla="*/ 1241220 w 3365548"/>
              <a:gd name="connsiteY7" fmla="*/ 1303802 h 1675557"/>
              <a:gd name="connsiteX8" fmla="*/ 1321186 w 3365548"/>
              <a:gd name="connsiteY8" fmla="*/ 1279465 h 1675557"/>
              <a:gd name="connsiteX9" fmla="*/ 1947011 w 3365548"/>
              <a:gd name="connsiteY9" fmla="*/ 1269034 h 1675557"/>
              <a:gd name="connsiteX10" fmla="*/ 2277308 w 3365548"/>
              <a:gd name="connsiteY10" fmla="*/ 1112578 h 1675557"/>
              <a:gd name="connsiteX11" fmla="*/ 2475486 w 3365548"/>
              <a:gd name="connsiteY11" fmla="*/ 1105624 h 1675557"/>
              <a:gd name="connsiteX12" fmla="*/ 2597174 w 3365548"/>
              <a:gd name="connsiteY12" fmla="*/ 1018704 h 1675557"/>
              <a:gd name="connsiteX13" fmla="*/ 2781445 w 3365548"/>
              <a:gd name="connsiteY13" fmla="*/ 1001320 h 1675557"/>
              <a:gd name="connsiteX14" fmla="*/ 2850981 w 3365548"/>
              <a:gd name="connsiteY14" fmla="*/ 792712 h 1675557"/>
              <a:gd name="connsiteX15" fmla="*/ 2937901 w 3365548"/>
              <a:gd name="connsiteY15" fmla="*/ 775328 h 1675557"/>
              <a:gd name="connsiteX16" fmla="*/ 2955285 w 3365548"/>
              <a:gd name="connsiteY16" fmla="*/ 556289 h 1675557"/>
              <a:gd name="connsiteX17" fmla="*/ 3146509 w 3365548"/>
              <a:gd name="connsiteY17" fmla="*/ 549335 h 1675557"/>
              <a:gd name="connsiteX18" fmla="*/ 3146509 w 3365548"/>
              <a:gd name="connsiteY18" fmla="*/ 358111 h 1675557"/>
              <a:gd name="connsiteX19" fmla="*/ 3285582 w 3365548"/>
              <a:gd name="connsiteY19" fmla="*/ 347681 h 1675557"/>
              <a:gd name="connsiteX20" fmla="*/ 3275151 w 3365548"/>
              <a:gd name="connsiteY20" fmla="*/ 0 h 1675557"/>
              <a:gd name="connsiteX21" fmla="*/ 3365548 w 3365548"/>
              <a:gd name="connsiteY21" fmla="*/ 0 h 1675557"/>
              <a:gd name="connsiteX0" fmla="*/ 0 w 3365548"/>
              <a:gd name="connsiteY0" fmla="*/ 1668867 h 1675557"/>
              <a:gd name="connsiteX1" fmla="*/ 59106 w 3365548"/>
              <a:gd name="connsiteY1" fmla="*/ 1668867 h 1675557"/>
              <a:gd name="connsiteX2" fmla="*/ 69536 w 3365548"/>
              <a:gd name="connsiteY2" fmla="*/ 1599331 h 1675557"/>
              <a:gd name="connsiteX3" fmla="*/ 295528 w 3365548"/>
              <a:gd name="connsiteY3" fmla="*/ 1599331 h 1675557"/>
              <a:gd name="connsiteX4" fmla="*/ 486753 w 3365548"/>
              <a:gd name="connsiteY4" fmla="*/ 1442875 h 1675557"/>
              <a:gd name="connsiteX5" fmla="*/ 702315 w 3365548"/>
              <a:gd name="connsiteY5" fmla="*/ 1435921 h 1675557"/>
              <a:gd name="connsiteX6" fmla="*/ 1025658 w 3365548"/>
              <a:gd name="connsiteY6" fmla="*/ 1303802 h 1675557"/>
              <a:gd name="connsiteX7" fmla="*/ 1241220 w 3365548"/>
              <a:gd name="connsiteY7" fmla="*/ 1303802 h 1675557"/>
              <a:gd name="connsiteX8" fmla="*/ 1321186 w 3365548"/>
              <a:gd name="connsiteY8" fmla="*/ 1279465 h 1675557"/>
              <a:gd name="connsiteX9" fmla="*/ 1947011 w 3365548"/>
              <a:gd name="connsiteY9" fmla="*/ 1269034 h 1675557"/>
              <a:gd name="connsiteX10" fmla="*/ 2277308 w 3365548"/>
              <a:gd name="connsiteY10" fmla="*/ 1112578 h 1675557"/>
              <a:gd name="connsiteX11" fmla="*/ 2475486 w 3365548"/>
              <a:gd name="connsiteY11" fmla="*/ 1105624 h 1675557"/>
              <a:gd name="connsiteX12" fmla="*/ 2597174 w 3365548"/>
              <a:gd name="connsiteY12" fmla="*/ 1018704 h 1675557"/>
              <a:gd name="connsiteX13" fmla="*/ 2781445 w 3365548"/>
              <a:gd name="connsiteY13" fmla="*/ 1001320 h 1675557"/>
              <a:gd name="connsiteX14" fmla="*/ 2850981 w 3365548"/>
              <a:gd name="connsiteY14" fmla="*/ 792712 h 1675557"/>
              <a:gd name="connsiteX15" fmla="*/ 2937901 w 3365548"/>
              <a:gd name="connsiteY15" fmla="*/ 775328 h 1675557"/>
              <a:gd name="connsiteX16" fmla="*/ 2955285 w 3365548"/>
              <a:gd name="connsiteY16" fmla="*/ 556289 h 1675557"/>
              <a:gd name="connsiteX17" fmla="*/ 3146509 w 3365548"/>
              <a:gd name="connsiteY17" fmla="*/ 549335 h 1675557"/>
              <a:gd name="connsiteX18" fmla="*/ 3146509 w 3365548"/>
              <a:gd name="connsiteY18" fmla="*/ 358111 h 1675557"/>
              <a:gd name="connsiteX19" fmla="*/ 3285582 w 3365548"/>
              <a:gd name="connsiteY19" fmla="*/ 347681 h 1675557"/>
              <a:gd name="connsiteX20" fmla="*/ 3275151 w 3365548"/>
              <a:gd name="connsiteY20" fmla="*/ 0 h 1675557"/>
              <a:gd name="connsiteX21" fmla="*/ 3365548 w 3365548"/>
              <a:gd name="connsiteY21" fmla="*/ 0 h 1675557"/>
              <a:gd name="connsiteX0" fmla="*/ 0 w 3365548"/>
              <a:gd name="connsiteY0" fmla="*/ 1668867 h 1675557"/>
              <a:gd name="connsiteX1" fmla="*/ 59106 w 3365548"/>
              <a:gd name="connsiteY1" fmla="*/ 1668867 h 1675557"/>
              <a:gd name="connsiteX2" fmla="*/ 69536 w 3365548"/>
              <a:gd name="connsiteY2" fmla="*/ 1599331 h 1675557"/>
              <a:gd name="connsiteX3" fmla="*/ 295528 w 3365548"/>
              <a:gd name="connsiteY3" fmla="*/ 1599331 h 1675557"/>
              <a:gd name="connsiteX4" fmla="*/ 486753 w 3365548"/>
              <a:gd name="connsiteY4" fmla="*/ 1442875 h 1675557"/>
              <a:gd name="connsiteX5" fmla="*/ 702315 w 3365548"/>
              <a:gd name="connsiteY5" fmla="*/ 1435921 h 1675557"/>
              <a:gd name="connsiteX6" fmla="*/ 1025658 w 3365548"/>
              <a:gd name="connsiteY6" fmla="*/ 1303802 h 1675557"/>
              <a:gd name="connsiteX7" fmla="*/ 1241220 w 3365548"/>
              <a:gd name="connsiteY7" fmla="*/ 1303802 h 1675557"/>
              <a:gd name="connsiteX8" fmla="*/ 1321186 w 3365548"/>
              <a:gd name="connsiteY8" fmla="*/ 1279465 h 1675557"/>
              <a:gd name="connsiteX9" fmla="*/ 1947011 w 3365548"/>
              <a:gd name="connsiteY9" fmla="*/ 1269034 h 1675557"/>
              <a:gd name="connsiteX10" fmla="*/ 2277308 w 3365548"/>
              <a:gd name="connsiteY10" fmla="*/ 1112578 h 1675557"/>
              <a:gd name="connsiteX11" fmla="*/ 2475486 w 3365548"/>
              <a:gd name="connsiteY11" fmla="*/ 1105624 h 1675557"/>
              <a:gd name="connsiteX12" fmla="*/ 2597174 w 3365548"/>
              <a:gd name="connsiteY12" fmla="*/ 1018704 h 1675557"/>
              <a:gd name="connsiteX13" fmla="*/ 2781445 w 3365548"/>
              <a:gd name="connsiteY13" fmla="*/ 1001320 h 1675557"/>
              <a:gd name="connsiteX14" fmla="*/ 2850981 w 3365548"/>
              <a:gd name="connsiteY14" fmla="*/ 792712 h 1675557"/>
              <a:gd name="connsiteX15" fmla="*/ 2937901 w 3365548"/>
              <a:gd name="connsiteY15" fmla="*/ 775328 h 1675557"/>
              <a:gd name="connsiteX16" fmla="*/ 2955285 w 3365548"/>
              <a:gd name="connsiteY16" fmla="*/ 556289 h 1675557"/>
              <a:gd name="connsiteX17" fmla="*/ 3146509 w 3365548"/>
              <a:gd name="connsiteY17" fmla="*/ 549335 h 1675557"/>
              <a:gd name="connsiteX18" fmla="*/ 3146509 w 3365548"/>
              <a:gd name="connsiteY18" fmla="*/ 358111 h 1675557"/>
              <a:gd name="connsiteX19" fmla="*/ 3285582 w 3365548"/>
              <a:gd name="connsiteY19" fmla="*/ 347681 h 1675557"/>
              <a:gd name="connsiteX20" fmla="*/ 3275151 w 3365548"/>
              <a:gd name="connsiteY20" fmla="*/ 0 h 1675557"/>
              <a:gd name="connsiteX21" fmla="*/ 3365548 w 3365548"/>
              <a:gd name="connsiteY21" fmla="*/ 0 h 1675557"/>
              <a:gd name="connsiteX0" fmla="*/ 0 w 3365548"/>
              <a:gd name="connsiteY0" fmla="*/ 1668867 h 1675557"/>
              <a:gd name="connsiteX1" fmla="*/ 59106 w 3365548"/>
              <a:gd name="connsiteY1" fmla="*/ 1668867 h 1675557"/>
              <a:gd name="connsiteX2" fmla="*/ 69536 w 3365548"/>
              <a:gd name="connsiteY2" fmla="*/ 1599331 h 1675557"/>
              <a:gd name="connsiteX3" fmla="*/ 295528 w 3365548"/>
              <a:gd name="connsiteY3" fmla="*/ 1599331 h 1675557"/>
              <a:gd name="connsiteX4" fmla="*/ 486753 w 3365548"/>
              <a:gd name="connsiteY4" fmla="*/ 1442875 h 1675557"/>
              <a:gd name="connsiteX5" fmla="*/ 702315 w 3365548"/>
              <a:gd name="connsiteY5" fmla="*/ 1435921 h 1675557"/>
              <a:gd name="connsiteX6" fmla="*/ 1025658 w 3365548"/>
              <a:gd name="connsiteY6" fmla="*/ 1303802 h 1675557"/>
              <a:gd name="connsiteX7" fmla="*/ 1241220 w 3365548"/>
              <a:gd name="connsiteY7" fmla="*/ 1303802 h 1675557"/>
              <a:gd name="connsiteX8" fmla="*/ 1321186 w 3365548"/>
              <a:gd name="connsiteY8" fmla="*/ 1279465 h 1675557"/>
              <a:gd name="connsiteX9" fmla="*/ 1947011 w 3365548"/>
              <a:gd name="connsiteY9" fmla="*/ 1269034 h 1675557"/>
              <a:gd name="connsiteX10" fmla="*/ 2277308 w 3365548"/>
              <a:gd name="connsiteY10" fmla="*/ 1112578 h 1675557"/>
              <a:gd name="connsiteX11" fmla="*/ 2475486 w 3365548"/>
              <a:gd name="connsiteY11" fmla="*/ 1105624 h 1675557"/>
              <a:gd name="connsiteX12" fmla="*/ 2597174 w 3365548"/>
              <a:gd name="connsiteY12" fmla="*/ 1018704 h 1675557"/>
              <a:gd name="connsiteX13" fmla="*/ 2781445 w 3365548"/>
              <a:gd name="connsiteY13" fmla="*/ 1001320 h 1675557"/>
              <a:gd name="connsiteX14" fmla="*/ 2850981 w 3365548"/>
              <a:gd name="connsiteY14" fmla="*/ 792712 h 1675557"/>
              <a:gd name="connsiteX15" fmla="*/ 2937901 w 3365548"/>
              <a:gd name="connsiteY15" fmla="*/ 775328 h 1675557"/>
              <a:gd name="connsiteX16" fmla="*/ 2955285 w 3365548"/>
              <a:gd name="connsiteY16" fmla="*/ 556289 h 1675557"/>
              <a:gd name="connsiteX17" fmla="*/ 3146509 w 3365548"/>
              <a:gd name="connsiteY17" fmla="*/ 549335 h 1675557"/>
              <a:gd name="connsiteX18" fmla="*/ 3146509 w 3365548"/>
              <a:gd name="connsiteY18" fmla="*/ 358111 h 1675557"/>
              <a:gd name="connsiteX19" fmla="*/ 3285582 w 3365548"/>
              <a:gd name="connsiteY19" fmla="*/ 347681 h 1675557"/>
              <a:gd name="connsiteX20" fmla="*/ 3275151 w 3365548"/>
              <a:gd name="connsiteY20" fmla="*/ 0 h 1675557"/>
              <a:gd name="connsiteX21" fmla="*/ 3365548 w 3365548"/>
              <a:gd name="connsiteY21" fmla="*/ 0 h 1675557"/>
              <a:gd name="connsiteX0" fmla="*/ 0 w 3365548"/>
              <a:gd name="connsiteY0" fmla="*/ 1668867 h 1675557"/>
              <a:gd name="connsiteX1" fmla="*/ 59106 w 3365548"/>
              <a:gd name="connsiteY1" fmla="*/ 1668867 h 1675557"/>
              <a:gd name="connsiteX2" fmla="*/ 69536 w 3365548"/>
              <a:gd name="connsiteY2" fmla="*/ 1599331 h 1675557"/>
              <a:gd name="connsiteX3" fmla="*/ 295528 w 3365548"/>
              <a:gd name="connsiteY3" fmla="*/ 1599331 h 1675557"/>
              <a:gd name="connsiteX4" fmla="*/ 486753 w 3365548"/>
              <a:gd name="connsiteY4" fmla="*/ 1442875 h 1675557"/>
              <a:gd name="connsiteX5" fmla="*/ 702315 w 3365548"/>
              <a:gd name="connsiteY5" fmla="*/ 1435921 h 1675557"/>
              <a:gd name="connsiteX6" fmla="*/ 1025658 w 3365548"/>
              <a:gd name="connsiteY6" fmla="*/ 1303802 h 1675557"/>
              <a:gd name="connsiteX7" fmla="*/ 1241220 w 3365548"/>
              <a:gd name="connsiteY7" fmla="*/ 1303802 h 1675557"/>
              <a:gd name="connsiteX8" fmla="*/ 1321186 w 3365548"/>
              <a:gd name="connsiteY8" fmla="*/ 1279465 h 1675557"/>
              <a:gd name="connsiteX9" fmla="*/ 1947011 w 3365548"/>
              <a:gd name="connsiteY9" fmla="*/ 1269034 h 1675557"/>
              <a:gd name="connsiteX10" fmla="*/ 2277308 w 3365548"/>
              <a:gd name="connsiteY10" fmla="*/ 1112578 h 1675557"/>
              <a:gd name="connsiteX11" fmla="*/ 2475486 w 3365548"/>
              <a:gd name="connsiteY11" fmla="*/ 1105624 h 1675557"/>
              <a:gd name="connsiteX12" fmla="*/ 2597174 w 3365548"/>
              <a:gd name="connsiteY12" fmla="*/ 1018704 h 1675557"/>
              <a:gd name="connsiteX13" fmla="*/ 2781445 w 3365548"/>
              <a:gd name="connsiteY13" fmla="*/ 1001320 h 1675557"/>
              <a:gd name="connsiteX14" fmla="*/ 2850981 w 3365548"/>
              <a:gd name="connsiteY14" fmla="*/ 792712 h 1675557"/>
              <a:gd name="connsiteX15" fmla="*/ 2937901 w 3365548"/>
              <a:gd name="connsiteY15" fmla="*/ 775328 h 1675557"/>
              <a:gd name="connsiteX16" fmla="*/ 2955285 w 3365548"/>
              <a:gd name="connsiteY16" fmla="*/ 556289 h 1675557"/>
              <a:gd name="connsiteX17" fmla="*/ 3146509 w 3365548"/>
              <a:gd name="connsiteY17" fmla="*/ 549335 h 1675557"/>
              <a:gd name="connsiteX18" fmla="*/ 3146509 w 3365548"/>
              <a:gd name="connsiteY18" fmla="*/ 358111 h 1675557"/>
              <a:gd name="connsiteX19" fmla="*/ 3285582 w 3365548"/>
              <a:gd name="connsiteY19" fmla="*/ 347681 h 1675557"/>
              <a:gd name="connsiteX20" fmla="*/ 3275151 w 3365548"/>
              <a:gd name="connsiteY20" fmla="*/ 0 h 1675557"/>
              <a:gd name="connsiteX21" fmla="*/ 3365548 w 3365548"/>
              <a:gd name="connsiteY21" fmla="*/ 0 h 1675557"/>
              <a:gd name="connsiteX0" fmla="*/ 0 w 3365548"/>
              <a:gd name="connsiteY0" fmla="*/ 1668867 h 1675557"/>
              <a:gd name="connsiteX1" fmla="*/ 59106 w 3365548"/>
              <a:gd name="connsiteY1" fmla="*/ 1668867 h 1675557"/>
              <a:gd name="connsiteX2" fmla="*/ 69536 w 3365548"/>
              <a:gd name="connsiteY2" fmla="*/ 1599331 h 1675557"/>
              <a:gd name="connsiteX3" fmla="*/ 295528 w 3365548"/>
              <a:gd name="connsiteY3" fmla="*/ 1599331 h 1675557"/>
              <a:gd name="connsiteX4" fmla="*/ 486753 w 3365548"/>
              <a:gd name="connsiteY4" fmla="*/ 1442875 h 1675557"/>
              <a:gd name="connsiteX5" fmla="*/ 702315 w 3365548"/>
              <a:gd name="connsiteY5" fmla="*/ 1435921 h 1675557"/>
              <a:gd name="connsiteX6" fmla="*/ 1025658 w 3365548"/>
              <a:gd name="connsiteY6" fmla="*/ 1303802 h 1675557"/>
              <a:gd name="connsiteX7" fmla="*/ 1241220 w 3365548"/>
              <a:gd name="connsiteY7" fmla="*/ 1303802 h 1675557"/>
              <a:gd name="connsiteX8" fmla="*/ 1321186 w 3365548"/>
              <a:gd name="connsiteY8" fmla="*/ 1279465 h 1675557"/>
              <a:gd name="connsiteX9" fmla="*/ 1947011 w 3365548"/>
              <a:gd name="connsiteY9" fmla="*/ 1269034 h 1675557"/>
              <a:gd name="connsiteX10" fmla="*/ 2277308 w 3365548"/>
              <a:gd name="connsiteY10" fmla="*/ 1112578 h 1675557"/>
              <a:gd name="connsiteX11" fmla="*/ 2475486 w 3365548"/>
              <a:gd name="connsiteY11" fmla="*/ 1105624 h 1675557"/>
              <a:gd name="connsiteX12" fmla="*/ 2597174 w 3365548"/>
              <a:gd name="connsiteY12" fmla="*/ 1018704 h 1675557"/>
              <a:gd name="connsiteX13" fmla="*/ 2781445 w 3365548"/>
              <a:gd name="connsiteY13" fmla="*/ 1001320 h 1675557"/>
              <a:gd name="connsiteX14" fmla="*/ 2850981 w 3365548"/>
              <a:gd name="connsiteY14" fmla="*/ 792712 h 1675557"/>
              <a:gd name="connsiteX15" fmla="*/ 2937901 w 3365548"/>
              <a:gd name="connsiteY15" fmla="*/ 775328 h 1675557"/>
              <a:gd name="connsiteX16" fmla="*/ 2955285 w 3365548"/>
              <a:gd name="connsiteY16" fmla="*/ 556289 h 1675557"/>
              <a:gd name="connsiteX17" fmla="*/ 3146509 w 3365548"/>
              <a:gd name="connsiteY17" fmla="*/ 549335 h 1675557"/>
              <a:gd name="connsiteX18" fmla="*/ 3146509 w 3365548"/>
              <a:gd name="connsiteY18" fmla="*/ 358111 h 1675557"/>
              <a:gd name="connsiteX19" fmla="*/ 3285582 w 3365548"/>
              <a:gd name="connsiteY19" fmla="*/ 347681 h 1675557"/>
              <a:gd name="connsiteX20" fmla="*/ 3275151 w 3365548"/>
              <a:gd name="connsiteY20" fmla="*/ 0 h 1675557"/>
              <a:gd name="connsiteX21" fmla="*/ 3365548 w 3365548"/>
              <a:gd name="connsiteY21" fmla="*/ 0 h 1675557"/>
              <a:gd name="connsiteX0" fmla="*/ 0 w 3365548"/>
              <a:gd name="connsiteY0" fmla="*/ 1668867 h 1675557"/>
              <a:gd name="connsiteX1" fmla="*/ 59106 w 3365548"/>
              <a:gd name="connsiteY1" fmla="*/ 1668867 h 1675557"/>
              <a:gd name="connsiteX2" fmla="*/ 69536 w 3365548"/>
              <a:gd name="connsiteY2" fmla="*/ 1599331 h 1675557"/>
              <a:gd name="connsiteX3" fmla="*/ 295528 w 3365548"/>
              <a:gd name="connsiteY3" fmla="*/ 1599331 h 1675557"/>
              <a:gd name="connsiteX4" fmla="*/ 486753 w 3365548"/>
              <a:gd name="connsiteY4" fmla="*/ 1442875 h 1675557"/>
              <a:gd name="connsiteX5" fmla="*/ 702315 w 3365548"/>
              <a:gd name="connsiteY5" fmla="*/ 1435921 h 1675557"/>
              <a:gd name="connsiteX6" fmla="*/ 1025658 w 3365548"/>
              <a:gd name="connsiteY6" fmla="*/ 1303802 h 1675557"/>
              <a:gd name="connsiteX7" fmla="*/ 1241220 w 3365548"/>
              <a:gd name="connsiteY7" fmla="*/ 1303802 h 1675557"/>
              <a:gd name="connsiteX8" fmla="*/ 1321186 w 3365548"/>
              <a:gd name="connsiteY8" fmla="*/ 1279465 h 1675557"/>
              <a:gd name="connsiteX9" fmla="*/ 1947011 w 3365548"/>
              <a:gd name="connsiteY9" fmla="*/ 1269034 h 1675557"/>
              <a:gd name="connsiteX10" fmla="*/ 2277308 w 3365548"/>
              <a:gd name="connsiteY10" fmla="*/ 1112578 h 1675557"/>
              <a:gd name="connsiteX11" fmla="*/ 2475486 w 3365548"/>
              <a:gd name="connsiteY11" fmla="*/ 1105624 h 1675557"/>
              <a:gd name="connsiteX12" fmla="*/ 2597174 w 3365548"/>
              <a:gd name="connsiteY12" fmla="*/ 1018704 h 1675557"/>
              <a:gd name="connsiteX13" fmla="*/ 2781445 w 3365548"/>
              <a:gd name="connsiteY13" fmla="*/ 1001320 h 1675557"/>
              <a:gd name="connsiteX14" fmla="*/ 2850981 w 3365548"/>
              <a:gd name="connsiteY14" fmla="*/ 792712 h 1675557"/>
              <a:gd name="connsiteX15" fmla="*/ 2937901 w 3365548"/>
              <a:gd name="connsiteY15" fmla="*/ 775328 h 1675557"/>
              <a:gd name="connsiteX16" fmla="*/ 2955285 w 3365548"/>
              <a:gd name="connsiteY16" fmla="*/ 556289 h 1675557"/>
              <a:gd name="connsiteX17" fmla="*/ 3146509 w 3365548"/>
              <a:gd name="connsiteY17" fmla="*/ 549335 h 1675557"/>
              <a:gd name="connsiteX18" fmla="*/ 3146509 w 3365548"/>
              <a:gd name="connsiteY18" fmla="*/ 358111 h 1675557"/>
              <a:gd name="connsiteX19" fmla="*/ 3285582 w 3365548"/>
              <a:gd name="connsiteY19" fmla="*/ 347681 h 1675557"/>
              <a:gd name="connsiteX20" fmla="*/ 3275151 w 3365548"/>
              <a:gd name="connsiteY20" fmla="*/ 0 h 1675557"/>
              <a:gd name="connsiteX21" fmla="*/ 3365548 w 3365548"/>
              <a:gd name="connsiteY21" fmla="*/ 0 h 1675557"/>
              <a:gd name="connsiteX0" fmla="*/ 0 w 3365548"/>
              <a:gd name="connsiteY0" fmla="*/ 1668867 h 1675557"/>
              <a:gd name="connsiteX1" fmla="*/ 59106 w 3365548"/>
              <a:gd name="connsiteY1" fmla="*/ 1668867 h 1675557"/>
              <a:gd name="connsiteX2" fmla="*/ 69536 w 3365548"/>
              <a:gd name="connsiteY2" fmla="*/ 1599331 h 1675557"/>
              <a:gd name="connsiteX3" fmla="*/ 295528 w 3365548"/>
              <a:gd name="connsiteY3" fmla="*/ 1599331 h 1675557"/>
              <a:gd name="connsiteX4" fmla="*/ 486753 w 3365548"/>
              <a:gd name="connsiteY4" fmla="*/ 1442875 h 1675557"/>
              <a:gd name="connsiteX5" fmla="*/ 702315 w 3365548"/>
              <a:gd name="connsiteY5" fmla="*/ 1435921 h 1675557"/>
              <a:gd name="connsiteX6" fmla="*/ 1025658 w 3365548"/>
              <a:gd name="connsiteY6" fmla="*/ 1303802 h 1675557"/>
              <a:gd name="connsiteX7" fmla="*/ 1241220 w 3365548"/>
              <a:gd name="connsiteY7" fmla="*/ 1303802 h 1675557"/>
              <a:gd name="connsiteX8" fmla="*/ 1321186 w 3365548"/>
              <a:gd name="connsiteY8" fmla="*/ 1279465 h 1675557"/>
              <a:gd name="connsiteX9" fmla="*/ 1947011 w 3365548"/>
              <a:gd name="connsiteY9" fmla="*/ 1269034 h 1675557"/>
              <a:gd name="connsiteX10" fmla="*/ 2277308 w 3365548"/>
              <a:gd name="connsiteY10" fmla="*/ 1112578 h 1675557"/>
              <a:gd name="connsiteX11" fmla="*/ 2475486 w 3365548"/>
              <a:gd name="connsiteY11" fmla="*/ 1105624 h 1675557"/>
              <a:gd name="connsiteX12" fmla="*/ 2597174 w 3365548"/>
              <a:gd name="connsiteY12" fmla="*/ 1018704 h 1675557"/>
              <a:gd name="connsiteX13" fmla="*/ 2781445 w 3365548"/>
              <a:gd name="connsiteY13" fmla="*/ 1001320 h 1675557"/>
              <a:gd name="connsiteX14" fmla="*/ 2850981 w 3365548"/>
              <a:gd name="connsiteY14" fmla="*/ 792712 h 1675557"/>
              <a:gd name="connsiteX15" fmla="*/ 2937901 w 3365548"/>
              <a:gd name="connsiteY15" fmla="*/ 775328 h 1675557"/>
              <a:gd name="connsiteX16" fmla="*/ 2955285 w 3365548"/>
              <a:gd name="connsiteY16" fmla="*/ 556289 h 1675557"/>
              <a:gd name="connsiteX17" fmla="*/ 3146509 w 3365548"/>
              <a:gd name="connsiteY17" fmla="*/ 549335 h 1675557"/>
              <a:gd name="connsiteX18" fmla="*/ 3146509 w 3365548"/>
              <a:gd name="connsiteY18" fmla="*/ 358111 h 1675557"/>
              <a:gd name="connsiteX19" fmla="*/ 3285582 w 3365548"/>
              <a:gd name="connsiteY19" fmla="*/ 347681 h 1675557"/>
              <a:gd name="connsiteX20" fmla="*/ 3275151 w 3365548"/>
              <a:gd name="connsiteY20" fmla="*/ 0 h 1675557"/>
              <a:gd name="connsiteX21" fmla="*/ 3365548 w 3365548"/>
              <a:gd name="connsiteY21" fmla="*/ 0 h 1675557"/>
              <a:gd name="connsiteX0" fmla="*/ 0 w 3365548"/>
              <a:gd name="connsiteY0" fmla="*/ 1668867 h 1675557"/>
              <a:gd name="connsiteX1" fmla="*/ 59106 w 3365548"/>
              <a:gd name="connsiteY1" fmla="*/ 1668867 h 1675557"/>
              <a:gd name="connsiteX2" fmla="*/ 69536 w 3365548"/>
              <a:gd name="connsiteY2" fmla="*/ 1599331 h 1675557"/>
              <a:gd name="connsiteX3" fmla="*/ 295528 w 3365548"/>
              <a:gd name="connsiteY3" fmla="*/ 1599331 h 1675557"/>
              <a:gd name="connsiteX4" fmla="*/ 486753 w 3365548"/>
              <a:gd name="connsiteY4" fmla="*/ 1442875 h 1675557"/>
              <a:gd name="connsiteX5" fmla="*/ 702315 w 3365548"/>
              <a:gd name="connsiteY5" fmla="*/ 1435921 h 1675557"/>
              <a:gd name="connsiteX6" fmla="*/ 1025658 w 3365548"/>
              <a:gd name="connsiteY6" fmla="*/ 1303802 h 1675557"/>
              <a:gd name="connsiteX7" fmla="*/ 1241220 w 3365548"/>
              <a:gd name="connsiteY7" fmla="*/ 1303802 h 1675557"/>
              <a:gd name="connsiteX8" fmla="*/ 1321186 w 3365548"/>
              <a:gd name="connsiteY8" fmla="*/ 1279465 h 1675557"/>
              <a:gd name="connsiteX9" fmla="*/ 1947011 w 3365548"/>
              <a:gd name="connsiteY9" fmla="*/ 1269034 h 1675557"/>
              <a:gd name="connsiteX10" fmla="*/ 2277308 w 3365548"/>
              <a:gd name="connsiteY10" fmla="*/ 1112578 h 1675557"/>
              <a:gd name="connsiteX11" fmla="*/ 2475486 w 3365548"/>
              <a:gd name="connsiteY11" fmla="*/ 1105624 h 1675557"/>
              <a:gd name="connsiteX12" fmla="*/ 2597174 w 3365548"/>
              <a:gd name="connsiteY12" fmla="*/ 1018704 h 1675557"/>
              <a:gd name="connsiteX13" fmla="*/ 2781445 w 3365548"/>
              <a:gd name="connsiteY13" fmla="*/ 1001320 h 1675557"/>
              <a:gd name="connsiteX14" fmla="*/ 2850981 w 3365548"/>
              <a:gd name="connsiteY14" fmla="*/ 792712 h 1675557"/>
              <a:gd name="connsiteX15" fmla="*/ 2937901 w 3365548"/>
              <a:gd name="connsiteY15" fmla="*/ 775328 h 1675557"/>
              <a:gd name="connsiteX16" fmla="*/ 2955285 w 3365548"/>
              <a:gd name="connsiteY16" fmla="*/ 556289 h 1675557"/>
              <a:gd name="connsiteX17" fmla="*/ 3146509 w 3365548"/>
              <a:gd name="connsiteY17" fmla="*/ 549335 h 1675557"/>
              <a:gd name="connsiteX18" fmla="*/ 3146509 w 3365548"/>
              <a:gd name="connsiteY18" fmla="*/ 358111 h 1675557"/>
              <a:gd name="connsiteX19" fmla="*/ 3285582 w 3365548"/>
              <a:gd name="connsiteY19" fmla="*/ 347681 h 1675557"/>
              <a:gd name="connsiteX20" fmla="*/ 3275151 w 3365548"/>
              <a:gd name="connsiteY20" fmla="*/ 0 h 1675557"/>
              <a:gd name="connsiteX21" fmla="*/ 3365548 w 3365548"/>
              <a:gd name="connsiteY21" fmla="*/ 0 h 1675557"/>
              <a:gd name="connsiteX0" fmla="*/ 0 w 3365548"/>
              <a:gd name="connsiteY0" fmla="*/ 1668867 h 1675557"/>
              <a:gd name="connsiteX1" fmla="*/ 59106 w 3365548"/>
              <a:gd name="connsiteY1" fmla="*/ 1668867 h 1675557"/>
              <a:gd name="connsiteX2" fmla="*/ 69536 w 3365548"/>
              <a:gd name="connsiteY2" fmla="*/ 1599331 h 1675557"/>
              <a:gd name="connsiteX3" fmla="*/ 295528 w 3365548"/>
              <a:gd name="connsiteY3" fmla="*/ 1599331 h 1675557"/>
              <a:gd name="connsiteX4" fmla="*/ 486753 w 3365548"/>
              <a:gd name="connsiteY4" fmla="*/ 1442875 h 1675557"/>
              <a:gd name="connsiteX5" fmla="*/ 702315 w 3365548"/>
              <a:gd name="connsiteY5" fmla="*/ 1435921 h 1675557"/>
              <a:gd name="connsiteX6" fmla="*/ 1025658 w 3365548"/>
              <a:gd name="connsiteY6" fmla="*/ 1303802 h 1675557"/>
              <a:gd name="connsiteX7" fmla="*/ 1241220 w 3365548"/>
              <a:gd name="connsiteY7" fmla="*/ 1303802 h 1675557"/>
              <a:gd name="connsiteX8" fmla="*/ 1321186 w 3365548"/>
              <a:gd name="connsiteY8" fmla="*/ 1279465 h 1675557"/>
              <a:gd name="connsiteX9" fmla="*/ 1947011 w 3365548"/>
              <a:gd name="connsiteY9" fmla="*/ 1269034 h 1675557"/>
              <a:gd name="connsiteX10" fmla="*/ 2277308 w 3365548"/>
              <a:gd name="connsiteY10" fmla="*/ 1112578 h 1675557"/>
              <a:gd name="connsiteX11" fmla="*/ 2475486 w 3365548"/>
              <a:gd name="connsiteY11" fmla="*/ 1105624 h 1675557"/>
              <a:gd name="connsiteX12" fmla="*/ 2597174 w 3365548"/>
              <a:gd name="connsiteY12" fmla="*/ 1018704 h 1675557"/>
              <a:gd name="connsiteX13" fmla="*/ 2781445 w 3365548"/>
              <a:gd name="connsiteY13" fmla="*/ 1001320 h 1675557"/>
              <a:gd name="connsiteX14" fmla="*/ 2850981 w 3365548"/>
              <a:gd name="connsiteY14" fmla="*/ 792712 h 1675557"/>
              <a:gd name="connsiteX15" fmla="*/ 2937901 w 3365548"/>
              <a:gd name="connsiteY15" fmla="*/ 775328 h 1675557"/>
              <a:gd name="connsiteX16" fmla="*/ 2955285 w 3365548"/>
              <a:gd name="connsiteY16" fmla="*/ 556289 h 1675557"/>
              <a:gd name="connsiteX17" fmla="*/ 3146509 w 3365548"/>
              <a:gd name="connsiteY17" fmla="*/ 549335 h 1675557"/>
              <a:gd name="connsiteX18" fmla="*/ 3146509 w 3365548"/>
              <a:gd name="connsiteY18" fmla="*/ 358111 h 1675557"/>
              <a:gd name="connsiteX19" fmla="*/ 3285582 w 3365548"/>
              <a:gd name="connsiteY19" fmla="*/ 347681 h 1675557"/>
              <a:gd name="connsiteX20" fmla="*/ 3275151 w 3365548"/>
              <a:gd name="connsiteY20" fmla="*/ 0 h 1675557"/>
              <a:gd name="connsiteX21" fmla="*/ 3365548 w 3365548"/>
              <a:gd name="connsiteY21" fmla="*/ 0 h 1675557"/>
              <a:gd name="connsiteX0" fmla="*/ 0 w 3365548"/>
              <a:gd name="connsiteY0" fmla="*/ 1668867 h 1675557"/>
              <a:gd name="connsiteX1" fmla="*/ 59106 w 3365548"/>
              <a:gd name="connsiteY1" fmla="*/ 1668867 h 1675557"/>
              <a:gd name="connsiteX2" fmla="*/ 69536 w 3365548"/>
              <a:gd name="connsiteY2" fmla="*/ 1599331 h 1675557"/>
              <a:gd name="connsiteX3" fmla="*/ 295528 w 3365548"/>
              <a:gd name="connsiteY3" fmla="*/ 1599331 h 1675557"/>
              <a:gd name="connsiteX4" fmla="*/ 486753 w 3365548"/>
              <a:gd name="connsiteY4" fmla="*/ 1442875 h 1675557"/>
              <a:gd name="connsiteX5" fmla="*/ 702315 w 3365548"/>
              <a:gd name="connsiteY5" fmla="*/ 1435921 h 1675557"/>
              <a:gd name="connsiteX6" fmla="*/ 1025658 w 3365548"/>
              <a:gd name="connsiteY6" fmla="*/ 1303802 h 1675557"/>
              <a:gd name="connsiteX7" fmla="*/ 1241220 w 3365548"/>
              <a:gd name="connsiteY7" fmla="*/ 1303802 h 1675557"/>
              <a:gd name="connsiteX8" fmla="*/ 1321186 w 3365548"/>
              <a:gd name="connsiteY8" fmla="*/ 1279465 h 1675557"/>
              <a:gd name="connsiteX9" fmla="*/ 1947011 w 3365548"/>
              <a:gd name="connsiteY9" fmla="*/ 1269034 h 1675557"/>
              <a:gd name="connsiteX10" fmla="*/ 2277308 w 3365548"/>
              <a:gd name="connsiteY10" fmla="*/ 1112578 h 1675557"/>
              <a:gd name="connsiteX11" fmla="*/ 2475486 w 3365548"/>
              <a:gd name="connsiteY11" fmla="*/ 1105624 h 1675557"/>
              <a:gd name="connsiteX12" fmla="*/ 2597174 w 3365548"/>
              <a:gd name="connsiteY12" fmla="*/ 1018704 h 1675557"/>
              <a:gd name="connsiteX13" fmla="*/ 2781445 w 3365548"/>
              <a:gd name="connsiteY13" fmla="*/ 1001320 h 1675557"/>
              <a:gd name="connsiteX14" fmla="*/ 2850981 w 3365548"/>
              <a:gd name="connsiteY14" fmla="*/ 792712 h 1675557"/>
              <a:gd name="connsiteX15" fmla="*/ 2937901 w 3365548"/>
              <a:gd name="connsiteY15" fmla="*/ 775328 h 1675557"/>
              <a:gd name="connsiteX16" fmla="*/ 2955285 w 3365548"/>
              <a:gd name="connsiteY16" fmla="*/ 556289 h 1675557"/>
              <a:gd name="connsiteX17" fmla="*/ 3146509 w 3365548"/>
              <a:gd name="connsiteY17" fmla="*/ 549335 h 1675557"/>
              <a:gd name="connsiteX18" fmla="*/ 3146509 w 3365548"/>
              <a:gd name="connsiteY18" fmla="*/ 358111 h 1675557"/>
              <a:gd name="connsiteX19" fmla="*/ 3285582 w 3365548"/>
              <a:gd name="connsiteY19" fmla="*/ 347681 h 1675557"/>
              <a:gd name="connsiteX20" fmla="*/ 3275151 w 3365548"/>
              <a:gd name="connsiteY20" fmla="*/ 0 h 1675557"/>
              <a:gd name="connsiteX21" fmla="*/ 3365548 w 3365548"/>
              <a:gd name="connsiteY21" fmla="*/ 0 h 1675557"/>
              <a:gd name="connsiteX0" fmla="*/ 0 w 3365548"/>
              <a:gd name="connsiteY0" fmla="*/ 1668867 h 1675557"/>
              <a:gd name="connsiteX1" fmla="*/ 59106 w 3365548"/>
              <a:gd name="connsiteY1" fmla="*/ 1668867 h 1675557"/>
              <a:gd name="connsiteX2" fmla="*/ 69536 w 3365548"/>
              <a:gd name="connsiteY2" fmla="*/ 1599331 h 1675557"/>
              <a:gd name="connsiteX3" fmla="*/ 295528 w 3365548"/>
              <a:gd name="connsiteY3" fmla="*/ 1599331 h 1675557"/>
              <a:gd name="connsiteX4" fmla="*/ 486753 w 3365548"/>
              <a:gd name="connsiteY4" fmla="*/ 1442875 h 1675557"/>
              <a:gd name="connsiteX5" fmla="*/ 702315 w 3365548"/>
              <a:gd name="connsiteY5" fmla="*/ 1435921 h 1675557"/>
              <a:gd name="connsiteX6" fmla="*/ 1025658 w 3365548"/>
              <a:gd name="connsiteY6" fmla="*/ 1303802 h 1675557"/>
              <a:gd name="connsiteX7" fmla="*/ 1241220 w 3365548"/>
              <a:gd name="connsiteY7" fmla="*/ 1303802 h 1675557"/>
              <a:gd name="connsiteX8" fmla="*/ 1321186 w 3365548"/>
              <a:gd name="connsiteY8" fmla="*/ 1279465 h 1675557"/>
              <a:gd name="connsiteX9" fmla="*/ 1947011 w 3365548"/>
              <a:gd name="connsiteY9" fmla="*/ 1269034 h 1675557"/>
              <a:gd name="connsiteX10" fmla="*/ 2277308 w 3365548"/>
              <a:gd name="connsiteY10" fmla="*/ 1112578 h 1675557"/>
              <a:gd name="connsiteX11" fmla="*/ 2475486 w 3365548"/>
              <a:gd name="connsiteY11" fmla="*/ 1105624 h 1675557"/>
              <a:gd name="connsiteX12" fmla="*/ 2597174 w 3365548"/>
              <a:gd name="connsiteY12" fmla="*/ 1018704 h 1675557"/>
              <a:gd name="connsiteX13" fmla="*/ 2781445 w 3365548"/>
              <a:gd name="connsiteY13" fmla="*/ 1001320 h 1675557"/>
              <a:gd name="connsiteX14" fmla="*/ 2850981 w 3365548"/>
              <a:gd name="connsiteY14" fmla="*/ 792712 h 1675557"/>
              <a:gd name="connsiteX15" fmla="*/ 2937901 w 3365548"/>
              <a:gd name="connsiteY15" fmla="*/ 775328 h 1675557"/>
              <a:gd name="connsiteX16" fmla="*/ 2955285 w 3365548"/>
              <a:gd name="connsiteY16" fmla="*/ 556289 h 1675557"/>
              <a:gd name="connsiteX17" fmla="*/ 3146509 w 3365548"/>
              <a:gd name="connsiteY17" fmla="*/ 549335 h 1675557"/>
              <a:gd name="connsiteX18" fmla="*/ 3146509 w 3365548"/>
              <a:gd name="connsiteY18" fmla="*/ 358111 h 1675557"/>
              <a:gd name="connsiteX19" fmla="*/ 3285582 w 3365548"/>
              <a:gd name="connsiteY19" fmla="*/ 347681 h 1675557"/>
              <a:gd name="connsiteX20" fmla="*/ 3275151 w 3365548"/>
              <a:gd name="connsiteY20" fmla="*/ 0 h 1675557"/>
              <a:gd name="connsiteX21" fmla="*/ 3365548 w 3365548"/>
              <a:gd name="connsiteY21" fmla="*/ 0 h 1675557"/>
              <a:gd name="connsiteX0" fmla="*/ 0 w 3365548"/>
              <a:gd name="connsiteY0" fmla="*/ 1668867 h 1675557"/>
              <a:gd name="connsiteX1" fmla="*/ 59106 w 3365548"/>
              <a:gd name="connsiteY1" fmla="*/ 1668867 h 1675557"/>
              <a:gd name="connsiteX2" fmla="*/ 69536 w 3365548"/>
              <a:gd name="connsiteY2" fmla="*/ 1599331 h 1675557"/>
              <a:gd name="connsiteX3" fmla="*/ 295528 w 3365548"/>
              <a:gd name="connsiteY3" fmla="*/ 1599331 h 1675557"/>
              <a:gd name="connsiteX4" fmla="*/ 486753 w 3365548"/>
              <a:gd name="connsiteY4" fmla="*/ 1442875 h 1675557"/>
              <a:gd name="connsiteX5" fmla="*/ 702315 w 3365548"/>
              <a:gd name="connsiteY5" fmla="*/ 1435921 h 1675557"/>
              <a:gd name="connsiteX6" fmla="*/ 1025658 w 3365548"/>
              <a:gd name="connsiteY6" fmla="*/ 1303802 h 1675557"/>
              <a:gd name="connsiteX7" fmla="*/ 1241220 w 3365548"/>
              <a:gd name="connsiteY7" fmla="*/ 1303802 h 1675557"/>
              <a:gd name="connsiteX8" fmla="*/ 1321186 w 3365548"/>
              <a:gd name="connsiteY8" fmla="*/ 1279465 h 1675557"/>
              <a:gd name="connsiteX9" fmla="*/ 1947011 w 3365548"/>
              <a:gd name="connsiteY9" fmla="*/ 1269034 h 1675557"/>
              <a:gd name="connsiteX10" fmla="*/ 2277308 w 3365548"/>
              <a:gd name="connsiteY10" fmla="*/ 1112578 h 1675557"/>
              <a:gd name="connsiteX11" fmla="*/ 2475486 w 3365548"/>
              <a:gd name="connsiteY11" fmla="*/ 1105624 h 1675557"/>
              <a:gd name="connsiteX12" fmla="*/ 2597174 w 3365548"/>
              <a:gd name="connsiteY12" fmla="*/ 1018704 h 1675557"/>
              <a:gd name="connsiteX13" fmla="*/ 2781445 w 3365548"/>
              <a:gd name="connsiteY13" fmla="*/ 1001320 h 1675557"/>
              <a:gd name="connsiteX14" fmla="*/ 2850981 w 3365548"/>
              <a:gd name="connsiteY14" fmla="*/ 792712 h 1675557"/>
              <a:gd name="connsiteX15" fmla="*/ 2937901 w 3365548"/>
              <a:gd name="connsiteY15" fmla="*/ 775328 h 1675557"/>
              <a:gd name="connsiteX16" fmla="*/ 2955285 w 3365548"/>
              <a:gd name="connsiteY16" fmla="*/ 556289 h 1675557"/>
              <a:gd name="connsiteX17" fmla="*/ 3146509 w 3365548"/>
              <a:gd name="connsiteY17" fmla="*/ 549335 h 1675557"/>
              <a:gd name="connsiteX18" fmla="*/ 3146509 w 3365548"/>
              <a:gd name="connsiteY18" fmla="*/ 358111 h 1675557"/>
              <a:gd name="connsiteX19" fmla="*/ 3285582 w 3365548"/>
              <a:gd name="connsiteY19" fmla="*/ 347681 h 1675557"/>
              <a:gd name="connsiteX20" fmla="*/ 3275151 w 3365548"/>
              <a:gd name="connsiteY20" fmla="*/ 0 h 1675557"/>
              <a:gd name="connsiteX21" fmla="*/ 3365548 w 3365548"/>
              <a:gd name="connsiteY21" fmla="*/ 0 h 1675557"/>
              <a:gd name="connsiteX0" fmla="*/ 0 w 3365548"/>
              <a:gd name="connsiteY0" fmla="*/ 1668867 h 1675557"/>
              <a:gd name="connsiteX1" fmla="*/ 59106 w 3365548"/>
              <a:gd name="connsiteY1" fmla="*/ 1668867 h 1675557"/>
              <a:gd name="connsiteX2" fmla="*/ 69536 w 3365548"/>
              <a:gd name="connsiteY2" fmla="*/ 1599331 h 1675557"/>
              <a:gd name="connsiteX3" fmla="*/ 295528 w 3365548"/>
              <a:gd name="connsiteY3" fmla="*/ 1599331 h 1675557"/>
              <a:gd name="connsiteX4" fmla="*/ 486753 w 3365548"/>
              <a:gd name="connsiteY4" fmla="*/ 1442875 h 1675557"/>
              <a:gd name="connsiteX5" fmla="*/ 702315 w 3365548"/>
              <a:gd name="connsiteY5" fmla="*/ 1435921 h 1675557"/>
              <a:gd name="connsiteX6" fmla="*/ 1025658 w 3365548"/>
              <a:gd name="connsiteY6" fmla="*/ 1303802 h 1675557"/>
              <a:gd name="connsiteX7" fmla="*/ 1241220 w 3365548"/>
              <a:gd name="connsiteY7" fmla="*/ 1303802 h 1675557"/>
              <a:gd name="connsiteX8" fmla="*/ 1321186 w 3365548"/>
              <a:gd name="connsiteY8" fmla="*/ 1279465 h 1675557"/>
              <a:gd name="connsiteX9" fmla="*/ 1947011 w 3365548"/>
              <a:gd name="connsiteY9" fmla="*/ 1269034 h 1675557"/>
              <a:gd name="connsiteX10" fmla="*/ 2277308 w 3365548"/>
              <a:gd name="connsiteY10" fmla="*/ 1112578 h 1675557"/>
              <a:gd name="connsiteX11" fmla="*/ 2475486 w 3365548"/>
              <a:gd name="connsiteY11" fmla="*/ 1105624 h 1675557"/>
              <a:gd name="connsiteX12" fmla="*/ 2597174 w 3365548"/>
              <a:gd name="connsiteY12" fmla="*/ 1018704 h 1675557"/>
              <a:gd name="connsiteX13" fmla="*/ 2781445 w 3365548"/>
              <a:gd name="connsiteY13" fmla="*/ 1001320 h 1675557"/>
              <a:gd name="connsiteX14" fmla="*/ 2850981 w 3365548"/>
              <a:gd name="connsiteY14" fmla="*/ 792712 h 1675557"/>
              <a:gd name="connsiteX15" fmla="*/ 2937901 w 3365548"/>
              <a:gd name="connsiteY15" fmla="*/ 775328 h 1675557"/>
              <a:gd name="connsiteX16" fmla="*/ 2955285 w 3365548"/>
              <a:gd name="connsiteY16" fmla="*/ 556289 h 1675557"/>
              <a:gd name="connsiteX17" fmla="*/ 3146509 w 3365548"/>
              <a:gd name="connsiteY17" fmla="*/ 549335 h 1675557"/>
              <a:gd name="connsiteX18" fmla="*/ 3146509 w 3365548"/>
              <a:gd name="connsiteY18" fmla="*/ 358111 h 1675557"/>
              <a:gd name="connsiteX19" fmla="*/ 3285582 w 3365548"/>
              <a:gd name="connsiteY19" fmla="*/ 347681 h 1675557"/>
              <a:gd name="connsiteX20" fmla="*/ 3275151 w 3365548"/>
              <a:gd name="connsiteY20" fmla="*/ 0 h 1675557"/>
              <a:gd name="connsiteX21" fmla="*/ 3365548 w 3365548"/>
              <a:gd name="connsiteY21" fmla="*/ 0 h 1675557"/>
              <a:gd name="connsiteX0" fmla="*/ 0 w 3365548"/>
              <a:gd name="connsiteY0" fmla="*/ 1668867 h 1668867"/>
              <a:gd name="connsiteX1" fmla="*/ 59106 w 3365548"/>
              <a:gd name="connsiteY1" fmla="*/ 1668867 h 1668867"/>
              <a:gd name="connsiteX2" fmla="*/ 69536 w 3365548"/>
              <a:gd name="connsiteY2" fmla="*/ 1599331 h 1668867"/>
              <a:gd name="connsiteX3" fmla="*/ 295528 w 3365548"/>
              <a:gd name="connsiteY3" fmla="*/ 1599331 h 1668867"/>
              <a:gd name="connsiteX4" fmla="*/ 486753 w 3365548"/>
              <a:gd name="connsiteY4" fmla="*/ 1442875 h 1668867"/>
              <a:gd name="connsiteX5" fmla="*/ 702315 w 3365548"/>
              <a:gd name="connsiteY5" fmla="*/ 1435921 h 1668867"/>
              <a:gd name="connsiteX6" fmla="*/ 1025658 w 3365548"/>
              <a:gd name="connsiteY6" fmla="*/ 1303802 h 1668867"/>
              <a:gd name="connsiteX7" fmla="*/ 1241220 w 3365548"/>
              <a:gd name="connsiteY7" fmla="*/ 1303802 h 1668867"/>
              <a:gd name="connsiteX8" fmla="*/ 1321186 w 3365548"/>
              <a:gd name="connsiteY8" fmla="*/ 1279465 h 1668867"/>
              <a:gd name="connsiteX9" fmla="*/ 1947011 w 3365548"/>
              <a:gd name="connsiteY9" fmla="*/ 1269034 h 1668867"/>
              <a:gd name="connsiteX10" fmla="*/ 2277308 w 3365548"/>
              <a:gd name="connsiteY10" fmla="*/ 1112578 h 1668867"/>
              <a:gd name="connsiteX11" fmla="*/ 2475486 w 3365548"/>
              <a:gd name="connsiteY11" fmla="*/ 1105624 h 1668867"/>
              <a:gd name="connsiteX12" fmla="*/ 2597174 w 3365548"/>
              <a:gd name="connsiteY12" fmla="*/ 1018704 h 1668867"/>
              <a:gd name="connsiteX13" fmla="*/ 2781445 w 3365548"/>
              <a:gd name="connsiteY13" fmla="*/ 1001320 h 1668867"/>
              <a:gd name="connsiteX14" fmla="*/ 2850981 w 3365548"/>
              <a:gd name="connsiteY14" fmla="*/ 792712 h 1668867"/>
              <a:gd name="connsiteX15" fmla="*/ 2937901 w 3365548"/>
              <a:gd name="connsiteY15" fmla="*/ 775328 h 1668867"/>
              <a:gd name="connsiteX16" fmla="*/ 2955285 w 3365548"/>
              <a:gd name="connsiteY16" fmla="*/ 556289 h 1668867"/>
              <a:gd name="connsiteX17" fmla="*/ 3146509 w 3365548"/>
              <a:gd name="connsiteY17" fmla="*/ 549335 h 1668867"/>
              <a:gd name="connsiteX18" fmla="*/ 3146509 w 3365548"/>
              <a:gd name="connsiteY18" fmla="*/ 358111 h 1668867"/>
              <a:gd name="connsiteX19" fmla="*/ 3285582 w 3365548"/>
              <a:gd name="connsiteY19" fmla="*/ 347681 h 1668867"/>
              <a:gd name="connsiteX20" fmla="*/ 3275151 w 3365548"/>
              <a:gd name="connsiteY20" fmla="*/ 0 h 1668867"/>
              <a:gd name="connsiteX21" fmla="*/ 3365548 w 3365548"/>
              <a:gd name="connsiteY21" fmla="*/ 0 h 16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65548" h="1668867">
                <a:moveTo>
                  <a:pt x="0" y="1668867"/>
                </a:moveTo>
                <a:lnTo>
                  <a:pt x="59106" y="1668867"/>
                </a:lnTo>
                <a:lnTo>
                  <a:pt x="69536" y="1599331"/>
                </a:lnTo>
                <a:lnTo>
                  <a:pt x="295528" y="1599331"/>
                </a:lnTo>
                <a:lnTo>
                  <a:pt x="486753" y="1442875"/>
                </a:lnTo>
                <a:lnTo>
                  <a:pt x="702315" y="1435921"/>
                </a:lnTo>
                <a:lnTo>
                  <a:pt x="1025658" y="1303802"/>
                </a:lnTo>
                <a:lnTo>
                  <a:pt x="1241220" y="1303802"/>
                </a:lnTo>
                <a:lnTo>
                  <a:pt x="1321186" y="1279465"/>
                </a:lnTo>
                <a:lnTo>
                  <a:pt x="1947011" y="1269034"/>
                </a:lnTo>
                <a:lnTo>
                  <a:pt x="2277308" y="1112578"/>
                </a:lnTo>
                <a:lnTo>
                  <a:pt x="2475486" y="1105624"/>
                </a:lnTo>
                <a:lnTo>
                  <a:pt x="2597174" y="1018704"/>
                </a:lnTo>
                <a:lnTo>
                  <a:pt x="2781445" y="1001320"/>
                </a:lnTo>
                <a:lnTo>
                  <a:pt x="2850981" y="792712"/>
                </a:lnTo>
                <a:lnTo>
                  <a:pt x="2937901" y="775328"/>
                </a:lnTo>
                <a:lnTo>
                  <a:pt x="2955285" y="556289"/>
                </a:lnTo>
                <a:lnTo>
                  <a:pt x="3146509" y="549335"/>
                </a:lnTo>
                <a:lnTo>
                  <a:pt x="3146509" y="358111"/>
                </a:lnTo>
                <a:lnTo>
                  <a:pt x="3285582" y="347681"/>
                </a:lnTo>
                <a:lnTo>
                  <a:pt x="3275151" y="0"/>
                </a:lnTo>
                <a:lnTo>
                  <a:pt x="3365548" y="0"/>
                </a:lnTo>
              </a:path>
            </a:pathLst>
          </a:custGeom>
          <a:ln w="38100">
            <a:solidFill>
              <a:srgbClr val="FF990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dirty="0"/>
          </a:p>
        </p:txBody>
      </p:sp>
      <p:sp>
        <p:nvSpPr>
          <p:cNvPr id="24" name="Freeform 23"/>
          <p:cNvSpPr/>
          <p:nvPr/>
        </p:nvSpPr>
        <p:spPr>
          <a:xfrm>
            <a:off x="5337175" y="3014663"/>
            <a:ext cx="3379788" cy="2384425"/>
          </a:xfrm>
          <a:custGeom>
            <a:avLst/>
            <a:gdLst>
              <a:gd name="connsiteX0" fmla="*/ 0 w 3379456"/>
              <a:gd name="connsiteY0" fmla="*/ 2411936 h 2440219"/>
              <a:gd name="connsiteX1" fmla="*/ 135596 w 3379456"/>
              <a:gd name="connsiteY1" fmla="*/ 2401506 h 2440219"/>
              <a:gd name="connsiteX2" fmla="*/ 128642 w 3379456"/>
              <a:gd name="connsiteY2" fmla="*/ 2036441 h 2440219"/>
              <a:gd name="connsiteX3" fmla="*/ 239900 w 3379456"/>
              <a:gd name="connsiteY3" fmla="*/ 1671377 h 2440219"/>
              <a:gd name="connsiteX4" fmla="*/ 413740 w 3379456"/>
              <a:gd name="connsiteY4" fmla="*/ 1678330 h 2440219"/>
              <a:gd name="connsiteX5" fmla="*/ 413740 w 3379456"/>
              <a:gd name="connsiteY5" fmla="*/ 1473199 h 2440219"/>
              <a:gd name="connsiteX6" fmla="*/ 876155 w 3379456"/>
              <a:gd name="connsiteY6" fmla="*/ 1469722 h 2440219"/>
              <a:gd name="connsiteX7" fmla="*/ 990890 w 3379456"/>
              <a:gd name="connsiteY7" fmla="*/ 819559 h 2440219"/>
              <a:gd name="connsiteX8" fmla="*/ 1484597 w 3379456"/>
              <a:gd name="connsiteY8" fmla="*/ 809129 h 2440219"/>
              <a:gd name="connsiteX9" fmla="*/ 1501981 w 3379456"/>
              <a:gd name="connsiteY9" fmla="*/ 517077 h 2440219"/>
              <a:gd name="connsiteX10" fmla="*/ 2277308 w 3379456"/>
              <a:gd name="connsiteY10" fmla="*/ 506647 h 2440219"/>
              <a:gd name="connsiteX11" fmla="*/ 2266878 w 3379456"/>
              <a:gd name="connsiteY11" fmla="*/ 47708 h 2440219"/>
              <a:gd name="connsiteX12" fmla="*/ 3379456 w 3379456"/>
              <a:gd name="connsiteY12" fmla="*/ 37278 h 2440219"/>
              <a:gd name="connsiteX0" fmla="*/ 0 w 3379456"/>
              <a:gd name="connsiteY0" fmla="*/ 2374658 h 2402941"/>
              <a:gd name="connsiteX1" fmla="*/ 135596 w 3379456"/>
              <a:gd name="connsiteY1" fmla="*/ 2364228 h 2402941"/>
              <a:gd name="connsiteX2" fmla="*/ 128642 w 3379456"/>
              <a:gd name="connsiteY2" fmla="*/ 1999163 h 2402941"/>
              <a:gd name="connsiteX3" fmla="*/ 239900 w 3379456"/>
              <a:gd name="connsiteY3" fmla="*/ 1634099 h 2402941"/>
              <a:gd name="connsiteX4" fmla="*/ 413740 w 3379456"/>
              <a:gd name="connsiteY4" fmla="*/ 1641052 h 2402941"/>
              <a:gd name="connsiteX5" fmla="*/ 413740 w 3379456"/>
              <a:gd name="connsiteY5" fmla="*/ 1435921 h 2402941"/>
              <a:gd name="connsiteX6" fmla="*/ 876155 w 3379456"/>
              <a:gd name="connsiteY6" fmla="*/ 1432444 h 2402941"/>
              <a:gd name="connsiteX7" fmla="*/ 990890 w 3379456"/>
              <a:gd name="connsiteY7" fmla="*/ 782281 h 2402941"/>
              <a:gd name="connsiteX8" fmla="*/ 1484597 w 3379456"/>
              <a:gd name="connsiteY8" fmla="*/ 771851 h 2402941"/>
              <a:gd name="connsiteX9" fmla="*/ 1501981 w 3379456"/>
              <a:gd name="connsiteY9" fmla="*/ 479799 h 2402941"/>
              <a:gd name="connsiteX10" fmla="*/ 2277308 w 3379456"/>
              <a:gd name="connsiteY10" fmla="*/ 469369 h 2402941"/>
              <a:gd name="connsiteX11" fmla="*/ 2266878 w 3379456"/>
              <a:gd name="connsiteY11" fmla="*/ 10430 h 2402941"/>
              <a:gd name="connsiteX12" fmla="*/ 3379456 w 3379456"/>
              <a:gd name="connsiteY12" fmla="*/ 0 h 2402941"/>
              <a:gd name="connsiteX0" fmla="*/ 0 w 3379456"/>
              <a:gd name="connsiteY0" fmla="*/ 2374658 h 2402941"/>
              <a:gd name="connsiteX1" fmla="*/ 135596 w 3379456"/>
              <a:gd name="connsiteY1" fmla="*/ 2364228 h 2402941"/>
              <a:gd name="connsiteX2" fmla="*/ 128642 w 3379456"/>
              <a:gd name="connsiteY2" fmla="*/ 1999163 h 2402941"/>
              <a:gd name="connsiteX3" fmla="*/ 239900 w 3379456"/>
              <a:gd name="connsiteY3" fmla="*/ 1634099 h 2402941"/>
              <a:gd name="connsiteX4" fmla="*/ 413740 w 3379456"/>
              <a:gd name="connsiteY4" fmla="*/ 1641052 h 2402941"/>
              <a:gd name="connsiteX5" fmla="*/ 413740 w 3379456"/>
              <a:gd name="connsiteY5" fmla="*/ 1435921 h 2402941"/>
              <a:gd name="connsiteX6" fmla="*/ 876155 w 3379456"/>
              <a:gd name="connsiteY6" fmla="*/ 1432444 h 2402941"/>
              <a:gd name="connsiteX7" fmla="*/ 990890 w 3379456"/>
              <a:gd name="connsiteY7" fmla="*/ 782281 h 2402941"/>
              <a:gd name="connsiteX8" fmla="*/ 1484597 w 3379456"/>
              <a:gd name="connsiteY8" fmla="*/ 771851 h 2402941"/>
              <a:gd name="connsiteX9" fmla="*/ 1501981 w 3379456"/>
              <a:gd name="connsiteY9" fmla="*/ 479799 h 2402941"/>
              <a:gd name="connsiteX10" fmla="*/ 2277308 w 3379456"/>
              <a:gd name="connsiteY10" fmla="*/ 469369 h 2402941"/>
              <a:gd name="connsiteX11" fmla="*/ 2266878 w 3379456"/>
              <a:gd name="connsiteY11" fmla="*/ 10430 h 2402941"/>
              <a:gd name="connsiteX12" fmla="*/ 3379456 w 3379456"/>
              <a:gd name="connsiteY12" fmla="*/ 0 h 2402941"/>
              <a:gd name="connsiteX0" fmla="*/ 0 w 3379456"/>
              <a:gd name="connsiteY0" fmla="*/ 2374658 h 2402941"/>
              <a:gd name="connsiteX1" fmla="*/ 135596 w 3379456"/>
              <a:gd name="connsiteY1" fmla="*/ 2364228 h 2402941"/>
              <a:gd name="connsiteX2" fmla="*/ 128642 w 3379456"/>
              <a:gd name="connsiteY2" fmla="*/ 1999163 h 2402941"/>
              <a:gd name="connsiteX3" fmla="*/ 239900 w 3379456"/>
              <a:gd name="connsiteY3" fmla="*/ 1634099 h 2402941"/>
              <a:gd name="connsiteX4" fmla="*/ 413740 w 3379456"/>
              <a:gd name="connsiteY4" fmla="*/ 1641052 h 2402941"/>
              <a:gd name="connsiteX5" fmla="*/ 413740 w 3379456"/>
              <a:gd name="connsiteY5" fmla="*/ 1435921 h 2402941"/>
              <a:gd name="connsiteX6" fmla="*/ 876155 w 3379456"/>
              <a:gd name="connsiteY6" fmla="*/ 1432444 h 2402941"/>
              <a:gd name="connsiteX7" fmla="*/ 990890 w 3379456"/>
              <a:gd name="connsiteY7" fmla="*/ 782281 h 2402941"/>
              <a:gd name="connsiteX8" fmla="*/ 1484597 w 3379456"/>
              <a:gd name="connsiteY8" fmla="*/ 771851 h 2402941"/>
              <a:gd name="connsiteX9" fmla="*/ 1501981 w 3379456"/>
              <a:gd name="connsiteY9" fmla="*/ 479799 h 2402941"/>
              <a:gd name="connsiteX10" fmla="*/ 2277308 w 3379456"/>
              <a:gd name="connsiteY10" fmla="*/ 469369 h 2402941"/>
              <a:gd name="connsiteX11" fmla="*/ 2266878 w 3379456"/>
              <a:gd name="connsiteY11" fmla="*/ 10430 h 2402941"/>
              <a:gd name="connsiteX12" fmla="*/ 3379456 w 3379456"/>
              <a:gd name="connsiteY12" fmla="*/ 0 h 2402941"/>
              <a:gd name="connsiteX0" fmla="*/ 0 w 3379456"/>
              <a:gd name="connsiteY0" fmla="*/ 2374658 h 2402941"/>
              <a:gd name="connsiteX1" fmla="*/ 135596 w 3379456"/>
              <a:gd name="connsiteY1" fmla="*/ 2364228 h 2402941"/>
              <a:gd name="connsiteX2" fmla="*/ 128642 w 3379456"/>
              <a:gd name="connsiteY2" fmla="*/ 1999163 h 2402941"/>
              <a:gd name="connsiteX3" fmla="*/ 239900 w 3379456"/>
              <a:gd name="connsiteY3" fmla="*/ 1634099 h 2402941"/>
              <a:gd name="connsiteX4" fmla="*/ 413740 w 3379456"/>
              <a:gd name="connsiteY4" fmla="*/ 1641052 h 2402941"/>
              <a:gd name="connsiteX5" fmla="*/ 413740 w 3379456"/>
              <a:gd name="connsiteY5" fmla="*/ 1435921 h 2402941"/>
              <a:gd name="connsiteX6" fmla="*/ 876155 w 3379456"/>
              <a:gd name="connsiteY6" fmla="*/ 1432444 h 2402941"/>
              <a:gd name="connsiteX7" fmla="*/ 990890 w 3379456"/>
              <a:gd name="connsiteY7" fmla="*/ 782281 h 2402941"/>
              <a:gd name="connsiteX8" fmla="*/ 1484597 w 3379456"/>
              <a:gd name="connsiteY8" fmla="*/ 771851 h 2402941"/>
              <a:gd name="connsiteX9" fmla="*/ 1501981 w 3379456"/>
              <a:gd name="connsiteY9" fmla="*/ 479799 h 2402941"/>
              <a:gd name="connsiteX10" fmla="*/ 2277308 w 3379456"/>
              <a:gd name="connsiteY10" fmla="*/ 469369 h 2402941"/>
              <a:gd name="connsiteX11" fmla="*/ 2266878 w 3379456"/>
              <a:gd name="connsiteY11" fmla="*/ 10430 h 2402941"/>
              <a:gd name="connsiteX12" fmla="*/ 3379456 w 3379456"/>
              <a:gd name="connsiteY12" fmla="*/ 0 h 2402941"/>
              <a:gd name="connsiteX0" fmla="*/ 0 w 3379456"/>
              <a:gd name="connsiteY0" fmla="*/ 2374658 h 2402941"/>
              <a:gd name="connsiteX1" fmla="*/ 135596 w 3379456"/>
              <a:gd name="connsiteY1" fmla="*/ 2364228 h 2402941"/>
              <a:gd name="connsiteX2" fmla="*/ 128642 w 3379456"/>
              <a:gd name="connsiteY2" fmla="*/ 1999163 h 2402941"/>
              <a:gd name="connsiteX3" fmla="*/ 239900 w 3379456"/>
              <a:gd name="connsiteY3" fmla="*/ 1634099 h 2402941"/>
              <a:gd name="connsiteX4" fmla="*/ 413740 w 3379456"/>
              <a:gd name="connsiteY4" fmla="*/ 1641052 h 2402941"/>
              <a:gd name="connsiteX5" fmla="*/ 413740 w 3379456"/>
              <a:gd name="connsiteY5" fmla="*/ 1435921 h 2402941"/>
              <a:gd name="connsiteX6" fmla="*/ 876155 w 3379456"/>
              <a:gd name="connsiteY6" fmla="*/ 1432444 h 2402941"/>
              <a:gd name="connsiteX7" fmla="*/ 990890 w 3379456"/>
              <a:gd name="connsiteY7" fmla="*/ 782281 h 2402941"/>
              <a:gd name="connsiteX8" fmla="*/ 1484597 w 3379456"/>
              <a:gd name="connsiteY8" fmla="*/ 771851 h 2402941"/>
              <a:gd name="connsiteX9" fmla="*/ 1501981 w 3379456"/>
              <a:gd name="connsiteY9" fmla="*/ 479799 h 2402941"/>
              <a:gd name="connsiteX10" fmla="*/ 2277308 w 3379456"/>
              <a:gd name="connsiteY10" fmla="*/ 469369 h 2402941"/>
              <a:gd name="connsiteX11" fmla="*/ 2266878 w 3379456"/>
              <a:gd name="connsiteY11" fmla="*/ 10430 h 2402941"/>
              <a:gd name="connsiteX12" fmla="*/ 3379456 w 3379456"/>
              <a:gd name="connsiteY12" fmla="*/ 0 h 2402941"/>
              <a:gd name="connsiteX0" fmla="*/ 0 w 3379456"/>
              <a:gd name="connsiteY0" fmla="*/ 2374658 h 2402941"/>
              <a:gd name="connsiteX1" fmla="*/ 135596 w 3379456"/>
              <a:gd name="connsiteY1" fmla="*/ 2364228 h 2402941"/>
              <a:gd name="connsiteX2" fmla="*/ 128642 w 3379456"/>
              <a:gd name="connsiteY2" fmla="*/ 1999163 h 2402941"/>
              <a:gd name="connsiteX3" fmla="*/ 239900 w 3379456"/>
              <a:gd name="connsiteY3" fmla="*/ 1634099 h 2402941"/>
              <a:gd name="connsiteX4" fmla="*/ 413740 w 3379456"/>
              <a:gd name="connsiteY4" fmla="*/ 1641052 h 2402941"/>
              <a:gd name="connsiteX5" fmla="*/ 413740 w 3379456"/>
              <a:gd name="connsiteY5" fmla="*/ 1435921 h 2402941"/>
              <a:gd name="connsiteX6" fmla="*/ 876155 w 3379456"/>
              <a:gd name="connsiteY6" fmla="*/ 1432444 h 2402941"/>
              <a:gd name="connsiteX7" fmla="*/ 990890 w 3379456"/>
              <a:gd name="connsiteY7" fmla="*/ 782281 h 2402941"/>
              <a:gd name="connsiteX8" fmla="*/ 1484597 w 3379456"/>
              <a:gd name="connsiteY8" fmla="*/ 771851 h 2402941"/>
              <a:gd name="connsiteX9" fmla="*/ 1501981 w 3379456"/>
              <a:gd name="connsiteY9" fmla="*/ 479799 h 2402941"/>
              <a:gd name="connsiteX10" fmla="*/ 2277308 w 3379456"/>
              <a:gd name="connsiteY10" fmla="*/ 469369 h 2402941"/>
              <a:gd name="connsiteX11" fmla="*/ 2266878 w 3379456"/>
              <a:gd name="connsiteY11" fmla="*/ 10430 h 2402941"/>
              <a:gd name="connsiteX12" fmla="*/ 3379456 w 3379456"/>
              <a:gd name="connsiteY12" fmla="*/ 0 h 2402941"/>
              <a:gd name="connsiteX0" fmla="*/ 0 w 3379456"/>
              <a:gd name="connsiteY0" fmla="*/ 2374658 h 2402941"/>
              <a:gd name="connsiteX1" fmla="*/ 135596 w 3379456"/>
              <a:gd name="connsiteY1" fmla="*/ 2364228 h 2402941"/>
              <a:gd name="connsiteX2" fmla="*/ 128642 w 3379456"/>
              <a:gd name="connsiteY2" fmla="*/ 1999163 h 2402941"/>
              <a:gd name="connsiteX3" fmla="*/ 239900 w 3379456"/>
              <a:gd name="connsiteY3" fmla="*/ 1634099 h 2402941"/>
              <a:gd name="connsiteX4" fmla="*/ 413740 w 3379456"/>
              <a:gd name="connsiteY4" fmla="*/ 1641052 h 2402941"/>
              <a:gd name="connsiteX5" fmla="*/ 413740 w 3379456"/>
              <a:gd name="connsiteY5" fmla="*/ 1435921 h 2402941"/>
              <a:gd name="connsiteX6" fmla="*/ 876155 w 3379456"/>
              <a:gd name="connsiteY6" fmla="*/ 1432444 h 2402941"/>
              <a:gd name="connsiteX7" fmla="*/ 990890 w 3379456"/>
              <a:gd name="connsiteY7" fmla="*/ 782281 h 2402941"/>
              <a:gd name="connsiteX8" fmla="*/ 1484597 w 3379456"/>
              <a:gd name="connsiteY8" fmla="*/ 771851 h 2402941"/>
              <a:gd name="connsiteX9" fmla="*/ 1501981 w 3379456"/>
              <a:gd name="connsiteY9" fmla="*/ 479799 h 2402941"/>
              <a:gd name="connsiteX10" fmla="*/ 2277308 w 3379456"/>
              <a:gd name="connsiteY10" fmla="*/ 469369 h 2402941"/>
              <a:gd name="connsiteX11" fmla="*/ 2266878 w 3379456"/>
              <a:gd name="connsiteY11" fmla="*/ 10430 h 2402941"/>
              <a:gd name="connsiteX12" fmla="*/ 3379456 w 3379456"/>
              <a:gd name="connsiteY12" fmla="*/ 0 h 2402941"/>
              <a:gd name="connsiteX0" fmla="*/ 0 w 3379456"/>
              <a:gd name="connsiteY0" fmla="*/ 2374658 h 2402941"/>
              <a:gd name="connsiteX1" fmla="*/ 135596 w 3379456"/>
              <a:gd name="connsiteY1" fmla="*/ 2364228 h 2402941"/>
              <a:gd name="connsiteX2" fmla="*/ 128642 w 3379456"/>
              <a:gd name="connsiteY2" fmla="*/ 1999163 h 2402941"/>
              <a:gd name="connsiteX3" fmla="*/ 239900 w 3379456"/>
              <a:gd name="connsiteY3" fmla="*/ 1634099 h 2402941"/>
              <a:gd name="connsiteX4" fmla="*/ 413740 w 3379456"/>
              <a:gd name="connsiteY4" fmla="*/ 1641052 h 2402941"/>
              <a:gd name="connsiteX5" fmla="*/ 413740 w 3379456"/>
              <a:gd name="connsiteY5" fmla="*/ 1435921 h 2402941"/>
              <a:gd name="connsiteX6" fmla="*/ 876155 w 3379456"/>
              <a:gd name="connsiteY6" fmla="*/ 1432444 h 2402941"/>
              <a:gd name="connsiteX7" fmla="*/ 990890 w 3379456"/>
              <a:gd name="connsiteY7" fmla="*/ 782281 h 2402941"/>
              <a:gd name="connsiteX8" fmla="*/ 1484597 w 3379456"/>
              <a:gd name="connsiteY8" fmla="*/ 771851 h 2402941"/>
              <a:gd name="connsiteX9" fmla="*/ 1501981 w 3379456"/>
              <a:gd name="connsiteY9" fmla="*/ 479799 h 2402941"/>
              <a:gd name="connsiteX10" fmla="*/ 2277308 w 3379456"/>
              <a:gd name="connsiteY10" fmla="*/ 469369 h 2402941"/>
              <a:gd name="connsiteX11" fmla="*/ 2266878 w 3379456"/>
              <a:gd name="connsiteY11" fmla="*/ 10430 h 2402941"/>
              <a:gd name="connsiteX12" fmla="*/ 3379456 w 3379456"/>
              <a:gd name="connsiteY12" fmla="*/ 0 h 2402941"/>
              <a:gd name="connsiteX0" fmla="*/ 0 w 3379456"/>
              <a:gd name="connsiteY0" fmla="*/ 2374658 h 2402941"/>
              <a:gd name="connsiteX1" fmla="*/ 135596 w 3379456"/>
              <a:gd name="connsiteY1" fmla="*/ 2364228 h 2402941"/>
              <a:gd name="connsiteX2" fmla="*/ 128642 w 3379456"/>
              <a:gd name="connsiteY2" fmla="*/ 1999163 h 2402941"/>
              <a:gd name="connsiteX3" fmla="*/ 239900 w 3379456"/>
              <a:gd name="connsiteY3" fmla="*/ 1634099 h 2402941"/>
              <a:gd name="connsiteX4" fmla="*/ 413740 w 3379456"/>
              <a:gd name="connsiteY4" fmla="*/ 1641052 h 2402941"/>
              <a:gd name="connsiteX5" fmla="*/ 413740 w 3379456"/>
              <a:gd name="connsiteY5" fmla="*/ 1435921 h 2402941"/>
              <a:gd name="connsiteX6" fmla="*/ 876155 w 3379456"/>
              <a:gd name="connsiteY6" fmla="*/ 1432444 h 2402941"/>
              <a:gd name="connsiteX7" fmla="*/ 990890 w 3379456"/>
              <a:gd name="connsiteY7" fmla="*/ 782281 h 2402941"/>
              <a:gd name="connsiteX8" fmla="*/ 1484597 w 3379456"/>
              <a:gd name="connsiteY8" fmla="*/ 771851 h 2402941"/>
              <a:gd name="connsiteX9" fmla="*/ 1501981 w 3379456"/>
              <a:gd name="connsiteY9" fmla="*/ 479799 h 2402941"/>
              <a:gd name="connsiteX10" fmla="*/ 2277308 w 3379456"/>
              <a:gd name="connsiteY10" fmla="*/ 469369 h 2402941"/>
              <a:gd name="connsiteX11" fmla="*/ 2266878 w 3379456"/>
              <a:gd name="connsiteY11" fmla="*/ 10430 h 2402941"/>
              <a:gd name="connsiteX12" fmla="*/ 3379456 w 3379456"/>
              <a:gd name="connsiteY12" fmla="*/ 0 h 2402941"/>
              <a:gd name="connsiteX0" fmla="*/ 0 w 3379456"/>
              <a:gd name="connsiteY0" fmla="*/ 2374658 h 2402941"/>
              <a:gd name="connsiteX1" fmla="*/ 135596 w 3379456"/>
              <a:gd name="connsiteY1" fmla="*/ 2364228 h 2402941"/>
              <a:gd name="connsiteX2" fmla="*/ 128642 w 3379456"/>
              <a:gd name="connsiteY2" fmla="*/ 1999163 h 2402941"/>
              <a:gd name="connsiteX3" fmla="*/ 239900 w 3379456"/>
              <a:gd name="connsiteY3" fmla="*/ 1634099 h 2402941"/>
              <a:gd name="connsiteX4" fmla="*/ 413740 w 3379456"/>
              <a:gd name="connsiteY4" fmla="*/ 1641052 h 2402941"/>
              <a:gd name="connsiteX5" fmla="*/ 413740 w 3379456"/>
              <a:gd name="connsiteY5" fmla="*/ 1435921 h 2402941"/>
              <a:gd name="connsiteX6" fmla="*/ 876155 w 3379456"/>
              <a:gd name="connsiteY6" fmla="*/ 1432444 h 2402941"/>
              <a:gd name="connsiteX7" fmla="*/ 990890 w 3379456"/>
              <a:gd name="connsiteY7" fmla="*/ 782281 h 2402941"/>
              <a:gd name="connsiteX8" fmla="*/ 1484597 w 3379456"/>
              <a:gd name="connsiteY8" fmla="*/ 771851 h 2402941"/>
              <a:gd name="connsiteX9" fmla="*/ 1501981 w 3379456"/>
              <a:gd name="connsiteY9" fmla="*/ 479799 h 2402941"/>
              <a:gd name="connsiteX10" fmla="*/ 2277308 w 3379456"/>
              <a:gd name="connsiteY10" fmla="*/ 469369 h 2402941"/>
              <a:gd name="connsiteX11" fmla="*/ 2266878 w 3379456"/>
              <a:gd name="connsiteY11" fmla="*/ 10430 h 2402941"/>
              <a:gd name="connsiteX12" fmla="*/ 3379456 w 3379456"/>
              <a:gd name="connsiteY12" fmla="*/ 0 h 2402941"/>
              <a:gd name="connsiteX0" fmla="*/ 0 w 3379456"/>
              <a:gd name="connsiteY0" fmla="*/ 2374658 h 2402941"/>
              <a:gd name="connsiteX1" fmla="*/ 135596 w 3379456"/>
              <a:gd name="connsiteY1" fmla="*/ 2364228 h 2402941"/>
              <a:gd name="connsiteX2" fmla="*/ 128642 w 3379456"/>
              <a:gd name="connsiteY2" fmla="*/ 1999163 h 2402941"/>
              <a:gd name="connsiteX3" fmla="*/ 239900 w 3379456"/>
              <a:gd name="connsiteY3" fmla="*/ 1634099 h 2402941"/>
              <a:gd name="connsiteX4" fmla="*/ 413740 w 3379456"/>
              <a:gd name="connsiteY4" fmla="*/ 1641052 h 2402941"/>
              <a:gd name="connsiteX5" fmla="*/ 413740 w 3379456"/>
              <a:gd name="connsiteY5" fmla="*/ 1435921 h 2402941"/>
              <a:gd name="connsiteX6" fmla="*/ 876155 w 3379456"/>
              <a:gd name="connsiteY6" fmla="*/ 1432444 h 2402941"/>
              <a:gd name="connsiteX7" fmla="*/ 990890 w 3379456"/>
              <a:gd name="connsiteY7" fmla="*/ 782281 h 2402941"/>
              <a:gd name="connsiteX8" fmla="*/ 1484597 w 3379456"/>
              <a:gd name="connsiteY8" fmla="*/ 771851 h 2402941"/>
              <a:gd name="connsiteX9" fmla="*/ 1501981 w 3379456"/>
              <a:gd name="connsiteY9" fmla="*/ 479799 h 2402941"/>
              <a:gd name="connsiteX10" fmla="*/ 2277308 w 3379456"/>
              <a:gd name="connsiteY10" fmla="*/ 469369 h 2402941"/>
              <a:gd name="connsiteX11" fmla="*/ 2266878 w 3379456"/>
              <a:gd name="connsiteY11" fmla="*/ 10430 h 2402941"/>
              <a:gd name="connsiteX12" fmla="*/ 3379456 w 3379456"/>
              <a:gd name="connsiteY12" fmla="*/ 0 h 2402941"/>
              <a:gd name="connsiteX0" fmla="*/ 0 w 3379456"/>
              <a:gd name="connsiteY0" fmla="*/ 2374658 h 2374658"/>
              <a:gd name="connsiteX1" fmla="*/ 135596 w 3379456"/>
              <a:gd name="connsiteY1" fmla="*/ 2364228 h 2374658"/>
              <a:gd name="connsiteX2" fmla="*/ 128642 w 3379456"/>
              <a:gd name="connsiteY2" fmla="*/ 1999163 h 2374658"/>
              <a:gd name="connsiteX3" fmla="*/ 239900 w 3379456"/>
              <a:gd name="connsiteY3" fmla="*/ 1634099 h 2374658"/>
              <a:gd name="connsiteX4" fmla="*/ 413740 w 3379456"/>
              <a:gd name="connsiteY4" fmla="*/ 1641052 h 2374658"/>
              <a:gd name="connsiteX5" fmla="*/ 413740 w 3379456"/>
              <a:gd name="connsiteY5" fmla="*/ 1435921 h 2374658"/>
              <a:gd name="connsiteX6" fmla="*/ 876155 w 3379456"/>
              <a:gd name="connsiteY6" fmla="*/ 1432444 h 2374658"/>
              <a:gd name="connsiteX7" fmla="*/ 990890 w 3379456"/>
              <a:gd name="connsiteY7" fmla="*/ 782281 h 2374658"/>
              <a:gd name="connsiteX8" fmla="*/ 1484597 w 3379456"/>
              <a:gd name="connsiteY8" fmla="*/ 771851 h 2374658"/>
              <a:gd name="connsiteX9" fmla="*/ 1501981 w 3379456"/>
              <a:gd name="connsiteY9" fmla="*/ 479799 h 2374658"/>
              <a:gd name="connsiteX10" fmla="*/ 2277308 w 3379456"/>
              <a:gd name="connsiteY10" fmla="*/ 469369 h 2374658"/>
              <a:gd name="connsiteX11" fmla="*/ 2266878 w 3379456"/>
              <a:gd name="connsiteY11" fmla="*/ 10430 h 2374658"/>
              <a:gd name="connsiteX12" fmla="*/ 3379456 w 3379456"/>
              <a:gd name="connsiteY12" fmla="*/ 0 h 2374658"/>
              <a:gd name="connsiteX0" fmla="*/ 0 w 3379456"/>
              <a:gd name="connsiteY0" fmla="*/ 2374658 h 2374658"/>
              <a:gd name="connsiteX1" fmla="*/ 135596 w 3379456"/>
              <a:gd name="connsiteY1" fmla="*/ 2364228 h 2374658"/>
              <a:gd name="connsiteX2" fmla="*/ 153748 w 3379456"/>
              <a:gd name="connsiteY2" fmla="*/ 1998959 h 2374658"/>
              <a:gd name="connsiteX3" fmla="*/ 239900 w 3379456"/>
              <a:gd name="connsiteY3" fmla="*/ 1634099 h 2374658"/>
              <a:gd name="connsiteX4" fmla="*/ 413740 w 3379456"/>
              <a:gd name="connsiteY4" fmla="*/ 1641052 h 2374658"/>
              <a:gd name="connsiteX5" fmla="*/ 413740 w 3379456"/>
              <a:gd name="connsiteY5" fmla="*/ 1435921 h 2374658"/>
              <a:gd name="connsiteX6" fmla="*/ 876155 w 3379456"/>
              <a:gd name="connsiteY6" fmla="*/ 1432444 h 2374658"/>
              <a:gd name="connsiteX7" fmla="*/ 990890 w 3379456"/>
              <a:gd name="connsiteY7" fmla="*/ 782281 h 2374658"/>
              <a:gd name="connsiteX8" fmla="*/ 1484597 w 3379456"/>
              <a:gd name="connsiteY8" fmla="*/ 771851 h 2374658"/>
              <a:gd name="connsiteX9" fmla="*/ 1501981 w 3379456"/>
              <a:gd name="connsiteY9" fmla="*/ 479799 h 2374658"/>
              <a:gd name="connsiteX10" fmla="*/ 2277308 w 3379456"/>
              <a:gd name="connsiteY10" fmla="*/ 469369 h 2374658"/>
              <a:gd name="connsiteX11" fmla="*/ 2266878 w 3379456"/>
              <a:gd name="connsiteY11" fmla="*/ 10430 h 2374658"/>
              <a:gd name="connsiteX12" fmla="*/ 3379456 w 3379456"/>
              <a:gd name="connsiteY12" fmla="*/ 0 h 2374658"/>
              <a:gd name="connsiteX0" fmla="*/ 0 w 3379456"/>
              <a:gd name="connsiteY0" fmla="*/ 2374658 h 2384082"/>
              <a:gd name="connsiteX1" fmla="*/ 135583 w 3379456"/>
              <a:gd name="connsiteY1" fmla="*/ 2384082 h 2384082"/>
              <a:gd name="connsiteX2" fmla="*/ 153748 w 3379456"/>
              <a:gd name="connsiteY2" fmla="*/ 1998959 h 2384082"/>
              <a:gd name="connsiteX3" fmla="*/ 239900 w 3379456"/>
              <a:gd name="connsiteY3" fmla="*/ 1634099 h 2384082"/>
              <a:gd name="connsiteX4" fmla="*/ 413740 w 3379456"/>
              <a:gd name="connsiteY4" fmla="*/ 1641052 h 2384082"/>
              <a:gd name="connsiteX5" fmla="*/ 413740 w 3379456"/>
              <a:gd name="connsiteY5" fmla="*/ 1435921 h 2384082"/>
              <a:gd name="connsiteX6" fmla="*/ 876155 w 3379456"/>
              <a:gd name="connsiteY6" fmla="*/ 1432444 h 2384082"/>
              <a:gd name="connsiteX7" fmla="*/ 990890 w 3379456"/>
              <a:gd name="connsiteY7" fmla="*/ 782281 h 2384082"/>
              <a:gd name="connsiteX8" fmla="*/ 1484597 w 3379456"/>
              <a:gd name="connsiteY8" fmla="*/ 771851 h 2384082"/>
              <a:gd name="connsiteX9" fmla="*/ 1501981 w 3379456"/>
              <a:gd name="connsiteY9" fmla="*/ 479799 h 2384082"/>
              <a:gd name="connsiteX10" fmla="*/ 2277308 w 3379456"/>
              <a:gd name="connsiteY10" fmla="*/ 469369 h 2384082"/>
              <a:gd name="connsiteX11" fmla="*/ 2266878 w 3379456"/>
              <a:gd name="connsiteY11" fmla="*/ 10430 h 2384082"/>
              <a:gd name="connsiteX12" fmla="*/ 3379456 w 3379456"/>
              <a:gd name="connsiteY12" fmla="*/ 0 h 2384082"/>
              <a:gd name="connsiteX0" fmla="*/ 0 w 3379456"/>
              <a:gd name="connsiteY0" fmla="*/ 2374658 h 2383839"/>
              <a:gd name="connsiteX1" fmla="*/ 145617 w 3379456"/>
              <a:gd name="connsiteY1" fmla="*/ 2383839 h 2383839"/>
              <a:gd name="connsiteX2" fmla="*/ 153748 w 3379456"/>
              <a:gd name="connsiteY2" fmla="*/ 1998959 h 2383839"/>
              <a:gd name="connsiteX3" fmla="*/ 239900 w 3379456"/>
              <a:gd name="connsiteY3" fmla="*/ 1634099 h 2383839"/>
              <a:gd name="connsiteX4" fmla="*/ 413740 w 3379456"/>
              <a:gd name="connsiteY4" fmla="*/ 1641052 h 2383839"/>
              <a:gd name="connsiteX5" fmla="*/ 413740 w 3379456"/>
              <a:gd name="connsiteY5" fmla="*/ 1435921 h 2383839"/>
              <a:gd name="connsiteX6" fmla="*/ 876155 w 3379456"/>
              <a:gd name="connsiteY6" fmla="*/ 1432444 h 2383839"/>
              <a:gd name="connsiteX7" fmla="*/ 990890 w 3379456"/>
              <a:gd name="connsiteY7" fmla="*/ 782281 h 2383839"/>
              <a:gd name="connsiteX8" fmla="*/ 1484597 w 3379456"/>
              <a:gd name="connsiteY8" fmla="*/ 771851 h 2383839"/>
              <a:gd name="connsiteX9" fmla="*/ 1501981 w 3379456"/>
              <a:gd name="connsiteY9" fmla="*/ 479799 h 2383839"/>
              <a:gd name="connsiteX10" fmla="*/ 2277308 w 3379456"/>
              <a:gd name="connsiteY10" fmla="*/ 469369 h 2383839"/>
              <a:gd name="connsiteX11" fmla="*/ 2266878 w 3379456"/>
              <a:gd name="connsiteY11" fmla="*/ 10430 h 2383839"/>
              <a:gd name="connsiteX12" fmla="*/ 3379456 w 3379456"/>
              <a:gd name="connsiteY12" fmla="*/ 0 h 238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79456" h="2383839">
                <a:moveTo>
                  <a:pt x="0" y="2374658"/>
                </a:moveTo>
                <a:lnTo>
                  <a:pt x="145617" y="2383839"/>
                </a:lnTo>
                <a:lnTo>
                  <a:pt x="153748" y="1998959"/>
                </a:lnTo>
                <a:lnTo>
                  <a:pt x="239900" y="1634099"/>
                </a:lnTo>
                <a:lnTo>
                  <a:pt x="413740" y="1641052"/>
                </a:lnTo>
                <a:lnTo>
                  <a:pt x="413740" y="1435921"/>
                </a:lnTo>
                <a:lnTo>
                  <a:pt x="876155" y="1432444"/>
                </a:lnTo>
                <a:lnTo>
                  <a:pt x="990890" y="782281"/>
                </a:lnTo>
                <a:lnTo>
                  <a:pt x="1484597" y="771851"/>
                </a:lnTo>
                <a:lnTo>
                  <a:pt x="1501981" y="479799"/>
                </a:lnTo>
                <a:lnTo>
                  <a:pt x="2277308" y="469369"/>
                </a:lnTo>
                <a:lnTo>
                  <a:pt x="2266878" y="10430"/>
                </a:lnTo>
                <a:lnTo>
                  <a:pt x="3379456" y="0"/>
                </a:lnTo>
              </a:path>
            </a:pathLst>
          </a:custGeom>
          <a:ln w="38100">
            <a:solidFill>
              <a:srgbClr val="00B0F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dirty="0"/>
          </a:p>
        </p:txBody>
      </p:sp>
      <p:sp>
        <p:nvSpPr>
          <p:cNvPr id="29715" name="Rectangle 306"/>
          <p:cNvSpPr>
            <a:spLocks noChangeArrowheads="1"/>
          </p:cNvSpPr>
          <p:nvPr/>
        </p:nvSpPr>
        <p:spPr bwMode="auto">
          <a:xfrm>
            <a:off x="6923088" y="4545013"/>
            <a:ext cx="1252537"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spAutoFit/>
          </a:bodyPr>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lgn="ctr">
              <a:spcBef>
                <a:spcPct val="0"/>
              </a:spcBef>
              <a:spcAft>
                <a:spcPct val="0"/>
              </a:spcAft>
              <a:buClrTx/>
              <a:buFontTx/>
              <a:buNone/>
            </a:pPr>
            <a:r>
              <a:rPr lang="en-GB" altLang="zh-TW" sz="1200">
                <a:solidFill>
                  <a:srgbClr val="FFFFFF"/>
                </a:solidFill>
                <a:ea typeface="PMingLiU" panose="02020500000000000000" pitchFamily="18" charset="-120"/>
              </a:rPr>
              <a:t>Cirrhosis</a:t>
            </a:r>
            <a:endParaRPr lang="zh-TW" altLang="en-US" sz="1200">
              <a:solidFill>
                <a:srgbClr val="FFFFFF"/>
              </a:solidFill>
              <a:ea typeface="PMingLiU" panose="02020500000000000000" pitchFamily="18" charset="-120"/>
            </a:endParaRPr>
          </a:p>
        </p:txBody>
      </p:sp>
      <p:sp>
        <p:nvSpPr>
          <p:cNvPr id="22" name="Freeform 21"/>
          <p:cNvSpPr/>
          <p:nvPr/>
        </p:nvSpPr>
        <p:spPr>
          <a:xfrm>
            <a:off x="5343525" y="5246688"/>
            <a:ext cx="3373438" cy="150812"/>
          </a:xfrm>
          <a:custGeom>
            <a:avLst/>
            <a:gdLst>
              <a:gd name="connsiteX0" fmla="*/ 0 w 3372502"/>
              <a:gd name="connsiteY0" fmla="*/ 152008 h 158698"/>
              <a:gd name="connsiteX1" fmla="*/ 260760 w 3372502"/>
              <a:gd name="connsiteY1" fmla="*/ 152008 h 158698"/>
              <a:gd name="connsiteX2" fmla="*/ 650163 w 3372502"/>
              <a:gd name="connsiteY2" fmla="*/ 82472 h 158698"/>
              <a:gd name="connsiteX3" fmla="*/ 1651483 w 3372502"/>
              <a:gd name="connsiteY3" fmla="*/ 99856 h 158698"/>
              <a:gd name="connsiteX4" fmla="*/ 2642373 w 3372502"/>
              <a:gd name="connsiteY4" fmla="*/ 106810 h 158698"/>
              <a:gd name="connsiteX5" fmla="*/ 2649326 w 3372502"/>
              <a:gd name="connsiteY5" fmla="*/ 58134 h 158698"/>
              <a:gd name="connsiteX6" fmla="*/ 2937901 w 3372502"/>
              <a:gd name="connsiteY6" fmla="*/ 54657 h 158698"/>
              <a:gd name="connsiteX7" fmla="*/ 2930947 w 3372502"/>
              <a:gd name="connsiteY7" fmla="*/ 5982 h 158698"/>
              <a:gd name="connsiteX8" fmla="*/ 3372502 w 3372502"/>
              <a:gd name="connsiteY8" fmla="*/ 2505 h 158698"/>
              <a:gd name="connsiteX0" fmla="*/ 0 w 3372502"/>
              <a:gd name="connsiteY0" fmla="*/ 152008 h 152008"/>
              <a:gd name="connsiteX1" fmla="*/ 260760 w 3372502"/>
              <a:gd name="connsiteY1" fmla="*/ 152008 h 152008"/>
              <a:gd name="connsiteX2" fmla="*/ 650163 w 3372502"/>
              <a:gd name="connsiteY2" fmla="*/ 82472 h 152008"/>
              <a:gd name="connsiteX3" fmla="*/ 1651483 w 3372502"/>
              <a:gd name="connsiteY3" fmla="*/ 99856 h 152008"/>
              <a:gd name="connsiteX4" fmla="*/ 2642373 w 3372502"/>
              <a:gd name="connsiteY4" fmla="*/ 106810 h 152008"/>
              <a:gd name="connsiteX5" fmla="*/ 2649326 w 3372502"/>
              <a:gd name="connsiteY5" fmla="*/ 58134 h 152008"/>
              <a:gd name="connsiteX6" fmla="*/ 2937901 w 3372502"/>
              <a:gd name="connsiteY6" fmla="*/ 54657 h 152008"/>
              <a:gd name="connsiteX7" fmla="*/ 2930947 w 3372502"/>
              <a:gd name="connsiteY7" fmla="*/ 5982 h 152008"/>
              <a:gd name="connsiteX8" fmla="*/ 3372502 w 3372502"/>
              <a:gd name="connsiteY8" fmla="*/ 2505 h 152008"/>
              <a:gd name="connsiteX0" fmla="*/ 0 w 3372502"/>
              <a:gd name="connsiteY0" fmla="*/ 152008 h 152008"/>
              <a:gd name="connsiteX1" fmla="*/ 260760 w 3372502"/>
              <a:gd name="connsiteY1" fmla="*/ 152008 h 152008"/>
              <a:gd name="connsiteX2" fmla="*/ 650163 w 3372502"/>
              <a:gd name="connsiteY2" fmla="*/ 82472 h 152008"/>
              <a:gd name="connsiteX3" fmla="*/ 1651483 w 3372502"/>
              <a:gd name="connsiteY3" fmla="*/ 99856 h 152008"/>
              <a:gd name="connsiteX4" fmla="*/ 2642373 w 3372502"/>
              <a:gd name="connsiteY4" fmla="*/ 106810 h 152008"/>
              <a:gd name="connsiteX5" fmla="*/ 2649326 w 3372502"/>
              <a:gd name="connsiteY5" fmla="*/ 58134 h 152008"/>
              <a:gd name="connsiteX6" fmla="*/ 2937901 w 3372502"/>
              <a:gd name="connsiteY6" fmla="*/ 54657 h 152008"/>
              <a:gd name="connsiteX7" fmla="*/ 2930947 w 3372502"/>
              <a:gd name="connsiteY7" fmla="*/ 5982 h 152008"/>
              <a:gd name="connsiteX8" fmla="*/ 3372502 w 3372502"/>
              <a:gd name="connsiteY8" fmla="*/ 2505 h 152008"/>
              <a:gd name="connsiteX0" fmla="*/ 0 w 3372502"/>
              <a:gd name="connsiteY0" fmla="*/ 152008 h 152008"/>
              <a:gd name="connsiteX1" fmla="*/ 260760 w 3372502"/>
              <a:gd name="connsiteY1" fmla="*/ 152008 h 152008"/>
              <a:gd name="connsiteX2" fmla="*/ 650163 w 3372502"/>
              <a:gd name="connsiteY2" fmla="*/ 82472 h 152008"/>
              <a:gd name="connsiteX3" fmla="*/ 1651483 w 3372502"/>
              <a:gd name="connsiteY3" fmla="*/ 99856 h 152008"/>
              <a:gd name="connsiteX4" fmla="*/ 2642373 w 3372502"/>
              <a:gd name="connsiteY4" fmla="*/ 106810 h 152008"/>
              <a:gd name="connsiteX5" fmla="*/ 2649326 w 3372502"/>
              <a:gd name="connsiteY5" fmla="*/ 58134 h 152008"/>
              <a:gd name="connsiteX6" fmla="*/ 2937901 w 3372502"/>
              <a:gd name="connsiteY6" fmla="*/ 54657 h 152008"/>
              <a:gd name="connsiteX7" fmla="*/ 2930947 w 3372502"/>
              <a:gd name="connsiteY7" fmla="*/ 5982 h 152008"/>
              <a:gd name="connsiteX8" fmla="*/ 3372502 w 3372502"/>
              <a:gd name="connsiteY8" fmla="*/ 2505 h 152008"/>
              <a:gd name="connsiteX0" fmla="*/ 0 w 3372502"/>
              <a:gd name="connsiteY0" fmla="*/ 152008 h 152008"/>
              <a:gd name="connsiteX1" fmla="*/ 260760 w 3372502"/>
              <a:gd name="connsiteY1" fmla="*/ 152008 h 152008"/>
              <a:gd name="connsiteX2" fmla="*/ 650163 w 3372502"/>
              <a:gd name="connsiteY2" fmla="*/ 82472 h 152008"/>
              <a:gd name="connsiteX3" fmla="*/ 1651483 w 3372502"/>
              <a:gd name="connsiteY3" fmla="*/ 99856 h 152008"/>
              <a:gd name="connsiteX4" fmla="*/ 2642373 w 3372502"/>
              <a:gd name="connsiteY4" fmla="*/ 106810 h 152008"/>
              <a:gd name="connsiteX5" fmla="*/ 2649326 w 3372502"/>
              <a:gd name="connsiteY5" fmla="*/ 58134 h 152008"/>
              <a:gd name="connsiteX6" fmla="*/ 2937901 w 3372502"/>
              <a:gd name="connsiteY6" fmla="*/ 54657 h 152008"/>
              <a:gd name="connsiteX7" fmla="*/ 2930947 w 3372502"/>
              <a:gd name="connsiteY7" fmla="*/ 5982 h 152008"/>
              <a:gd name="connsiteX8" fmla="*/ 3372502 w 3372502"/>
              <a:gd name="connsiteY8" fmla="*/ 2505 h 152008"/>
              <a:gd name="connsiteX0" fmla="*/ 0 w 3372502"/>
              <a:gd name="connsiteY0" fmla="*/ 152008 h 152008"/>
              <a:gd name="connsiteX1" fmla="*/ 260760 w 3372502"/>
              <a:gd name="connsiteY1" fmla="*/ 152008 h 152008"/>
              <a:gd name="connsiteX2" fmla="*/ 650163 w 3372502"/>
              <a:gd name="connsiteY2" fmla="*/ 82472 h 152008"/>
              <a:gd name="connsiteX3" fmla="*/ 1651483 w 3372502"/>
              <a:gd name="connsiteY3" fmla="*/ 99856 h 152008"/>
              <a:gd name="connsiteX4" fmla="*/ 2642373 w 3372502"/>
              <a:gd name="connsiteY4" fmla="*/ 106810 h 152008"/>
              <a:gd name="connsiteX5" fmla="*/ 2649326 w 3372502"/>
              <a:gd name="connsiteY5" fmla="*/ 58134 h 152008"/>
              <a:gd name="connsiteX6" fmla="*/ 2937901 w 3372502"/>
              <a:gd name="connsiteY6" fmla="*/ 54657 h 152008"/>
              <a:gd name="connsiteX7" fmla="*/ 2930947 w 3372502"/>
              <a:gd name="connsiteY7" fmla="*/ 5982 h 152008"/>
              <a:gd name="connsiteX8" fmla="*/ 3372502 w 3372502"/>
              <a:gd name="connsiteY8" fmla="*/ 2505 h 152008"/>
              <a:gd name="connsiteX0" fmla="*/ 0 w 3372502"/>
              <a:gd name="connsiteY0" fmla="*/ 152008 h 152008"/>
              <a:gd name="connsiteX1" fmla="*/ 260760 w 3372502"/>
              <a:gd name="connsiteY1" fmla="*/ 152008 h 152008"/>
              <a:gd name="connsiteX2" fmla="*/ 650163 w 3372502"/>
              <a:gd name="connsiteY2" fmla="*/ 82472 h 152008"/>
              <a:gd name="connsiteX3" fmla="*/ 1651483 w 3372502"/>
              <a:gd name="connsiteY3" fmla="*/ 99856 h 152008"/>
              <a:gd name="connsiteX4" fmla="*/ 2642373 w 3372502"/>
              <a:gd name="connsiteY4" fmla="*/ 106810 h 152008"/>
              <a:gd name="connsiteX5" fmla="*/ 2649326 w 3372502"/>
              <a:gd name="connsiteY5" fmla="*/ 58134 h 152008"/>
              <a:gd name="connsiteX6" fmla="*/ 2937901 w 3372502"/>
              <a:gd name="connsiteY6" fmla="*/ 54657 h 152008"/>
              <a:gd name="connsiteX7" fmla="*/ 2930947 w 3372502"/>
              <a:gd name="connsiteY7" fmla="*/ 5982 h 152008"/>
              <a:gd name="connsiteX8" fmla="*/ 3372502 w 3372502"/>
              <a:gd name="connsiteY8" fmla="*/ 2505 h 152008"/>
              <a:gd name="connsiteX0" fmla="*/ 0 w 3372502"/>
              <a:gd name="connsiteY0" fmla="*/ 152008 h 152008"/>
              <a:gd name="connsiteX1" fmla="*/ 260760 w 3372502"/>
              <a:gd name="connsiteY1" fmla="*/ 152008 h 152008"/>
              <a:gd name="connsiteX2" fmla="*/ 650163 w 3372502"/>
              <a:gd name="connsiteY2" fmla="*/ 82472 h 152008"/>
              <a:gd name="connsiteX3" fmla="*/ 1651483 w 3372502"/>
              <a:gd name="connsiteY3" fmla="*/ 99856 h 152008"/>
              <a:gd name="connsiteX4" fmla="*/ 2642373 w 3372502"/>
              <a:gd name="connsiteY4" fmla="*/ 106810 h 152008"/>
              <a:gd name="connsiteX5" fmla="*/ 2649326 w 3372502"/>
              <a:gd name="connsiteY5" fmla="*/ 58134 h 152008"/>
              <a:gd name="connsiteX6" fmla="*/ 2937901 w 3372502"/>
              <a:gd name="connsiteY6" fmla="*/ 54657 h 152008"/>
              <a:gd name="connsiteX7" fmla="*/ 2930947 w 3372502"/>
              <a:gd name="connsiteY7" fmla="*/ 5982 h 152008"/>
              <a:gd name="connsiteX8" fmla="*/ 3372502 w 3372502"/>
              <a:gd name="connsiteY8" fmla="*/ 2505 h 152008"/>
              <a:gd name="connsiteX0" fmla="*/ 0 w 3372502"/>
              <a:gd name="connsiteY0" fmla="*/ 149503 h 149503"/>
              <a:gd name="connsiteX1" fmla="*/ 260760 w 3372502"/>
              <a:gd name="connsiteY1" fmla="*/ 149503 h 149503"/>
              <a:gd name="connsiteX2" fmla="*/ 650163 w 3372502"/>
              <a:gd name="connsiteY2" fmla="*/ 79967 h 149503"/>
              <a:gd name="connsiteX3" fmla="*/ 1651483 w 3372502"/>
              <a:gd name="connsiteY3" fmla="*/ 97351 h 149503"/>
              <a:gd name="connsiteX4" fmla="*/ 2642373 w 3372502"/>
              <a:gd name="connsiteY4" fmla="*/ 104305 h 149503"/>
              <a:gd name="connsiteX5" fmla="*/ 2649326 w 3372502"/>
              <a:gd name="connsiteY5" fmla="*/ 55629 h 149503"/>
              <a:gd name="connsiteX6" fmla="*/ 2937901 w 3372502"/>
              <a:gd name="connsiteY6" fmla="*/ 52152 h 149503"/>
              <a:gd name="connsiteX7" fmla="*/ 2930947 w 3372502"/>
              <a:gd name="connsiteY7" fmla="*/ 3477 h 149503"/>
              <a:gd name="connsiteX8" fmla="*/ 3372502 w 3372502"/>
              <a:gd name="connsiteY8" fmla="*/ 0 h 149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72502" h="149503">
                <a:moveTo>
                  <a:pt x="0" y="149503"/>
                </a:moveTo>
                <a:lnTo>
                  <a:pt x="260760" y="149503"/>
                </a:lnTo>
                <a:lnTo>
                  <a:pt x="650163" y="79967"/>
                </a:lnTo>
                <a:lnTo>
                  <a:pt x="1651483" y="97351"/>
                </a:lnTo>
                <a:lnTo>
                  <a:pt x="2642373" y="104305"/>
                </a:lnTo>
                <a:lnTo>
                  <a:pt x="2649326" y="55629"/>
                </a:lnTo>
                <a:lnTo>
                  <a:pt x="2937901" y="52152"/>
                </a:lnTo>
                <a:lnTo>
                  <a:pt x="2930947" y="3477"/>
                </a:lnTo>
                <a:lnTo>
                  <a:pt x="3372502" y="0"/>
                </a:lnTo>
              </a:path>
            </a:pathLst>
          </a:custGeom>
          <a:ln w="38100">
            <a:solidFill>
              <a:srgbClr val="CC99FF"/>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dirty="0"/>
          </a:p>
        </p:txBody>
      </p:sp>
    </p:spTree>
    <p:extLst>
      <p:ext uri="{BB962C8B-B14F-4D97-AF65-F5344CB8AC3E}">
        <p14:creationId xmlns:p14="http://schemas.microsoft.com/office/powerpoint/2010/main" xmlns="" val="33257773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10594" name="Rectangle 2" hidden="1"/>
          <p:cNvSpPr>
            <a:spLocks noGrp="1" noChangeArrowheads="1"/>
          </p:cNvSpPr>
          <p:nvPr>
            <p:ph type="title"/>
          </p:nvPr>
        </p:nvSpPr>
        <p:spPr/>
        <p:txBody>
          <a:bodyPr/>
          <a:lstStyle/>
          <a:p>
            <a:endParaRPr lang="en-US"/>
          </a:p>
        </p:txBody>
      </p:sp>
      <p:sp>
        <p:nvSpPr>
          <p:cNvPr id="110595" name="Rectangle 3"/>
          <p:cNvSpPr>
            <a:spLocks noChangeArrowheads="1"/>
          </p:cNvSpPr>
          <p:nvPr/>
        </p:nvSpPr>
        <p:spPr bwMode="auto">
          <a:xfrm>
            <a:off x="239713" y="381000"/>
            <a:ext cx="86868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gn="ctr"/>
            <a:r>
              <a:rPr lang="en-US" sz="2800">
                <a:solidFill>
                  <a:schemeClr val="tx2"/>
                </a:solidFill>
                <a:latin typeface="Arial Narrow" pitchFamily="34" charset="0"/>
              </a:rPr>
              <a:t>Distribution of Knodell Necroinflammatory Scores at Baseline, Year 1, and Years 3–7  </a:t>
            </a:r>
          </a:p>
        </p:txBody>
      </p:sp>
      <p:sp>
        <p:nvSpPr>
          <p:cNvPr id="110596" name="Rectangle 4"/>
          <p:cNvSpPr>
            <a:spLocks noChangeArrowheads="1"/>
          </p:cNvSpPr>
          <p:nvPr/>
        </p:nvSpPr>
        <p:spPr bwMode="auto">
          <a:xfrm>
            <a:off x="57150" y="6523038"/>
            <a:ext cx="880745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r>
              <a:rPr lang="en-US" sz="1200" b="0">
                <a:solidFill>
                  <a:schemeClr val="tx2"/>
                </a:solidFill>
                <a:latin typeface="Arial Narrow" pitchFamily="34" charset="0"/>
              </a:rPr>
              <a:t>Liaw Y, et al.,  AASLD 2008; Poster # 894</a:t>
            </a:r>
          </a:p>
        </p:txBody>
      </p:sp>
      <p:sp>
        <p:nvSpPr>
          <p:cNvPr id="110597" name="Rectangle 5"/>
          <p:cNvSpPr>
            <a:spLocks noChangeArrowheads="1"/>
          </p:cNvSpPr>
          <p:nvPr/>
        </p:nvSpPr>
        <p:spPr bwMode="auto">
          <a:xfrm>
            <a:off x="323850" y="1828800"/>
            <a:ext cx="4614863" cy="300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90000"/>
              </a:lnSpc>
              <a:spcBef>
                <a:spcPct val="20000"/>
              </a:spcBef>
            </a:pPr>
            <a:r>
              <a:rPr lang="en-US" sz="1400">
                <a:solidFill>
                  <a:srgbClr val="FFFFCC"/>
                </a:solidFill>
              </a:rPr>
              <a:t>Distribution of Knodell Necroinflammatory Scores at Baseline, Year 1, and Years 3–7  (n=57)</a:t>
            </a:r>
          </a:p>
        </p:txBody>
      </p:sp>
      <p:grpSp>
        <p:nvGrpSpPr>
          <p:cNvPr id="110598" name="Group 6"/>
          <p:cNvGrpSpPr>
            <a:grpSpLocks/>
          </p:cNvGrpSpPr>
          <p:nvPr/>
        </p:nvGrpSpPr>
        <p:grpSpPr bwMode="auto">
          <a:xfrm>
            <a:off x="760413" y="2527300"/>
            <a:ext cx="3892550" cy="2808288"/>
            <a:chOff x="360" y="1711"/>
            <a:chExt cx="2452" cy="1769"/>
          </a:xfrm>
        </p:grpSpPr>
        <p:sp>
          <p:nvSpPr>
            <p:cNvPr id="110599" name="Freeform 7"/>
            <p:cNvSpPr>
              <a:spLocks/>
            </p:cNvSpPr>
            <p:nvPr/>
          </p:nvSpPr>
          <p:spPr bwMode="auto">
            <a:xfrm>
              <a:off x="403" y="1711"/>
              <a:ext cx="2409" cy="1721"/>
            </a:xfrm>
            <a:custGeom>
              <a:avLst/>
              <a:gdLst>
                <a:gd name="T0" fmla="*/ 0 w 1874"/>
                <a:gd name="T1" fmla="*/ 0 h 1034"/>
                <a:gd name="T2" fmla="*/ 0 w 1874"/>
                <a:gd name="T3" fmla="*/ 1034 h 1034"/>
                <a:gd name="T4" fmla="*/ 1874 w 1874"/>
                <a:gd name="T5" fmla="*/ 1034 h 1034"/>
              </a:gdLst>
              <a:ahLst/>
              <a:cxnLst>
                <a:cxn ang="0">
                  <a:pos x="T0" y="T1"/>
                </a:cxn>
                <a:cxn ang="0">
                  <a:pos x="T2" y="T3"/>
                </a:cxn>
                <a:cxn ang="0">
                  <a:pos x="T4" y="T5"/>
                </a:cxn>
              </a:cxnLst>
              <a:rect l="0" t="0" r="r" b="b"/>
              <a:pathLst>
                <a:path w="1874" h="1034">
                  <a:moveTo>
                    <a:pt x="0" y="0"/>
                  </a:moveTo>
                  <a:lnTo>
                    <a:pt x="0" y="1034"/>
                  </a:lnTo>
                  <a:lnTo>
                    <a:pt x="1874" y="1034"/>
                  </a:lnTo>
                </a:path>
              </a:pathLst>
            </a:custGeom>
            <a:noFill/>
            <a:ln w="12700" cmpd="sng">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10600" name="Line 8"/>
            <p:cNvSpPr>
              <a:spLocks noChangeShapeType="1"/>
            </p:cNvSpPr>
            <p:nvPr/>
          </p:nvSpPr>
          <p:spPr bwMode="auto">
            <a:xfrm flipH="1">
              <a:off x="360" y="1711"/>
              <a:ext cx="48"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10601" name="Line 9"/>
            <p:cNvSpPr>
              <a:spLocks noChangeShapeType="1"/>
            </p:cNvSpPr>
            <p:nvPr/>
          </p:nvSpPr>
          <p:spPr bwMode="auto">
            <a:xfrm flipH="1">
              <a:off x="360" y="3432"/>
              <a:ext cx="48"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10602" name="Line 10"/>
            <p:cNvSpPr>
              <a:spLocks noChangeShapeType="1"/>
            </p:cNvSpPr>
            <p:nvPr/>
          </p:nvSpPr>
          <p:spPr bwMode="auto">
            <a:xfrm flipH="1">
              <a:off x="360" y="3288"/>
              <a:ext cx="48"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10603" name="Line 11"/>
            <p:cNvSpPr>
              <a:spLocks noChangeShapeType="1"/>
            </p:cNvSpPr>
            <p:nvPr/>
          </p:nvSpPr>
          <p:spPr bwMode="auto">
            <a:xfrm flipH="1">
              <a:off x="360" y="3145"/>
              <a:ext cx="48"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10604" name="Line 12"/>
            <p:cNvSpPr>
              <a:spLocks noChangeShapeType="1"/>
            </p:cNvSpPr>
            <p:nvPr/>
          </p:nvSpPr>
          <p:spPr bwMode="auto">
            <a:xfrm flipH="1">
              <a:off x="360" y="3001"/>
              <a:ext cx="48"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10605" name="Line 13"/>
            <p:cNvSpPr>
              <a:spLocks noChangeShapeType="1"/>
            </p:cNvSpPr>
            <p:nvPr/>
          </p:nvSpPr>
          <p:spPr bwMode="auto">
            <a:xfrm flipH="1">
              <a:off x="360" y="2858"/>
              <a:ext cx="48"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10606" name="Line 14"/>
            <p:cNvSpPr>
              <a:spLocks noChangeShapeType="1"/>
            </p:cNvSpPr>
            <p:nvPr/>
          </p:nvSpPr>
          <p:spPr bwMode="auto">
            <a:xfrm flipH="1">
              <a:off x="360" y="2714"/>
              <a:ext cx="48"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10607" name="Line 15"/>
            <p:cNvSpPr>
              <a:spLocks noChangeShapeType="1"/>
            </p:cNvSpPr>
            <p:nvPr/>
          </p:nvSpPr>
          <p:spPr bwMode="auto">
            <a:xfrm flipH="1">
              <a:off x="360" y="2571"/>
              <a:ext cx="48"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10608" name="Line 16"/>
            <p:cNvSpPr>
              <a:spLocks noChangeShapeType="1"/>
            </p:cNvSpPr>
            <p:nvPr/>
          </p:nvSpPr>
          <p:spPr bwMode="auto">
            <a:xfrm flipH="1">
              <a:off x="360" y="2428"/>
              <a:ext cx="48"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10609" name="Line 17"/>
            <p:cNvSpPr>
              <a:spLocks noChangeShapeType="1"/>
            </p:cNvSpPr>
            <p:nvPr/>
          </p:nvSpPr>
          <p:spPr bwMode="auto">
            <a:xfrm flipH="1">
              <a:off x="360" y="2284"/>
              <a:ext cx="48"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10610" name="Line 18"/>
            <p:cNvSpPr>
              <a:spLocks noChangeShapeType="1"/>
            </p:cNvSpPr>
            <p:nvPr/>
          </p:nvSpPr>
          <p:spPr bwMode="auto">
            <a:xfrm flipH="1">
              <a:off x="360" y="2141"/>
              <a:ext cx="48"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10611" name="Line 19"/>
            <p:cNvSpPr>
              <a:spLocks noChangeShapeType="1"/>
            </p:cNvSpPr>
            <p:nvPr/>
          </p:nvSpPr>
          <p:spPr bwMode="auto">
            <a:xfrm flipH="1">
              <a:off x="360" y="1997"/>
              <a:ext cx="48"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10612" name="Line 20"/>
            <p:cNvSpPr>
              <a:spLocks noChangeShapeType="1"/>
            </p:cNvSpPr>
            <p:nvPr/>
          </p:nvSpPr>
          <p:spPr bwMode="auto">
            <a:xfrm flipH="1">
              <a:off x="360" y="1854"/>
              <a:ext cx="48"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10613" name="Line 21"/>
            <p:cNvSpPr>
              <a:spLocks noChangeShapeType="1"/>
            </p:cNvSpPr>
            <p:nvPr/>
          </p:nvSpPr>
          <p:spPr bwMode="auto">
            <a:xfrm rot="5400000" flipH="1">
              <a:off x="379" y="3456"/>
              <a:ext cx="48"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10614" name="Line 22"/>
            <p:cNvSpPr>
              <a:spLocks noChangeShapeType="1"/>
            </p:cNvSpPr>
            <p:nvPr/>
          </p:nvSpPr>
          <p:spPr bwMode="auto">
            <a:xfrm rot="5400000" flipH="1">
              <a:off x="1179" y="3456"/>
              <a:ext cx="48"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10615" name="Line 23"/>
            <p:cNvSpPr>
              <a:spLocks noChangeShapeType="1"/>
            </p:cNvSpPr>
            <p:nvPr/>
          </p:nvSpPr>
          <p:spPr bwMode="auto">
            <a:xfrm rot="5400000" flipH="1">
              <a:off x="1983" y="3456"/>
              <a:ext cx="48"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10616" name="Line 24"/>
            <p:cNvSpPr>
              <a:spLocks noChangeShapeType="1"/>
            </p:cNvSpPr>
            <p:nvPr/>
          </p:nvSpPr>
          <p:spPr bwMode="auto">
            <a:xfrm rot="5400000" flipH="1">
              <a:off x="2783" y="3456"/>
              <a:ext cx="48"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pSp>
      <p:grpSp>
        <p:nvGrpSpPr>
          <p:cNvPr id="110617" name="Group 25"/>
          <p:cNvGrpSpPr>
            <a:grpSpLocks/>
          </p:cNvGrpSpPr>
          <p:nvPr/>
        </p:nvGrpSpPr>
        <p:grpSpPr bwMode="auto">
          <a:xfrm>
            <a:off x="1147763" y="2655888"/>
            <a:ext cx="628650" cy="2603500"/>
            <a:chOff x="604" y="1673"/>
            <a:chExt cx="396" cy="1640"/>
          </a:xfrm>
        </p:grpSpPr>
        <p:sp>
          <p:nvSpPr>
            <p:cNvPr id="110618" name="Rectangle 26"/>
            <p:cNvSpPr>
              <a:spLocks noChangeArrowheads="1"/>
            </p:cNvSpPr>
            <p:nvPr/>
          </p:nvSpPr>
          <p:spPr bwMode="auto">
            <a:xfrm>
              <a:off x="604" y="1673"/>
              <a:ext cx="396" cy="164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0619" name="Rectangle 27"/>
            <p:cNvSpPr>
              <a:spLocks noChangeArrowheads="1"/>
            </p:cNvSpPr>
            <p:nvPr/>
          </p:nvSpPr>
          <p:spPr bwMode="auto">
            <a:xfrm>
              <a:off x="604" y="2245"/>
              <a:ext cx="396" cy="1068"/>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0620" name="Rectangle 28"/>
            <p:cNvSpPr>
              <a:spLocks noChangeArrowheads="1"/>
            </p:cNvSpPr>
            <p:nvPr/>
          </p:nvSpPr>
          <p:spPr bwMode="auto">
            <a:xfrm>
              <a:off x="604" y="3029"/>
              <a:ext cx="396" cy="284"/>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0621" name="Rectangle 29"/>
            <p:cNvSpPr>
              <a:spLocks noChangeArrowheads="1"/>
            </p:cNvSpPr>
            <p:nvPr/>
          </p:nvSpPr>
          <p:spPr bwMode="auto">
            <a:xfrm>
              <a:off x="604" y="3145"/>
              <a:ext cx="396" cy="168"/>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nvGrpSpPr>
          <p:cNvPr id="110622" name="Group 30"/>
          <p:cNvGrpSpPr>
            <a:grpSpLocks/>
          </p:cNvGrpSpPr>
          <p:nvPr/>
        </p:nvGrpSpPr>
        <p:grpSpPr bwMode="auto">
          <a:xfrm>
            <a:off x="3700463" y="2655888"/>
            <a:ext cx="628650" cy="2603500"/>
            <a:chOff x="2212" y="1673"/>
            <a:chExt cx="396" cy="1640"/>
          </a:xfrm>
        </p:grpSpPr>
        <p:sp>
          <p:nvSpPr>
            <p:cNvPr id="110623" name="Rectangle 31"/>
            <p:cNvSpPr>
              <a:spLocks noChangeArrowheads="1"/>
            </p:cNvSpPr>
            <p:nvPr/>
          </p:nvSpPr>
          <p:spPr bwMode="auto">
            <a:xfrm>
              <a:off x="2212" y="1673"/>
              <a:ext cx="396" cy="164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0624" name="Rectangle 32"/>
            <p:cNvSpPr>
              <a:spLocks noChangeArrowheads="1"/>
            </p:cNvSpPr>
            <p:nvPr/>
          </p:nvSpPr>
          <p:spPr bwMode="auto">
            <a:xfrm>
              <a:off x="2212" y="1701"/>
              <a:ext cx="396" cy="1612"/>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0625" name="Rectangle 33"/>
            <p:cNvSpPr>
              <a:spLocks noChangeArrowheads="1"/>
            </p:cNvSpPr>
            <p:nvPr/>
          </p:nvSpPr>
          <p:spPr bwMode="auto">
            <a:xfrm>
              <a:off x="2212" y="1757"/>
              <a:ext cx="396" cy="1556"/>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nvGrpSpPr>
          <p:cNvPr id="110626" name="Group 34"/>
          <p:cNvGrpSpPr>
            <a:grpSpLocks/>
          </p:cNvGrpSpPr>
          <p:nvPr/>
        </p:nvGrpSpPr>
        <p:grpSpPr bwMode="auto">
          <a:xfrm>
            <a:off x="2436813" y="2655888"/>
            <a:ext cx="628650" cy="2603500"/>
            <a:chOff x="1416" y="1673"/>
            <a:chExt cx="396" cy="1640"/>
          </a:xfrm>
        </p:grpSpPr>
        <p:sp>
          <p:nvSpPr>
            <p:cNvPr id="110627" name="Rectangle 35"/>
            <p:cNvSpPr>
              <a:spLocks noChangeArrowheads="1"/>
            </p:cNvSpPr>
            <p:nvPr/>
          </p:nvSpPr>
          <p:spPr bwMode="auto">
            <a:xfrm>
              <a:off x="1416" y="1673"/>
              <a:ext cx="396" cy="164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0628" name="Rectangle 36"/>
            <p:cNvSpPr>
              <a:spLocks noChangeArrowheads="1"/>
            </p:cNvSpPr>
            <p:nvPr/>
          </p:nvSpPr>
          <p:spPr bwMode="auto">
            <a:xfrm>
              <a:off x="1416" y="1713"/>
              <a:ext cx="396" cy="16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0629" name="Rectangle 37"/>
            <p:cNvSpPr>
              <a:spLocks noChangeArrowheads="1"/>
            </p:cNvSpPr>
            <p:nvPr/>
          </p:nvSpPr>
          <p:spPr bwMode="auto">
            <a:xfrm>
              <a:off x="1416" y="2325"/>
              <a:ext cx="396" cy="98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0630" name="Rectangle 38"/>
            <p:cNvSpPr>
              <a:spLocks noChangeArrowheads="1"/>
            </p:cNvSpPr>
            <p:nvPr/>
          </p:nvSpPr>
          <p:spPr bwMode="auto">
            <a:xfrm>
              <a:off x="1416" y="2621"/>
              <a:ext cx="396" cy="692"/>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110631" name="Rectangle 39"/>
          <p:cNvSpPr>
            <a:spLocks noChangeArrowheads="1"/>
          </p:cNvSpPr>
          <p:nvPr/>
        </p:nvSpPr>
        <p:spPr bwMode="auto">
          <a:xfrm>
            <a:off x="520700" y="2393950"/>
            <a:ext cx="174625" cy="297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r" eaLnBrk="0" hangingPunct="0"/>
            <a:r>
              <a:rPr lang="en-US" sz="1500">
                <a:solidFill>
                  <a:srgbClr val="FFFFFF"/>
                </a:solidFill>
                <a:latin typeface="Arial Narrow" pitchFamily="34" charset="0"/>
              </a:rPr>
              <a:t>60</a:t>
            </a:r>
          </a:p>
          <a:p>
            <a:pPr algn="r" eaLnBrk="0" hangingPunct="0"/>
            <a:r>
              <a:rPr lang="en-US" sz="1500">
                <a:solidFill>
                  <a:srgbClr val="FFFFFF"/>
                </a:solidFill>
                <a:latin typeface="Arial Narrow" pitchFamily="34" charset="0"/>
              </a:rPr>
              <a:t>55</a:t>
            </a:r>
          </a:p>
          <a:p>
            <a:pPr algn="r" eaLnBrk="0" hangingPunct="0"/>
            <a:r>
              <a:rPr lang="en-US" sz="1500">
                <a:solidFill>
                  <a:srgbClr val="FFFFFF"/>
                </a:solidFill>
                <a:latin typeface="Arial Narrow" pitchFamily="34" charset="0"/>
              </a:rPr>
              <a:t>50</a:t>
            </a:r>
          </a:p>
          <a:p>
            <a:pPr algn="r" eaLnBrk="0" hangingPunct="0"/>
            <a:r>
              <a:rPr lang="en-US" sz="1500">
                <a:solidFill>
                  <a:srgbClr val="FFFFFF"/>
                </a:solidFill>
                <a:latin typeface="Arial Narrow" pitchFamily="34" charset="0"/>
              </a:rPr>
              <a:t>45</a:t>
            </a:r>
          </a:p>
          <a:p>
            <a:pPr algn="r" eaLnBrk="0" hangingPunct="0"/>
            <a:r>
              <a:rPr lang="en-US" sz="1500">
                <a:solidFill>
                  <a:srgbClr val="FFFFFF"/>
                </a:solidFill>
                <a:latin typeface="Arial Narrow" pitchFamily="34" charset="0"/>
              </a:rPr>
              <a:t>40</a:t>
            </a:r>
          </a:p>
          <a:p>
            <a:pPr algn="r" eaLnBrk="0" hangingPunct="0"/>
            <a:r>
              <a:rPr lang="en-US" sz="1500">
                <a:solidFill>
                  <a:srgbClr val="FFFFFF"/>
                </a:solidFill>
                <a:latin typeface="Arial Narrow" pitchFamily="34" charset="0"/>
              </a:rPr>
              <a:t>35</a:t>
            </a:r>
          </a:p>
          <a:p>
            <a:pPr algn="r" eaLnBrk="0" hangingPunct="0"/>
            <a:r>
              <a:rPr lang="en-US" sz="1500">
                <a:solidFill>
                  <a:srgbClr val="FFFFFF"/>
                </a:solidFill>
                <a:latin typeface="Arial Narrow" pitchFamily="34" charset="0"/>
              </a:rPr>
              <a:t>30</a:t>
            </a:r>
          </a:p>
          <a:p>
            <a:pPr algn="r" eaLnBrk="0" hangingPunct="0"/>
            <a:r>
              <a:rPr lang="en-US" sz="1500">
                <a:solidFill>
                  <a:srgbClr val="FFFFFF"/>
                </a:solidFill>
                <a:latin typeface="Arial Narrow" pitchFamily="34" charset="0"/>
              </a:rPr>
              <a:t>25</a:t>
            </a:r>
          </a:p>
          <a:p>
            <a:pPr algn="r" eaLnBrk="0" hangingPunct="0"/>
            <a:r>
              <a:rPr lang="en-US" sz="1500">
                <a:solidFill>
                  <a:srgbClr val="FFFFFF"/>
                </a:solidFill>
                <a:latin typeface="Arial Narrow" pitchFamily="34" charset="0"/>
              </a:rPr>
              <a:t>20</a:t>
            </a:r>
          </a:p>
          <a:p>
            <a:pPr algn="r" eaLnBrk="0" hangingPunct="0"/>
            <a:r>
              <a:rPr lang="en-US" sz="1500">
                <a:solidFill>
                  <a:srgbClr val="FFFFFF"/>
                </a:solidFill>
                <a:latin typeface="Arial Narrow" pitchFamily="34" charset="0"/>
              </a:rPr>
              <a:t>15</a:t>
            </a:r>
          </a:p>
          <a:p>
            <a:pPr algn="r" eaLnBrk="0" hangingPunct="0"/>
            <a:r>
              <a:rPr lang="en-US" sz="1500">
                <a:solidFill>
                  <a:srgbClr val="FFFFFF"/>
                </a:solidFill>
                <a:latin typeface="Arial Narrow" pitchFamily="34" charset="0"/>
              </a:rPr>
              <a:t>10</a:t>
            </a:r>
          </a:p>
          <a:p>
            <a:pPr algn="r" eaLnBrk="0" hangingPunct="0"/>
            <a:r>
              <a:rPr lang="en-US" sz="1500">
                <a:solidFill>
                  <a:srgbClr val="FFFFFF"/>
                </a:solidFill>
                <a:latin typeface="Arial Narrow" pitchFamily="34" charset="0"/>
              </a:rPr>
              <a:t>5</a:t>
            </a:r>
          </a:p>
          <a:p>
            <a:pPr algn="r" eaLnBrk="0" hangingPunct="0"/>
            <a:r>
              <a:rPr lang="en-US" sz="1500">
                <a:solidFill>
                  <a:srgbClr val="FFFFFF"/>
                </a:solidFill>
                <a:latin typeface="Arial Narrow" pitchFamily="34" charset="0"/>
              </a:rPr>
              <a:t>0</a:t>
            </a:r>
            <a:endParaRPr lang="en-US" sz="4000"/>
          </a:p>
        </p:txBody>
      </p:sp>
      <p:sp>
        <p:nvSpPr>
          <p:cNvPr id="110632" name="Rectangle 40"/>
          <p:cNvSpPr>
            <a:spLocks noChangeArrowheads="1"/>
          </p:cNvSpPr>
          <p:nvPr/>
        </p:nvSpPr>
        <p:spPr bwMode="auto">
          <a:xfrm>
            <a:off x="765175" y="5303838"/>
            <a:ext cx="402907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eaLnBrk="0" hangingPunct="0">
              <a:tabLst>
                <a:tab pos="704850" algn="ctr"/>
                <a:tab pos="2016125" algn="ctr"/>
                <a:tab pos="3260725" algn="ctr"/>
              </a:tabLst>
            </a:pPr>
            <a:r>
              <a:rPr lang="en-US" sz="1600">
                <a:solidFill>
                  <a:srgbClr val="FFFFFF"/>
                </a:solidFill>
                <a:latin typeface="Arial Narrow" pitchFamily="34" charset="0"/>
              </a:rPr>
              <a:t>	Baseline 	Week 48 	Long-term</a:t>
            </a:r>
            <a:endParaRPr lang="en-US" sz="1600"/>
          </a:p>
        </p:txBody>
      </p:sp>
      <p:sp>
        <p:nvSpPr>
          <p:cNvPr id="110633" name="Rectangle 41"/>
          <p:cNvSpPr>
            <a:spLocks noChangeArrowheads="1"/>
          </p:cNvSpPr>
          <p:nvPr/>
        </p:nvSpPr>
        <p:spPr bwMode="auto">
          <a:xfrm rot="-5400000">
            <a:off x="-591343" y="3558381"/>
            <a:ext cx="1860550" cy="300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90000"/>
              </a:lnSpc>
              <a:spcBef>
                <a:spcPct val="20000"/>
              </a:spcBef>
            </a:pPr>
            <a:r>
              <a:rPr lang="en-US" sz="1200">
                <a:solidFill>
                  <a:srgbClr val="FFFFCC"/>
                </a:solidFill>
              </a:rPr>
              <a:t>Number of patients</a:t>
            </a:r>
          </a:p>
        </p:txBody>
      </p:sp>
      <p:grpSp>
        <p:nvGrpSpPr>
          <p:cNvPr id="110634" name="Group 42"/>
          <p:cNvGrpSpPr>
            <a:grpSpLocks/>
          </p:cNvGrpSpPr>
          <p:nvPr/>
        </p:nvGrpSpPr>
        <p:grpSpPr bwMode="auto">
          <a:xfrm>
            <a:off x="255588" y="5662613"/>
            <a:ext cx="4714875" cy="600075"/>
            <a:chOff x="0" y="3749"/>
            <a:chExt cx="2970" cy="378"/>
          </a:xfrm>
        </p:grpSpPr>
        <p:sp>
          <p:nvSpPr>
            <p:cNvPr id="110635" name="Rectangle 43"/>
            <p:cNvSpPr>
              <a:spLocks noChangeArrowheads="1"/>
            </p:cNvSpPr>
            <p:nvPr/>
          </p:nvSpPr>
          <p:spPr bwMode="auto">
            <a:xfrm>
              <a:off x="243" y="3938"/>
              <a:ext cx="2575" cy="1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a:lnSpc>
                  <a:spcPct val="90000"/>
                </a:lnSpc>
                <a:spcBef>
                  <a:spcPct val="20000"/>
                </a:spcBef>
              </a:pPr>
              <a:r>
                <a:rPr lang="en-US" sz="1200">
                  <a:solidFill>
                    <a:srgbClr val="FFFFCC"/>
                  </a:solidFill>
                </a:rPr>
                <a:t>Knodell Necroinflammatory Score</a:t>
              </a:r>
            </a:p>
          </p:txBody>
        </p:sp>
        <p:sp>
          <p:nvSpPr>
            <p:cNvPr id="110636" name="Rectangle 44"/>
            <p:cNvSpPr>
              <a:spLocks noChangeArrowheads="1"/>
            </p:cNvSpPr>
            <p:nvPr/>
          </p:nvSpPr>
          <p:spPr bwMode="auto">
            <a:xfrm>
              <a:off x="236" y="3749"/>
              <a:ext cx="396" cy="91"/>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0637" name="Rectangle 45"/>
            <p:cNvSpPr>
              <a:spLocks noChangeArrowheads="1"/>
            </p:cNvSpPr>
            <p:nvPr/>
          </p:nvSpPr>
          <p:spPr bwMode="auto">
            <a:xfrm>
              <a:off x="781" y="3749"/>
              <a:ext cx="396" cy="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0638" name="Rectangle 46"/>
            <p:cNvSpPr>
              <a:spLocks noChangeArrowheads="1"/>
            </p:cNvSpPr>
            <p:nvPr/>
          </p:nvSpPr>
          <p:spPr bwMode="auto">
            <a:xfrm>
              <a:off x="1326" y="3749"/>
              <a:ext cx="396" cy="91"/>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0639" name="Rectangle 47"/>
            <p:cNvSpPr>
              <a:spLocks noChangeArrowheads="1"/>
            </p:cNvSpPr>
            <p:nvPr/>
          </p:nvSpPr>
          <p:spPr bwMode="auto">
            <a:xfrm>
              <a:off x="1871" y="3749"/>
              <a:ext cx="396" cy="91"/>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0640" name="Rectangle 48"/>
            <p:cNvSpPr>
              <a:spLocks noChangeArrowheads="1"/>
            </p:cNvSpPr>
            <p:nvPr/>
          </p:nvSpPr>
          <p:spPr bwMode="auto">
            <a:xfrm>
              <a:off x="2416" y="3749"/>
              <a:ext cx="396" cy="91"/>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0641" name="Rectangle 49"/>
            <p:cNvSpPr>
              <a:spLocks noChangeArrowheads="1"/>
            </p:cNvSpPr>
            <p:nvPr/>
          </p:nvSpPr>
          <p:spPr bwMode="auto">
            <a:xfrm>
              <a:off x="0" y="3841"/>
              <a:ext cx="2970"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eaLnBrk="0" hangingPunct="0">
                <a:tabLst>
                  <a:tab pos="693738" algn="ctr"/>
                  <a:tab pos="1563688" algn="ctr"/>
                  <a:tab pos="2424113" algn="ctr"/>
                  <a:tab pos="3294063" algn="ctr"/>
                  <a:tab pos="4164013" algn="ctr"/>
                </a:tabLst>
              </a:pPr>
              <a:r>
                <a:rPr lang="en-US" sz="1600">
                  <a:solidFill>
                    <a:srgbClr val="FFFFFF"/>
                  </a:solidFill>
                  <a:latin typeface="Arial Narrow" pitchFamily="34" charset="0"/>
                </a:rPr>
                <a:t>	</a:t>
              </a:r>
              <a:r>
                <a:rPr lang="en-US" sz="1400">
                  <a:solidFill>
                    <a:srgbClr val="FFFFFF"/>
                  </a:solidFill>
                  <a:latin typeface="Arial Narrow" pitchFamily="34" charset="0"/>
                </a:rPr>
                <a:t>10–14 	7–9 	4–6 	0–3 	Missing</a:t>
              </a:r>
              <a:endParaRPr lang="en-US" sz="1400"/>
            </a:p>
          </p:txBody>
        </p:sp>
      </p:grpSp>
      <p:sp>
        <p:nvSpPr>
          <p:cNvPr id="110642" name="Rectangle 50"/>
          <p:cNvSpPr>
            <a:spLocks noChangeArrowheads="1"/>
          </p:cNvSpPr>
          <p:nvPr/>
        </p:nvSpPr>
        <p:spPr bwMode="auto">
          <a:xfrm>
            <a:off x="0" y="14288"/>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en-US" sz="2400" dirty="0">
                <a:solidFill>
                  <a:srgbClr val="FFFF99"/>
                </a:solidFill>
                <a:latin typeface="Arial Narrow" pitchFamily="34" charset="0"/>
              </a:rPr>
              <a:t>Reversal of Fibrosis/Cirrhosis: Results From Studies -022/-027/-901</a:t>
            </a:r>
          </a:p>
        </p:txBody>
      </p:sp>
      <p:graphicFrame>
        <p:nvGraphicFramePr>
          <p:cNvPr id="110643" name="Group 51"/>
          <p:cNvGraphicFramePr>
            <a:graphicFrameLocks noGrp="1"/>
          </p:cNvGraphicFramePr>
          <p:nvPr>
            <p:extLst>
              <p:ext uri="{D42A27DB-BD31-4B8C-83A1-F6EECF244321}">
                <p14:modId xmlns:p14="http://schemas.microsoft.com/office/powerpoint/2010/main" xmlns="" val="3923760546"/>
              </p:ext>
            </p:extLst>
          </p:nvPr>
        </p:nvGraphicFramePr>
        <p:xfrm>
          <a:off x="5013325" y="1712913"/>
          <a:ext cx="4035425" cy="2164080"/>
        </p:xfrm>
        <a:graphic>
          <a:graphicData uri="http://schemas.openxmlformats.org/drawingml/2006/table">
            <a:tbl>
              <a:tblPr/>
              <a:tblGrid>
                <a:gridCol w="2159000"/>
                <a:gridCol w="938213"/>
                <a:gridCol w="938212"/>
              </a:tblGrid>
              <a:tr h="201613">
                <a:tc gridSpan="3">
                  <a:txBody>
                    <a:body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en-US" sz="1400" b="1" i="0" u="none" strike="noStrike" cap="none" normalizeH="0" baseline="0" dirty="0" smtClean="0">
                          <a:ln>
                            <a:noFill/>
                          </a:ln>
                          <a:solidFill>
                            <a:srgbClr val="FFFFCC"/>
                          </a:solidFill>
                          <a:effectLst/>
                          <a:latin typeface="Arial Narrow" pitchFamily="34" charset="0"/>
                        </a:rPr>
                        <a:t>Change in </a:t>
                      </a:r>
                      <a:r>
                        <a:rPr kumimoji="0" lang="en-US" sz="1400" b="1" i="0" u="none" strike="noStrike" cap="none" normalizeH="0" baseline="0" dirty="0" err="1" smtClean="0">
                          <a:ln>
                            <a:noFill/>
                          </a:ln>
                          <a:solidFill>
                            <a:srgbClr val="FFFFCC"/>
                          </a:solidFill>
                          <a:effectLst/>
                          <a:latin typeface="Arial Narrow" pitchFamily="34" charset="0"/>
                        </a:rPr>
                        <a:t>Knodell</a:t>
                      </a:r>
                      <a:r>
                        <a:rPr kumimoji="0" lang="en-US" sz="1400" b="1" i="0" u="none" strike="noStrike" cap="none" normalizeH="0" baseline="0" dirty="0" smtClean="0">
                          <a:ln>
                            <a:noFill/>
                          </a:ln>
                          <a:solidFill>
                            <a:srgbClr val="FFFFCC"/>
                          </a:solidFill>
                          <a:effectLst/>
                          <a:latin typeface="Arial Narrow" pitchFamily="34" charset="0"/>
                        </a:rPr>
                        <a:t> </a:t>
                      </a:r>
                      <a:r>
                        <a:rPr kumimoji="0" lang="en-US" sz="1400" b="1" i="0" u="none" strike="noStrike" cap="none" normalizeH="0" baseline="0" dirty="0" err="1" smtClean="0">
                          <a:ln>
                            <a:noFill/>
                          </a:ln>
                          <a:solidFill>
                            <a:srgbClr val="FFFFCC"/>
                          </a:solidFill>
                          <a:effectLst/>
                          <a:latin typeface="Arial Narrow" pitchFamily="34" charset="0"/>
                        </a:rPr>
                        <a:t>Necroinflammatory</a:t>
                      </a:r>
                      <a:r>
                        <a:rPr kumimoji="0" lang="en-US" sz="1400" b="1" i="0" u="none" strike="noStrike" cap="none" normalizeH="0" baseline="0" dirty="0" smtClean="0">
                          <a:ln>
                            <a:noFill/>
                          </a:ln>
                          <a:solidFill>
                            <a:srgbClr val="FFFFCC"/>
                          </a:solidFill>
                          <a:effectLst/>
                          <a:latin typeface="Arial Narrow" pitchFamily="34" charset="0"/>
                        </a:rPr>
                        <a:t> Score and HAI from Baseline</a:t>
                      </a:r>
                    </a:p>
                  </a:txBody>
                  <a:tcPr horzOverflow="overflow">
                    <a:lnL cap="flat">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117475">
                <a:tc gridSpan="3">
                  <a:txBody>
                    <a:bodyPr/>
                    <a:lstStyle/>
                    <a:p>
                      <a:pPr marL="0" marR="0" lvl="0" indent="0" algn="r" defTabSz="914400" rtl="0" eaLnBrk="1" fontAlgn="base" latinLnBrk="0" hangingPunct="1">
                        <a:lnSpc>
                          <a:spcPct val="8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Narrow" pitchFamily="34" charset="0"/>
                        </a:rPr>
                        <a:t>Efficacy Evaluable Cohort (n=57)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c hMerge="1">
                  <a:txBody>
                    <a:bodyPr/>
                    <a:lstStyle/>
                    <a:p>
                      <a:endParaRPr lang="en-US"/>
                    </a:p>
                  </a:txBody>
                  <a:tcPr/>
                </a:tc>
                <a:tc hMerge="1">
                  <a:txBody>
                    <a:bodyPr/>
                    <a:lstStyle/>
                    <a:p>
                      <a:endParaRPr lang="en-US"/>
                    </a:p>
                  </a:txBody>
                  <a:tcPr/>
                </a:tc>
              </a:tr>
              <a:tr h="117475">
                <a:tc>
                  <a:txBody>
                    <a:bodyPr/>
                    <a:lstStyle/>
                    <a:p>
                      <a:pPr marL="0" marR="0" lvl="0" indent="0" algn="l" defTabSz="914400" rtl="0" eaLnBrk="1" fontAlgn="base" latinLnBrk="0" hangingPunct="1">
                        <a:lnSpc>
                          <a:spcPct val="80000"/>
                        </a:lnSpc>
                        <a:spcBef>
                          <a:spcPct val="20000"/>
                        </a:spcBef>
                        <a:spcAft>
                          <a:spcPct val="0"/>
                        </a:spcAft>
                        <a:buClrTx/>
                        <a:buSzTx/>
                        <a:buFontTx/>
                        <a:buNone/>
                        <a:tabLst/>
                      </a:pPr>
                      <a:endParaRPr kumimoji="0" lang="en-US" sz="1400" b="1" i="0" u="none" strike="noStrike" cap="none" normalizeH="0" baseline="0" smtClean="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p>
                      <a:pPr marL="0" marR="0" lvl="0" indent="0" algn="l" defTabSz="914400" rtl="0" eaLnBrk="1" fontAlgn="base" latinLnBrk="0" hangingPunct="1">
                        <a:lnSpc>
                          <a:spcPct val="8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Narrow" pitchFamily="34" charset="0"/>
                        </a:rPr>
                        <a:t>Week 48</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Narrow" pitchFamily="34" charset="0"/>
                          <a:cs typeface="Arial" pitchFamily="34" charset="0"/>
                        </a:rPr>
                        <a:t>Long-term*</a:t>
                      </a: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r>
              <a:tr h="220663">
                <a:tc>
                  <a:txBody>
                    <a:bodyPr/>
                    <a:lstStyle/>
                    <a:p>
                      <a:pPr marL="0" marR="0" lvl="0" indent="0" algn="l" defTabSz="914400" rtl="0" eaLnBrk="1" fontAlgn="base" latinLnBrk="0" hangingPunct="1">
                        <a:lnSpc>
                          <a:spcPct val="80000"/>
                        </a:lnSpc>
                        <a:spcBef>
                          <a:spcPct val="20000"/>
                        </a:spcBef>
                        <a:spcAft>
                          <a:spcPct val="0"/>
                        </a:spcAft>
                        <a:buClrTx/>
                        <a:buSzTx/>
                        <a:buFontTx/>
                        <a:buNone/>
                        <a:tabLst/>
                      </a:pPr>
                      <a:r>
                        <a:rPr kumimoji="0" lang="en-US" sz="1400" b="1" i="0" u="none" strike="noStrike" cap="none" normalizeH="0" baseline="0" dirty="0" smtClean="0">
                          <a:ln>
                            <a:noFill/>
                          </a:ln>
                          <a:solidFill>
                            <a:schemeClr val="tx1">
                              <a:lumMod val="10000"/>
                            </a:schemeClr>
                          </a:solidFill>
                          <a:effectLst/>
                          <a:latin typeface="Arial Narrow" pitchFamily="34" charset="0"/>
                        </a:rPr>
                        <a:t>Mean change from baseline in </a:t>
                      </a:r>
                      <a:r>
                        <a:rPr kumimoji="0" lang="en-US" sz="1400" b="1" i="0" u="none" strike="noStrike" cap="none" normalizeH="0" baseline="0" dirty="0" err="1" smtClean="0">
                          <a:ln>
                            <a:noFill/>
                          </a:ln>
                          <a:solidFill>
                            <a:schemeClr val="tx1">
                              <a:lumMod val="10000"/>
                            </a:schemeClr>
                          </a:solidFill>
                          <a:effectLst/>
                          <a:latin typeface="Arial Narrow" pitchFamily="34" charset="0"/>
                        </a:rPr>
                        <a:t>Knodell</a:t>
                      </a:r>
                      <a:r>
                        <a:rPr kumimoji="0" lang="en-US" sz="1400" b="1" i="0" u="none" strike="noStrike" cap="none" normalizeH="0" baseline="0" dirty="0" smtClean="0">
                          <a:ln>
                            <a:noFill/>
                          </a:ln>
                          <a:solidFill>
                            <a:schemeClr val="tx1">
                              <a:lumMod val="10000"/>
                            </a:schemeClr>
                          </a:solidFill>
                          <a:effectLst/>
                          <a:latin typeface="Arial Narrow" pitchFamily="34" charset="0"/>
                        </a:rPr>
                        <a:t> </a:t>
                      </a:r>
                      <a:r>
                        <a:rPr kumimoji="0" lang="en-US" sz="1400" b="1" i="0" u="none" strike="noStrike" cap="none" normalizeH="0" baseline="0" dirty="0" err="1" smtClean="0">
                          <a:ln>
                            <a:noFill/>
                          </a:ln>
                          <a:solidFill>
                            <a:schemeClr val="tx1">
                              <a:lumMod val="10000"/>
                            </a:schemeClr>
                          </a:solidFill>
                          <a:effectLst/>
                          <a:latin typeface="Arial Narrow" pitchFamily="34" charset="0"/>
                        </a:rPr>
                        <a:t>necroinflammatory</a:t>
                      </a:r>
                      <a:r>
                        <a:rPr kumimoji="0" lang="en-US" sz="1400" b="1" i="0" u="none" strike="noStrike" cap="none" normalizeH="0" baseline="0" dirty="0" smtClean="0">
                          <a:ln>
                            <a:noFill/>
                          </a:ln>
                          <a:solidFill>
                            <a:schemeClr val="tx1">
                              <a:lumMod val="10000"/>
                            </a:schemeClr>
                          </a:solidFill>
                          <a:effectLst/>
                          <a:latin typeface="Arial Narrow" pitchFamily="34" charset="0"/>
                        </a:rPr>
                        <a:t> score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en-US" sz="1400" b="1" i="0" u="none" strike="noStrike" cap="none" normalizeH="0" baseline="0" dirty="0" smtClean="0">
                          <a:ln>
                            <a:noFill/>
                          </a:ln>
                          <a:solidFill>
                            <a:schemeClr val="tx1">
                              <a:lumMod val="10000"/>
                            </a:schemeClr>
                          </a:solidFill>
                          <a:effectLst/>
                          <a:latin typeface="Arial Narrow" pitchFamily="34" charset="0"/>
                        </a:rPr>
                        <a:t>-3.39</a:t>
                      </a:r>
                    </a:p>
                  </a:txBody>
                  <a:tcPr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en-US" sz="1400" b="1" i="0" u="none" strike="noStrike" cap="none" normalizeH="0" baseline="0" dirty="0" smtClean="0">
                          <a:ln>
                            <a:noFill/>
                          </a:ln>
                          <a:solidFill>
                            <a:schemeClr val="tx1">
                              <a:lumMod val="10000"/>
                            </a:schemeClr>
                          </a:solidFill>
                          <a:effectLst/>
                          <a:latin typeface="Arial Narrow" pitchFamily="34" charset="0"/>
                          <a:cs typeface="Arial" pitchFamily="34" charset="0"/>
                        </a:rPr>
                        <a:t>-6.37</a:t>
                      </a:r>
                    </a:p>
                  </a:txBody>
                  <a:tcPr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solidFill>
                      <a:schemeClr val="bg1"/>
                    </a:solidFill>
                  </a:tcPr>
                </a:tc>
              </a:tr>
              <a:tr h="117475">
                <a:tc>
                  <a:txBody>
                    <a:bodyPr/>
                    <a:lstStyle/>
                    <a:p>
                      <a:pPr marL="0" marR="0" lvl="0" indent="0" algn="l" defTabSz="914400" rtl="0" eaLnBrk="1" fontAlgn="base" latinLnBrk="0" hangingPunct="1">
                        <a:lnSpc>
                          <a:spcPct val="8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Narrow" pitchFamily="34" charset="0"/>
                        </a:rPr>
                        <a:t>Knodell HAI &lt;3 in patients with baseline HAI ≥4, n (%)</a:t>
                      </a:r>
                      <a:r>
                        <a:rPr kumimoji="0" lang="en-US" sz="1400" b="1" i="0" u="none" strike="noStrike" cap="none" normalizeH="0" baseline="30000" smtClean="0">
                          <a:ln>
                            <a:noFill/>
                          </a:ln>
                          <a:solidFill>
                            <a:schemeClr val="tx1"/>
                          </a:solidFill>
                          <a:effectLst/>
                          <a:latin typeface="Arial Narrow" pitchFamily="34" charset="0"/>
                        </a:rPr>
                        <a:t>†</a:t>
                      </a:r>
                      <a:endParaRPr kumimoji="0" lang="en-US" sz="1400" b="1" i="0" u="none" strike="noStrike" cap="none" normalizeH="0" baseline="0" smtClean="0">
                        <a:ln>
                          <a:noFill/>
                        </a:ln>
                        <a:solidFill>
                          <a:schemeClr val="tx1"/>
                        </a:solidFill>
                        <a:effectLst/>
                        <a:latin typeface="Arial Narrow"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00006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22282"/>
                    </a:solidFill>
                  </a:tcPr>
                </a:tc>
                <a:tc>
                  <a:txBody>
                    <a:body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Narrow" pitchFamily="34" charset="0"/>
                          <a:cs typeface="Arial" pitchFamily="34" charset="0"/>
                        </a:rPr>
                        <a:t>12/54 (22)</a:t>
                      </a:r>
                      <a:r>
                        <a:rPr kumimoji="0" lang="en-US" sz="1400" b="1" i="0" u="none" strike="noStrike" cap="none" normalizeH="0" baseline="30000" smtClean="0">
                          <a:ln>
                            <a:noFill/>
                          </a:ln>
                          <a:solidFill>
                            <a:schemeClr val="tx1"/>
                          </a:solidFill>
                          <a:effectLst/>
                          <a:latin typeface="Arial Narrow" pitchFamily="34" charset="0"/>
                          <a:cs typeface="Arial" pitchFamily="34" charset="0"/>
                        </a:rPr>
                        <a:t>‡</a:t>
                      </a:r>
                      <a:endParaRPr kumimoji="0" lang="en-US" sz="1400" b="1" i="0" u="none" strike="noStrike" cap="none" normalizeH="0" baseline="0" smtClean="0">
                        <a:ln>
                          <a:noFill/>
                        </a:ln>
                        <a:solidFill>
                          <a:schemeClr val="tx1"/>
                        </a:solidFill>
                        <a:effectLst/>
                        <a:latin typeface="Arial Narrow"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a:noFill/>
                    </a:lnR>
                    <a:lnT w="28575" cap="flat" cmpd="sng" algn="ctr">
                      <a:solidFill>
                        <a:srgbClr val="00006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22282"/>
                    </a:solidFill>
                  </a:tcPr>
                </a:tc>
                <a:tc>
                  <a:txBody>
                    <a:body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Narrow" pitchFamily="34" charset="0"/>
                        </a:rPr>
                        <a:t>41/55 (75)</a:t>
                      </a:r>
                    </a:p>
                  </a:txBody>
                  <a:tcPr anchor="ctr" horzOverflow="overflow">
                    <a:lnL>
                      <a:noFill/>
                    </a:lnL>
                    <a:lnR w="12700" cap="flat" cmpd="sng" algn="ctr">
                      <a:solidFill>
                        <a:schemeClr val="tx1"/>
                      </a:solidFill>
                      <a:prstDash val="solid"/>
                      <a:round/>
                      <a:headEnd type="none" w="med" len="med"/>
                      <a:tailEnd type="none" w="med" len="med"/>
                    </a:lnR>
                    <a:lnT w="28575" cap="flat" cmpd="sng" algn="ctr">
                      <a:solidFill>
                        <a:srgbClr val="00006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22282"/>
                    </a:solidFill>
                  </a:tcPr>
                </a:tc>
              </a:tr>
            </a:tbl>
          </a:graphicData>
        </a:graphic>
      </p:graphicFrame>
      <p:sp>
        <p:nvSpPr>
          <p:cNvPr id="110666" name="Rectangle 46"/>
          <p:cNvSpPr>
            <a:spLocks noChangeArrowheads="1"/>
          </p:cNvSpPr>
          <p:nvPr/>
        </p:nvSpPr>
        <p:spPr bwMode="auto">
          <a:xfrm>
            <a:off x="5094288" y="3976688"/>
            <a:ext cx="410210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53975" indent="-53975" eaLnBrk="0" hangingPunct="0"/>
            <a:r>
              <a:rPr lang="en-US" b="0"/>
              <a:t>* Median time of long-term biopsy: 280 weeks </a:t>
            </a:r>
            <a:br>
              <a:rPr lang="en-US" b="0"/>
            </a:br>
            <a:r>
              <a:rPr lang="en-US" b="0"/>
              <a:t>(range: 144–316 weeks) </a:t>
            </a:r>
          </a:p>
          <a:p>
            <a:pPr marL="53975" indent="-53975" eaLnBrk="0" hangingPunct="0"/>
            <a:r>
              <a:rPr lang="en-US" b="0" baseline="30000"/>
              <a:t>†</a:t>
            </a:r>
            <a:r>
              <a:rPr lang="en-US" b="0"/>
              <a:t> Fifty-five patients had baseline Kndell HAI score ≥4</a:t>
            </a:r>
          </a:p>
          <a:p>
            <a:pPr marL="53975" indent="-53975" eaLnBrk="0" hangingPunct="0"/>
            <a:r>
              <a:rPr lang="en-US" b="0" baseline="30000"/>
              <a:t>‡</a:t>
            </a:r>
            <a:r>
              <a:rPr lang="en-US" b="0"/>
              <a:t> One patient had an inadequate Week 48 biopsy</a:t>
            </a:r>
          </a:p>
        </p:txBody>
      </p:sp>
      <p:sp>
        <p:nvSpPr>
          <p:cNvPr id="110667" name="Text Box 75"/>
          <p:cNvSpPr txBox="1">
            <a:spLocks noChangeArrowheads="1"/>
          </p:cNvSpPr>
          <p:nvPr/>
        </p:nvSpPr>
        <p:spPr bwMode="auto">
          <a:xfrm>
            <a:off x="8763000" y="-76200"/>
            <a:ext cx="392113" cy="457200"/>
          </a:xfrm>
          <a:prstGeom prst="rect">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r>
              <a:rPr lang="en-US" sz="2400">
                <a:solidFill>
                  <a:srgbClr val="FF0066"/>
                </a:solidFill>
                <a:latin typeface="Arial Narrow" pitchFamily="34" charset="0"/>
              </a:rPr>
              <a:t>‡</a:t>
            </a:r>
          </a:p>
        </p:txBody>
      </p:sp>
    </p:spTree>
    <p:custDataLst>
      <p:tags r:id="rId2"/>
    </p:custDataLst>
    <p:extLst>
      <p:ext uri="{BB962C8B-B14F-4D97-AF65-F5344CB8AC3E}">
        <p14:creationId xmlns:p14="http://schemas.microsoft.com/office/powerpoint/2010/main" xmlns="" val="411701437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hidden="1"/>
          <p:cNvSpPr>
            <a:spLocks noGrp="1" noChangeArrowheads="1"/>
          </p:cNvSpPr>
          <p:nvPr>
            <p:ph type="title"/>
          </p:nvPr>
        </p:nvSpPr>
        <p:spPr/>
        <p:txBody>
          <a:bodyPr/>
          <a:lstStyle/>
          <a:p>
            <a:endParaRPr lang="en-US"/>
          </a:p>
        </p:txBody>
      </p:sp>
      <p:sp>
        <p:nvSpPr>
          <p:cNvPr id="112643" name="Rectangle 3"/>
          <p:cNvSpPr>
            <a:spLocks noChangeArrowheads="1"/>
          </p:cNvSpPr>
          <p:nvPr/>
        </p:nvSpPr>
        <p:spPr bwMode="auto">
          <a:xfrm>
            <a:off x="239713" y="457200"/>
            <a:ext cx="86868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gn="ctr"/>
            <a:r>
              <a:rPr lang="en-US" sz="3200">
                <a:solidFill>
                  <a:schemeClr val="tx2"/>
                </a:solidFill>
                <a:latin typeface="Arial Narrow" pitchFamily="34" charset="0"/>
              </a:rPr>
              <a:t>Distribution of Ishak Fibrosis Scores at Baseline, Year 1, and Years 3–7</a:t>
            </a:r>
          </a:p>
        </p:txBody>
      </p:sp>
      <p:sp>
        <p:nvSpPr>
          <p:cNvPr id="112644" name="Rectangle 4"/>
          <p:cNvSpPr>
            <a:spLocks noChangeArrowheads="1"/>
          </p:cNvSpPr>
          <p:nvPr/>
        </p:nvSpPr>
        <p:spPr bwMode="auto">
          <a:xfrm>
            <a:off x="57150" y="6523038"/>
            <a:ext cx="880745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r>
              <a:rPr lang="en-US" sz="1200" b="0">
                <a:solidFill>
                  <a:schemeClr val="tx2"/>
                </a:solidFill>
                <a:latin typeface="Arial Narrow" pitchFamily="34" charset="0"/>
              </a:rPr>
              <a:t>Liaw Y, et al.,  AASLD 2008; Poster # 894</a:t>
            </a:r>
          </a:p>
        </p:txBody>
      </p:sp>
      <p:graphicFrame>
        <p:nvGraphicFramePr>
          <p:cNvPr id="112645" name="Group 5"/>
          <p:cNvGraphicFramePr>
            <a:graphicFrameLocks noGrp="1"/>
          </p:cNvGraphicFramePr>
          <p:nvPr>
            <p:extLst>
              <p:ext uri="{D42A27DB-BD31-4B8C-83A1-F6EECF244321}">
                <p14:modId xmlns:p14="http://schemas.microsoft.com/office/powerpoint/2010/main" xmlns="" val="832483357"/>
              </p:ext>
            </p:extLst>
          </p:nvPr>
        </p:nvGraphicFramePr>
        <p:xfrm>
          <a:off x="5026025" y="1892300"/>
          <a:ext cx="3870325" cy="1898276"/>
        </p:xfrm>
        <a:graphic>
          <a:graphicData uri="http://schemas.openxmlformats.org/drawingml/2006/table">
            <a:tbl>
              <a:tblPr/>
              <a:tblGrid>
                <a:gridCol w="2133600"/>
                <a:gridCol w="782638"/>
                <a:gridCol w="954087"/>
              </a:tblGrid>
              <a:tr h="201613">
                <a:tc gridSpan="3">
                  <a:txBody>
                    <a:body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en-US" sz="1400" b="1" i="0" u="none" strike="noStrike" cap="none" normalizeH="0" baseline="0" smtClean="0">
                          <a:ln>
                            <a:noFill/>
                          </a:ln>
                          <a:solidFill>
                            <a:srgbClr val="FFFFCC"/>
                          </a:solidFill>
                          <a:effectLst/>
                          <a:latin typeface="Arial Narrow" pitchFamily="34" charset="0"/>
                        </a:rPr>
                        <a:t>Change in Ishak Fibrosis Score from Baseline</a:t>
                      </a:r>
                    </a:p>
                  </a:txBody>
                  <a:tcPr horzOverflow="overflow">
                    <a:lnL cap="flat">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117475">
                <a:tc gridSpan="3">
                  <a:txBody>
                    <a:bodyPr/>
                    <a:lstStyle/>
                    <a:p>
                      <a:pPr marL="0" marR="0" lvl="0" indent="0" algn="r" defTabSz="914400" rtl="0" eaLnBrk="1" fontAlgn="base" latinLnBrk="0" hangingPunct="1">
                        <a:lnSpc>
                          <a:spcPct val="8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Narrow" pitchFamily="34" charset="0"/>
                        </a:rPr>
                        <a:t>Efficacy Evaluable Cohort (n=57)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c hMerge="1">
                  <a:txBody>
                    <a:bodyPr/>
                    <a:lstStyle/>
                    <a:p>
                      <a:endParaRPr lang="en-US"/>
                    </a:p>
                  </a:txBody>
                  <a:tcPr/>
                </a:tc>
                <a:tc hMerge="1">
                  <a:txBody>
                    <a:bodyPr/>
                    <a:lstStyle/>
                    <a:p>
                      <a:endParaRPr lang="en-US"/>
                    </a:p>
                  </a:txBody>
                  <a:tcPr/>
                </a:tc>
              </a:tr>
              <a:tr h="508388">
                <a:tc>
                  <a:txBody>
                    <a:bodyPr/>
                    <a:lstStyle/>
                    <a:p>
                      <a:pPr marL="0" marR="0" lvl="0" indent="0" algn="l" defTabSz="914400" rtl="0" eaLnBrk="1" fontAlgn="base" latinLnBrk="0" hangingPunct="1">
                        <a:lnSpc>
                          <a:spcPct val="80000"/>
                        </a:lnSpc>
                        <a:spcBef>
                          <a:spcPct val="20000"/>
                        </a:spcBef>
                        <a:spcAft>
                          <a:spcPct val="0"/>
                        </a:spcAft>
                        <a:buClrTx/>
                        <a:buSzTx/>
                        <a:buFontTx/>
                        <a:buNone/>
                        <a:tabLst/>
                      </a:pPr>
                      <a:endParaRPr kumimoji="0" lang="en-US" sz="1400" b="1" i="0" u="none" strike="noStrike" cap="none" normalizeH="0" baseline="0" smtClean="0">
                        <a:ln>
                          <a:noFill/>
                        </a:ln>
                        <a:solidFill>
                          <a:srgbClr val="FF0000"/>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p>
                      <a:pPr marL="0" marR="0" lvl="0" indent="0" algn="l" defTabSz="914400" rtl="0" eaLnBrk="1" fontAlgn="base" latinLnBrk="0" hangingPunct="1">
                        <a:lnSpc>
                          <a:spcPct val="80000"/>
                        </a:lnSpc>
                        <a:spcBef>
                          <a:spcPct val="20000"/>
                        </a:spcBef>
                        <a:spcAft>
                          <a:spcPct val="0"/>
                        </a:spcAft>
                        <a:buClrTx/>
                        <a:buSzTx/>
                        <a:buFontTx/>
                        <a:buNone/>
                        <a:tabLst/>
                      </a:pPr>
                      <a:r>
                        <a:rPr kumimoji="0" lang="en-US" sz="1400" b="1" i="0" u="none" strike="noStrike" cap="none" normalizeH="0" baseline="0" smtClean="0">
                          <a:ln>
                            <a:noFill/>
                          </a:ln>
                          <a:solidFill>
                            <a:srgbClr val="FF0000"/>
                          </a:solidFill>
                          <a:effectLst/>
                          <a:latin typeface="Arial Narrow" pitchFamily="34" charset="0"/>
                        </a:rPr>
                        <a:t>Week 48</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en-US" sz="1400" b="1" i="0" u="none" strike="noStrike" cap="none" normalizeH="0" baseline="0" dirty="0" smtClean="0">
                          <a:ln>
                            <a:noFill/>
                          </a:ln>
                          <a:solidFill>
                            <a:srgbClr val="FF0000"/>
                          </a:solidFill>
                          <a:effectLst/>
                          <a:latin typeface="Arial Narrow" pitchFamily="34" charset="0"/>
                          <a:cs typeface="Arial" pitchFamily="34" charset="0"/>
                        </a:rPr>
                        <a:t>Long-term*</a:t>
                      </a: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r>
              <a:tr h="220663">
                <a:tc>
                  <a:txBody>
                    <a:bodyPr/>
                    <a:lstStyle/>
                    <a:p>
                      <a:pPr marL="0" marR="0" lvl="0" indent="0" algn="l" defTabSz="914400" rtl="0" eaLnBrk="1" fontAlgn="base" latinLnBrk="0" hangingPunct="1">
                        <a:lnSpc>
                          <a:spcPct val="80000"/>
                        </a:lnSpc>
                        <a:spcBef>
                          <a:spcPct val="20000"/>
                        </a:spcBef>
                        <a:spcAft>
                          <a:spcPct val="0"/>
                        </a:spcAft>
                        <a:buClrTx/>
                        <a:buSzTx/>
                        <a:buFontTx/>
                        <a:buNone/>
                        <a:tabLst/>
                      </a:pPr>
                      <a:r>
                        <a:rPr kumimoji="0" lang="en-US" sz="1400" b="1" i="0" u="none" strike="noStrike" cap="none" normalizeH="0" baseline="0" dirty="0" smtClean="0">
                          <a:ln>
                            <a:noFill/>
                          </a:ln>
                          <a:solidFill>
                            <a:srgbClr val="FF0000"/>
                          </a:solidFill>
                          <a:effectLst/>
                          <a:latin typeface="Arial Narrow" pitchFamily="34" charset="0"/>
                        </a:rPr>
                        <a:t>Mean change from baseline in </a:t>
                      </a:r>
                      <a:r>
                        <a:rPr kumimoji="0" lang="en-US" sz="1400" b="1" i="0" u="none" strike="noStrike" cap="none" normalizeH="0" baseline="0" dirty="0" err="1" smtClean="0">
                          <a:ln>
                            <a:noFill/>
                          </a:ln>
                          <a:solidFill>
                            <a:srgbClr val="FF0000"/>
                          </a:solidFill>
                          <a:effectLst/>
                          <a:latin typeface="Arial Narrow" pitchFamily="34" charset="0"/>
                        </a:rPr>
                        <a:t>Ishak</a:t>
                      </a:r>
                      <a:r>
                        <a:rPr kumimoji="0" lang="en-US" sz="1400" b="1" i="0" u="none" strike="noStrike" cap="none" normalizeH="0" baseline="0" dirty="0" smtClean="0">
                          <a:ln>
                            <a:noFill/>
                          </a:ln>
                          <a:solidFill>
                            <a:srgbClr val="FF0000"/>
                          </a:solidFill>
                          <a:effectLst/>
                          <a:latin typeface="Arial Narrow" pitchFamily="34" charset="0"/>
                        </a:rPr>
                        <a:t> fibrosis score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80000"/>
                        </a:lnSpc>
                        <a:spcBef>
                          <a:spcPct val="20000"/>
                        </a:spcBef>
                        <a:spcAft>
                          <a:spcPct val="0"/>
                        </a:spcAft>
                        <a:buClrTx/>
                        <a:buSzTx/>
                        <a:buFontTx/>
                        <a:buNone/>
                        <a:tabLst/>
                      </a:pPr>
                      <a:r>
                        <a:rPr kumimoji="0" lang="en-US" sz="1400" b="1" i="0" u="none" strike="noStrike" cap="none" normalizeH="0" baseline="0" smtClean="0">
                          <a:ln>
                            <a:noFill/>
                          </a:ln>
                          <a:solidFill>
                            <a:srgbClr val="FF0000"/>
                          </a:solidFill>
                          <a:effectLst/>
                          <a:latin typeface="Arial Narrow" pitchFamily="34" charset="0"/>
                        </a:rPr>
                        <a:t>-0.20</a:t>
                      </a:r>
                    </a:p>
                  </a:txBody>
                  <a:tcPr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en-US" sz="1400" b="1" i="0" u="none" strike="noStrike" cap="none" normalizeH="0" baseline="0" dirty="0" smtClean="0">
                          <a:ln>
                            <a:noFill/>
                          </a:ln>
                          <a:solidFill>
                            <a:srgbClr val="FF0000"/>
                          </a:solidFill>
                          <a:effectLst/>
                          <a:latin typeface="Arial Narrow" pitchFamily="34" charset="0"/>
                          <a:cs typeface="Arial" pitchFamily="34" charset="0"/>
                        </a:rPr>
                        <a:t>-1.53</a:t>
                      </a:r>
                    </a:p>
                  </a:txBody>
                  <a:tcPr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solidFill>
                      <a:schemeClr val="bg1"/>
                    </a:solidFill>
                  </a:tcPr>
                </a:tc>
              </a:tr>
              <a:tr h="117475">
                <a:tc>
                  <a:txBody>
                    <a:bodyPr/>
                    <a:lstStyle/>
                    <a:p>
                      <a:pPr marL="0" marR="0" lvl="0" indent="0" algn="l" defTabSz="914400" rtl="0" eaLnBrk="1" fontAlgn="base" latinLnBrk="0" hangingPunct="1">
                        <a:lnSpc>
                          <a:spcPct val="8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Narrow" pitchFamily="34" charset="0"/>
                        </a:rPr>
                        <a:t>≥2 point decrease in Ishak fibrosis score, n (%)</a:t>
                      </a:r>
                      <a:r>
                        <a:rPr kumimoji="0" lang="en-US" sz="1400" b="1" i="0" u="none" strike="noStrike" cap="none" normalizeH="0" baseline="30000" smtClean="0">
                          <a:ln>
                            <a:noFill/>
                          </a:ln>
                          <a:solidFill>
                            <a:schemeClr val="tx1"/>
                          </a:solidFill>
                          <a:effectLst/>
                          <a:latin typeface="Arial Narrow" pitchFamily="34" charset="0"/>
                        </a:rPr>
                        <a:t>†</a:t>
                      </a:r>
                      <a:endParaRPr kumimoji="0" lang="en-US" sz="1400" b="1" i="0" u="none" strike="noStrike" cap="none" normalizeH="0" baseline="0" smtClean="0">
                        <a:ln>
                          <a:noFill/>
                        </a:ln>
                        <a:solidFill>
                          <a:schemeClr val="tx1"/>
                        </a:solidFill>
                        <a:effectLst/>
                        <a:latin typeface="Arial Narrow"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00006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22282"/>
                    </a:solidFill>
                  </a:tcPr>
                </a:tc>
                <a:tc>
                  <a:txBody>
                    <a:bodyPr/>
                    <a:lstStyle/>
                    <a:p>
                      <a:pPr marL="0" marR="0" lvl="0" indent="0" algn="l" defTabSz="914400" rtl="0" eaLnBrk="1" fontAlgn="base" latinLnBrk="0" hangingPunct="1">
                        <a:lnSpc>
                          <a:spcPct val="8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Narrow" pitchFamily="34" charset="0"/>
                          <a:cs typeface="Arial" pitchFamily="34" charset="0"/>
                        </a:rPr>
                        <a:t>3/42 (7)</a:t>
                      </a:r>
                      <a:r>
                        <a:rPr kumimoji="0" lang="en-US" sz="1400" b="1" i="0" u="none" strike="noStrike" cap="none" normalizeH="0" baseline="30000" smtClean="0">
                          <a:ln>
                            <a:noFill/>
                          </a:ln>
                          <a:solidFill>
                            <a:schemeClr val="tx1"/>
                          </a:solidFill>
                          <a:effectLst/>
                          <a:latin typeface="Arial Narrow" pitchFamily="34" charset="0"/>
                          <a:cs typeface="Arial" pitchFamily="34" charset="0"/>
                        </a:rPr>
                        <a:t>‡</a:t>
                      </a:r>
                      <a:endParaRPr kumimoji="0" lang="en-US" sz="1400" b="1" i="0" u="none" strike="noStrike" cap="none" normalizeH="0" baseline="0" smtClean="0">
                        <a:ln>
                          <a:noFill/>
                        </a:ln>
                        <a:solidFill>
                          <a:schemeClr val="tx1"/>
                        </a:solidFill>
                        <a:effectLst/>
                        <a:latin typeface="Arial Narrow"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a:noFill/>
                    </a:lnR>
                    <a:lnT w="28575" cap="flat" cmpd="sng" algn="ctr">
                      <a:solidFill>
                        <a:srgbClr val="00006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22282"/>
                    </a:solidFill>
                  </a:tcPr>
                </a:tc>
                <a:tc>
                  <a:txBody>
                    <a:body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Narrow" pitchFamily="34" charset="0"/>
                        </a:rPr>
                        <a:t>25/43 (58)</a:t>
                      </a:r>
                    </a:p>
                  </a:txBody>
                  <a:tcPr anchor="ctr" horzOverflow="overflow">
                    <a:lnL>
                      <a:noFill/>
                    </a:lnL>
                    <a:lnR w="12700" cap="flat" cmpd="sng" algn="ctr">
                      <a:solidFill>
                        <a:schemeClr val="tx1"/>
                      </a:solidFill>
                      <a:prstDash val="solid"/>
                      <a:round/>
                      <a:headEnd type="none" w="med" len="med"/>
                      <a:tailEnd type="none" w="med" len="med"/>
                    </a:lnR>
                    <a:lnT w="28575" cap="flat" cmpd="sng" algn="ctr">
                      <a:solidFill>
                        <a:srgbClr val="00006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22282"/>
                    </a:solidFill>
                  </a:tcPr>
                </a:tc>
              </a:tr>
            </a:tbl>
          </a:graphicData>
        </a:graphic>
      </p:graphicFrame>
      <p:sp>
        <p:nvSpPr>
          <p:cNvPr id="112668" name="Rectangle 46"/>
          <p:cNvSpPr>
            <a:spLocks noChangeArrowheads="1"/>
          </p:cNvSpPr>
          <p:nvPr/>
        </p:nvSpPr>
        <p:spPr bwMode="auto">
          <a:xfrm>
            <a:off x="4941888" y="3846513"/>
            <a:ext cx="4102100"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53975" indent="-53975" eaLnBrk="0" hangingPunct="0"/>
            <a:r>
              <a:rPr lang="en-US" sz="1200" b="0"/>
              <a:t>* Median time of long-term biopsy: 280 weeks </a:t>
            </a:r>
            <a:br>
              <a:rPr lang="en-US" sz="1200" b="0"/>
            </a:br>
            <a:r>
              <a:rPr lang="en-US" sz="1200" b="0"/>
              <a:t>(range: 144–316 weeks) </a:t>
            </a:r>
          </a:p>
          <a:p>
            <a:pPr marL="53975" indent="-53975" eaLnBrk="0" hangingPunct="0"/>
            <a:r>
              <a:rPr lang="en-US" sz="1200" b="0" baseline="30000"/>
              <a:t>†</a:t>
            </a:r>
            <a:r>
              <a:rPr lang="en-US" sz="1200" b="0"/>
              <a:t> Forty-three patients had baseline Ishak fibrosis score ≥2</a:t>
            </a:r>
          </a:p>
          <a:p>
            <a:pPr marL="53975" indent="-53975" eaLnBrk="0" hangingPunct="0"/>
            <a:r>
              <a:rPr lang="en-US" sz="1200" b="0" baseline="30000"/>
              <a:t>‡</a:t>
            </a:r>
            <a:r>
              <a:rPr lang="en-US" sz="1200" b="0"/>
              <a:t> One patient had an inadequate Week 48 biopsy</a:t>
            </a:r>
          </a:p>
        </p:txBody>
      </p:sp>
      <p:sp>
        <p:nvSpPr>
          <p:cNvPr id="112669" name="Rectangle 29"/>
          <p:cNvSpPr>
            <a:spLocks noChangeArrowheads="1"/>
          </p:cNvSpPr>
          <p:nvPr/>
        </p:nvSpPr>
        <p:spPr bwMode="auto">
          <a:xfrm>
            <a:off x="323850" y="1828800"/>
            <a:ext cx="4614863" cy="300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90000"/>
              </a:lnSpc>
              <a:spcBef>
                <a:spcPct val="20000"/>
              </a:spcBef>
            </a:pPr>
            <a:r>
              <a:rPr lang="en-US" sz="1400">
                <a:solidFill>
                  <a:srgbClr val="FFFFCC"/>
                </a:solidFill>
              </a:rPr>
              <a:t>Distribution of Ishak Fibrosis Scores at Baseline, Year 1, and Years 3–7  (n=57)</a:t>
            </a:r>
          </a:p>
        </p:txBody>
      </p:sp>
      <p:grpSp>
        <p:nvGrpSpPr>
          <p:cNvPr id="112670" name="Group 30"/>
          <p:cNvGrpSpPr>
            <a:grpSpLocks/>
          </p:cNvGrpSpPr>
          <p:nvPr/>
        </p:nvGrpSpPr>
        <p:grpSpPr bwMode="auto">
          <a:xfrm>
            <a:off x="760413" y="2527300"/>
            <a:ext cx="3892550" cy="2808288"/>
            <a:chOff x="360" y="1711"/>
            <a:chExt cx="2452" cy="1769"/>
          </a:xfrm>
        </p:grpSpPr>
        <p:sp>
          <p:nvSpPr>
            <p:cNvPr id="112671" name="Freeform 31"/>
            <p:cNvSpPr>
              <a:spLocks/>
            </p:cNvSpPr>
            <p:nvPr/>
          </p:nvSpPr>
          <p:spPr bwMode="auto">
            <a:xfrm>
              <a:off x="403" y="1711"/>
              <a:ext cx="2409" cy="1721"/>
            </a:xfrm>
            <a:custGeom>
              <a:avLst/>
              <a:gdLst>
                <a:gd name="T0" fmla="*/ 0 w 1874"/>
                <a:gd name="T1" fmla="*/ 0 h 1034"/>
                <a:gd name="T2" fmla="*/ 0 w 1874"/>
                <a:gd name="T3" fmla="*/ 1034 h 1034"/>
                <a:gd name="T4" fmla="*/ 1874 w 1874"/>
                <a:gd name="T5" fmla="*/ 1034 h 1034"/>
              </a:gdLst>
              <a:ahLst/>
              <a:cxnLst>
                <a:cxn ang="0">
                  <a:pos x="T0" y="T1"/>
                </a:cxn>
                <a:cxn ang="0">
                  <a:pos x="T2" y="T3"/>
                </a:cxn>
                <a:cxn ang="0">
                  <a:pos x="T4" y="T5"/>
                </a:cxn>
              </a:cxnLst>
              <a:rect l="0" t="0" r="r" b="b"/>
              <a:pathLst>
                <a:path w="1874" h="1034">
                  <a:moveTo>
                    <a:pt x="0" y="0"/>
                  </a:moveTo>
                  <a:lnTo>
                    <a:pt x="0" y="1034"/>
                  </a:lnTo>
                  <a:lnTo>
                    <a:pt x="1874" y="1034"/>
                  </a:lnTo>
                </a:path>
              </a:pathLst>
            </a:custGeom>
            <a:noFill/>
            <a:ln w="12700" cmpd="sng">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12672" name="Line 32"/>
            <p:cNvSpPr>
              <a:spLocks noChangeShapeType="1"/>
            </p:cNvSpPr>
            <p:nvPr/>
          </p:nvSpPr>
          <p:spPr bwMode="auto">
            <a:xfrm flipH="1">
              <a:off x="360" y="1711"/>
              <a:ext cx="48"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12673" name="Line 33"/>
            <p:cNvSpPr>
              <a:spLocks noChangeShapeType="1"/>
            </p:cNvSpPr>
            <p:nvPr/>
          </p:nvSpPr>
          <p:spPr bwMode="auto">
            <a:xfrm flipH="1">
              <a:off x="360" y="3432"/>
              <a:ext cx="48"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12674" name="Line 34"/>
            <p:cNvSpPr>
              <a:spLocks noChangeShapeType="1"/>
            </p:cNvSpPr>
            <p:nvPr/>
          </p:nvSpPr>
          <p:spPr bwMode="auto">
            <a:xfrm flipH="1">
              <a:off x="360" y="3288"/>
              <a:ext cx="48"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12675" name="Line 35"/>
            <p:cNvSpPr>
              <a:spLocks noChangeShapeType="1"/>
            </p:cNvSpPr>
            <p:nvPr/>
          </p:nvSpPr>
          <p:spPr bwMode="auto">
            <a:xfrm flipH="1">
              <a:off x="360" y="3145"/>
              <a:ext cx="48"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12676" name="Line 36"/>
            <p:cNvSpPr>
              <a:spLocks noChangeShapeType="1"/>
            </p:cNvSpPr>
            <p:nvPr/>
          </p:nvSpPr>
          <p:spPr bwMode="auto">
            <a:xfrm flipH="1">
              <a:off x="360" y="3001"/>
              <a:ext cx="48"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12677" name="Line 37"/>
            <p:cNvSpPr>
              <a:spLocks noChangeShapeType="1"/>
            </p:cNvSpPr>
            <p:nvPr/>
          </p:nvSpPr>
          <p:spPr bwMode="auto">
            <a:xfrm flipH="1">
              <a:off x="360" y="2858"/>
              <a:ext cx="48"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12678" name="Line 38"/>
            <p:cNvSpPr>
              <a:spLocks noChangeShapeType="1"/>
            </p:cNvSpPr>
            <p:nvPr/>
          </p:nvSpPr>
          <p:spPr bwMode="auto">
            <a:xfrm flipH="1">
              <a:off x="360" y="2714"/>
              <a:ext cx="48"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12679" name="Line 39"/>
            <p:cNvSpPr>
              <a:spLocks noChangeShapeType="1"/>
            </p:cNvSpPr>
            <p:nvPr/>
          </p:nvSpPr>
          <p:spPr bwMode="auto">
            <a:xfrm flipH="1">
              <a:off x="360" y="2571"/>
              <a:ext cx="48"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12680" name="Line 40"/>
            <p:cNvSpPr>
              <a:spLocks noChangeShapeType="1"/>
            </p:cNvSpPr>
            <p:nvPr/>
          </p:nvSpPr>
          <p:spPr bwMode="auto">
            <a:xfrm flipH="1">
              <a:off x="360" y="2428"/>
              <a:ext cx="48"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12681" name="Line 41"/>
            <p:cNvSpPr>
              <a:spLocks noChangeShapeType="1"/>
            </p:cNvSpPr>
            <p:nvPr/>
          </p:nvSpPr>
          <p:spPr bwMode="auto">
            <a:xfrm flipH="1">
              <a:off x="360" y="2284"/>
              <a:ext cx="48"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12682" name="Line 42"/>
            <p:cNvSpPr>
              <a:spLocks noChangeShapeType="1"/>
            </p:cNvSpPr>
            <p:nvPr/>
          </p:nvSpPr>
          <p:spPr bwMode="auto">
            <a:xfrm flipH="1">
              <a:off x="360" y="2141"/>
              <a:ext cx="48"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12683" name="Line 43"/>
            <p:cNvSpPr>
              <a:spLocks noChangeShapeType="1"/>
            </p:cNvSpPr>
            <p:nvPr/>
          </p:nvSpPr>
          <p:spPr bwMode="auto">
            <a:xfrm flipH="1">
              <a:off x="360" y="1997"/>
              <a:ext cx="48"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12684" name="Line 44"/>
            <p:cNvSpPr>
              <a:spLocks noChangeShapeType="1"/>
            </p:cNvSpPr>
            <p:nvPr/>
          </p:nvSpPr>
          <p:spPr bwMode="auto">
            <a:xfrm flipH="1">
              <a:off x="360" y="1854"/>
              <a:ext cx="48"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12685" name="Line 45"/>
            <p:cNvSpPr>
              <a:spLocks noChangeShapeType="1"/>
            </p:cNvSpPr>
            <p:nvPr/>
          </p:nvSpPr>
          <p:spPr bwMode="auto">
            <a:xfrm rot="5400000" flipH="1">
              <a:off x="379" y="3456"/>
              <a:ext cx="48"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12686" name="Line 46"/>
            <p:cNvSpPr>
              <a:spLocks noChangeShapeType="1"/>
            </p:cNvSpPr>
            <p:nvPr/>
          </p:nvSpPr>
          <p:spPr bwMode="auto">
            <a:xfrm rot="5400000" flipH="1">
              <a:off x="1179" y="3456"/>
              <a:ext cx="48"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12687" name="Line 47"/>
            <p:cNvSpPr>
              <a:spLocks noChangeShapeType="1"/>
            </p:cNvSpPr>
            <p:nvPr/>
          </p:nvSpPr>
          <p:spPr bwMode="auto">
            <a:xfrm rot="5400000" flipH="1">
              <a:off x="1983" y="3456"/>
              <a:ext cx="48"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12688" name="Line 48"/>
            <p:cNvSpPr>
              <a:spLocks noChangeShapeType="1"/>
            </p:cNvSpPr>
            <p:nvPr/>
          </p:nvSpPr>
          <p:spPr bwMode="auto">
            <a:xfrm rot="5400000" flipH="1">
              <a:off x="2783" y="3456"/>
              <a:ext cx="48"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pSp>
      <p:sp>
        <p:nvSpPr>
          <p:cNvPr id="112689" name="Rectangle 49"/>
          <p:cNvSpPr>
            <a:spLocks noChangeArrowheads="1"/>
          </p:cNvSpPr>
          <p:nvPr/>
        </p:nvSpPr>
        <p:spPr bwMode="auto">
          <a:xfrm>
            <a:off x="520700" y="2393950"/>
            <a:ext cx="174625" cy="297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r" eaLnBrk="0" hangingPunct="0"/>
            <a:r>
              <a:rPr lang="en-US" sz="1500">
                <a:solidFill>
                  <a:srgbClr val="FFFFFF"/>
                </a:solidFill>
                <a:latin typeface="Arial Narrow" pitchFamily="34" charset="0"/>
              </a:rPr>
              <a:t>60</a:t>
            </a:r>
          </a:p>
          <a:p>
            <a:pPr algn="r" eaLnBrk="0" hangingPunct="0"/>
            <a:r>
              <a:rPr lang="en-US" sz="1500">
                <a:solidFill>
                  <a:srgbClr val="FFFFFF"/>
                </a:solidFill>
                <a:latin typeface="Arial Narrow" pitchFamily="34" charset="0"/>
              </a:rPr>
              <a:t>55</a:t>
            </a:r>
          </a:p>
          <a:p>
            <a:pPr algn="r" eaLnBrk="0" hangingPunct="0"/>
            <a:r>
              <a:rPr lang="en-US" sz="1500">
                <a:solidFill>
                  <a:srgbClr val="FFFFFF"/>
                </a:solidFill>
                <a:latin typeface="Arial Narrow" pitchFamily="34" charset="0"/>
              </a:rPr>
              <a:t>50</a:t>
            </a:r>
          </a:p>
          <a:p>
            <a:pPr algn="r" eaLnBrk="0" hangingPunct="0"/>
            <a:r>
              <a:rPr lang="en-US" sz="1500">
                <a:solidFill>
                  <a:srgbClr val="FFFFFF"/>
                </a:solidFill>
                <a:latin typeface="Arial Narrow" pitchFamily="34" charset="0"/>
              </a:rPr>
              <a:t>45</a:t>
            </a:r>
          </a:p>
          <a:p>
            <a:pPr algn="r" eaLnBrk="0" hangingPunct="0"/>
            <a:r>
              <a:rPr lang="en-US" sz="1500">
                <a:solidFill>
                  <a:srgbClr val="FFFFFF"/>
                </a:solidFill>
                <a:latin typeface="Arial Narrow" pitchFamily="34" charset="0"/>
              </a:rPr>
              <a:t>40</a:t>
            </a:r>
          </a:p>
          <a:p>
            <a:pPr algn="r" eaLnBrk="0" hangingPunct="0"/>
            <a:r>
              <a:rPr lang="en-US" sz="1500">
                <a:solidFill>
                  <a:srgbClr val="FFFFFF"/>
                </a:solidFill>
                <a:latin typeface="Arial Narrow" pitchFamily="34" charset="0"/>
              </a:rPr>
              <a:t>35</a:t>
            </a:r>
          </a:p>
          <a:p>
            <a:pPr algn="r" eaLnBrk="0" hangingPunct="0"/>
            <a:r>
              <a:rPr lang="en-US" sz="1500">
                <a:solidFill>
                  <a:srgbClr val="FFFFFF"/>
                </a:solidFill>
                <a:latin typeface="Arial Narrow" pitchFamily="34" charset="0"/>
              </a:rPr>
              <a:t>30</a:t>
            </a:r>
          </a:p>
          <a:p>
            <a:pPr algn="r" eaLnBrk="0" hangingPunct="0"/>
            <a:r>
              <a:rPr lang="en-US" sz="1500">
                <a:solidFill>
                  <a:srgbClr val="FFFFFF"/>
                </a:solidFill>
                <a:latin typeface="Arial Narrow" pitchFamily="34" charset="0"/>
              </a:rPr>
              <a:t>25</a:t>
            </a:r>
          </a:p>
          <a:p>
            <a:pPr algn="r" eaLnBrk="0" hangingPunct="0"/>
            <a:r>
              <a:rPr lang="en-US" sz="1500">
                <a:solidFill>
                  <a:srgbClr val="FFFFFF"/>
                </a:solidFill>
                <a:latin typeface="Arial Narrow" pitchFamily="34" charset="0"/>
              </a:rPr>
              <a:t>20</a:t>
            </a:r>
          </a:p>
          <a:p>
            <a:pPr algn="r" eaLnBrk="0" hangingPunct="0"/>
            <a:r>
              <a:rPr lang="en-US" sz="1500">
                <a:solidFill>
                  <a:srgbClr val="FFFFFF"/>
                </a:solidFill>
                <a:latin typeface="Arial Narrow" pitchFamily="34" charset="0"/>
              </a:rPr>
              <a:t>15</a:t>
            </a:r>
          </a:p>
          <a:p>
            <a:pPr algn="r" eaLnBrk="0" hangingPunct="0"/>
            <a:r>
              <a:rPr lang="en-US" sz="1500">
                <a:solidFill>
                  <a:srgbClr val="FFFFFF"/>
                </a:solidFill>
                <a:latin typeface="Arial Narrow" pitchFamily="34" charset="0"/>
              </a:rPr>
              <a:t>10</a:t>
            </a:r>
          </a:p>
          <a:p>
            <a:pPr algn="r" eaLnBrk="0" hangingPunct="0"/>
            <a:r>
              <a:rPr lang="en-US" sz="1500">
                <a:solidFill>
                  <a:srgbClr val="FFFFFF"/>
                </a:solidFill>
                <a:latin typeface="Arial Narrow" pitchFamily="34" charset="0"/>
              </a:rPr>
              <a:t>5</a:t>
            </a:r>
          </a:p>
          <a:p>
            <a:pPr algn="r" eaLnBrk="0" hangingPunct="0"/>
            <a:r>
              <a:rPr lang="en-US" sz="1500">
                <a:solidFill>
                  <a:srgbClr val="FFFFFF"/>
                </a:solidFill>
                <a:latin typeface="Arial Narrow" pitchFamily="34" charset="0"/>
              </a:rPr>
              <a:t>0</a:t>
            </a:r>
            <a:endParaRPr lang="en-US" sz="4000"/>
          </a:p>
        </p:txBody>
      </p:sp>
      <p:sp>
        <p:nvSpPr>
          <p:cNvPr id="112690" name="Rectangle 50"/>
          <p:cNvSpPr>
            <a:spLocks noChangeArrowheads="1"/>
          </p:cNvSpPr>
          <p:nvPr/>
        </p:nvSpPr>
        <p:spPr bwMode="auto">
          <a:xfrm>
            <a:off x="765175" y="5303838"/>
            <a:ext cx="402907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eaLnBrk="0" hangingPunct="0">
              <a:tabLst>
                <a:tab pos="704850" algn="ctr"/>
                <a:tab pos="2016125" algn="ctr"/>
                <a:tab pos="3260725" algn="ctr"/>
              </a:tabLst>
            </a:pPr>
            <a:r>
              <a:rPr lang="en-US" sz="1600">
                <a:solidFill>
                  <a:srgbClr val="FFFFFF"/>
                </a:solidFill>
                <a:latin typeface="Arial Narrow" pitchFamily="34" charset="0"/>
              </a:rPr>
              <a:t>	Baseline 	Week 48 	Long-term</a:t>
            </a:r>
            <a:endParaRPr lang="en-US" sz="1600"/>
          </a:p>
        </p:txBody>
      </p:sp>
      <p:sp>
        <p:nvSpPr>
          <p:cNvPr id="112691" name="Rectangle 51"/>
          <p:cNvSpPr>
            <a:spLocks noChangeArrowheads="1"/>
          </p:cNvSpPr>
          <p:nvPr/>
        </p:nvSpPr>
        <p:spPr bwMode="auto">
          <a:xfrm rot="-5400000">
            <a:off x="-591343" y="3558381"/>
            <a:ext cx="1860550" cy="300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90000"/>
              </a:lnSpc>
              <a:spcBef>
                <a:spcPct val="20000"/>
              </a:spcBef>
            </a:pPr>
            <a:r>
              <a:rPr lang="en-US" sz="1200">
                <a:solidFill>
                  <a:srgbClr val="FFFFCC"/>
                </a:solidFill>
              </a:rPr>
              <a:t>Number of patients</a:t>
            </a:r>
          </a:p>
        </p:txBody>
      </p:sp>
      <p:grpSp>
        <p:nvGrpSpPr>
          <p:cNvPr id="112692" name="Group 52"/>
          <p:cNvGrpSpPr>
            <a:grpSpLocks/>
          </p:cNvGrpSpPr>
          <p:nvPr/>
        </p:nvGrpSpPr>
        <p:grpSpPr bwMode="auto">
          <a:xfrm>
            <a:off x="255588" y="5662613"/>
            <a:ext cx="4714875" cy="622300"/>
            <a:chOff x="161" y="3567"/>
            <a:chExt cx="2970" cy="392"/>
          </a:xfrm>
        </p:grpSpPr>
        <p:sp>
          <p:nvSpPr>
            <p:cNvPr id="112693" name="Rectangle 53"/>
            <p:cNvSpPr>
              <a:spLocks noChangeArrowheads="1"/>
            </p:cNvSpPr>
            <p:nvPr/>
          </p:nvSpPr>
          <p:spPr bwMode="auto">
            <a:xfrm>
              <a:off x="404" y="3770"/>
              <a:ext cx="2575" cy="1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a:lnSpc>
                  <a:spcPct val="90000"/>
                </a:lnSpc>
                <a:spcBef>
                  <a:spcPct val="20000"/>
                </a:spcBef>
              </a:pPr>
              <a:r>
                <a:rPr lang="en-US" sz="1200">
                  <a:solidFill>
                    <a:srgbClr val="FFFFCC"/>
                  </a:solidFill>
                </a:rPr>
                <a:t>Ishak Fibrosis Score</a:t>
              </a:r>
            </a:p>
          </p:txBody>
        </p:sp>
        <p:sp>
          <p:nvSpPr>
            <p:cNvPr id="112694" name="Rectangle 54"/>
            <p:cNvSpPr>
              <a:spLocks noChangeArrowheads="1"/>
            </p:cNvSpPr>
            <p:nvPr/>
          </p:nvSpPr>
          <p:spPr bwMode="auto">
            <a:xfrm>
              <a:off x="397" y="3567"/>
              <a:ext cx="223" cy="98"/>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695" name="Rectangle 55"/>
            <p:cNvSpPr>
              <a:spLocks noChangeArrowheads="1"/>
            </p:cNvSpPr>
            <p:nvPr/>
          </p:nvSpPr>
          <p:spPr bwMode="auto">
            <a:xfrm>
              <a:off x="161" y="3659"/>
              <a:ext cx="2970"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eaLnBrk="0" hangingPunct="0">
                <a:tabLst>
                  <a:tab pos="561975" algn="ctr"/>
                  <a:tab pos="1068388" algn="ctr"/>
                  <a:tab pos="1597025" algn="ctr"/>
                  <a:tab pos="2125663" algn="ctr"/>
                  <a:tab pos="2654300" algn="ctr"/>
                  <a:tab pos="3151188" algn="ctr"/>
                  <a:tab pos="3690938" algn="ctr"/>
                  <a:tab pos="4219575" algn="ctr"/>
                </a:tabLst>
              </a:pPr>
              <a:r>
                <a:rPr lang="en-US" sz="1600">
                  <a:solidFill>
                    <a:srgbClr val="FFFFFF"/>
                  </a:solidFill>
                  <a:latin typeface="Arial Narrow" pitchFamily="34" charset="0"/>
                </a:rPr>
                <a:t>	</a:t>
              </a:r>
              <a:r>
                <a:rPr lang="en-US" sz="1400">
                  <a:solidFill>
                    <a:srgbClr val="FFFFFF"/>
                  </a:solidFill>
                  <a:latin typeface="Arial Narrow" pitchFamily="34" charset="0"/>
                </a:rPr>
                <a:t>6 	5 	4 	3 	2 	1 	0 	Missing</a:t>
              </a:r>
              <a:endParaRPr lang="en-US" sz="1400"/>
            </a:p>
          </p:txBody>
        </p:sp>
        <p:sp>
          <p:nvSpPr>
            <p:cNvPr id="112696" name="Rectangle 56"/>
            <p:cNvSpPr>
              <a:spLocks noChangeArrowheads="1"/>
            </p:cNvSpPr>
            <p:nvPr/>
          </p:nvSpPr>
          <p:spPr bwMode="auto">
            <a:xfrm>
              <a:off x="727" y="3567"/>
              <a:ext cx="223" cy="98"/>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697" name="Rectangle 57"/>
            <p:cNvSpPr>
              <a:spLocks noChangeArrowheads="1"/>
            </p:cNvSpPr>
            <p:nvPr/>
          </p:nvSpPr>
          <p:spPr bwMode="auto">
            <a:xfrm>
              <a:off x="1057" y="3567"/>
              <a:ext cx="223" cy="9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698" name="Rectangle 58"/>
            <p:cNvSpPr>
              <a:spLocks noChangeArrowheads="1"/>
            </p:cNvSpPr>
            <p:nvPr/>
          </p:nvSpPr>
          <p:spPr bwMode="auto">
            <a:xfrm>
              <a:off x="1387" y="3567"/>
              <a:ext cx="223" cy="98"/>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699" name="Rectangle 59"/>
            <p:cNvSpPr>
              <a:spLocks noChangeArrowheads="1"/>
            </p:cNvSpPr>
            <p:nvPr/>
          </p:nvSpPr>
          <p:spPr bwMode="auto">
            <a:xfrm>
              <a:off x="1717" y="3567"/>
              <a:ext cx="223" cy="98"/>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700" name="Rectangle 60"/>
            <p:cNvSpPr>
              <a:spLocks noChangeArrowheads="1"/>
            </p:cNvSpPr>
            <p:nvPr/>
          </p:nvSpPr>
          <p:spPr bwMode="auto">
            <a:xfrm>
              <a:off x="2047" y="3567"/>
              <a:ext cx="223" cy="98"/>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701" name="Rectangle 61"/>
            <p:cNvSpPr>
              <a:spLocks noChangeArrowheads="1"/>
            </p:cNvSpPr>
            <p:nvPr/>
          </p:nvSpPr>
          <p:spPr bwMode="auto">
            <a:xfrm>
              <a:off x="2377" y="3567"/>
              <a:ext cx="223" cy="98"/>
            </a:xfrm>
            <a:prstGeom prst="rect">
              <a:avLst/>
            </a:prstGeom>
            <a:solidFill>
              <a:srgbClr val="6666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702" name="Rectangle 62"/>
            <p:cNvSpPr>
              <a:spLocks noChangeArrowheads="1"/>
            </p:cNvSpPr>
            <p:nvPr/>
          </p:nvSpPr>
          <p:spPr bwMode="auto">
            <a:xfrm>
              <a:off x="2708" y="3567"/>
              <a:ext cx="223" cy="98"/>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nvGrpSpPr>
          <p:cNvPr id="112703" name="Group 63"/>
          <p:cNvGrpSpPr>
            <a:grpSpLocks/>
          </p:cNvGrpSpPr>
          <p:nvPr/>
        </p:nvGrpSpPr>
        <p:grpSpPr bwMode="auto">
          <a:xfrm>
            <a:off x="1147763" y="2655888"/>
            <a:ext cx="628650" cy="2603500"/>
            <a:chOff x="723" y="1673"/>
            <a:chExt cx="396" cy="1640"/>
          </a:xfrm>
        </p:grpSpPr>
        <p:sp>
          <p:nvSpPr>
            <p:cNvPr id="112704" name="Rectangle 64"/>
            <p:cNvSpPr>
              <a:spLocks noChangeArrowheads="1"/>
            </p:cNvSpPr>
            <p:nvPr/>
          </p:nvSpPr>
          <p:spPr bwMode="auto">
            <a:xfrm>
              <a:off x="723" y="1673"/>
              <a:ext cx="396" cy="164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705" name="Rectangle 65"/>
            <p:cNvSpPr>
              <a:spLocks noChangeArrowheads="1"/>
            </p:cNvSpPr>
            <p:nvPr/>
          </p:nvSpPr>
          <p:spPr bwMode="auto">
            <a:xfrm>
              <a:off x="723" y="1745"/>
              <a:ext cx="396" cy="1568"/>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706" name="Rectangle 66"/>
            <p:cNvSpPr>
              <a:spLocks noChangeArrowheads="1"/>
            </p:cNvSpPr>
            <p:nvPr/>
          </p:nvSpPr>
          <p:spPr bwMode="auto">
            <a:xfrm>
              <a:off x="723" y="1794"/>
              <a:ext cx="396" cy="151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707" name="Rectangle 67"/>
            <p:cNvSpPr>
              <a:spLocks noChangeArrowheads="1"/>
            </p:cNvSpPr>
            <p:nvPr/>
          </p:nvSpPr>
          <p:spPr bwMode="auto">
            <a:xfrm>
              <a:off x="723" y="1972"/>
              <a:ext cx="396" cy="1341"/>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708" name="Rectangle 68"/>
            <p:cNvSpPr>
              <a:spLocks noChangeArrowheads="1"/>
            </p:cNvSpPr>
            <p:nvPr/>
          </p:nvSpPr>
          <p:spPr bwMode="auto">
            <a:xfrm>
              <a:off x="723" y="2374"/>
              <a:ext cx="396" cy="939"/>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709" name="Rectangle 69"/>
            <p:cNvSpPr>
              <a:spLocks noChangeArrowheads="1"/>
            </p:cNvSpPr>
            <p:nvPr/>
          </p:nvSpPr>
          <p:spPr bwMode="auto">
            <a:xfrm>
              <a:off x="723" y="2923"/>
              <a:ext cx="396" cy="39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nvGrpSpPr>
          <p:cNvPr id="112710" name="Group 70"/>
          <p:cNvGrpSpPr>
            <a:grpSpLocks/>
          </p:cNvGrpSpPr>
          <p:nvPr/>
        </p:nvGrpSpPr>
        <p:grpSpPr bwMode="auto">
          <a:xfrm>
            <a:off x="2416175" y="2655888"/>
            <a:ext cx="628650" cy="2603500"/>
            <a:chOff x="1522" y="1673"/>
            <a:chExt cx="396" cy="1640"/>
          </a:xfrm>
        </p:grpSpPr>
        <p:sp>
          <p:nvSpPr>
            <p:cNvPr id="112711" name="Rectangle 71"/>
            <p:cNvSpPr>
              <a:spLocks noChangeArrowheads="1"/>
            </p:cNvSpPr>
            <p:nvPr/>
          </p:nvSpPr>
          <p:spPr bwMode="auto">
            <a:xfrm>
              <a:off x="1522" y="1673"/>
              <a:ext cx="396" cy="164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712" name="Rectangle 72"/>
            <p:cNvSpPr>
              <a:spLocks noChangeArrowheads="1"/>
            </p:cNvSpPr>
            <p:nvPr/>
          </p:nvSpPr>
          <p:spPr bwMode="auto">
            <a:xfrm>
              <a:off x="1522" y="1708"/>
              <a:ext cx="396" cy="160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713" name="Rectangle 73"/>
            <p:cNvSpPr>
              <a:spLocks noChangeArrowheads="1"/>
            </p:cNvSpPr>
            <p:nvPr/>
          </p:nvSpPr>
          <p:spPr bwMode="auto">
            <a:xfrm>
              <a:off x="1522" y="1759"/>
              <a:ext cx="396" cy="1554"/>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714" name="Rectangle 74"/>
            <p:cNvSpPr>
              <a:spLocks noChangeArrowheads="1"/>
            </p:cNvSpPr>
            <p:nvPr/>
          </p:nvSpPr>
          <p:spPr bwMode="auto">
            <a:xfrm>
              <a:off x="1522" y="1843"/>
              <a:ext cx="396" cy="147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715" name="Rectangle 75"/>
            <p:cNvSpPr>
              <a:spLocks noChangeArrowheads="1"/>
            </p:cNvSpPr>
            <p:nvPr/>
          </p:nvSpPr>
          <p:spPr bwMode="auto">
            <a:xfrm>
              <a:off x="1522" y="1993"/>
              <a:ext cx="396" cy="132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716" name="Rectangle 76"/>
            <p:cNvSpPr>
              <a:spLocks noChangeArrowheads="1"/>
            </p:cNvSpPr>
            <p:nvPr/>
          </p:nvSpPr>
          <p:spPr bwMode="auto">
            <a:xfrm>
              <a:off x="1522" y="2270"/>
              <a:ext cx="396" cy="1043"/>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717" name="Rectangle 77"/>
            <p:cNvSpPr>
              <a:spLocks noChangeArrowheads="1"/>
            </p:cNvSpPr>
            <p:nvPr/>
          </p:nvSpPr>
          <p:spPr bwMode="auto">
            <a:xfrm>
              <a:off x="1522" y="2798"/>
              <a:ext cx="396" cy="515"/>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718" name="Rectangle 78"/>
            <p:cNvSpPr>
              <a:spLocks noChangeArrowheads="1"/>
            </p:cNvSpPr>
            <p:nvPr/>
          </p:nvSpPr>
          <p:spPr bwMode="auto">
            <a:xfrm>
              <a:off x="1522" y="3221"/>
              <a:ext cx="396" cy="92"/>
            </a:xfrm>
            <a:prstGeom prst="rect">
              <a:avLst/>
            </a:prstGeom>
            <a:solidFill>
              <a:srgbClr val="6666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nvGrpSpPr>
          <p:cNvPr id="112719" name="Group 79"/>
          <p:cNvGrpSpPr>
            <a:grpSpLocks/>
          </p:cNvGrpSpPr>
          <p:nvPr/>
        </p:nvGrpSpPr>
        <p:grpSpPr bwMode="auto">
          <a:xfrm>
            <a:off x="3651250" y="2655888"/>
            <a:ext cx="628650" cy="2603500"/>
            <a:chOff x="2300" y="1673"/>
            <a:chExt cx="396" cy="1640"/>
          </a:xfrm>
        </p:grpSpPr>
        <p:sp>
          <p:nvSpPr>
            <p:cNvPr id="112720" name="Rectangle 80"/>
            <p:cNvSpPr>
              <a:spLocks noChangeArrowheads="1"/>
            </p:cNvSpPr>
            <p:nvPr/>
          </p:nvSpPr>
          <p:spPr bwMode="auto">
            <a:xfrm>
              <a:off x="2300" y="1673"/>
              <a:ext cx="396" cy="164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721" name="Rectangle 81"/>
            <p:cNvSpPr>
              <a:spLocks noChangeArrowheads="1"/>
            </p:cNvSpPr>
            <p:nvPr/>
          </p:nvSpPr>
          <p:spPr bwMode="auto">
            <a:xfrm>
              <a:off x="2300" y="1715"/>
              <a:ext cx="396" cy="1598"/>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722" name="Rectangle 82"/>
            <p:cNvSpPr>
              <a:spLocks noChangeArrowheads="1"/>
            </p:cNvSpPr>
            <p:nvPr/>
          </p:nvSpPr>
          <p:spPr bwMode="auto">
            <a:xfrm>
              <a:off x="2300" y="1875"/>
              <a:ext cx="396" cy="1438"/>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723" name="Rectangle 83"/>
            <p:cNvSpPr>
              <a:spLocks noChangeArrowheads="1"/>
            </p:cNvSpPr>
            <p:nvPr/>
          </p:nvSpPr>
          <p:spPr bwMode="auto">
            <a:xfrm>
              <a:off x="2300" y="2048"/>
              <a:ext cx="396" cy="1265"/>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724" name="Rectangle 84"/>
            <p:cNvSpPr>
              <a:spLocks noChangeArrowheads="1"/>
            </p:cNvSpPr>
            <p:nvPr/>
          </p:nvSpPr>
          <p:spPr bwMode="auto">
            <a:xfrm>
              <a:off x="2300" y="2583"/>
              <a:ext cx="396" cy="730"/>
            </a:xfrm>
            <a:prstGeom prst="rect">
              <a:avLst/>
            </a:prstGeom>
            <a:solidFill>
              <a:srgbClr val="6666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112725" name="Rectangle 85"/>
          <p:cNvSpPr>
            <a:spLocks noChangeArrowheads="1"/>
          </p:cNvSpPr>
          <p:nvPr/>
        </p:nvSpPr>
        <p:spPr bwMode="auto">
          <a:xfrm>
            <a:off x="0" y="14288"/>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en-US" sz="2400">
                <a:solidFill>
                  <a:srgbClr val="FFFF99"/>
                </a:solidFill>
                <a:latin typeface="Arial Narrow" pitchFamily="34" charset="0"/>
              </a:rPr>
              <a:t>Reversal of Fibrosis/Cirrhosis: Results From Studies -022/-027/-901</a:t>
            </a:r>
          </a:p>
        </p:txBody>
      </p:sp>
      <p:sp>
        <p:nvSpPr>
          <p:cNvPr id="112726" name="Text Box 86"/>
          <p:cNvSpPr txBox="1">
            <a:spLocks noChangeArrowheads="1"/>
          </p:cNvSpPr>
          <p:nvPr/>
        </p:nvSpPr>
        <p:spPr bwMode="auto">
          <a:xfrm>
            <a:off x="8763000" y="-76200"/>
            <a:ext cx="392113" cy="457200"/>
          </a:xfrm>
          <a:prstGeom prst="rect">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r>
              <a:rPr lang="en-US" sz="2400">
                <a:solidFill>
                  <a:srgbClr val="FF0066"/>
                </a:solidFill>
                <a:latin typeface="Arial Narrow" pitchFamily="34" charset="0"/>
              </a:rPr>
              <a:t>‡</a:t>
            </a:r>
          </a:p>
        </p:txBody>
      </p:sp>
    </p:spTree>
    <p:custDataLst>
      <p:tags r:id="rId1"/>
    </p:custDataLst>
    <p:extLst>
      <p:ext uri="{BB962C8B-B14F-4D97-AF65-F5344CB8AC3E}">
        <p14:creationId xmlns:p14="http://schemas.microsoft.com/office/powerpoint/2010/main" xmlns="" val="1935615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슬라이드 번호 개체 틀 5"/>
          <p:cNvSpPr txBox="1">
            <a:spLocks/>
          </p:cNvSpPr>
          <p:nvPr/>
        </p:nvSpPr>
        <p:spPr>
          <a:xfrm>
            <a:off x="6915596" y="6475941"/>
            <a:ext cx="2133600" cy="347531"/>
          </a:xfrm>
          <a:prstGeom prst="rect">
            <a:avLst/>
          </a:prstGeom>
        </p:spPr>
        <p:txBody>
          <a:bodyPr vert="horz" lIns="91440" tIns="45720" rIns="91440" bIns="45720" rtlCol="0" anchor="ctr"/>
          <a:lstStyle>
            <a:defPPr>
              <a:defRPr lang="ko-KR"/>
            </a:defPPr>
            <a:lvl1pPr marL="0" algn="r" defTabSz="914400" rtl="0" eaLnBrk="1" latinLnBrk="1" hangingPunct="1">
              <a:defRPr sz="1200" b="1" kern="1200">
                <a:gradFill>
                  <a:gsLst>
                    <a:gs pos="18333">
                      <a:schemeClr val="tx1">
                        <a:lumMod val="50000"/>
                        <a:lumOff val="50000"/>
                      </a:schemeClr>
                    </a:gs>
                    <a:gs pos="0">
                      <a:schemeClr val="tx1">
                        <a:lumMod val="50000"/>
                        <a:lumOff val="50000"/>
                      </a:schemeClr>
                    </a:gs>
                  </a:gsLst>
                  <a:lin ang="5400000" scaled="0"/>
                </a:gra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18E23911-D0FE-4AD4-B579-316E8E4737A1}" type="slidenum">
              <a:rPr lang="ko-KR" altLang="en-US" sz="1100" smtClean="0">
                <a:gradFill>
                  <a:gsLst>
                    <a:gs pos="18333">
                      <a:schemeClr val="tx1"/>
                    </a:gs>
                    <a:gs pos="0">
                      <a:schemeClr val="tx1"/>
                    </a:gs>
                  </a:gsLst>
                  <a:lin ang="5400000" scaled="0"/>
                </a:gradFill>
                <a:latin typeface="Arial" pitchFamily="34" charset="0"/>
                <a:cs typeface="Arial" pitchFamily="34" charset="0"/>
              </a:rPr>
              <a:pPr/>
              <a:t>13</a:t>
            </a:fld>
            <a:endParaRPr lang="ko-KR" altLang="en-US" sz="1100" dirty="0">
              <a:gradFill>
                <a:gsLst>
                  <a:gs pos="18333">
                    <a:schemeClr val="tx1"/>
                  </a:gs>
                  <a:gs pos="0">
                    <a:schemeClr val="tx1"/>
                  </a:gs>
                </a:gsLst>
                <a:lin ang="5400000" scaled="0"/>
              </a:gradFill>
              <a:latin typeface="Arial" pitchFamily="34" charset="0"/>
              <a:cs typeface="Arial" pitchFamily="34" charset="0"/>
            </a:endParaRPr>
          </a:p>
        </p:txBody>
      </p:sp>
      <p:grpSp>
        <p:nvGrpSpPr>
          <p:cNvPr id="2" name="그룹 313"/>
          <p:cNvGrpSpPr/>
          <p:nvPr/>
        </p:nvGrpSpPr>
        <p:grpSpPr>
          <a:xfrm>
            <a:off x="179512" y="6475950"/>
            <a:ext cx="3136968" cy="255246"/>
            <a:chOff x="756280" y="4237052"/>
            <a:chExt cx="7097408" cy="191434"/>
          </a:xfrm>
        </p:grpSpPr>
        <p:sp>
          <p:nvSpPr>
            <p:cNvPr id="10" name="직사각형 9"/>
            <p:cNvSpPr/>
            <p:nvPr/>
          </p:nvSpPr>
          <p:spPr>
            <a:xfrm>
              <a:off x="756280" y="4237052"/>
              <a:ext cx="7097408" cy="190437"/>
            </a:xfrm>
            <a:prstGeom prst="rect">
              <a:avLst/>
            </a:prstGeom>
          </p:spPr>
          <p:txBody>
            <a:bodyPr wrap="square">
              <a:spAutoFit/>
            </a:bodyPr>
            <a:lstStyle/>
            <a:p>
              <a:r>
                <a:rPr lang="fr-FR" altLang="ko-KR" sz="1050" dirty="0" smtClean="0">
                  <a:gradFill>
                    <a:gsLst>
                      <a:gs pos="1000">
                        <a:schemeClr val="tx1"/>
                      </a:gs>
                      <a:gs pos="61000">
                        <a:schemeClr val="tx1"/>
                      </a:gs>
                    </a:gsLst>
                    <a:lin ang="0" scaled="1"/>
                  </a:gradFill>
                  <a:latin typeface="Arial" pitchFamily="34" charset="0"/>
                  <a:cs typeface="Arial" pitchFamily="34" charset="0"/>
                </a:rPr>
                <a:t>Marcellin P, et al. Lancet  2012;6736: 61425-1.</a:t>
              </a:r>
            </a:p>
          </p:txBody>
        </p:sp>
        <p:cxnSp>
          <p:nvCxnSpPr>
            <p:cNvPr id="11" name="직선 연결선 10"/>
            <p:cNvCxnSpPr/>
            <p:nvPr/>
          </p:nvCxnSpPr>
          <p:spPr>
            <a:xfrm>
              <a:off x="765969" y="4308210"/>
              <a:ext cx="0" cy="120276"/>
            </a:xfrm>
            <a:prstGeom prst="line">
              <a:avLst/>
            </a:prstGeom>
            <a:ln w="19050">
              <a:solidFill>
                <a:srgbClr val="034892"/>
              </a:solidFill>
            </a:ln>
            <a:effectLst/>
          </p:spPr>
          <p:style>
            <a:lnRef idx="2">
              <a:schemeClr val="accent1"/>
            </a:lnRef>
            <a:fillRef idx="0">
              <a:schemeClr val="accent1"/>
            </a:fillRef>
            <a:effectRef idx="1">
              <a:schemeClr val="accent1"/>
            </a:effectRef>
            <a:fontRef idx="minor">
              <a:schemeClr val="tx1"/>
            </a:fontRef>
          </p:style>
        </p:cxnSp>
      </p:grpSp>
      <p:grpSp>
        <p:nvGrpSpPr>
          <p:cNvPr id="3" name="그룹 11"/>
          <p:cNvGrpSpPr/>
          <p:nvPr/>
        </p:nvGrpSpPr>
        <p:grpSpPr>
          <a:xfrm>
            <a:off x="1285189" y="2581594"/>
            <a:ext cx="6573624" cy="3618475"/>
            <a:chOff x="601820" y="2954783"/>
            <a:chExt cx="7830052" cy="3232561"/>
          </a:xfrm>
        </p:grpSpPr>
        <p:sp>
          <p:nvSpPr>
            <p:cNvPr id="13" name="직사각형 12"/>
            <p:cNvSpPr/>
            <p:nvPr/>
          </p:nvSpPr>
          <p:spPr>
            <a:xfrm>
              <a:off x="2254992" y="5960508"/>
              <a:ext cx="880610" cy="226836"/>
            </a:xfrm>
            <a:prstGeom prst="rect">
              <a:avLst/>
            </a:prstGeom>
          </p:spPr>
          <p:txBody>
            <a:bodyPr wrap="none">
              <a:spAutoFit/>
            </a:bodyPr>
            <a:lstStyle/>
            <a:p>
              <a:pPr algn="ctr"/>
              <a:r>
                <a:rPr lang="en-US" altLang="zh-HK" sz="1050" b="1" dirty="0" smtClean="0">
                  <a:gradFill>
                    <a:gsLst>
                      <a:gs pos="100000">
                        <a:schemeClr val="tx1"/>
                      </a:gs>
                      <a:gs pos="30000">
                        <a:schemeClr val="tx1"/>
                      </a:gs>
                    </a:gsLst>
                    <a:lin ang="0" scaled="0"/>
                  </a:gradFill>
                  <a:latin typeface="Arial" pitchFamily="34" charset="0"/>
                  <a:ea typeface="PMingLiU" pitchFamily="18" charset="-120"/>
                  <a:cs typeface="Arial" pitchFamily="34" charset="0"/>
                </a:rPr>
                <a:t>Baseline</a:t>
              </a:r>
              <a:endParaRPr lang="en-US" altLang="zh-HK" sz="1050" b="1" dirty="0">
                <a:gradFill>
                  <a:gsLst>
                    <a:gs pos="100000">
                      <a:schemeClr val="tx1"/>
                    </a:gs>
                    <a:gs pos="30000">
                      <a:schemeClr val="tx1"/>
                    </a:gs>
                  </a:gsLst>
                  <a:lin ang="0" scaled="0"/>
                </a:gradFill>
                <a:latin typeface="Arial" pitchFamily="34" charset="0"/>
                <a:ea typeface="PMingLiU" pitchFamily="18" charset="-120"/>
                <a:cs typeface="Arial" pitchFamily="34" charset="0"/>
              </a:endParaRPr>
            </a:p>
          </p:txBody>
        </p:sp>
        <p:sp>
          <p:nvSpPr>
            <p:cNvPr id="14" name="직사각형 13"/>
            <p:cNvSpPr/>
            <p:nvPr/>
          </p:nvSpPr>
          <p:spPr>
            <a:xfrm>
              <a:off x="4003945" y="5960508"/>
              <a:ext cx="703036" cy="226836"/>
            </a:xfrm>
            <a:prstGeom prst="rect">
              <a:avLst/>
            </a:prstGeom>
          </p:spPr>
          <p:txBody>
            <a:bodyPr wrap="none">
              <a:spAutoFit/>
            </a:bodyPr>
            <a:lstStyle/>
            <a:p>
              <a:pPr algn="ctr"/>
              <a:r>
                <a:rPr lang="en-US" altLang="zh-HK" sz="1050" b="1" dirty="0" smtClean="0">
                  <a:gradFill>
                    <a:gsLst>
                      <a:gs pos="100000">
                        <a:schemeClr val="tx1"/>
                      </a:gs>
                      <a:gs pos="30000">
                        <a:schemeClr val="tx1"/>
                      </a:gs>
                    </a:gsLst>
                    <a:lin ang="0" scaled="0"/>
                  </a:gradFill>
                  <a:latin typeface="Arial" pitchFamily="34" charset="0"/>
                  <a:ea typeface="PMingLiU" pitchFamily="18" charset="-120"/>
                  <a:cs typeface="Arial" pitchFamily="34" charset="0"/>
                </a:rPr>
                <a:t>Year 1</a:t>
              </a:r>
              <a:endParaRPr lang="en-US" altLang="zh-HK" sz="1050" b="1" dirty="0">
                <a:gradFill>
                  <a:gsLst>
                    <a:gs pos="100000">
                      <a:schemeClr val="tx1"/>
                    </a:gs>
                    <a:gs pos="30000">
                      <a:schemeClr val="tx1"/>
                    </a:gs>
                  </a:gsLst>
                  <a:lin ang="0" scaled="0"/>
                </a:gradFill>
                <a:latin typeface="Arial" pitchFamily="34" charset="0"/>
                <a:ea typeface="PMingLiU" pitchFamily="18" charset="-120"/>
                <a:cs typeface="Arial" pitchFamily="34" charset="0"/>
              </a:endParaRPr>
            </a:p>
          </p:txBody>
        </p:sp>
        <p:grpSp>
          <p:nvGrpSpPr>
            <p:cNvPr id="4" name="그룹 14"/>
            <p:cNvGrpSpPr/>
            <p:nvPr/>
          </p:nvGrpSpPr>
          <p:grpSpPr>
            <a:xfrm>
              <a:off x="2263275" y="3094969"/>
              <a:ext cx="4184354" cy="2851305"/>
              <a:chOff x="2204660" y="2474829"/>
              <a:chExt cx="4184354" cy="1859259"/>
            </a:xfrm>
            <a:scene3d>
              <a:camera prst="orthographicFront"/>
              <a:lightRig rig="contrasting" dir="t"/>
            </a:scene3d>
          </p:grpSpPr>
          <p:sp>
            <p:nvSpPr>
              <p:cNvPr id="62" name="직사각형 61"/>
              <p:cNvSpPr/>
              <p:nvPr/>
            </p:nvSpPr>
            <p:spPr>
              <a:xfrm>
                <a:off x="2204660" y="2474829"/>
                <a:ext cx="864000" cy="422342"/>
              </a:xfrm>
              <a:prstGeom prst="rect">
                <a:avLst/>
              </a:prstGeom>
              <a:gradFill flip="none" rotWithShape="1">
                <a:gsLst>
                  <a:gs pos="1000">
                    <a:srgbClr val="0672E8">
                      <a:lumMod val="23000"/>
                    </a:srgbClr>
                  </a:gs>
                  <a:gs pos="30000">
                    <a:srgbClr val="0D78ED">
                      <a:lumMod val="67000"/>
                    </a:srgbClr>
                  </a:gs>
                  <a:gs pos="100000">
                    <a:srgbClr val="1F87F9">
                      <a:lumMod val="23000"/>
                    </a:srgbClr>
                  </a:gs>
                </a:gsLst>
                <a:lin ang="0" scaled="1"/>
                <a:tileRect/>
              </a:gradFill>
              <a:ln w="3175">
                <a:noFill/>
              </a:ln>
              <a:effectLst/>
              <a:sp3d prstMaterial="plastic">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sz="1600" dirty="0">
                  <a:latin typeface="Arial" pitchFamily="34" charset="0"/>
                  <a:cs typeface="Arial" pitchFamily="34" charset="0"/>
                </a:endParaRPr>
              </a:p>
            </p:txBody>
          </p:sp>
          <p:sp>
            <p:nvSpPr>
              <p:cNvPr id="63" name="직사각형 62"/>
              <p:cNvSpPr/>
              <p:nvPr/>
            </p:nvSpPr>
            <p:spPr>
              <a:xfrm>
                <a:off x="2204660" y="2897171"/>
                <a:ext cx="864000" cy="95839"/>
              </a:xfrm>
              <a:prstGeom prst="rect">
                <a:avLst/>
              </a:prstGeom>
              <a:gradFill flip="none" rotWithShape="1">
                <a:gsLst>
                  <a:gs pos="1000">
                    <a:srgbClr val="0672E8">
                      <a:lumMod val="50000"/>
                    </a:srgbClr>
                  </a:gs>
                  <a:gs pos="30000">
                    <a:srgbClr val="0D78ED">
                      <a:lumMod val="100000"/>
                    </a:srgbClr>
                  </a:gs>
                  <a:gs pos="100000">
                    <a:srgbClr val="1F87F9">
                      <a:lumMod val="50000"/>
                    </a:srgbClr>
                  </a:gs>
                </a:gsLst>
                <a:lin ang="0" scaled="1"/>
                <a:tileRect/>
              </a:gradFill>
              <a:ln w="3175">
                <a:noFill/>
              </a:ln>
              <a:effectLst/>
              <a:sp3d prstMaterial="plastic">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sz="1600" dirty="0">
                  <a:latin typeface="Arial" pitchFamily="34" charset="0"/>
                  <a:cs typeface="Arial" pitchFamily="34" charset="0"/>
                </a:endParaRPr>
              </a:p>
            </p:txBody>
          </p:sp>
          <p:sp>
            <p:nvSpPr>
              <p:cNvPr id="64" name="직사각형 63"/>
              <p:cNvSpPr/>
              <p:nvPr/>
            </p:nvSpPr>
            <p:spPr>
              <a:xfrm>
                <a:off x="2204660" y="2993011"/>
                <a:ext cx="864000" cy="194421"/>
              </a:xfrm>
              <a:prstGeom prst="rect">
                <a:avLst/>
              </a:prstGeom>
              <a:gradFill flip="none" rotWithShape="1">
                <a:gsLst>
                  <a:gs pos="1000">
                    <a:srgbClr val="0672E8">
                      <a:lumMod val="75000"/>
                    </a:srgbClr>
                  </a:gs>
                  <a:gs pos="30000">
                    <a:srgbClr val="0D78ED">
                      <a:lumMod val="95000"/>
                      <a:lumOff val="5000"/>
                    </a:srgbClr>
                  </a:gs>
                  <a:gs pos="99000">
                    <a:srgbClr val="1F87F9">
                      <a:lumMod val="75000"/>
                    </a:srgbClr>
                  </a:gs>
                </a:gsLst>
                <a:lin ang="0" scaled="1"/>
                <a:tileRect/>
              </a:gradFill>
              <a:ln w="3175">
                <a:noFill/>
              </a:ln>
              <a:effectLst/>
              <a:sp3d prstMaterial="plastic">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sz="1600" dirty="0">
                  <a:latin typeface="Arial" pitchFamily="34" charset="0"/>
                  <a:cs typeface="Arial" pitchFamily="34" charset="0"/>
                </a:endParaRPr>
              </a:p>
            </p:txBody>
          </p:sp>
          <p:sp>
            <p:nvSpPr>
              <p:cNvPr id="66" name="직사각형 65"/>
              <p:cNvSpPr/>
              <p:nvPr/>
            </p:nvSpPr>
            <p:spPr>
              <a:xfrm>
                <a:off x="2204660" y="3187432"/>
                <a:ext cx="864000" cy="393366"/>
              </a:xfrm>
              <a:prstGeom prst="rect">
                <a:avLst/>
              </a:prstGeom>
              <a:gradFill flip="none" rotWithShape="1">
                <a:gsLst>
                  <a:gs pos="1000">
                    <a:srgbClr val="0672E8">
                      <a:lumMod val="95000"/>
                      <a:lumOff val="5000"/>
                    </a:srgbClr>
                  </a:gs>
                  <a:gs pos="30000">
                    <a:srgbClr val="0D78ED">
                      <a:lumMod val="55000"/>
                      <a:lumOff val="45000"/>
                    </a:srgbClr>
                  </a:gs>
                  <a:gs pos="100000">
                    <a:srgbClr val="1F87F9">
                      <a:lumMod val="95000"/>
                      <a:lumOff val="5000"/>
                    </a:srgbClr>
                  </a:gs>
                </a:gsLst>
                <a:lin ang="0" scaled="1"/>
                <a:tileRect/>
              </a:gradFill>
              <a:ln w="3175">
                <a:noFill/>
              </a:ln>
              <a:effectLst/>
              <a:sp3d prstMaterial="plastic">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sz="1600" dirty="0">
                  <a:latin typeface="Arial" pitchFamily="34" charset="0"/>
                  <a:cs typeface="Arial" pitchFamily="34" charset="0"/>
                </a:endParaRPr>
              </a:p>
            </p:txBody>
          </p:sp>
          <p:sp>
            <p:nvSpPr>
              <p:cNvPr id="67" name="직사각형 66"/>
              <p:cNvSpPr/>
              <p:nvPr/>
            </p:nvSpPr>
            <p:spPr>
              <a:xfrm>
                <a:off x="2204660" y="3580799"/>
                <a:ext cx="864000" cy="705122"/>
              </a:xfrm>
              <a:prstGeom prst="rect">
                <a:avLst/>
              </a:prstGeom>
              <a:gradFill flip="none" rotWithShape="1">
                <a:gsLst>
                  <a:gs pos="2000">
                    <a:srgbClr val="0672E8">
                      <a:lumMod val="67000"/>
                      <a:lumOff val="33000"/>
                    </a:srgbClr>
                  </a:gs>
                  <a:gs pos="30000">
                    <a:srgbClr val="0D78ED">
                      <a:lumMod val="30000"/>
                      <a:lumOff val="70000"/>
                    </a:srgbClr>
                  </a:gs>
                  <a:gs pos="100000">
                    <a:srgbClr val="1F87F9">
                      <a:lumMod val="67000"/>
                      <a:lumOff val="33000"/>
                    </a:srgbClr>
                  </a:gs>
                </a:gsLst>
                <a:lin ang="0" scaled="1"/>
                <a:tileRect/>
              </a:gradFill>
              <a:ln w="3175">
                <a:noFill/>
              </a:ln>
              <a:effectLst/>
              <a:sp3d prstMaterial="plastic">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sz="1600" dirty="0">
                  <a:latin typeface="Arial" pitchFamily="34" charset="0"/>
                  <a:cs typeface="Arial" pitchFamily="34" charset="0"/>
                </a:endParaRPr>
              </a:p>
            </p:txBody>
          </p:sp>
          <p:sp>
            <p:nvSpPr>
              <p:cNvPr id="68" name="직사각형 67"/>
              <p:cNvSpPr/>
              <p:nvPr/>
            </p:nvSpPr>
            <p:spPr>
              <a:xfrm>
                <a:off x="2204660" y="4285920"/>
                <a:ext cx="864000" cy="48167"/>
              </a:xfrm>
              <a:prstGeom prst="rect">
                <a:avLst/>
              </a:prstGeom>
              <a:gradFill flip="none" rotWithShape="1">
                <a:gsLst>
                  <a:gs pos="2000">
                    <a:srgbClr val="0672E8">
                      <a:lumMod val="34000"/>
                      <a:lumOff val="66000"/>
                    </a:srgbClr>
                  </a:gs>
                  <a:gs pos="30000">
                    <a:srgbClr val="0D78ED">
                      <a:lumMod val="10000"/>
                      <a:lumOff val="90000"/>
                    </a:srgbClr>
                  </a:gs>
                  <a:gs pos="100000">
                    <a:srgbClr val="1F87F9">
                      <a:lumMod val="34000"/>
                      <a:lumOff val="66000"/>
                    </a:srgbClr>
                  </a:gs>
                </a:gsLst>
                <a:lin ang="0" scaled="1"/>
                <a:tileRect/>
              </a:gradFill>
              <a:ln w="3175">
                <a:noFill/>
              </a:ln>
              <a:effectLst/>
              <a:sp3d prstMaterial="plastic">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sz="1600" dirty="0">
                  <a:latin typeface="Arial" pitchFamily="34" charset="0"/>
                  <a:cs typeface="Arial" pitchFamily="34" charset="0"/>
                </a:endParaRPr>
              </a:p>
            </p:txBody>
          </p:sp>
          <p:sp>
            <p:nvSpPr>
              <p:cNvPr id="69" name="직사각형 68"/>
              <p:cNvSpPr/>
              <p:nvPr/>
            </p:nvSpPr>
            <p:spPr>
              <a:xfrm>
                <a:off x="3864837" y="2474829"/>
                <a:ext cx="864000" cy="322078"/>
              </a:xfrm>
              <a:prstGeom prst="rect">
                <a:avLst/>
              </a:prstGeom>
              <a:gradFill flip="none" rotWithShape="1">
                <a:gsLst>
                  <a:gs pos="1000">
                    <a:srgbClr val="0672E8">
                      <a:lumMod val="23000"/>
                    </a:srgbClr>
                  </a:gs>
                  <a:gs pos="30000">
                    <a:srgbClr val="0D78ED">
                      <a:lumMod val="67000"/>
                    </a:srgbClr>
                  </a:gs>
                  <a:gs pos="100000">
                    <a:srgbClr val="1F87F9">
                      <a:lumMod val="23000"/>
                    </a:srgbClr>
                  </a:gs>
                </a:gsLst>
                <a:lin ang="0" scaled="1"/>
                <a:tileRect/>
              </a:gradFill>
              <a:ln w="3175">
                <a:noFill/>
              </a:ln>
              <a:effectLst/>
              <a:sp3d prstMaterial="plastic">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sz="1600" dirty="0">
                  <a:latin typeface="Arial" pitchFamily="34" charset="0"/>
                  <a:cs typeface="Arial" pitchFamily="34" charset="0"/>
                </a:endParaRPr>
              </a:p>
            </p:txBody>
          </p:sp>
          <p:sp>
            <p:nvSpPr>
              <p:cNvPr id="70" name="직사각형 69"/>
              <p:cNvSpPr/>
              <p:nvPr/>
            </p:nvSpPr>
            <p:spPr>
              <a:xfrm>
                <a:off x="3864837" y="2796907"/>
                <a:ext cx="864000" cy="62190"/>
              </a:xfrm>
              <a:prstGeom prst="rect">
                <a:avLst/>
              </a:prstGeom>
              <a:gradFill flip="none" rotWithShape="1">
                <a:gsLst>
                  <a:gs pos="1000">
                    <a:srgbClr val="0672E8">
                      <a:lumMod val="50000"/>
                    </a:srgbClr>
                  </a:gs>
                  <a:gs pos="30000">
                    <a:srgbClr val="0D78ED">
                      <a:lumMod val="100000"/>
                    </a:srgbClr>
                  </a:gs>
                  <a:gs pos="100000">
                    <a:srgbClr val="1F87F9">
                      <a:lumMod val="50000"/>
                    </a:srgbClr>
                  </a:gs>
                </a:gsLst>
                <a:lin ang="0" scaled="1"/>
                <a:tileRect/>
              </a:gradFill>
              <a:ln w="3175">
                <a:noFill/>
              </a:ln>
              <a:effectLst/>
              <a:sp3d prstMaterial="plastic">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sz="1600" dirty="0">
                  <a:latin typeface="Arial" pitchFamily="34" charset="0"/>
                  <a:cs typeface="Arial" pitchFamily="34" charset="0"/>
                </a:endParaRPr>
              </a:p>
            </p:txBody>
          </p:sp>
          <p:sp>
            <p:nvSpPr>
              <p:cNvPr id="71" name="직사각형 70"/>
              <p:cNvSpPr/>
              <p:nvPr/>
            </p:nvSpPr>
            <p:spPr>
              <a:xfrm>
                <a:off x="3864837" y="2859097"/>
                <a:ext cx="864000" cy="133915"/>
              </a:xfrm>
              <a:prstGeom prst="rect">
                <a:avLst/>
              </a:prstGeom>
              <a:gradFill flip="none" rotWithShape="1">
                <a:gsLst>
                  <a:gs pos="1000">
                    <a:srgbClr val="0672E8">
                      <a:lumMod val="75000"/>
                    </a:srgbClr>
                  </a:gs>
                  <a:gs pos="30000">
                    <a:srgbClr val="0D78ED">
                      <a:lumMod val="95000"/>
                      <a:lumOff val="5000"/>
                    </a:srgbClr>
                  </a:gs>
                  <a:gs pos="99000">
                    <a:srgbClr val="1F87F9">
                      <a:lumMod val="75000"/>
                    </a:srgbClr>
                  </a:gs>
                </a:gsLst>
                <a:lin ang="0" scaled="1"/>
                <a:tileRect/>
              </a:gradFill>
              <a:ln w="3175">
                <a:noFill/>
              </a:ln>
              <a:effectLst/>
              <a:sp3d prstMaterial="plastic">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sz="1600" dirty="0">
                  <a:latin typeface="Arial" pitchFamily="34" charset="0"/>
                  <a:cs typeface="Arial" pitchFamily="34" charset="0"/>
                </a:endParaRPr>
              </a:p>
            </p:txBody>
          </p:sp>
          <p:sp>
            <p:nvSpPr>
              <p:cNvPr id="72" name="직사각형 71"/>
              <p:cNvSpPr/>
              <p:nvPr/>
            </p:nvSpPr>
            <p:spPr>
              <a:xfrm>
                <a:off x="3864837" y="2993012"/>
                <a:ext cx="864000" cy="514679"/>
              </a:xfrm>
              <a:prstGeom prst="rect">
                <a:avLst/>
              </a:prstGeom>
              <a:gradFill flip="none" rotWithShape="1">
                <a:gsLst>
                  <a:gs pos="1000">
                    <a:srgbClr val="0672E8">
                      <a:lumMod val="95000"/>
                      <a:lumOff val="5000"/>
                    </a:srgbClr>
                  </a:gs>
                  <a:gs pos="30000">
                    <a:srgbClr val="0D78ED">
                      <a:lumMod val="55000"/>
                      <a:lumOff val="45000"/>
                    </a:srgbClr>
                  </a:gs>
                  <a:gs pos="100000">
                    <a:srgbClr val="1F87F9">
                      <a:lumMod val="95000"/>
                      <a:lumOff val="5000"/>
                    </a:srgbClr>
                  </a:gs>
                </a:gsLst>
                <a:lin ang="0" scaled="1"/>
                <a:tileRect/>
              </a:gradFill>
              <a:ln w="3175">
                <a:noFill/>
              </a:ln>
              <a:effectLst/>
              <a:sp3d prstMaterial="plastic">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sz="1600" dirty="0">
                  <a:latin typeface="Arial" pitchFamily="34" charset="0"/>
                  <a:cs typeface="Arial" pitchFamily="34" charset="0"/>
                </a:endParaRPr>
              </a:p>
            </p:txBody>
          </p:sp>
          <p:sp>
            <p:nvSpPr>
              <p:cNvPr id="73" name="직사각형 72"/>
              <p:cNvSpPr/>
              <p:nvPr/>
            </p:nvSpPr>
            <p:spPr>
              <a:xfrm>
                <a:off x="3864837" y="3504480"/>
                <a:ext cx="864000" cy="715808"/>
              </a:xfrm>
              <a:prstGeom prst="rect">
                <a:avLst/>
              </a:prstGeom>
              <a:gradFill flip="none" rotWithShape="1">
                <a:gsLst>
                  <a:gs pos="2000">
                    <a:srgbClr val="0672E8">
                      <a:lumMod val="67000"/>
                      <a:lumOff val="33000"/>
                    </a:srgbClr>
                  </a:gs>
                  <a:gs pos="30000">
                    <a:srgbClr val="0D78ED">
                      <a:lumMod val="30000"/>
                      <a:lumOff val="70000"/>
                    </a:srgbClr>
                  </a:gs>
                  <a:gs pos="100000">
                    <a:srgbClr val="1F87F9">
                      <a:lumMod val="67000"/>
                      <a:lumOff val="33000"/>
                    </a:srgbClr>
                  </a:gs>
                </a:gsLst>
                <a:lin ang="0" scaled="1"/>
                <a:tileRect/>
              </a:gradFill>
              <a:ln w="3175">
                <a:noFill/>
              </a:ln>
              <a:effectLst/>
              <a:sp3d prstMaterial="plastic">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sz="1600" dirty="0">
                  <a:latin typeface="Arial" pitchFamily="34" charset="0"/>
                  <a:cs typeface="Arial" pitchFamily="34" charset="0"/>
                </a:endParaRPr>
              </a:p>
            </p:txBody>
          </p:sp>
          <p:sp>
            <p:nvSpPr>
              <p:cNvPr id="74" name="직사각형 73"/>
              <p:cNvSpPr/>
              <p:nvPr/>
            </p:nvSpPr>
            <p:spPr>
              <a:xfrm>
                <a:off x="3864837" y="4220287"/>
                <a:ext cx="864000" cy="113801"/>
              </a:xfrm>
              <a:prstGeom prst="rect">
                <a:avLst/>
              </a:prstGeom>
              <a:gradFill flip="none" rotWithShape="1">
                <a:gsLst>
                  <a:gs pos="2000">
                    <a:srgbClr val="0672E8">
                      <a:lumMod val="34000"/>
                      <a:lumOff val="66000"/>
                    </a:srgbClr>
                  </a:gs>
                  <a:gs pos="30000">
                    <a:srgbClr val="0D78ED">
                      <a:lumMod val="10000"/>
                      <a:lumOff val="90000"/>
                    </a:srgbClr>
                  </a:gs>
                  <a:gs pos="100000">
                    <a:srgbClr val="1F87F9">
                      <a:lumMod val="34000"/>
                      <a:lumOff val="66000"/>
                    </a:srgbClr>
                  </a:gs>
                </a:gsLst>
                <a:lin ang="0" scaled="1"/>
                <a:tileRect/>
              </a:gradFill>
              <a:ln w="3175">
                <a:noFill/>
              </a:ln>
              <a:effectLst/>
              <a:sp3d prstMaterial="plastic">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sz="1600" dirty="0">
                  <a:latin typeface="Arial" pitchFamily="34" charset="0"/>
                  <a:cs typeface="Arial" pitchFamily="34" charset="0"/>
                </a:endParaRPr>
              </a:p>
            </p:txBody>
          </p:sp>
          <p:sp>
            <p:nvSpPr>
              <p:cNvPr id="75" name="직사각형 74"/>
              <p:cNvSpPr/>
              <p:nvPr/>
            </p:nvSpPr>
            <p:spPr>
              <a:xfrm>
                <a:off x="5525014" y="4319083"/>
                <a:ext cx="864000" cy="10800"/>
              </a:xfrm>
              <a:prstGeom prst="rect">
                <a:avLst/>
              </a:prstGeom>
              <a:gradFill flip="none" rotWithShape="1">
                <a:gsLst>
                  <a:gs pos="2000">
                    <a:srgbClr val="0672E8">
                      <a:lumMod val="20000"/>
                      <a:lumOff val="80000"/>
                    </a:srgbClr>
                  </a:gs>
                  <a:gs pos="30000">
                    <a:srgbClr val="0D78ED">
                      <a:lumMod val="4000"/>
                      <a:lumOff val="96000"/>
                    </a:srgbClr>
                  </a:gs>
                  <a:gs pos="100000">
                    <a:srgbClr val="1F87F9">
                      <a:lumMod val="20000"/>
                      <a:lumOff val="80000"/>
                    </a:srgbClr>
                  </a:gs>
                </a:gsLst>
                <a:lin ang="0" scaled="1"/>
                <a:tileRect/>
              </a:gradFill>
              <a:ln w="3175">
                <a:noFill/>
              </a:ln>
              <a:effectLst/>
              <a:sp3d prstMaterial="plastic">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sz="1600" dirty="0">
                  <a:latin typeface="Arial" pitchFamily="34" charset="0"/>
                  <a:cs typeface="Arial" pitchFamily="34" charset="0"/>
                </a:endParaRPr>
              </a:p>
            </p:txBody>
          </p:sp>
          <p:sp>
            <p:nvSpPr>
              <p:cNvPr id="76" name="직사각형 75"/>
              <p:cNvSpPr/>
              <p:nvPr/>
            </p:nvSpPr>
            <p:spPr>
              <a:xfrm>
                <a:off x="5525014" y="2474830"/>
                <a:ext cx="864000" cy="124659"/>
              </a:xfrm>
              <a:prstGeom prst="rect">
                <a:avLst/>
              </a:prstGeom>
              <a:gradFill flip="none" rotWithShape="1">
                <a:gsLst>
                  <a:gs pos="1000">
                    <a:srgbClr val="0672E8">
                      <a:lumMod val="23000"/>
                    </a:srgbClr>
                  </a:gs>
                  <a:gs pos="30000">
                    <a:srgbClr val="0D78ED">
                      <a:lumMod val="67000"/>
                    </a:srgbClr>
                  </a:gs>
                  <a:gs pos="100000">
                    <a:srgbClr val="1F87F9">
                      <a:lumMod val="23000"/>
                    </a:srgbClr>
                  </a:gs>
                </a:gsLst>
                <a:lin ang="0" scaled="1"/>
                <a:tileRect/>
              </a:gradFill>
              <a:ln w="3175">
                <a:noFill/>
              </a:ln>
              <a:effectLst/>
              <a:sp3d prstMaterial="plastic">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sz="1600" dirty="0">
                  <a:latin typeface="Arial" pitchFamily="34" charset="0"/>
                  <a:cs typeface="Arial" pitchFamily="34" charset="0"/>
                </a:endParaRPr>
              </a:p>
            </p:txBody>
          </p:sp>
          <p:sp>
            <p:nvSpPr>
              <p:cNvPr id="77" name="직사각형 76"/>
              <p:cNvSpPr/>
              <p:nvPr/>
            </p:nvSpPr>
            <p:spPr>
              <a:xfrm>
                <a:off x="5525014" y="2599489"/>
                <a:ext cx="864000" cy="35786"/>
              </a:xfrm>
              <a:prstGeom prst="rect">
                <a:avLst/>
              </a:prstGeom>
              <a:gradFill flip="none" rotWithShape="1">
                <a:gsLst>
                  <a:gs pos="1000">
                    <a:srgbClr val="0672E8">
                      <a:lumMod val="50000"/>
                    </a:srgbClr>
                  </a:gs>
                  <a:gs pos="30000">
                    <a:srgbClr val="0D78ED">
                      <a:lumMod val="100000"/>
                    </a:srgbClr>
                  </a:gs>
                  <a:gs pos="100000">
                    <a:srgbClr val="1F87F9">
                      <a:lumMod val="50000"/>
                    </a:srgbClr>
                  </a:gs>
                </a:gsLst>
                <a:lin ang="0" scaled="1"/>
                <a:tileRect/>
              </a:gradFill>
              <a:ln w="3175">
                <a:noFill/>
              </a:ln>
              <a:effectLst/>
              <a:sp3d prstMaterial="plastic">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sz="1600" dirty="0">
                  <a:latin typeface="Arial" pitchFamily="34" charset="0"/>
                  <a:cs typeface="Arial" pitchFamily="34" charset="0"/>
                </a:endParaRPr>
              </a:p>
            </p:txBody>
          </p:sp>
          <p:sp>
            <p:nvSpPr>
              <p:cNvPr id="78" name="직사각형 77"/>
              <p:cNvSpPr/>
              <p:nvPr/>
            </p:nvSpPr>
            <p:spPr>
              <a:xfrm>
                <a:off x="5525014" y="2635277"/>
                <a:ext cx="864000" cy="73156"/>
              </a:xfrm>
              <a:prstGeom prst="rect">
                <a:avLst/>
              </a:prstGeom>
              <a:gradFill flip="none" rotWithShape="1">
                <a:gsLst>
                  <a:gs pos="1000">
                    <a:srgbClr val="0672E8">
                      <a:lumMod val="75000"/>
                    </a:srgbClr>
                  </a:gs>
                  <a:gs pos="30000">
                    <a:srgbClr val="0D78ED">
                      <a:lumMod val="95000"/>
                      <a:lumOff val="5000"/>
                    </a:srgbClr>
                  </a:gs>
                  <a:gs pos="99000">
                    <a:srgbClr val="1F87F9">
                      <a:lumMod val="75000"/>
                    </a:srgbClr>
                  </a:gs>
                </a:gsLst>
                <a:lin ang="0" scaled="1"/>
                <a:tileRect/>
              </a:gradFill>
              <a:ln w="3175">
                <a:noFill/>
              </a:ln>
              <a:effectLst/>
              <a:sp3d prstMaterial="plastic">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sz="1600" dirty="0">
                  <a:latin typeface="Arial" pitchFamily="34" charset="0"/>
                  <a:cs typeface="Arial" pitchFamily="34" charset="0"/>
                </a:endParaRPr>
              </a:p>
            </p:txBody>
          </p:sp>
          <p:sp>
            <p:nvSpPr>
              <p:cNvPr id="79" name="직사각형 78"/>
              <p:cNvSpPr/>
              <p:nvPr/>
            </p:nvSpPr>
            <p:spPr>
              <a:xfrm>
                <a:off x="5525014" y="2708432"/>
                <a:ext cx="864000" cy="447331"/>
              </a:xfrm>
              <a:prstGeom prst="rect">
                <a:avLst/>
              </a:prstGeom>
              <a:gradFill flip="none" rotWithShape="1">
                <a:gsLst>
                  <a:gs pos="1000">
                    <a:srgbClr val="0672E8">
                      <a:lumMod val="95000"/>
                      <a:lumOff val="5000"/>
                    </a:srgbClr>
                  </a:gs>
                  <a:gs pos="30000">
                    <a:srgbClr val="0D78ED">
                      <a:lumMod val="55000"/>
                      <a:lumOff val="45000"/>
                    </a:srgbClr>
                  </a:gs>
                  <a:gs pos="100000">
                    <a:srgbClr val="1F87F9">
                      <a:lumMod val="95000"/>
                      <a:lumOff val="5000"/>
                    </a:srgbClr>
                  </a:gs>
                </a:gsLst>
                <a:lin ang="0" scaled="1"/>
                <a:tileRect/>
              </a:gradFill>
              <a:ln w="3175">
                <a:noFill/>
              </a:ln>
              <a:effectLst/>
              <a:sp3d prstMaterial="plastic">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sz="1600" dirty="0">
                  <a:latin typeface="Arial" pitchFamily="34" charset="0"/>
                  <a:cs typeface="Arial" pitchFamily="34" charset="0"/>
                </a:endParaRPr>
              </a:p>
            </p:txBody>
          </p:sp>
          <p:sp>
            <p:nvSpPr>
              <p:cNvPr id="80" name="직사각형 79"/>
              <p:cNvSpPr/>
              <p:nvPr/>
            </p:nvSpPr>
            <p:spPr>
              <a:xfrm>
                <a:off x="5525014" y="3155764"/>
                <a:ext cx="864000" cy="925298"/>
              </a:xfrm>
              <a:prstGeom prst="rect">
                <a:avLst/>
              </a:prstGeom>
              <a:gradFill flip="none" rotWithShape="1">
                <a:gsLst>
                  <a:gs pos="2000">
                    <a:srgbClr val="0672E8">
                      <a:lumMod val="67000"/>
                      <a:lumOff val="33000"/>
                    </a:srgbClr>
                  </a:gs>
                  <a:gs pos="30000">
                    <a:srgbClr val="0D78ED">
                      <a:lumMod val="30000"/>
                      <a:lumOff val="70000"/>
                    </a:srgbClr>
                  </a:gs>
                  <a:gs pos="100000">
                    <a:srgbClr val="1F87F9">
                      <a:lumMod val="67000"/>
                      <a:lumOff val="33000"/>
                    </a:srgbClr>
                  </a:gs>
                </a:gsLst>
                <a:lin ang="0" scaled="1"/>
                <a:tileRect/>
              </a:gradFill>
              <a:ln w="3175">
                <a:noFill/>
              </a:ln>
              <a:effectLst/>
              <a:sp3d prstMaterial="plastic">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sz="1600" dirty="0">
                  <a:latin typeface="Arial" pitchFamily="34" charset="0"/>
                  <a:cs typeface="Arial" pitchFamily="34" charset="0"/>
                </a:endParaRPr>
              </a:p>
            </p:txBody>
          </p:sp>
          <p:sp>
            <p:nvSpPr>
              <p:cNvPr id="81" name="직사각형 80"/>
              <p:cNvSpPr/>
              <p:nvPr/>
            </p:nvSpPr>
            <p:spPr>
              <a:xfrm>
                <a:off x="5525014" y="4081062"/>
                <a:ext cx="864000" cy="234367"/>
              </a:xfrm>
              <a:prstGeom prst="rect">
                <a:avLst/>
              </a:prstGeom>
              <a:gradFill flip="none" rotWithShape="1">
                <a:gsLst>
                  <a:gs pos="2000">
                    <a:srgbClr val="0672E8">
                      <a:lumMod val="34000"/>
                      <a:lumOff val="66000"/>
                    </a:srgbClr>
                  </a:gs>
                  <a:gs pos="30000">
                    <a:srgbClr val="0D78ED">
                      <a:lumMod val="10000"/>
                      <a:lumOff val="90000"/>
                    </a:srgbClr>
                  </a:gs>
                  <a:gs pos="100000">
                    <a:srgbClr val="1F87F9">
                      <a:lumMod val="34000"/>
                      <a:lumOff val="66000"/>
                    </a:srgbClr>
                  </a:gs>
                </a:gsLst>
                <a:lin ang="0" scaled="1"/>
                <a:tileRect/>
              </a:gradFill>
              <a:ln w="3175">
                <a:noFill/>
              </a:ln>
              <a:effectLst/>
              <a:sp3d prstMaterial="plastic">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sz="1600" dirty="0">
                  <a:latin typeface="Arial" pitchFamily="34" charset="0"/>
                  <a:cs typeface="Arial" pitchFamily="34" charset="0"/>
                </a:endParaRPr>
              </a:p>
            </p:txBody>
          </p:sp>
        </p:grpSp>
        <p:sp>
          <p:nvSpPr>
            <p:cNvPr id="16" name="직사각형 15"/>
            <p:cNvSpPr/>
            <p:nvPr/>
          </p:nvSpPr>
          <p:spPr>
            <a:xfrm>
              <a:off x="5664134" y="5960508"/>
              <a:ext cx="703036" cy="226836"/>
            </a:xfrm>
            <a:prstGeom prst="rect">
              <a:avLst/>
            </a:prstGeom>
          </p:spPr>
          <p:txBody>
            <a:bodyPr wrap="none">
              <a:spAutoFit/>
            </a:bodyPr>
            <a:lstStyle/>
            <a:p>
              <a:pPr algn="ctr"/>
              <a:r>
                <a:rPr lang="en-US" altLang="zh-HK" sz="1050" b="1" dirty="0">
                  <a:gradFill>
                    <a:gsLst>
                      <a:gs pos="100000">
                        <a:schemeClr val="tx1"/>
                      </a:gs>
                      <a:gs pos="30000">
                        <a:schemeClr val="tx1"/>
                      </a:gs>
                    </a:gsLst>
                    <a:lin ang="0" scaled="0"/>
                  </a:gradFill>
                  <a:latin typeface="Arial" pitchFamily="34" charset="0"/>
                  <a:ea typeface="PMingLiU" pitchFamily="18" charset="-120"/>
                  <a:cs typeface="Arial" pitchFamily="34" charset="0"/>
                </a:rPr>
                <a:t>Year </a:t>
              </a:r>
              <a:r>
                <a:rPr lang="en-US" altLang="zh-HK" sz="1050" b="1" dirty="0" smtClean="0">
                  <a:gradFill>
                    <a:gsLst>
                      <a:gs pos="100000">
                        <a:schemeClr val="tx1"/>
                      </a:gs>
                      <a:gs pos="30000">
                        <a:schemeClr val="tx1"/>
                      </a:gs>
                    </a:gsLst>
                    <a:lin ang="0" scaled="0"/>
                  </a:gradFill>
                  <a:latin typeface="Arial" pitchFamily="34" charset="0"/>
                  <a:ea typeface="PMingLiU" pitchFamily="18" charset="-120"/>
                  <a:cs typeface="Arial" pitchFamily="34" charset="0"/>
                </a:rPr>
                <a:t>5</a:t>
              </a:r>
              <a:endParaRPr lang="en-US" altLang="zh-HK" sz="1050" b="1" dirty="0">
                <a:gradFill>
                  <a:gsLst>
                    <a:gs pos="100000">
                      <a:schemeClr val="tx1"/>
                    </a:gs>
                    <a:gs pos="30000">
                      <a:schemeClr val="tx1"/>
                    </a:gs>
                  </a:gsLst>
                  <a:lin ang="0" scaled="0"/>
                </a:gradFill>
                <a:latin typeface="Arial" pitchFamily="34" charset="0"/>
                <a:ea typeface="PMingLiU" pitchFamily="18" charset="-120"/>
                <a:cs typeface="Arial" pitchFamily="34" charset="0"/>
              </a:endParaRPr>
            </a:p>
          </p:txBody>
        </p:sp>
        <p:sp>
          <p:nvSpPr>
            <p:cNvPr id="17" name="자유형 16"/>
            <p:cNvSpPr/>
            <p:nvPr/>
          </p:nvSpPr>
          <p:spPr>
            <a:xfrm>
              <a:off x="1349246" y="3016121"/>
              <a:ext cx="5936586" cy="2931820"/>
            </a:xfrm>
            <a:custGeom>
              <a:avLst/>
              <a:gdLst>
                <a:gd name="connsiteX0" fmla="*/ 0 w 6342743"/>
                <a:gd name="connsiteY0" fmla="*/ 0 h 2090057"/>
                <a:gd name="connsiteX1" fmla="*/ 0 w 6342743"/>
                <a:gd name="connsiteY1" fmla="*/ 2090057 h 2090057"/>
                <a:gd name="connsiteX2" fmla="*/ 6342743 w 6342743"/>
                <a:gd name="connsiteY2" fmla="*/ 2090057 h 2090057"/>
              </a:gdLst>
              <a:ahLst/>
              <a:cxnLst>
                <a:cxn ang="0">
                  <a:pos x="connsiteX0" y="connsiteY0"/>
                </a:cxn>
                <a:cxn ang="0">
                  <a:pos x="connsiteX1" y="connsiteY1"/>
                </a:cxn>
                <a:cxn ang="0">
                  <a:pos x="connsiteX2" y="connsiteY2"/>
                </a:cxn>
              </a:cxnLst>
              <a:rect l="l" t="t" r="r" b="b"/>
              <a:pathLst>
                <a:path w="6342743" h="2090057">
                  <a:moveTo>
                    <a:pt x="0" y="0"/>
                  </a:moveTo>
                  <a:lnTo>
                    <a:pt x="0" y="2090057"/>
                  </a:lnTo>
                  <a:lnTo>
                    <a:pt x="6342743" y="2090057"/>
                  </a:lnTo>
                </a:path>
              </a:pathLst>
            </a:custGeom>
            <a:ln w="19050">
              <a:solidFill>
                <a:schemeClr val="tx1">
                  <a:lumMod val="85000"/>
                  <a:lumOff val="1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ko-KR" altLang="en-US" sz="1600" dirty="0">
                <a:latin typeface="Arial" pitchFamily="34" charset="0"/>
                <a:cs typeface="Arial" pitchFamily="34" charset="0"/>
              </a:endParaRPr>
            </a:p>
          </p:txBody>
        </p:sp>
        <p:sp>
          <p:nvSpPr>
            <p:cNvPr id="18" name="직사각형 17"/>
            <p:cNvSpPr/>
            <p:nvPr/>
          </p:nvSpPr>
          <p:spPr>
            <a:xfrm rot="16200000">
              <a:off x="298514" y="4143298"/>
              <a:ext cx="918224" cy="311612"/>
            </a:xfrm>
            <a:prstGeom prst="rect">
              <a:avLst/>
            </a:prstGeom>
          </p:spPr>
          <p:txBody>
            <a:bodyPr wrap="none">
              <a:spAutoFit/>
            </a:bodyPr>
            <a:lstStyle/>
            <a:p>
              <a:pPr algn="ctr"/>
              <a:r>
                <a:rPr lang="en-US" altLang="zh-HK" sz="1100" b="1" dirty="0" smtClean="0">
                  <a:gradFill>
                    <a:gsLst>
                      <a:gs pos="100000">
                        <a:schemeClr val="tx1"/>
                      </a:gs>
                      <a:gs pos="30000">
                        <a:schemeClr val="tx1"/>
                      </a:gs>
                    </a:gsLst>
                    <a:lin ang="0" scaled="0"/>
                  </a:gradFill>
                  <a:latin typeface="Arial" pitchFamily="34" charset="0"/>
                  <a:ea typeface="PMingLiU" pitchFamily="18" charset="-120"/>
                  <a:cs typeface="Arial" pitchFamily="34" charset="0"/>
                </a:rPr>
                <a:t>Patients </a:t>
              </a:r>
              <a:r>
                <a:rPr lang="en-US" altLang="zh-HK" sz="1100" b="1" dirty="0">
                  <a:gradFill>
                    <a:gsLst>
                      <a:gs pos="100000">
                        <a:schemeClr val="tx1"/>
                      </a:gs>
                      <a:gs pos="30000">
                        <a:schemeClr val="tx1"/>
                      </a:gs>
                    </a:gsLst>
                    <a:lin ang="0" scaled="0"/>
                  </a:gradFill>
                  <a:latin typeface="Arial" pitchFamily="34" charset="0"/>
                  <a:ea typeface="PMingLiU" pitchFamily="18" charset="-120"/>
                  <a:cs typeface="Arial" pitchFamily="34" charset="0"/>
                </a:rPr>
                <a:t>(%) </a:t>
              </a:r>
            </a:p>
          </p:txBody>
        </p:sp>
        <p:cxnSp>
          <p:nvCxnSpPr>
            <p:cNvPr id="19" name="직선 연결선 18"/>
            <p:cNvCxnSpPr/>
            <p:nvPr/>
          </p:nvCxnSpPr>
          <p:spPr>
            <a:xfrm>
              <a:off x="1263411" y="3094877"/>
              <a:ext cx="81921" cy="1"/>
            </a:xfrm>
            <a:prstGeom prst="line">
              <a:avLst/>
            </a:prstGeom>
            <a:ln>
              <a:solidFill>
                <a:schemeClr val="tx1">
                  <a:lumMod val="85000"/>
                  <a:lumOff val="15000"/>
                </a:schemeClr>
              </a:solidFill>
            </a:ln>
            <a:effectLst/>
          </p:spPr>
          <p:style>
            <a:lnRef idx="2">
              <a:schemeClr val="accent1"/>
            </a:lnRef>
            <a:fillRef idx="0">
              <a:schemeClr val="accent1"/>
            </a:fillRef>
            <a:effectRef idx="1">
              <a:schemeClr val="accent1"/>
            </a:effectRef>
            <a:fontRef idx="minor">
              <a:schemeClr val="tx1"/>
            </a:fontRef>
          </p:style>
        </p:cxnSp>
        <p:sp>
          <p:nvSpPr>
            <p:cNvPr id="20" name="직사각형 19"/>
            <p:cNvSpPr/>
            <p:nvPr/>
          </p:nvSpPr>
          <p:spPr>
            <a:xfrm>
              <a:off x="827569" y="2964191"/>
              <a:ext cx="489185" cy="226836"/>
            </a:xfrm>
            <a:prstGeom prst="rect">
              <a:avLst/>
            </a:prstGeom>
          </p:spPr>
          <p:txBody>
            <a:bodyPr wrap="none">
              <a:spAutoFit/>
            </a:bodyPr>
            <a:lstStyle/>
            <a:p>
              <a:pPr algn="r"/>
              <a:r>
                <a:rPr lang="en-US" altLang="ko-KR" sz="1050" dirty="0" smtClean="0">
                  <a:gradFill>
                    <a:gsLst>
                      <a:gs pos="100000">
                        <a:schemeClr val="tx1"/>
                      </a:gs>
                      <a:gs pos="30000">
                        <a:schemeClr val="tx1"/>
                      </a:gs>
                    </a:gsLst>
                    <a:lin ang="0" scaled="0"/>
                  </a:gradFill>
                  <a:latin typeface="Arial" pitchFamily="34" charset="0"/>
                  <a:cs typeface="Arial" pitchFamily="34" charset="0"/>
                </a:rPr>
                <a:t>100</a:t>
              </a:r>
              <a:endParaRPr lang="ko-KR" altLang="en-US" sz="1050" dirty="0">
                <a:latin typeface="Arial" pitchFamily="34" charset="0"/>
                <a:cs typeface="Arial" pitchFamily="34" charset="0"/>
              </a:endParaRPr>
            </a:p>
          </p:txBody>
        </p:sp>
        <p:cxnSp>
          <p:nvCxnSpPr>
            <p:cNvPr id="21" name="직선 연결선 20"/>
            <p:cNvCxnSpPr/>
            <p:nvPr/>
          </p:nvCxnSpPr>
          <p:spPr>
            <a:xfrm>
              <a:off x="1263386" y="3664125"/>
              <a:ext cx="81921" cy="1"/>
            </a:xfrm>
            <a:prstGeom prst="line">
              <a:avLst/>
            </a:prstGeom>
            <a:ln>
              <a:solidFill>
                <a:schemeClr val="tx1">
                  <a:lumMod val="85000"/>
                  <a:lumOff val="15000"/>
                </a:schemeClr>
              </a:solidFill>
            </a:ln>
            <a:effectLst/>
          </p:spPr>
          <p:style>
            <a:lnRef idx="2">
              <a:schemeClr val="accent1"/>
            </a:lnRef>
            <a:fillRef idx="0">
              <a:schemeClr val="accent1"/>
            </a:fillRef>
            <a:effectRef idx="1">
              <a:schemeClr val="accent1"/>
            </a:effectRef>
            <a:fontRef idx="minor">
              <a:schemeClr val="tx1"/>
            </a:fontRef>
          </p:style>
        </p:cxnSp>
        <p:sp>
          <p:nvSpPr>
            <p:cNvPr id="22" name="직사각형 21"/>
            <p:cNvSpPr/>
            <p:nvPr/>
          </p:nvSpPr>
          <p:spPr>
            <a:xfrm>
              <a:off x="917285" y="3533150"/>
              <a:ext cx="399444" cy="226836"/>
            </a:xfrm>
            <a:prstGeom prst="rect">
              <a:avLst/>
            </a:prstGeom>
          </p:spPr>
          <p:txBody>
            <a:bodyPr wrap="none">
              <a:spAutoFit/>
            </a:bodyPr>
            <a:lstStyle/>
            <a:p>
              <a:pPr algn="r"/>
              <a:r>
                <a:rPr lang="en-US" altLang="ko-KR" sz="1050" dirty="0" smtClean="0">
                  <a:gradFill>
                    <a:gsLst>
                      <a:gs pos="100000">
                        <a:schemeClr val="tx1"/>
                      </a:gs>
                      <a:gs pos="30000">
                        <a:schemeClr val="tx1"/>
                      </a:gs>
                    </a:gsLst>
                    <a:lin ang="0" scaled="0"/>
                  </a:gradFill>
                  <a:latin typeface="Arial" pitchFamily="34" charset="0"/>
                  <a:cs typeface="Arial" pitchFamily="34" charset="0"/>
                </a:rPr>
                <a:t>80</a:t>
              </a:r>
              <a:endParaRPr lang="ko-KR" altLang="en-US" sz="1050" dirty="0">
                <a:latin typeface="Arial" pitchFamily="34" charset="0"/>
                <a:cs typeface="Arial" pitchFamily="34" charset="0"/>
              </a:endParaRPr>
            </a:p>
          </p:txBody>
        </p:sp>
        <p:cxnSp>
          <p:nvCxnSpPr>
            <p:cNvPr id="23" name="직선 연결선 22"/>
            <p:cNvCxnSpPr/>
            <p:nvPr/>
          </p:nvCxnSpPr>
          <p:spPr>
            <a:xfrm>
              <a:off x="1263386" y="4233373"/>
              <a:ext cx="81921" cy="1"/>
            </a:xfrm>
            <a:prstGeom prst="line">
              <a:avLst/>
            </a:prstGeom>
            <a:ln>
              <a:solidFill>
                <a:schemeClr val="tx1">
                  <a:lumMod val="85000"/>
                  <a:lumOff val="15000"/>
                </a:schemeClr>
              </a:solidFill>
            </a:ln>
            <a:effectLst/>
          </p:spPr>
          <p:style>
            <a:lnRef idx="2">
              <a:schemeClr val="accent1"/>
            </a:lnRef>
            <a:fillRef idx="0">
              <a:schemeClr val="accent1"/>
            </a:fillRef>
            <a:effectRef idx="1">
              <a:schemeClr val="accent1"/>
            </a:effectRef>
            <a:fontRef idx="minor">
              <a:schemeClr val="tx1"/>
            </a:fontRef>
          </p:style>
        </p:cxnSp>
        <p:sp>
          <p:nvSpPr>
            <p:cNvPr id="24" name="직사각형 23"/>
            <p:cNvSpPr/>
            <p:nvPr/>
          </p:nvSpPr>
          <p:spPr>
            <a:xfrm>
              <a:off x="917285" y="4102110"/>
              <a:ext cx="399444" cy="226836"/>
            </a:xfrm>
            <a:prstGeom prst="rect">
              <a:avLst/>
            </a:prstGeom>
          </p:spPr>
          <p:txBody>
            <a:bodyPr wrap="none">
              <a:spAutoFit/>
            </a:bodyPr>
            <a:lstStyle/>
            <a:p>
              <a:pPr algn="r"/>
              <a:r>
                <a:rPr lang="en-US" altLang="ko-KR" sz="1050" dirty="0" smtClean="0">
                  <a:gradFill>
                    <a:gsLst>
                      <a:gs pos="100000">
                        <a:schemeClr val="tx1"/>
                      </a:gs>
                      <a:gs pos="30000">
                        <a:schemeClr val="tx1"/>
                      </a:gs>
                    </a:gsLst>
                    <a:lin ang="0" scaled="0"/>
                  </a:gradFill>
                  <a:latin typeface="Arial" pitchFamily="34" charset="0"/>
                  <a:cs typeface="Arial" pitchFamily="34" charset="0"/>
                </a:rPr>
                <a:t>60</a:t>
              </a:r>
              <a:endParaRPr lang="ko-KR" altLang="en-US" sz="1050" dirty="0">
                <a:latin typeface="Arial" pitchFamily="34" charset="0"/>
                <a:cs typeface="Arial" pitchFamily="34" charset="0"/>
              </a:endParaRPr>
            </a:p>
          </p:txBody>
        </p:sp>
        <p:cxnSp>
          <p:nvCxnSpPr>
            <p:cNvPr id="25" name="직선 연결선 24"/>
            <p:cNvCxnSpPr/>
            <p:nvPr/>
          </p:nvCxnSpPr>
          <p:spPr>
            <a:xfrm>
              <a:off x="1263386" y="4802621"/>
              <a:ext cx="81921" cy="1"/>
            </a:xfrm>
            <a:prstGeom prst="line">
              <a:avLst/>
            </a:prstGeom>
            <a:ln>
              <a:solidFill>
                <a:schemeClr val="tx1">
                  <a:lumMod val="85000"/>
                  <a:lumOff val="15000"/>
                </a:schemeClr>
              </a:solidFill>
            </a:ln>
            <a:effectLst/>
          </p:spPr>
          <p:style>
            <a:lnRef idx="2">
              <a:schemeClr val="accent1"/>
            </a:lnRef>
            <a:fillRef idx="0">
              <a:schemeClr val="accent1"/>
            </a:fillRef>
            <a:effectRef idx="1">
              <a:schemeClr val="accent1"/>
            </a:effectRef>
            <a:fontRef idx="minor">
              <a:schemeClr val="tx1"/>
            </a:fontRef>
          </p:style>
        </p:cxnSp>
        <p:sp>
          <p:nvSpPr>
            <p:cNvPr id="26" name="직사각형 25"/>
            <p:cNvSpPr/>
            <p:nvPr/>
          </p:nvSpPr>
          <p:spPr>
            <a:xfrm>
              <a:off x="917285" y="4671070"/>
              <a:ext cx="399444" cy="226836"/>
            </a:xfrm>
            <a:prstGeom prst="rect">
              <a:avLst/>
            </a:prstGeom>
          </p:spPr>
          <p:txBody>
            <a:bodyPr wrap="none">
              <a:spAutoFit/>
            </a:bodyPr>
            <a:lstStyle/>
            <a:p>
              <a:pPr algn="r"/>
              <a:r>
                <a:rPr lang="en-US" altLang="ko-KR" sz="1050" dirty="0" smtClean="0">
                  <a:gradFill>
                    <a:gsLst>
                      <a:gs pos="100000">
                        <a:schemeClr val="tx1"/>
                      </a:gs>
                      <a:gs pos="30000">
                        <a:schemeClr val="tx1"/>
                      </a:gs>
                    </a:gsLst>
                    <a:lin ang="0" scaled="0"/>
                  </a:gradFill>
                  <a:latin typeface="Arial" pitchFamily="34" charset="0"/>
                  <a:cs typeface="Arial" pitchFamily="34" charset="0"/>
                </a:rPr>
                <a:t>40</a:t>
              </a:r>
              <a:endParaRPr lang="ko-KR" altLang="en-US" sz="1050" dirty="0">
                <a:latin typeface="Arial" pitchFamily="34" charset="0"/>
                <a:cs typeface="Arial" pitchFamily="34" charset="0"/>
              </a:endParaRPr>
            </a:p>
          </p:txBody>
        </p:sp>
        <p:cxnSp>
          <p:nvCxnSpPr>
            <p:cNvPr id="27" name="직선 연결선 26"/>
            <p:cNvCxnSpPr/>
            <p:nvPr/>
          </p:nvCxnSpPr>
          <p:spPr>
            <a:xfrm>
              <a:off x="1263386" y="5371869"/>
              <a:ext cx="81921" cy="1"/>
            </a:xfrm>
            <a:prstGeom prst="line">
              <a:avLst/>
            </a:prstGeom>
            <a:ln>
              <a:solidFill>
                <a:schemeClr val="tx1">
                  <a:lumMod val="85000"/>
                  <a:lumOff val="15000"/>
                </a:schemeClr>
              </a:solidFill>
            </a:ln>
            <a:effectLst/>
          </p:spPr>
          <p:style>
            <a:lnRef idx="2">
              <a:schemeClr val="accent1"/>
            </a:lnRef>
            <a:fillRef idx="0">
              <a:schemeClr val="accent1"/>
            </a:fillRef>
            <a:effectRef idx="1">
              <a:schemeClr val="accent1"/>
            </a:effectRef>
            <a:fontRef idx="minor">
              <a:schemeClr val="tx1"/>
            </a:fontRef>
          </p:style>
        </p:cxnSp>
        <p:sp>
          <p:nvSpPr>
            <p:cNvPr id="28" name="직사각형 27"/>
            <p:cNvSpPr/>
            <p:nvPr/>
          </p:nvSpPr>
          <p:spPr>
            <a:xfrm>
              <a:off x="917285" y="5240030"/>
              <a:ext cx="399444" cy="226836"/>
            </a:xfrm>
            <a:prstGeom prst="rect">
              <a:avLst/>
            </a:prstGeom>
          </p:spPr>
          <p:txBody>
            <a:bodyPr wrap="none">
              <a:spAutoFit/>
            </a:bodyPr>
            <a:lstStyle/>
            <a:p>
              <a:pPr algn="r"/>
              <a:r>
                <a:rPr lang="en-US" altLang="ko-KR" sz="1050" dirty="0" smtClean="0">
                  <a:gradFill>
                    <a:gsLst>
                      <a:gs pos="100000">
                        <a:schemeClr val="tx1"/>
                      </a:gs>
                      <a:gs pos="30000">
                        <a:schemeClr val="tx1"/>
                      </a:gs>
                    </a:gsLst>
                    <a:lin ang="0" scaled="0"/>
                  </a:gradFill>
                  <a:latin typeface="Arial" pitchFamily="34" charset="0"/>
                  <a:cs typeface="Arial" pitchFamily="34" charset="0"/>
                </a:rPr>
                <a:t>20</a:t>
              </a:r>
              <a:endParaRPr lang="ko-KR" altLang="en-US" sz="1050" dirty="0">
                <a:latin typeface="Arial" pitchFamily="34" charset="0"/>
                <a:cs typeface="Arial" pitchFamily="34" charset="0"/>
              </a:endParaRPr>
            </a:p>
          </p:txBody>
        </p:sp>
        <p:cxnSp>
          <p:nvCxnSpPr>
            <p:cNvPr id="29" name="직선 연결선 28"/>
            <p:cNvCxnSpPr/>
            <p:nvPr/>
          </p:nvCxnSpPr>
          <p:spPr>
            <a:xfrm>
              <a:off x="1263394" y="5941114"/>
              <a:ext cx="81921" cy="1"/>
            </a:xfrm>
            <a:prstGeom prst="line">
              <a:avLst/>
            </a:prstGeom>
            <a:ln>
              <a:solidFill>
                <a:schemeClr val="tx1">
                  <a:lumMod val="85000"/>
                  <a:lumOff val="15000"/>
                </a:schemeClr>
              </a:solidFill>
            </a:ln>
            <a:effectLst/>
          </p:spPr>
          <p:style>
            <a:lnRef idx="2">
              <a:schemeClr val="accent1"/>
            </a:lnRef>
            <a:fillRef idx="0">
              <a:schemeClr val="accent1"/>
            </a:fillRef>
            <a:effectRef idx="1">
              <a:schemeClr val="accent1"/>
            </a:effectRef>
            <a:fontRef idx="minor">
              <a:schemeClr val="tx1"/>
            </a:fontRef>
          </p:style>
        </p:cxnSp>
        <p:sp>
          <p:nvSpPr>
            <p:cNvPr id="30" name="직사각형 29"/>
            <p:cNvSpPr/>
            <p:nvPr/>
          </p:nvSpPr>
          <p:spPr>
            <a:xfrm>
              <a:off x="1007036" y="5808990"/>
              <a:ext cx="309703" cy="226836"/>
            </a:xfrm>
            <a:prstGeom prst="rect">
              <a:avLst/>
            </a:prstGeom>
          </p:spPr>
          <p:txBody>
            <a:bodyPr wrap="none">
              <a:spAutoFit/>
            </a:bodyPr>
            <a:lstStyle/>
            <a:p>
              <a:pPr algn="r"/>
              <a:r>
                <a:rPr lang="en-US" altLang="ko-KR" sz="1050" dirty="0" smtClean="0">
                  <a:gradFill>
                    <a:gsLst>
                      <a:gs pos="100000">
                        <a:schemeClr val="tx1"/>
                      </a:gs>
                      <a:gs pos="30000">
                        <a:schemeClr val="tx1"/>
                      </a:gs>
                    </a:gsLst>
                    <a:lin ang="0" scaled="0"/>
                  </a:gradFill>
                  <a:latin typeface="Arial" pitchFamily="34" charset="0"/>
                  <a:cs typeface="Arial" pitchFamily="34" charset="0"/>
                </a:rPr>
                <a:t>0</a:t>
              </a:r>
              <a:endParaRPr lang="ko-KR" altLang="en-US" sz="1050" dirty="0">
                <a:latin typeface="Arial" pitchFamily="34" charset="0"/>
                <a:cs typeface="Arial" pitchFamily="34" charset="0"/>
              </a:endParaRPr>
            </a:p>
          </p:txBody>
        </p:sp>
        <p:grpSp>
          <p:nvGrpSpPr>
            <p:cNvPr id="5" name="그룹 30"/>
            <p:cNvGrpSpPr/>
            <p:nvPr/>
          </p:nvGrpSpPr>
          <p:grpSpPr>
            <a:xfrm>
              <a:off x="6726407" y="2954783"/>
              <a:ext cx="1705465" cy="2833488"/>
              <a:chOff x="6726407" y="2954783"/>
              <a:chExt cx="1705465" cy="2833488"/>
            </a:xfrm>
          </p:grpSpPr>
          <p:sp>
            <p:nvSpPr>
              <p:cNvPr id="47" name="직사각형 46"/>
              <p:cNvSpPr/>
              <p:nvPr/>
            </p:nvSpPr>
            <p:spPr>
              <a:xfrm>
                <a:off x="6726407" y="2954783"/>
                <a:ext cx="1705465" cy="219961"/>
              </a:xfrm>
              <a:prstGeom prst="rect">
                <a:avLst/>
              </a:prstGeom>
            </p:spPr>
            <p:txBody>
              <a:bodyPr wrap="none">
                <a:spAutoFit/>
              </a:bodyPr>
              <a:lstStyle/>
              <a:p>
                <a:pPr algn="ctr"/>
                <a:r>
                  <a:rPr lang="en-US" altLang="ko-KR" sz="1000" b="1" dirty="0">
                    <a:gradFill>
                      <a:gsLst>
                        <a:gs pos="100000">
                          <a:schemeClr val="tx1"/>
                        </a:gs>
                        <a:gs pos="30000">
                          <a:schemeClr val="tx1"/>
                        </a:gs>
                      </a:gsLst>
                      <a:lin ang="0" scaled="0"/>
                    </a:gradFill>
                    <a:latin typeface="Arial" pitchFamily="34" charset="0"/>
                    <a:cs typeface="Arial" pitchFamily="34" charset="0"/>
                  </a:rPr>
                  <a:t>Ishak Fibrosis </a:t>
                </a:r>
                <a:r>
                  <a:rPr lang="en-US" altLang="ko-KR" sz="1000" b="1" dirty="0" smtClean="0">
                    <a:gradFill>
                      <a:gsLst>
                        <a:gs pos="100000">
                          <a:schemeClr val="tx1"/>
                        </a:gs>
                        <a:gs pos="30000">
                          <a:schemeClr val="tx1"/>
                        </a:gs>
                      </a:gsLst>
                      <a:lin ang="0" scaled="0"/>
                    </a:gradFill>
                    <a:latin typeface="Arial" pitchFamily="34" charset="0"/>
                    <a:cs typeface="Arial" pitchFamily="34" charset="0"/>
                  </a:rPr>
                  <a:t>Score</a:t>
                </a:r>
                <a:endParaRPr lang="en-US" altLang="ko-KR" sz="1000" b="1" dirty="0">
                  <a:gradFill>
                    <a:gsLst>
                      <a:gs pos="100000">
                        <a:schemeClr val="tx1"/>
                      </a:gs>
                      <a:gs pos="30000">
                        <a:schemeClr val="tx1"/>
                      </a:gs>
                    </a:gsLst>
                    <a:lin ang="0" scaled="0"/>
                  </a:gradFill>
                  <a:latin typeface="Arial" pitchFamily="34" charset="0"/>
                  <a:cs typeface="Arial" pitchFamily="34" charset="0"/>
                </a:endParaRPr>
              </a:p>
            </p:txBody>
          </p:sp>
          <p:sp>
            <p:nvSpPr>
              <p:cNvPr id="48" name="TextBox 27"/>
              <p:cNvSpPr txBox="1">
                <a:spLocks noChangeArrowheads="1"/>
              </p:cNvSpPr>
              <p:nvPr/>
            </p:nvSpPr>
            <p:spPr bwMode="auto">
              <a:xfrm rot="10800000" flipV="1">
                <a:off x="7534636" y="5561435"/>
                <a:ext cx="309704" cy="2268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zh-HK" sz="1050" b="1" dirty="0" smtClean="0">
                    <a:gradFill>
                      <a:gsLst>
                        <a:gs pos="100000">
                          <a:schemeClr val="tx1"/>
                        </a:gs>
                        <a:gs pos="30000">
                          <a:schemeClr val="tx1"/>
                        </a:gs>
                      </a:gsLst>
                      <a:lin ang="0" scaled="0"/>
                    </a:gradFill>
                    <a:ea typeface="PMingLiU" pitchFamily="18" charset="-120"/>
                  </a:rPr>
                  <a:t>0</a:t>
                </a:r>
                <a:endParaRPr lang="en-US" altLang="zh-HK" sz="1050" b="1" dirty="0">
                  <a:gradFill>
                    <a:gsLst>
                      <a:gs pos="100000">
                        <a:schemeClr val="tx1"/>
                      </a:gs>
                      <a:gs pos="30000">
                        <a:schemeClr val="tx1"/>
                      </a:gs>
                    </a:gsLst>
                    <a:lin ang="0" scaled="0"/>
                  </a:gradFill>
                  <a:ea typeface="PMingLiU" pitchFamily="18" charset="-120"/>
                </a:endParaRPr>
              </a:p>
            </p:txBody>
          </p:sp>
          <p:sp>
            <p:nvSpPr>
              <p:cNvPr id="49" name="TextBox 136"/>
              <p:cNvSpPr txBox="1">
                <a:spLocks noChangeArrowheads="1"/>
              </p:cNvSpPr>
              <p:nvPr/>
            </p:nvSpPr>
            <p:spPr bwMode="auto">
              <a:xfrm rot="10800000" flipV="1">
                <a:off x="7534636" y="5209274"/>
                <a:ext cx="309704" cy="2268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zh-HK" sz="1050" b="1" dirty="0" smtClean="0">
                    <a:gradFill>
                      <a:gsLst>
                        <a:gs pos="100000">
                          <a:schemeClr val="tx1"/>
                        </a:gs>
                        <a:gs pos="30000">
                          <a:schemeClr val="tx1"/>
                        </a:gs>
                      </a:gsLst>
                      <a:lin ang="0" scaled="0"/>
                    </a:gradFill>
                    <a:ea typeface="PMingLiU" pitchFamily="18" charset="-120"/>
                  </a:rPr>
                  <a:t>1</a:t>
                </a:r>
                <a:endParaRPr lang="en-US" altLang="zh-HK" sz="1050" b="1" dirty="0">
                  <a:gradFill>
                    <a:gsLst>
                      <a:gs pos="100000">
                        <a:schemeClr val="tx1"/>
                      </a:gs>
                      <a:gs pos="30000">
                        <a:schemeClr val="tx1"/>
                      </a:gs>
                    </a:gsLst>
                    <a:lin ang="0" scaled="0"/>
                  </a:gradFill>
                  <a:ea typeface="PMingLiU" pitchFamily="18" charset="-120"/>
                </a:endParaRPr>
              </a:p>
            </p:txBody>
          </p:sp>
          <p:sp>
            <p:nvSpPr>
              <p:cNvPr id="50" name="TextBox 137"/>
              <p:cNvSpPr txBox="1">
                <a:spLocks noChangeArrowheads="1"/>
              </p:cNvSpPr>
              <p:nvPr/>
            </p:nvSpPr>
            <p:spPr bwMode="auto">
              <a:xfrm rot="10800000" flipV="1">
                <a:off x="7534636" y="4857116"/>
                <a:ext cx="309704" cy="2268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zh-HK" sz="1050" b="1" dirty="0" smtClean="0">
                    <a:gradFill>
                      <a:gsLst>
                        <a:gs pos="100000">
                          <a:schemeClr val="tx1"/>
                        </a:gs>
                        <a:gs pos="30000">
                          <a:schemeClr val="tx1"/>
                        </a:gs>
                      </a:gsLst>
                      <a:lin ang="0" scaled="0"/>
                    </a:gradFill>
                    <a:ea typeface="PMingLiU" pitchFamily="18" charset="-120"/>
                  </a:rPr>
                  <a:t>2</a:t>
                </a:r>
                <a:endParaRPr lang="en-US" altLang="zh-HK" sz="1050" b="1" dirty="0">
                  <a:gradFill>
                    <a:gsLst>
                      <a:gs pos="100000">
                        <a:schemeClr val="tx1"/>
                      </a:gs>
                      <a:gs pos="30000">
                        <a:schemeClr val="tx1"/>
                      </a:gs>
                    </a:gsLst>
                    <a:lin ang="0" scaled="0"/>
                  </a:gradFill>
                  <a:ea typeface="PMingLiU" pitchFamily="18" charset="-120"/>
                </a:endParaRPr>
              </a:p>
            </p:txBody>
          </p:sp>
          <p:sp>
            <p:nvSpPr>
              <p:cNvPr id="51" name="TextBox 138"/>
              <p:cNvSpPr txBox="1">
                <a:spLocks noChangeArrowheads="1"/>
              </p:cNvSpPr>
              <p:nvPr/>
            </p:nvSpPr>
            <p:spPr bwMode="auto">
              <a:xfrm rot="10800000" flipV="1">
                <a:off x="7534636" y="4504946"/>
                <a:ext cx="309704" cy="2268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zh-HK" sz="1050" b="1" dirty="0">
                    <a:gradFill>
                      <a:gsLst>
                        <a:gs pos="100000">
                          <a:schemeClr val="tx1"/>
                        </a:gs>
                        <a:gs pos="30000">
                          <a:schemeClr val="tx1"/>
                        </a:gs>
                      </a:gsLst>
                      <a:lin ang="0" scaled="0"/>
                    </a:gradFill>
                    <a:ea typeface="PMingLiU" pitchFamily="18" charset="-120"/>
                  </a:rPr>
                  <a:t>3</a:t>
                </a:r>
              </a:p>
            </p:txBody>
          </p:sp>
          <p:sp>
            <p:nvSpPr>
              <p:cNvPr id="52" name="TextBox 139"/>
              <p:cNvSpPr txBox="1">
                <a:spLocks noChangeArrowheads="1"/>
              </p:cNvSpPr>
              <p:nvPr/>
            </p:nvSpPr>
            <p:spPr bwMode="auto">
              <a:xfrm rot="10800000" flipV="1">
                <a:off x="7534636" y="4152763"/>
                <a:ext cx="309704" cy="2268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zh-HK" sz="1050" b="1" dirty="0" smtClean="0">
                    <a:gradFill>
                      <a:gsLst>
                        <a:gs pos="100000">
                          <a:schemeClr val="tx1"/>
                        </a:gs>
                        <a:gs pos="30000">
                          <a:schemeClr val="tx1"/>
                        </a:gs>
                      </a:gsLst>
                      <a:lin ang="0" scaled="0"/>
                    </a:gradFill>
                    <a:ea typeface="PMingLiU" pitchFamily="18" charset="-120"/>
                  </a:rPr>
                  <a:t>4</a:t>
                </a:r>
                <a:endParaRPr lang="en-US" altLang="zh-HK" sz="1050" b="1" dirty="0">
                  <a:gradFill>
                    <a:gsLst>
                      <a:gs pos="100000">
                        <a:schemeClr val="tx1"/>
                      </a:gs>
                      <a:gs pos="30000">
                        <a:schemeClr val="tx1"/>
                      </a:gs>
                    </a:gsLst>
                    <a:lin ang="0" scaled="0"/>
                  </a:gradFill>
                  <a:ea typeface="PMingLiU" pitchFamily="18" charset="-120"/>
                </a:endParaRPr>
              </a:p>
            </p:txBody>
          </p:sp>
          <p:sp>
            <p:nvSpPr>
              <p:cNvPr id="53" name="TextBox 140"/>
              <p:cNvSpPr txBox="1">
                <a:spLocks noChangeArrowheads="1"/>
              </p:cNvSpPr>
              <p:nvPr/>
            </p:nvSpPr>
            <p:spPr bwMode="auto">
              <a:xfrm rot="10800000" flipV="1">
                <a:off x="7534636" y="3800591"/>
                <a:ext cx="309704" cy="2268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zh-HK" sz="1050" b="1" dirty="0" smtClean="0">
                    <a:gradFill>
                      <a:gsLst>
                        <a:gs pos="100000">
                          <a:schemeClr val="tx1"/>
                        </a:gs>
                        <a:gs pos="30000">
                          <a:schemeClr val="tx1"/>
                        </a:gs>
                      </a:gsLst>
                      <a:lin ang="0" scaled="0"/>
                    </a:gradFill>
                    <a:ea typeface="PMingLiU" pitchFamily="18" charset="-120"/>
                  </a:rPr>
                  <a:t>5</a:t>
                </a:r>
                <a:endParaRPr lang="en-US" altLang="zh-HK" sz="1050" b="1" dirty="0">
                  <a:gradFill>
                    <a:gsLst>
                      <a:gs pos="100000">
                        <a:schemeClr val="tx1"/>
                      </a:gs>
                      <a:gs pos="30000">
                        <a:schemeClr val="tx1"/>
                      </a:gs>
                    </a:gsLst>
                    <a:lin ang="0" scaled="0"/>
                  </a:gradFill>
                  <a:ea typeface="PMingLiU" pitchFamily="18" charset="-120"/>
                </a:endParaRPr>
              </a:p>
            </p:txBody>
          </p:sp>
          <p:sp>
            <p:nvSpPr>
              <p:cNvPr id="54" name="Rounded Rectangle 89"/>
              <p:cNvSpPr/>
              <p:nvPr/>
            </p:nvSpPr>
            <p:spPr>
              <a:xfrm>
                <a:off x="7405386" y="3471849"/>
                <a:ext cx="179690" cy="180000"/>
              </a:xfrm>
              <a:prstGeom prst="roundRect">
                <a:avLst/>
              </a:prstGeom>
              <a:gradFill>
                <a:gsLst>
                  <a:gs pos="1000">
                    <a:srgbClr val="0672E8">
                      <a:lumMod val="23000"/>
                    </a:srgbClr>
                  </a:gs>
                  <a:gs pos="30000">
                    <a:srgbClr val="0D78ED">
                      <a:lumMod val="67000"/>
                    </a:srgbClr>
                  </a:gs>
                  <a:gs pos="100000">
                    <a:srgbClr val="1F87F9">
                      <a:lumMod val="23000"/>
                    </a:srgbClr>
                  </a:gs>
                </a:gsLst>
              </a:gradFill>
              <a:ln w="3175">
                <a:solidFill>
                  <a:schemeClr val="tx1">
                    <a:lumMod val="85000"/>
                    <a:lumOff val="15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endParaRPr lang="en-US" altLang="zh-HK" sz="1200" dirty="0">
                  <a:gradFill>
                    <a:gsLst>
                      <a:gs pos="100000">
                        <a:schemeClr val="tx1"/>
                      </a:gs>
                      <a:gs pos="30000">
                        <a:schemeClr val="tx1"/>
                      </a:gs>
                    </a:gsLst>
                    <a:lin ang="0" scaled="0"/>
                  </a:gradFill>
                  <a:ea typeface="PMingLiU" pitchFamily="18" charset="-120"/>
                </a:endParaRPr>
              </a:p>
            </p:txBody>
          </p:sp>
          <p:sp>
            <p:nvSpPr>
              <p:cNvPr id="55" name="Rounded Rectangle 94"/>
              <p:cNvSpPr/>
              <p:nvPr/>
            </p:nvSpPr>
            <p:spPr>
              <a:xfrm>
                <a:off x="7405386" y="3824008"/>
                <a:ext cx="179690" cy="180000"/>
              </a:xfrm>
              <a:prstGeom prst="roundRect">
                <a:avLst/>
              </a:prstGeom>
              <a:gradFill>
                <a:gsLst>
                  <a:gs pos="1000">
                    <a:srgbClr val="0672E8">
                      <a:lumMod val="50000"/>
                    </a:srgbClr>
                  </a:gs>
                  <a:gs pos="30000">
                    <a:srgbClr val="0D78ED">
                      <a:lumMod val="100000"/>
                    </a:srgbClr>
                  </a:gs>
                  <a:gs pos="100000">
                    <a:srgbClr val="1F87F9">
                      <a:lumMod val="50000"/>
                    </a:srgbClr>
                  </a:gs>
                </a:gsLst>
              </a:gradFill>
              <a:ln w="3175">
                <a:solidFill>
                  <a:schemeClr val="tx1">
                    <a:lumMod val="85000"/>
                    <a:lumOff val="15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endParaRPr lang="en-US" altLang="zh-HK" sz="1200" dirty="0">
                  <a:gradFill>
                    <a:gsLst>
                      <a:gs pos="100000">
                        <a:schemeClr val="tx1"/>
                      </a:gs>
                      <a:gs pos="30000">
                        <a:schemeClr val="tx1"/>
                      </a:gs>
                    </a:gsLst>
                    <a:lin ang="0" scaled="0"/>
                  </a:gradFill>
                  <a:ea typeface="PMingLiU" pitchFamily="18" charset="-120"/>
                </a:endParaRPr>
              </a:p>
            </p:txBody>
          </p:sp>
          <p:sp>
            <p:nvSpPr>
              <p:cNvPr id="56" name="Rounded Rectangle 98"/>
              <p:cNvSpPr/>
              <p:nvPr/>
            </p:nvSpPr>
            <p:spPr>
              <a:xfrm>
                <a:off x="7405386" y="4176180"/>
                <a:ext cx="179690" cy="180000"/>
              </a:xfrm>
              <a:prstGeom prst="roundRect">
                <a:avLst/>
              </a:prstGeom>
              <a:gradFill>
                <a:gsLst>
                  <a:gs pos="1000">
                    <a:srgbClr val="0672E8">
                      <a:lumMod val="75000"/>
                    </a:srgbClr>
                  </a:gs>
                  <a:gs pos="30000">
                    <a:srgbClr val="0D78ED">
                      <a:lumMod val="95000"/>
                      <a:lumOff val="5000"/>
                    </a:srgbClr>
                  </a:gs>
                  <a:gs pos="99000">
                    <a:srgbClr val="1F87F9">
                      <a:lumMod val="75000"/>
                    </a:srgbClr>
                  </a:gs>
                </a:gsLst>
              </a:gradFill>
              <a:ln w="3175">
                <a:solidFill>
                  <a:schemeClr val="tx1">
                    <a:lumMod val="85000"/>
                    <a:lumOff val="15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endParaRPr lang="en-US" altLang="zh-HK" sz="1200" dirty="0">
                  <a:gradFill>
                    <a:gsLst>
                      <a:gs pos="100000">
                        <a:schemeClr val="tx1"/>
                      </a:gs>
                      <a:gs pos="30000">
                        <a:schemeClr val="tx1"/>
                      </a:gs>
                    </a:gsLst>
                    <a:lin ang="0" scaled="0"/>
                  </a:gradFill>
                  <a:ea typeface="PMingLiU" pitchFamily="18" charset="-120"/>
                </a:endParaRPr>
              </a:p>
            </p:txBody>
          </p:sp>
          <p:sp>
            <p:nvSpPr>
              <p:cNvPr id="57" name="Rounded Rectangle 102"/>
              <p:cNvSpPr/>
              <p:nvPr/>
            </p:nvSpPr>
            <p:spPr>
              <a:xfrm>
                <a:off x="7405386" y="4528363"/>
                <a:ext cx="179690" cy="180000"/>
              </a:xfrm>
              <a:prstGeom prst="roundRect">
                <a:avLst/>
              </a:prstGeom>
              <a:gradFill>
                <a:gsLst>
                  <a:gs pos="1000">
                    <a:srgbClr val="0672E8">
                      <a:lumMod val="95000"/>
                      <a:lumOff val="5000"/>
                    </a:srgbClr>
                  </a:gs>
                  <a:gs pos="30000">
                    <a:srgbClr val="0D78ED">
                      <a:lumMod val="55000"/>
                      <a:lumOff val="45000"/>
                    </a:srgbClr>
                  </a:gs>
                  <a:gs pos="100000">
                    <a:srgbClr val="1F87F9">
                      <a:lumMod val="95000"/>
                      <a:lumOff val="5000"/>
                    </a:srgbClr>
                  </a:gs>
                </a:gsLst>
              </a:gradFill>
              <a:ln w="3175">
                <a:solidFill>
                  <a:schemeClr val="tx1">
                    <a:lumMod val="85000"/>
                    <a:lumOff val="15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endParaRPr lang="en-US" altLang="zh-HK" sz="1200" dirty="0">
                  <a:gradFill>
                    <a:gsLst>
                      <a:gs pos="100000">
                        <a:schemeClr val="tx1"/>
                      </a:gs>
                      <a:gs pos="30000">
                        <a:schemeClr val="tx1"/>
                      </a:gs>
                    </a:gsLst>
                    <a:lin ang="0" scaled="0"/>
                  </a:gradFill>
                  <a:ea typeface="PMingLiU" pitchFamily="18" charset="-120"/>
                </a:endParaRPr>
              </a:p>
            </p:txBody>
          </p:sp>
          <p:sp>
            <p:nvSpPr>
              <p:cNvPr id="58" name="Rounded Rectangle 104"/>
              <p:cNvSpPr/>
              <p:nvPr/>
            </p:nvSpPr>
            <p:spPr>
              <a:xfrm>
                <a:off x="7405386" y="4880534"/>
                <a:ext cx="179690" cy="180000"/>
              </a:xfrm>
              <a:prstGeom prst="roundRect">
                <a:avLst/>
              </a:prstGeom>
              <a:gradFill>
                <a:gsLst>
                  <a:gs pos="2000">
                    <a:srgbClr val="0672E8">
                      <a:lumMod val="67000"/>
                      <a:lumOff val="33000"/>
                    </a:srgbClr>
                  </a:gs>
                  <a:gs pos="30000">
                    <a:srgbClr val="0D78ED">
                      <a:lumMod val="30000"/>
                      <a:lumOff val="70000"/>
                    </a:srgbClr>
                  </a:gs>
                  <a:gs pos="100000">
                    <a:srgbClr val="1F87F9">
                      <a:lumMod val="67000"/>
                      <a:lumOff val="33000"/>
                    </a:srgbClr>
                  </a:gs>
                </a:gsLst>
              </a:gradFill>
              <a:ln w="3175">
                <a:solidFill>
                  <a:schemeClr val="tx1">
                    <a:lumMod val="85000"/>
                    <a:lumOff val="15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endParaRPr lang="en-US" altLang="zh-HK" sz="1200" dirty="0">
                  <a:gradFill>
                    <a:gsLst>
                      <a:gs pos="100000">
                        <a:schemeClr val="tx1"/>
                      </a:gs>
                      <a:gs pos="30000">
                        <a:schemeClr val="tx1"/>
                      </a:gs>
                    </a:gsLst>
                    <a:lin ang="0" scaled="0"/>
                  </a:gradFill>
                  <a:ea typeface="PMingLiU" pitchFamily="18" charset="-120"/>
                </a:endParaRPr>
              </a:p>
            </p:txBody>
          </p:sp>
          <p:sp>
            <p:nvSpPr>
              <p:cNvPr id="59" name="Rounded Rectangle 106"/>
              <p:cNvSpPr/>
              <p:nvPr/>
            </p:nvSpPr>
            <p:spPr>
              <a:xfrm>
                <a:off x="7405386" y="5232691"/>
                <a:ext cx="179690" cy="180000"/>
              </a:xfrm>
              <a:prstGeom prst="roundRect">
                <a:avLst/>
              </a:prstGeom>
              <a:gradFill>
                <a:gsLst>
                  <a:gs pos="2000">
                    <a:srgbClr val="0672E8">
                      <a:lumMod val="34000"/>
                      <a:lumOff val="66000"/>
                    </a:srgbClr>
                  </a:gs>
                  <a:gs pos="30000">
                    <a:srgbClr val="0D78ED">
                      <a:lumMod val="10000"/>
                      <a:lumOff val="90000"/>
                    </a:srgbClr>
                  </a:gs>
                  <a:gs pos="100000">
                    <a:srgbClr val="1F87F9">
                      <a:lumMod val="34000"/>
                      <a:lumOff val="66000"/>
                    </a:srgbClr>
                  </a:gs>
                </a:gsLst>
              </a:gradFill>
              <a:ln w="3175">
                <a:solidFill>
                  <a:schemeClr val="tx1">
                    <a:lumMod val="85000"/>
                    <a:lumOff val="15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endParaRPr lang="en-US" altLang="zh-HK" sz="1200" dirty="0">
                  <a:gradFill>
                    <a:gsLst>
                      <a:gs pos="100000">
                        <a:schemeClr val="tx1"/>
                      </a:gs>
                      <a:gs pos="30000">
                        <a:schemeClr val="tx1"/>
                      </a:gs>
                    </a:gsLst>
                    <a:lin ang="0" scaled="0"/>
                  </a:gradFill>
                  <a:ea typeface="PMingLiU" pitchFamily="18" charset="-120"/>
                </a:endParaRPr>
              </a:p>
            </p:txBody>
          </p:sp>
          <p:sp>
            <p:nvSpPr>
              <p:cNvPr id="60" name="Rounded Rectangle 108"/>
              <p:cNvSpPr/>
              <p:nvPr/>
            </p:nvSpPr>
            <p:spPr>
              <a:xfrm>
                <a:off x="7405386" y="5584852"/>
                <a:ext cx="179690" cy="180000"/>
              </a:xfrm>
              <a:prstGeom prst="roundRect">
                <a:avLst/>
              </a:prstGeom>
              <a:gradFill>
                <a:gsLst>
                  <a:gs pos="2000">
                    <a:srgbClr val="0672E8">
                      <a:lumMod val="20000"/>
                      <a:lumOff val="80000"/>
                    </a:srgbClr>
                  </a:gs>
                  <a:gs pos="30000">
                    <a:srgbClr val="0D78ED">
                      <a:lumMod val="4000"/>
                      <a:lumOff val="96000"/>
                    </a:srgbClr>
                  </a:gs>
                  <a:gs pos="100000">
                    <a:srgbClr val="1F87F9">
                      <a:lumMod val="20000"/>
                      <a:lumOff val="80000"/>
                    </a:srgbClr>
                  </a:gs>
                </a:gsLst>
              </a:gradFill>
              <a:ln w="3175">
                <a:solidFill>
                  <a:schemeClr val="tx1">
                    <a:lumMod val="85000"/>
                    <a:lumOff val="15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endParaRPr lang="en-US" altLang="zh-HK" sz="1200" dirty="0">
                  <a:gradFill>
                    <a:gsLst>
                      <a:gs pos="100000">
                        <a:schemeClr val="tx1"/>
                      </a:gs>
                      <a:gs pos="30000">
                        <a:schemeClr val="tx1"/>
                      </a:gs>
                    </a:gsLst>
                    <a:lin ang="0" scaled="0"/>
                  </a:gradFill>
                  <a:ea typeface="PMingLiU" pitchFamily="18" charset="-120"/>
                </a:endParaRPr>
              </a:p>
            </p:txBody>
          </p:sp>
          <p:sp>
            <p:nvSpPr>
              <p:cNvPr id="61" name="TextBox 141"/>
              <p:cNvSpPr txBox="1">
                <a:spLocks noChangeArrowheads="1"/>
              </p:cNvSpPr>
              <p:nvPr/>
            </p:nvSpPr>
            <p:spPr bwMode="auto">
              <a:xfrm rot="10800000" flipV="1">
                <a:off x="7534636" y="3448431"/>
                <a:ext cx="309704" cy="2268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zh-HK" sz="1050" b="1" dirty="0" smtClean="0">
                    <a:gradFill>
                      <a:gsLst>
                        <a:gs pos="100000">
                          <a:schemeClr val="tx1"/>
                        </a:gs>
                        <a:gs pos="30000">
                          <a:schemeClr val="tx1"/>
                        </a:gs>
                      </a:gsLst>
                      <a:lin ang="0" scaled="0"/>
                    </a:gradFill>
                    <a:ea typeface="PMingLiU" pitchFamily="18" charset="-120"/>
                  </a:rPr>
                  <a:t>6</a:t>
                </a:r>
                <a:endParaRPr lang="en-US" altLang="zh-HK" sz="1050" b="1" dirty="0">
                  <a:gradFill>
                    <a:gsLst>
                      <a:gs pos="100000">
                        <a:schemeClr val="tx1"/>
                      </a:gs>
                      <a:gs pos="30000">
                        <a:schemeClr val="tx1"/>
                      </a:gs>
                    </a:gsLst>
                    <a:lin ang="0" scaled="0"/>
                  </a:gradFill>
                  <a:ea typeface="PMingLiU" pitchFamily="18" charset="-120"/>
                </a:endParaRPr>
              </a:p>
            </p:txBody>
          </p:sp>
        </p:grpSp>
        <p:cxnSp>
          <p:nvCxnSpPr>
            <p:cNvPr id="33" name="직선 연결선 32"/>
            <p:cNvCxnSpPr/>
            <p:nvPr/>
          </p:nvCxnSpPr>
          <p:spPr>
            <a:xfrm>
              <a:off x="1263380" y="3379501"/>
              <a:ext cx="81921" cy="1"/>
            </a:xfrm>
            <a:prstGeom prst="line">
              <a:avLst/>
            </a:prstGeom>
            <a:ln>
              <a:solidFill>
                <a:schemeClr val="tx1">
                  <a:lumMod val="85000"/>
                  <a:lumOff val="15000"/>
                </a:schemeClr>
              </a:solidFill>
            </a:ln>
            <a:effectLst/>
          </p:spPr>
          <p:style>
            <a:lnRef idx="2">
              <a:schemeClr val="accent1"/>
            </a:lnRef>
            <a:fillRef idx="0">
              <a:schemeClr val="accent1"/>
            </a:fillRef>
            <a:effectRef idx="1">
              <a:schemeClr val="accent1"/>
            </a:effectRef>
            <a:fontRef idx="minor">
              <a:schemeClr val="tx1"/>
            </a:fontRef>
          </p:style>
        </p:cxnSp>
        <p:sp>
          <p:nvSpPr>
            <p:cNvPr id="34" name="직사각형 33"/>
            <p:cNvSpPr/>
            <p:nvPr/>
          </p:nvSpPr>
          <p:spPr>
            <a:xfrm>
              <a:off x="917279" y="3248670"/>
              <a:ext cx="399444" cy="226836"/>
            </a:xfrm>
            <a:prstGeom prst="rect">
              <a:avLst/>
            </a:prstGeom>
          </p:spPr>
          <p:txBody>
            <a:bodyPr wrap="none">
              <a:spAutoFit/>
            </a:bodyPr>
            <a:lstStyle/>
            <a:p>
              <a:pPr algn="r"/>
              <a:r>
                <a:rPr lang="en-US" altLang="ko-KR" sz="1050" dirty="0" smtClean="0">
                  <a:gradFill>
                    <a:gsLst>
                      <a:gs pos="100000">
                        <a:schemeClr val="tx1"/>
                      </a:gs>
                      <a:gs pos="30000">
                        <a:schemeClr val="tx1"/>
                      </a:gs>
                    </a:gsLst>
                    <a:lin ang="0" scaled="0"/>
                  </a:gradFill>
                  <a:latin typeface="Arial" pitchFamily="34" charset="0"/>
                  <a:cs typeface="Arial" pitchFamily="34" charset="0"/>
                </a:rPr>
                <a:t>90</a:t>
              </a:r>
              <a:endParaRPr lang="ko-KR" altLang="en-US" sz="1050" dirty="0">
                <a:latin typeface="Arial" pitchFamily="34" charset="0"/>
                <a:cs typeface="Arial" pitchFamily="34" charset="0"/>
              </a:endParaRPr>
            </a:p>
          </p:txBody>
        </p:sp>
        <p:cxnSp>
          <p:nvCxnSpPr>
            <p:cNvPr id="36" name="직선 연결선 35"/>
            <p:cNvCxnSpPr/>
            <p:nvPr/>
          </p:nvCxnSpPr>
          <p:spPr>
            <a:xfrm>
              <a:off x="1263386" y="3948749"/>
              <a:ext cx="81921" cy="1"/>
            </a:xfrm>
            <a:prstGeom prst="line">
              <a:avLst/>
            </a:prstGeom>
            <a:ln>
              <a:solidFill>
                <a:schemeClr val="tx1">
                  <a:lumMod val="85000"/>
                  <a:lumOff val="15000"/>
                </a:schemeClr>
              </a:solidFill>
            </a:ln>
            <a:effectLst/>
          </p:spPr>
          <p:style>
            <a:lnRef idx="2">
              <a:schemeClr val="accent1"/>
            </a:lnRef>
            <a:fillRef idx="0">
              <a:schemeClr val="accent1"/>
            </a:fillRef>
            <a:effectRef idx="1">
              <a:schemeClr val="accent1"/>
            </a:effectRef>
            <a:fontRef idx="minor">
              <a:schemeClr val="tx1"/>
            </a:fontRef>
          </p:style>
        </p:cxnSp>
        <p:sp>
          <p:nvSpPr>
            <p:cNvPr id="37" name="직사각형 36"/>
            <p:cNvSpPr/>
            <p:nvPr/>
          </p:nvSpPr>
          <p:spPr>
            <a:xfrm>
              <a:off x="917285" y="3817631"/>
              <a:ext cx="399444" cy="226836"/>
            </a:xfrm>
            <a:prstGeom prst="rect">
              <a:avLst/>
            </a:prstGeom>
          </p:spPr>
          <p:txBody>
            <a:bodyPr wrap="none">
              <a:spAutoFit/>
            </a:bodyPr>
            <a:lstStyle/>
            <a:p>
              <a:pPr algn="r"/>
              <a:r>
                <a:rPr lang="en-US" altLang="ko-KR" sz="1050" dirty="0" smtClean="0">
                  <a:gradFill>
                    <a:gsLst>
                      <a:gs pos="100000">
                        <a:schemeClr val="tx1"/>
                      </a:gs>
                      <a:gs pos="30000">
                        <a:schemeClr val="tx1"/>
                      </a:gs>
                    </a:gsLst>
                    <a:lin ang="0" scaled="0"/>
                  </a:gradFill>
                  <a:latin typeface="Arial" pitchFamily="34" charset="0"/>
                  <a:cs typeface="Arial" pitchFamily="34" charset="0"/>
                </a:rPr>
                <a:t>70</a:t>
              </a:r>
              <a:endParaRPr lang="ko-KR" altLang="en-US" sz="1050" dirty="0">
                <a:latin typeface="Arial" pitchFamily="34" charset="0"/>
                <a:cs typeface="Arial" pitchFamily="34" charset="0"/>
              </a:endParaRPr>
            </a:p>
          </p:txBody>
        </p:sp>
        <p:cxnSp>
          <p:nvCxnSpPr>
            <p:cNvPr id="38" name="직선 연결선 37"/>
            <p:cNvCxnSpPr/>
            <p:nvPr/>
          </p:nvCxnSpPr>
          <p:spPr>
            <a:xfrm>
              <a:off x="1263386" y="4517997"/>
              <a:ext cx="81921" cy="1"/>
            </a:xfrm>
            <a:prstGeom prst="line">
              <a:avLst/>
            </a:prstGeom>
            <a:ln>
              <a:solidFill>
                <a:schemeClr val="tx1">
                  <a:lumMod val="85000"/>
                  <a:lumOff val="15000"/>
                </a:schemeClr>
              </a:solidFill>
            </a:ln>
            <a:effectLst/>
          </p:spPr>
          <p:style>
            <a:lnRef idx="2">
              <a:schemeClr val="accent1"/>
            </a:lnRef>
            <a:fillRef idx="0">
              <a:schemeClr val="accent1"/>
            </a:fillRef>
            <a:effectRef idx="1">
              <a:schemeClr val="accent1"/>
            </a:effectRef>
            <a:fontRef idx="minor">
              <a:schemeClr val="tx1"/>
            </a:fontRef>
          </p:style>
        </p:cxnSp>
        <p:sp>
          <p:nvSpPr>
            <p:cNvPr id="39" name="직사각형 38"/>
            <p:cNvSpPr/>
            <p:nvPr/>
          </p:nvSpPr>
          <p:spPr>
            <a:xfrm>
              <a:off x="917285" y="4386590"/>
              <a:ext cx="399444" cy="226836"/>
            </a:xfrm>
            <a:prstGeom prst="rect">
              <a:avLst/>
            </a:prstGeom>
          </p:spPr>
          <p:txBody>
            <a:bodyPr wrap="none">
              <a:spAutoFit/>
            </a:bodyPr>
            <a:lstStyle/>
            <a:p>
              <a:pPr algn="r"/>
              <a:r>
                <a:rPr lang="en-US" altLang="ko-KR" sz="1050" dirty="0" smtClean="0">
                  <a:gradFill>
                    <a:gsLst>
                      <a:gs pos="100000">
                        <a:schemeClr val="tx1"/>
                      </a:gs>
                      <a:gs pos="30000">
                        <a:schemeClr val="tx1"/>
                      </a:gs>
                    </a:gsLst>
                    <a:lin ang="0" scaled="0"/>
                  </a:gradFill>
                  <a:latin typeface="Arial" pitchFamily="34" charset="0"/>
                  <a:cs typeface="Arial" pitchFamily="34" charset="0"/>
                </a:rPr>
                <a:t>50</a:t>
              </a:r>
              <a:endParaRPr lang="ko-KR" altLang="en-US" sz="1050" dirty="0">
                <a:latin typeface="Arial" pitchFamily="34" charset="0"/>
                <a:cs typeface="Arial" pitchFamily="34" charset="0"/>
              </a:endParaRPr>
            </a:p>
          </p:txBody>
        </p:sp>
        <p:cxnSp>
          <p:nvCxnSpPr>
            <p:cNvPr id="43" name="직선 연결선 42"/>
            <p:cNvCxnSpPr/>
            <p:nvPr/>
          </p:nvCxnSpPr>
          <p:spPr>
            <a:xfrm>
              <a:off x="1263386" y="5087245"/>
              <a:ext cx="81921" cy="1"/>
            </a:xfrm>
            <a:prstGeom prst="line">
              <a:avLst/>
            </a:prstGeom>
            <a:ln>
              <a:solidFill>
                <a:schemeClr val="tx1">
                  <a:lumMod val="85000"/>
                  <a:lumOff val="15000"/>
                </a:schemeClr>
              </a:solidFill>
            </a:ln>
            <a:effectLst/>
          </p:spPr>
          <p:style>
            <a:lnRef idx="2">
              <a:schemeClr val="accent1"/>
            </a:lnRef>
            <a:fillRef idx="0">
              <a:schemeClr val="accent1"/>
            </a:fillRef>
            <a:effectRef idx="1">
              <a:schemeClr val="accent1"/>
            </a:effectRef>
            <a:fontRef idx="minor">
              <a:schemeClr val="tx1"/>
            </a:fontRef>
          </p:style>
        </p:cxnSp>
        <p:sp>
          <p:nvSpPr>
            <p:cNvPr id="44" name="직사각형 43"/>
            <p:cNvSpPr/>
            <p:nvPr/>
          </p:nvSpPr>
          <p:spPr>
            <a:xfrm>
              <a:off x="917285" y="4955550"/>
              <a:ext cx="399444" cy="226836"/>
            </a:xfrm>
            <a:prstGeom prst="rect">
              <a:avLst/>
            </a:prstGeom>
          </p:spPr>
          <p:txBody>
            <a:bodyPr wrap="none">
              <a:spAutoFit/>
            </a:bodyPr>
            <a:lstStyle/>
            <a:p>
              <a:pPr algn="r"/>
              <a:r>
                <a:rPr lang="en-US" altLang="ko-KR" sz="1050" dirty="0" smtClean="0">
                  <a:gradFill>
                    <a:gsLst>
                      <a:gs pos="100000">
                        <a:schemeClr val="tx1"/>
                      </a:gs>
                      <a:gs pos="30000">
                        <a:schemeClr val="tx1"/>
                      </a:gs>
                    </a:gsLst>
                    <a:lin ang="0" scaled="0"/>
                  </a:gradFill>
                  <a:latin typeface="Arial" pitchFamily="34" charset="0"/>
                  <a:cs typeface="Arial" pitchFamily="34" charset="0"/>
                </a:rPr>
                <a:t>30</a:t>
              </a:r>
              <a:endParaRPr lang="ko-KR" altLang="en-US" sz="1050" dirty="0">
                <a:latin typeface="Arial" pitchFamily="34" charset="0"/>
                <a:cs typeface="Arial" pitchFamily="34" charset="0"/>
              </a:endParaRPr>
            </a:p>
          </p:txBody>
        </p:sp>
        <p:cxnSp>
          <p:nvCxnSpPr>
            <p:cNvPr id="45" name="직선 연결선 44"/>
            <p:cNvCxnSpPr/>
            <p:nvPr/>
          </p:nvCxnSpPr>
          <p:spPr>
            <a:xfrm>
              <a:off x="1263386" y="5656493"/>
              <a:ext cx="81921" cy="1"/>
            </a:xfrm>
            <a:prstGeom prst="line">
              <a:avLst/>
            </a:prstGeom>
            <a:ln>
              <a:solidFill>
                <a:schemeClr val="tx1">
                  <a:lumMod val="85000"/>
                  <a:lumOff val="15000"/>
                </a:schemeClr>
              </a:solidFill>
            </a:ln>
            <a:effectLst/>
          </p:spPr>
          <p:style>
            <a:lnRef idx="2">
              <a:schemeClr val="accent1"/>
            </a:lnRef>
            <a:fillRef idx="0">
              <a:schemeClr val="accent1"/>
            </a:fillRef>
            <a:effectRef idx="1">
              <a:schemeClr val="accent1"/>
            </a:effectRef>
            <a:fontRef idx="minor">
              <a:schemeClr val="tx1"/>
            </a:fontRef>
          </p:style>
        </p:cxnSp>
        <p:sp>
          <p:nvSpPr>
            <p:cNvPr id="46" name="직사각형 45"/>
            <p:cNvSpPr/>
            <p:nvPr/>
          </p:nvSpPr>
          <p:spPr>
            <a:xfrm>
              <a:off x="917285" y="5524510"/>
              <a:ext cx="399444" cy="226836"/>
            </a:xfrm>
            <a:prstGeom prst="rect">
              <a:avLst/>
            </a:prstGeom>
          </p:spPr>
          <p:txBody>
            <a:bodyPr wrap="none">
              <a:spAutoFit/>
            </a:bodyPr>
            <a:lstStyle/>
            <a:p>
              <a:pPr algn="r"/>
              <a:r>
                <a:rPr lang="en-US" altLang="ko-KR" sz="1050" dirty="0" smtClean="0">
                  <a:gradFill>
                    <a:gsLst>
                      <a:gs pos="100000">
                        <a:schemeClr val="tx1"/>
                      </a:gs>
                      <a:gs pos="30000">
                        <a:schemeClr val="tx1"/>
                      </a:gs>
                    </a:gsLst>
                    <a:lin ang="0" scaled="0"/>
                  </a:gradFill>
                  <a:latin typeface="Arial" pitchFamily="34" charset="0"/>
                  <a:cs typeface="Arial" pitchFamily="34" charset="0"/>
                </a:rPr>
                <a:t>10</a:t>
              </a:r>
              <a:endParaRPr lang="ko-KR" altLang="en-US" sz="1050" dirty="0">
                <a:latin typeface="Arial" pitchFamily="34" charset="0"/>
                <a:cs typeface="Arial" pitchFamily="34" charset="0"/>
              </a:endParaRPr>
            </a:p>
          </p:txBody>
        </p:sp>
      </p:grpSp>
      <p:sp>
        <p:nvSpPr>
          <p:cNvPr id="82" name="직사각형 81"/>
          <p:cNvSpPr/>
          <p:nvPr/>
        </p:nvSpPr>
        <p:spPr>
          <a:xfrm>
            <a:off x="1021284" y="1141678"/>
            <a:ext cx="8027912" cy="338554"/>
          </a:xfrm>
          <a:prstGeom prst="rect">
            <a:avLst/>
          </a:prstGeom>
        </p:spPr>
        <p:txBody>
          <a:bodyPr wrap="square">
            <a:spAutoFit/>
          </a:bodyPr>
          <a:lstStyle/>
          <a:p>
            <a:r>
              <a:rPr lang="en-US" altLang="ko-KR" sz="1600" b="1" dirty="0" smtClean="0">
                <a:gradFill>
                  <a:gsLst>
                    <a:gs pos="50000">
                      <a:srgbClr val="C00000"/>
                    </a:gs>
                    <a:gs pos="24000">
                      <a:srgbClr val="C00000"/>
                    </a:gs>
                  </a:gsLst>
                  <a:lin ang="5400000" scaled="0"/>
                </a:gradFill>
                <a:latin typeface="Arial" pitchFamily="34" charset="0"/>
                <a:ea typeface="+mj-ea"/>
                <a:cs typeface="Arial" pitchFamily="34" charset="0"/>
              </a:rPr>
              <a:t>344 patients</a:t>
            </a:r>
            <a:r>
              <a:rPr lang="en-US" altLang="ko-KR" sz="1600" b="1" dirty="0" smtClean="0">
                <a:gradFill>
                  <a:gsLst>
                    <a:gs pos="50000">
                      <a:srgbClr val="820F37"/>
                    </a:gs>
                    <a:gs pos="24000">
                      <a:srgbClr val="820F37"/>
                    </a:gs>
                  </a:gsLst>
                  <a:lin ang="5400000" scaled="0"/>
                </a:gradFill>
                <a:latin typeface="Arial" pitchFamily="34" charset="0"/>
                <a:ea typeface="+mj-ea"/>
                <a:cs typeface="Arial" pitchFamily="34" charset="0"/>
              </a:rPr>
              <a:t> </a:t>
            </a:r>
            <a:r>
              <a:rPr lang="en-US" altLang="ko-KR" sz="1600" dirty="0" smtClean="0">
                <a:gradFill>
                  <a:gsLst>
                    <a:gs pos="50000">
                      <a:prstClr val="black">
                        <a:lumMod val="85000"/>
                        <a:lumOff val="15000"/>
                      </a:prstClr>
                    </a:gs>
                    <a:gs pos="23000">
                      <a:prstClr val="black">
                        <a:lumMod val="85000"/>
                        <a:lumOff val="15000"/>
                      </a:prstClr>
                    </a:gs>
                  </a:gsLst>
                  <a:lin ang="5400000" scaled="0"/>
                </a:gradFill>
                <a:latin typeface="Arial" pitchFamily="34" charset="0"/>
                <a:ea typeface="+mj-ea"/>
                <a:cs typeface="Arial" pitchFamily="34" charset="0"/>
              </a:rPr>
              <a:t>had </a:t>
            </a:r>
            <a:r>
              <a:rPr lang="en-US" altLang="ko-KR" sz="1600" dirty="0">
                <a:gradFill>
                  <a:gsLst>
                    <a:gs pos="50000">
                      <a:prstClr val="black">
                        <a:lumMod val="85000"/>
                        <a:lumOff val="15000"/>
                      </a:prstClr>
                    </a:gs>
                    <a:gs pos="23000">
                      <a:prstClr val="black">
                        <a:lumMod val="85000"/>
                        <a:lumOff val="15000"/>
                      </a:prstClr>
                    </a:gs>
                  </a:gsLst>
                  <a:lin ang="5400000" scaled="0"/>
                </a:gradFill>
                <a:latin typeface="Arial" pitchFamily="34" charset="0"/>
                <a:ea typeface="+mj-ea"/>
                <a:cs typeface="Arial" pitchFamily="34" charset="0"/>
              </a:rPr>
              <a:t>liver biopsy data available at all three time </a:t>
            </a:r>
            <a:r>
              <a:rPr lang="en-US" altLang="ko-KR" sz="1600" dirty="0" smtClean="0">
                <a:gradFill>
                  <a:gsLst>
                    <a:gs pos="50000">
                      <a:prstClr val="black">
                        <a:lumMod val="85000"/>
                        <a:lumOff val="15000"/>
                      </a:prstClr>
                    </a:gs>
                    <a:gs pos="23000">
                      <a:prstClr val="black">
                        <a:lumMod val="85000"/>
                        <a:lumOff val="15000"/>
                      </a:prstClr>
                    </a:gs>
                  </a:gsLst>
                  <a:lin ang="5400000" scaled="0"/>
                </a:gradFill>
                <a:latin typeface="Arial" pitchFamily="34" charset="0"/>
                <a:ea typeface="+mj-ea"/>
                <a:cs typeface="Arial" pitchFamily="34" charset="0"/>
              </a:rPr>
              <a:t>points</a:t>
            </a:r>
            <a:endParaRPr lang="en-US" altLang="ko-KR" sz="1600" dirty="0">
              <a:gradFill>
                <a:gsLst>
                  <a:gs pos="50000">
                    <a:prstClr val="black">
                      <a:lumMod val="85000"/>
                      <a:lumOff val="15000"/>
                    </a:prstClr>
                  </a:gs>
                  <a:gs pos="23000">
                    <a:prstClr val="black">
                      <a:lumMod val="85000"/>
                      <a:lumOff val="15000"/>
                    </a:prstClr>
                  </a:gs>
                </a:gsLst>
                <a:lin ang="5400000" scaled="0"/>
              </a:gradFill>
              <a:latin typeface="Arial" pitchFamily="34" charset="0"/>
              <a:ea typeface="+mj-ea"/>
              <a:cs typeface="Arial" pitchFamily="34" charset="0"/>
            </a:endParaRPr>
          </a:p>
        </p:txBody>
      </p:sp>
      <p:sp>
        <p:nvSpPr>
          <p:cNvPr id="83" name="직사각형 82"/>
          <p:cNvSpPr/>
          <p:nvPr/>
        </p:nvSpPr>
        <p:spPr>
          <a:xfrm>
            <a:off x="1021284" y="1644717"/>
            <a:ext cx="8027912" cy="584775"/>
          </a:xfrm>
          <a:prstGeom prst="rect">
            <a:avLst/>
          </a:prstGeom>
        </p:spPr>
        <p:txBody>
          <a:bodyPr wrap="square">
            <a:spAutoFit/>
          </a:bodyPr>
          <a:lstStyle/>
          <a:p>
            <a:r>
              <a:rPr lang="en-US" altLang="ko-KR" sz="1600" dirty="0" smtClean="0">
                <a:gradFill>
                  <a:gsLst>
                    <a:gs pos="50000">
                      <a:prstClr val="black">
                        <a:lumMod val="85000"/>
                        <a:lumOff val="15000"/>
                      </a:prstClr>
                    </a:gs>
                    <a:gs pos="23000">
                      <a:prstClr val="black">
                        <a:lumMod val="85000"/>
                        <a:lumOff val="15000"/>
                      </a:prstClr>
                    </a:gs>
                  </a:gsLst>
                  <a:lin ang="5400000" scaled="0"/>
                </a:gradFill>
                <a:latin typeface="Arial" pitchFamily="34" charset="0"/>
                <a:ea typeface="+mj-ea"/>
                <a:cs typeface="Arial" pitchFamily="34" charset="0"/>
              </a:rPr>
              <a:t>Percentage of the population with cirrhosis (Ishak Score ≥5) progressively</a:t>
            </a:r>
          </a:p>
          <a:p>
            <a:r>
              <a:rPr lang="en-US" altLang="ko-KR" sz="1600" dirty="0" smtClean="0">
                <a:gradFill>
                  <a:gsLst>
                    <a:gs pos="50000">
                      <a:prstClr val="black">
                        <a:lumMod val="85000"/>
                        <a:lumOff val="15000"/>
                      </a:prstClr>
                    </a:gs>
                    <a:gs pos="23000">
                      <a:prstClr val="black">
                        <a:lumMod val="85000"/>
                        <a:lumOff val="15000"/>
                      </a:prstClr>
                    </a:gs>
                  </a:gsLst>
                  <a:lin ang="5400000" scaled="0"/>
                </a:gradFill>
                <a:latin typeface="Arial" pitchFamily="34" charset="0"/>
                <a:ea typeface="+mj-ea"/>
                <a:cs typeface="Arial" pitchFamily="34" charset="0"/>
              </a:rPr>
              <a:t>decreased : 28</a:t>
            </a:r>
            <a:r>
              <a:rPr lang="en-US" altLang="ko-KR" sz="1100" dirty="0" smtClean="0">
                <a:gradFill>
                  <a:gsLst>
                    <a:gs pos="50000">
                      <a:prstClr val="black">
                        <a:lumMod val="85000"/>
                        <a:lumOff val="15000"/>
                      </a:prstClr>
                    </a:gs>
                    <a:gs pos="23000">
                      <a:prstClr val="black">
                        <a:lumMod val="85000"/>
                        <a:lumOff val="15000"/>
                      </a:prstClr>
                    </a:gs>
                  </a:gsLst>
                  <a:lin ang="5400000" scaled="0"/>
                </a:gradFill>
                <a:latin typeface="Arial" pitchFamily="34" charset="0"/>
                <a:ea typeface="+mj-ea"/>
                <a:cs typeface="Arial" pitchFamily="34" charset="0"/>
              </a:rPr>
              <a:t>%</a:t>
            </a:r>
            <a:r>
              <a:rPr lang="en-US" altLang="ko-KR" sz="1600" dirty="0" smtClean="0">
                <a:gradFill>
                  <a:gsLst>
                    <a:gs pos="50000">
                      <a:prstClr val="black">
                        <a:lumMod val="85000"/>
                        <a:lumOff val="15000"/>
                      </a:prstClr>
                    </a:gs>
                    <a:gs pos="23000">
                      <a:prstClr val="black">
                        <a:lumMod val="85000"/>
                        <a:lumOff val="15000"/>
                      </a:prstClr>
                    </a:gs>
                  </a:gsLst>
                  <a:lin ang="5400000" scaled="0"/>
                </a:gradFill>
                <a:latin typeface="Arial" pitchFamily="34" charset="0"/>
                <a:ea typeface="+mj-ea"/>
                <a:cs typeface="Arial" pitchFamily="34" charset="0"/>
              </a:rPr>
              <a:t> → 8</a:t>
            </a:r>
            <a:r>
              <a:rPr lang="en-US" altLang="ko-KR" sz="1100" dirty="0" smtClean="0">
                <a:gradFill>
                  <a:gsLst>
                    <a:gs pos="50000">
                      <a:prstClr val="black">
                        <a:lumMod val="85000"/>
                        <a:lumOff val="15000"/>
                      </a:prstClr>
                    </a:gs>
                    <a:gs pos="23000">
                      <a:prstClr val="black">
                        <a:lumMod val="85000"/>
                        <a:lumOff val="15000"/>
                      </a:prstClr>
                    </a:gs>
                  </a:gsLst>
                  <a:lin ang="5400000" scaled="0"/>
                </a:gradFill>
                <a:latin typeface="Arial" pitchFamily="34" charset="0"/>
                <a:ea typeface="+mj-ea"/>
                <a:cs typeface="Arial" pitchFamily="34" charset="0"/>
              </a:rPr>
              <a:t>%</a:t>
            </a:r>
            <a:r>
              <a:rPr lang="en-US" altLang="ko-KR" sz="1600" dirty="0" smtClean="0">
                <a:gradFill>
                  <a:gsLst>
                    <a:gs pos="50000">
                      <a:prstClr val="black">
                        <a:lumMod val="85000"/>
                        <a:lumOff val="15000"/>
                      </a:prstClr>
                    </a:gs>
                    <a:gs pos="23000">
                      <a:prstClr val="black">
                        <a:lumMod val="85000"/>
                        <a:lumOff val="15000"/>
                      </a:prstClr>
                    </a:gs>
                  </a:gsLst>
                  <a:lin ang="5400000" scaled="0"/>
                </a:gradFill>
                <a:latin typeface="Arial" pitchFamily="34" charset="0"/>
                <a:ea typeface="+mj-ea"/>
                <a:cs typeface="Arial" pitchFamily="34" charset="0"/>
              </a:rPr>
              <a:t> at year 5</a:t>
            </a:r>
          </a:p>
        </p:txBody>
      </p:sp>
      <p:pic>
        <p:nvPicPr>
          <p:cNvPr id="84" name="Picture 16"/>
          <p:cNvPicPr>
            <a:picLocks noChangeAspect="1" noChangeArrowheads="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924463" y="1783833"/>
            <a:ext cx="118800" cy="158400"/>
          </a:xfrm>
          <a:prstGeom prst="rect">
            <a:avLst/>
          </a:prstGeom>
          <a:noFill/>
          <a:extLst>
            <a:ext uri="{909E8E84-426E-40DD-AFC4-6F175D3DCCD1}">
              <a14:hiddenFill xmlns:a14="http://schemas.microsoft.com/office/drawing/2010/main" xmlns="">
                <a:solidFill>
                  <a:srgbClr val="FFFFFF"/>
                </a:solidFill>
              </a14:hiddenFill>
            </a:ext>
          </a:extLst>
        </p:spPr>
      </p:pic>
      <p:pic>
        <p:nvPicPr>
          <p:cNvPr id="85" name="Picture 16"/>
          <p:cNvPicPr>
            <a:picLocks noChangeAspect="1" noChangeArrowheads="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924463" y="1280795"/>
            <a:ext cx="118800" cy="158400"/>
          </a:xfrm>
          <a:prstGeom prst="rect">
            <a:avLst/>
          </a:prstGeom>
          <a:noFill/>
          <a:extLst>
            <a:ext uri="{909E8E84-426E-40DD-AFC4-6F175D3DCCD1}">
              <a14:hiddenFill xmlns:a14="http://schemas.microsoft.com/office/drawing/2010/main" xmlns="">
                <a:solidFill>
                  <a:srgbClr val="FFFFFF"/>
                </a:solidFill>
              </a14:hiddenFill>
            </a:ext>
          </a:extLst>
        </p:spPr>
      </p:pic>
      <p:sp>
        <p:nvSpPr>
          <p:cNvPr id="87" name="Rectangle 4"/>
          <p:cNvSpPr txBox="1">
            <a:spLocks noChangeArrowheads="1"/>
          </p:cNvSpPr>
          <p:nvPr/>
        </p:nvSpPr>
        <p:spPr bwMode="auto">
          <a:xfrm>
            <a:off x="0" y="27649"/>
            <a:ext cx="9144000" cy="1049867"/>
          </a:xfrm>
          <a:prstGeom prst="rect">
            <a:avLst/>
          </a:prstGeom>
          <a:noFill/>
          <a:ln w="9525">
            <a:noFill/>
            <a:miter lim="800000"/>
            <a:headEnd/>
            <a:tailEnd/>
          </a:ln>
        </p:spPr>
        <p:txBody>
          <a:bodyPr anchor="ctr"/>
          <a:lstStyle/>
          <a:p>
            <a:pPr algn="ctr">
              <a:defRPr/>
            </a:pPr>
            <a:r>
              <a:rPr lang="en-US" altLang="ko-KR" sz="2400" kern="0" dirty="0" smtClean="0">
                <a:gradFill>
                  <a:gsLst>
                    <a:gs pos="89163">
                      <a:schemeClr val="tx1">
                        <a:lumMod val="95000"/>
                        <a:lumOff val="5000"/>
                      </a:schemeClr>
                    </a:gs>
                    <a:gs pos="7920">
                      <a:schemeClr val="tx1">
                        <a:lumMod val="95000"/>
                        <a:lumOff val="5000"/>
                      </a:schemeClr>
                    </a:gs>
                  </a:gsLst>
                  <a:lin ang="5400000" scaled="1"/>
                </a:gradFill>
                <a:latin typeface="Arial" pitchFamily="34" charset="0"/>
                <a:cs typeface="Arial" pitchFamily="34" charset="0"/>
              </a:rPr>
              <a:t>Study 102/103:</a:t>
            </a:r>
          </a:p>
          <a:p>
            <a:pPr algn="ctr">
              <a:defRPr/>
            </a:pPr>
            <a:r>
              <a:rPr lang="en-US" sz="2600" b="1" kern="0" dirty="0" smtClean="0">
                <a:gradFill>
                  <a:gsLst>
                    <a:gs pos="89163">
                      <a:schemeClr val="tx1">
                        <a:lumMod val="95000"/>
                        <a:lumOff val="5000"/>
                      </a:schemeClr>
                    </a:gs>
                    <a:gs pos="7920">
                      <a:schemeClr val="tx1">
                        <a:lumMod val="95000"/>
                        <a:lumOff val="5000"/>
                      </a:schemeClr>
                    </a:gs>
                  </a:gsLst>
                  <a:lin ang="5400000" scaled="1"/>
                </a:gradFill>
                <a:latin typeface="Arial" pitchFamily="34" charset="0"/>
                <a:ea typeface="+mj-ea"/>
                <a:cs typeface="Arial" pitchFamily="34" charset="0"/>
              </a:rPr>
              <a:t>Liver </a:t>
            </a:r>
            <a:r>
              <a:rPr lang="en-US" sz="2600" b="1" kern="0" dirty="0">
                <a:gradFill>
                  <a:gsLst>
                    <a:gs pos="89163">
                      <a:schemeClr val="tx1">
                        <a:lumMod val="95000"/>
                        <a:lumOff val="5000"/>
                      </a:schemeClr>
                    </a:gs>
                    <a:gs pos="7920">
                      <a:schemeClr val="tx1">
                        <a:lumMod val="95000"/>
                        <a:lumOff val="5000"/>
                      </a:schemeClr>
                    </a:gs>
                  </a:gsLst>
                  <a:lin ang="5400000" scaled="1"/>
                </a:gradFill>
                <a:latin typeface="Arial" pitchFamily="34" charset="0"/>
                <a:ea typeface="+mj-ea"/>
                <a:cs typeface="Arial" pitchFamily="34" charset="0"/>
              </a:rPr>
              <a:t>fibrosis </a:t>
            </a:r>
            <a:r>
              <a:rPr lang="en-US" sz="2600" b="1" kern="0" dirty="0" smtClean="0">
                <a:gradFill>
                  <a:gsLst>
                    <a:gs pos="89163">
                      <a:schemeClr val="tx1">
                        <a:lumMod val="95000"/>
                        <a:lumOff val="5000"/>
                      </a:schemeClr>
                    </a:gs>
                    <a:gs pos="7920">
                      <a:schemeClr val="tx1">
                        <a:lumMod val="95000"/>
                        <a:lumOff val="5000"/>
                      </a:schemeClr>
                    </a:gs>
                  </a:gsLst>
                  <a:lin ang="5400000" scaled="1"/>
                </a:gradFill>
                <a:latin typeface="Arial" pitchFamily="34" charset="0"/>
                <a:ea typeface="+mj-ea"/>
                <a:cs typeface="Arial" pitchFamily="34" charset="0"/>
              </a:rPr>
              <a:t>regression over 5 </a:t>
            </a:r>
            <a:r>
              <a:rPr lang="en-US" sz="2600" b="1" kern="0" dirty="0">
                <a:gradFill>
                  <a:gsLst>
                    <a:gs pos="89163">
                      <a:schemeClr val="tx1">
                        <a:lumMod val="95000"/>
                        <a:lumOff val="5000"/>
                      </a:schemeClr>
                    </a:gs>
                    <a:gs pos="7920">
                      <a:schemeClr val="tx1">
                        <a:lumMod val="95000"/>
                        <a:lumOff val="5000"/>
                      </a:schemeClr>
                    </a:gs>
                  </a:gsLst>
                  <a:lin ang="5400000" scaled="1"/>
                </a:gradFill>
                <a:latin typeface="Arial" pitchFamily="34" charset="0"/>
                <a:ea typeface="+mj-ea"/>
                <a:cs typeface="Arial" pitchFamily="34" charset="0"/>
              </a:rPr>
              <a:t>years with TDF </a:t>
            </a:r>
          </a:p>
        </p:txBody>
      </p:sp>
    </p:spTree>
    <p:extLst>
      <p:ext uri="{BB962C8B-B14F-4D97-AF65-F5344CB8AC3E}">
        <p14:creationId xmlns:p14="http://schemas.microsoft.com/office/powerpoint/2010/main" xmlns="" val="40998461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ChangeArrowheads="1"/>
          </p:cNvSpPr>
          <p:nvPr/>
        </p:nvSpPr>
        <p:spPr bwMode="auto">
          <a:xfrm>
            <a:off x="3959225" y="1881188"/>
            <a:ext cx="4984750" cy="4284662"/>
          </a:xfrm>
          <a:prstGeom prst="rect">
            <a:avLst/>
          </a:prstGeom>
          <a:solidFill>
            <a:srgbClr val="000044"/>
          </a:solidFill>
          <a:ln w="9525" algn="ctr">
            <a:solidFill>
              <a:srgbClr val="808080"/>
            </a:solidFill>
            <a:miter lim="800000"/>
            <a:headEnd/>
            <a:tailEnd/>
          </a:ln>
        </p:spPr>
        <p:txBody>
          <a:bodyPr wrap="none" lIns="93177" tIns="46589" rIns="93177" bIns="46589" anchor="ctr"/>
          <a:lstStyle>
            <a:lvl1pPr eaLnBrk="0" hangingPunct="0">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eaLnBrk="0" hangingPunct="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eaLnBrk="0" hangingPunct="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eaLnBrk="0"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eaLnBrk="0"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eaLnBrk="1" hangingPunct="1">
              <a:spcBef>
                <a:spcPct val="0"/>
              </a:spcBef>
              <a:spcAft>
                <a:spcPct val="0"/>
              </a:spcAft>
              <a:buClrTx/>
              <a:buFontTx/>
              <a:buNone/>
            </a:pPr>
            <a:endParaRPr lang="en-US" altLang="en-US" sz="1800" b="0">
              <a:solidFill>
                <a:srgbClr val="000000"/>
              </a:solidFill>
            </a:endParaRPr>
          </a:p>
        </p:txBody>
      </p:sp>
      <p:graphicFrame>
        <p:nvGraphicFramePr>
          <p:cNvPr id="99331" name="Object 3"/>
          <p:cNvGraphicFramePr>
            <a:graphicFrameLocks noChangeAspect="1"/>
          </p:cNvGraphicFramePr>
          <p:nvPr/>
        </p:nvGraphicFramePr>
        <p:xfrm>
          <a:off x="4125913" y="1952625"/>
          <a:ext cx="5018087" cy="3848100"/>
        </p:xfrm>
        <a:graphic>
          <a:graphicData uri="http://schemas.openxmlformats.org/presentationml/2006/ole">
            <p:oleObj spid="_x0000_s6159" name="Chart" r:id="rId4" imgW="6238653" imgH="4976999" progId="MSGraph.Chart.8">
              <p:embed followColorScheme="full"/>
            </p:oleObj>
          </a:graphicData>
        </a:graphic>
      </p:graphicFrame>
      <p:sp>
        <p:nvSpPr>
          <p:cNvPr id="99332" name="Rectangle 4"/>
          <p:cNvSpPr>
            <a:spLocks noGrp="1" noChangeArrowheads="1"/>
          </p:cNvSpPr>
          <p:nvPr>
            <p:ph type="title" idx="4294967295"/>
          </p:nvPr>
        </p:nvSpPr>
        <p:spPr>
          <a:xfrm>
            <a:off x="179388" y="198438"/>
            <a:ext cx="8764587" cy="1125537"/>
          </a:xfrm>
        </p:spPr>
        <p:txBody>
          <a:bodyPr/>
          <a:lstStyle/>
          <a:p>
            <a:pPr eaLnBrk="1" hangingPunct="1"/>
            <a:r>
              <a:rPr lang="en-US" altLang="en-US" sz="3200" smtClean="0"/>
              <a:t>Study 103 and 102: Regression of Histologic Fibrosis at Week 240 in Asian Patients</a:t>
            </a:r>
          </a:p>
        </p:txBody>
      </p:sp>
      <p:sp>
        <p:nvSpPr>
          <p:cNvPr id="99333" name="Text Box 5"/>
          <p:cNvSpPr txBox="1">
            <a:spLocks noChangeArrowheads="1"/>
          </p:cNvSpPr>
          <p:nvPr/>
        </p:nvSpPr>
        <p:spPr bwMode="auto">
          <a:xfrm>
            <a:off x="4643438" y="1514475"/>
            <a:ext cx="4300537"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eaLnBrk="0" hangingPunct="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eaLnBrk="0" hangingPunct="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eaLnBrk="0"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eaLnBrk="0"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lgn="ctr" eaLnBrk="1" hangingPunct="1">
              <a:lnSpc>
                <a:spcPct val="90000"/>
              </a:lnSpc>
              <a:spcBef>
                <a:spcPct val="0"/>
              </a:spcBef>
              <a:spcAft>
                <a:spcPct val="0"/>
              </a:spcAft>
              <a:buClrTx/>
              <a:buFontTx/>
              <a:buNone/>
            </a:pPr>
            <a:r>
              <a:rPr lang="en-US" altLang="en-US" sz="2000">
                <a:solidFill>
                  <a:srgbClr val="FFFFFF"/>
                </a:solidFill>
              </a:rPr>
              <a:t>Fibrosis Response</a:t>
            </a:r>
          </a:p>
        </p:txBody>
      </p:sp>
      <p:sp>
        <p:nvSpPr>
          <p:cNvPr id="99334" name="Text Box 7"/>
          <p:cNvSpPr txBox="1">
            <a:spLocks noChangeArrowheads="1"/>
          </p:cNvSpPr>
          <p:nvPr/>
        </p:nvSpPr>
        <p:spPr bwMode="auto">
          <a:xfrm rot="-5400000">
            <a:off x="3521869" y="3710781"/>
            <a:ext cx="1360488"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eaLnBrk="0" hangingPunct="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eaLnBrk="0" hangingPunct="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eaLnBrk="0"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eaLnBrk="0"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lgn="ctr" eaLnBrk="1" hangingPunct="1">
              <a:spcBef>
                <a:spcPct val="0"/>
              </a:spcBef>
              <a:spcAft>
                <a:spcPct val="0"/>
              </a:spcAft>
              <a:buClrTx/>
              <a:buFontTx/>
              <a:buNone/>
            </a:pPr>
            <a:r>
              <a:rPr lang="en-US" altLang="en-US" sz="1600">
                <a:solidFill>
                  <a:srgbClr val="FFFFFF"/>
                </a:solidFill>
              </a:rPr>
              <a:t>Patients (%)</a:t>
            </a:r>
          </a:p>
        </p:txBody>
      </p:sp>
      <p:sp>
        <p:nvSpPr>
          <p:cNvPr id="99335" name="Text Box 12"/>
          <p:cNvSpPr txBox="1">
            <a:spLocks noChangeArrowheads="1"/>
          </p:cNvSpPr>
          <p:nvPr/>
        </p:nvSpPr>
        <p:spPr bwMode="auto">
          <a:xfrm>
            <a:off x="4987925" y="5429250"/>
            <a:ext cx="1508125" cy="436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eaLnBrk="0" hangingPunct="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eaLnBrk="0" hangingPunct="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eaLnBrk="0"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eaLnBrk="0"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lgn="ctr" eaLnBrk="1" hangingPunct="1">
              <a:lnSpc>
                <a:spcPct val="80000"/>
              </a:lnSpc>
              <a:spcBef>
                <a:spcPct val="0"/>
              </a:spcBef>
              <a:spcAft>
                <a:spcPct val="0"/>
              </a:spcAft>
              <a:buClrTx/>
              <a:buFontTx/>
              <a:buNone/>
            </a:pPr>
            <a:r>
              <a:rPr lang="en-US" altLang="en-US" sz="1400">
                <a:solidFill>
                  <a:srgbClr val="FFFFFF"/>
                </a:solidFill>
              </a:rPr>
              <a:t>&lt;5</a:t>
            </a:r>
          </a:p>
          <a:p>
            <a:pPr algn="ctr" eaLnBrk="1" hangingPunct="1">
              <a:lnSpc>
                <a:spcPct val="80000"/>
              </a:lnSpc>
              <a:spcBef>
                <a:spcPct val="0"/>
              </a:spcBef>
              <a:spcAft>
                <a:spcPct val="0"/>
              </a:spcAft>
              <a:buClrTx/>
              <a:buFontTx/>
              <a:buNone/>
            </a:pPr>
            <a:r>
              <a:rPr lang="en-US" altLang="en-US" sz="1400">
                <a:solidFill>
                  <a:srgbClr val="FFFFFF"/>
                </a:solidFill>
              </a:rPr>
              <a:t>(Non-Cirrhotic)</a:t>
            </a:r>
            <a:endParaRPr lang="en-US" altLang="en-US" sz="1100">
              <a:solidFill>
                <a:srgbClr val="FFFFFF"/>
              </a:solidFill>
            </a:endParaRPr>
          </a:p>
        </p:txBody>
      </p:sp>
      <p:sp>
        <p:nvSpPr>
          <p:cNvPr id="99336" name="Text Box 15"/>
          <p:cNvSpPr txBox="1">
            <a:spLocks noChangeArrowheads="1"/>
          </p:cNvSpPr>
          <p:nvPr/>
        </p:nvSpPr>
        <p:spPr bwMode="auto">
          <a:xfrm>
            <a:off x="5295900" y="1916113"/>
            <a:ext cx="374650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eaLnBrk="0" hangingPunct="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eaLnBrk="0" hangingPunct="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eaLnBrk="0"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eaLnBrk="0"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eaLnBrk="1" hangingPunct="1">
              <a:spcBef>
                <a:spcPct val="0"/>
              </a:spcBef>
              <a:spcAft>
                <a:spcPct val="0"/>
              </a:spcAft>
              <a:buClrTx/>
              <a:buFontTx/>
              <a:buNone/>
            </a:pPr>
            <a:r>
              <a:rPr lang="en-US" altLang="en-US" sz="1400">
                <a:solidFill>
                  <a:srgbClr val="FFFFFF"/>
                </a:solidFill>
              </a:rPr>
              <a:t>Improvement      No change      Worsening</a:t>
            </a:r>
            <a:endParaRPr lang="en-US" altLang="en-US" sz="1400">
              <a:solidFill>
                <a:srgbClr val="FFFFFF"/>
              </a:solidFill>
              <a:latin typeface="Times New Roman" panose="02020603050405020304" pitchFamily="18" charset="0"/>
              <a:cs typeface="Times New Roman" panose="02020603050405020304" pitchFamily="18" charset="0"/>
            </a:endParaRPr>
          </a:p>
        </p:txBody>
      </p:sp>
      <p:sp>
        <p:nvSpPr>
          <p:cNvPr id="99337" name="Text Box 30"/>
          <p:cNvSpPr txBox="1">
            <a:spLocks noChangeArrowheads="1"/>
          </p:cNvSpPr>
          <p:nvPr/>
        </p:nvSpPr>
        <p:spPr bwMode="auto">
          <a:xfrm>
            <a:off x="179388" y="6154738"/>
            <a:ext cx="7993062" cy="258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eaLnBrk="0" hangingPunct="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eaLnBrk="0" hangingPunct="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eaLnBrk="0"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eaLnBrk="0"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eaLnBrk="1" hangingPunct="1">
              <a:lnSpc>
                <a:spcPct val="90000"/>
              </a:lnSpc>
              <a:spcBef>
                <a:spcPct val="0"/>
              </a:spcBef>
              <a:spcAft>
                <a:spcPct val="0"/>
              </a:spcAft>
              <a:buClrTx/>
              <a:buFontTx/>
              <a:buNone/>
            </a:pPr>
            <a:r>
              <a:rPr lang="en-US" altLang="en-US" sz="1200">
                <a:solidFill>
                  <a:srgbClr val="FFFFFF"/>
                </a:solidFill>
              </a:rPr>
              <a:t>Paired biopsies at baseline and 240 weeks (n=88).</a:t>
            </a:r>
          </a:p>
        </p:txBody>
      </p:sp>
      <p:sp>
        <p:nvSpPr>
          <p:cNvPr id="33" name="Rectangle 28"/>
          <p:cNvSpPr>
            <a:spLocks noChangeAspect="1" noChangeArrowheads="1"/>
          </p:cNvSpPr>
          <p:nvPr/>
        </p:nvSpPr>
        <p:spPr bwMode="auto">
          <a:xfrm>
            <a:off x="5164138" y="1971675"/>
            <a:ext cx="184150" cy="184150"/>
          </a:xfrm>
          <a:prstGeom prst="rect">
            <a:avLst/>
          </a:prstGeom>
          <a:solidFill>
            <a:srgbClr val="CC99FF"/>
          </a:solidFill>
          <a:ln w="9525" algn="ctr">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3177" tIns="46589" rIns="93177" bIns="46589" anchor="ctr"/>
          <a:lstStyle/>
          <a:p>
            <a:pPr fontAlgn="auto">
              <a:spcBef>
                <a:spcPts val="0"/>
              </a:spcBef>
              <a:spcAft>
                <a:spcPts val="0"/>
              </a:spcAft>
              <a:defRPr/>
            </a:pPr>
            <a:endParaRPr lang="en-US" kern="0">
              <a:solidFill>
                <a:sysClr val="windowText" lastClr="000000"/>
              </a:solidFill>
              <a:latin typeface="Arial" charset="0"/>
            </a:endParaRPr>
          </a:p>
        </p:txBody>
      </p:sp>
      <p:sp>
        <p:nvSpPr>
          <p:cNvPr id="34" name="Rectangle 29"/>
          <p:cNvSpPr>
            <a:spLocks noChangeAspect="1" noChangeArrowheads="1"/>
          </p:cNvSpPr>
          <p:nvPr/>
        </p:nvSpPr>
        <p:spPr bwMode="auto">
          <a:xfrm>
            <a:off x="6572250" y="1971675"/>
            <a:ext cx="184150" cy="184150"/>
          </a:xfrm>
          <a:prstGeom prst="rect">
            <a:avLst/>
          </a:prstGeom>
          <a:solidFill>
            <a:srgbClr val="FF9900"/>
          </a:solidFill>
          <a:ln w="9525" algn="ctr">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3177" tIns="46589" rIns="93177" bIns="46589" anchor="ctr"/>
          <a:lstStyle/>
          <a:p>
            <a:pPr fontAlgn="auto">
              <a:spcBef>
                <a:spcPts val="0"/>
              </a:spcBef>
              <a:spcAft>
                <a:spcPts val="0"/>
              </a:spcAft>
              <a:defRPr/>
            </a:pPr>
            <a:endParaRPr lang="en-US" kern="0">
              <a:solidFill>
                <a:sysClr val="windowText" lastClr="000000"/>
              </a:solidFill>
              <a:latin typeface="Arial" charset="0"/>
            </a:endParaRPr>
          </a:p>
        </p:txBody>
      </p:sp>
      <p:sp>
        <p:nvSpPr>
          <p:cNvPr id="35" name="Rectangle 30"/>
          <p:cNvSpPr>
            <a:spLocks noChangeAspect="1" noChangeArrowheads="1"/>
          </p:cNvSpPr>
          <p:nvPr/>
        </p:nvSpPr>
        <p:spPr bwMode="auto">
          <a:xfrm>
            <a:off x="7754938" y="1971675"/>
            <a:ext cx="184150" cy="184150"/>
          </a:xfrm>
          <a:prstGeom prst="rect">
            <a:avLst/>
          </a:prstGeom>
          <a:solidFill>
            <a:srgbClr val="00B0F0"/>
          </a:solidFill>
          <a:ln w="9525" algn="ctr">
            <a:solidFill>
              <a:srgbClr val="000000"/>
            </a:solidFill>
            <a:miter lim="800000"/>
            <a:headEnd/>
            <a:tailEnd/>
          </a:ln>
          <a:effectLst/>
          <a:extLst/>
        </p:spPr>
        <p:txBody>
          <a:bodyPr wrap="none" lIns="93177" tIns="46589" rIns="93177" bIns="46589" anchor="ctr"/>
          <a:lstStyle/>
          <a:p>
            <a:pPr fontAlgn="auto">
              <a:spcBef>
                <a:spcPts val="0"/>
              </a:spcBef>
              <a:spcAft>
                <a:spcPts val="0"/>
              </a:spcAft>
              <a:defRPr/>
            </a:pPr>
            <a:endParaRPr lang="en-US" kern="0">
              <a:solidFill>
                <a:sysClr val="windowText" lastClr="000000"/>
              </a:solidFill>
              <a:latin typeface="Arial" charset="0"/>
            </a:endParaRPr>
          </a:p>
        </p:txBody>
      </p:sp>
      <p:sp>
        <p:nvSpPr>
          <p:cNvPr id="99341" name="Text Box 13"/>
          <p:cNvSpPr txBox="1">
            <a:spLocks noChangeArrowheads="1"/>
          </p:cNvSpPr>
          <p:nvPr/>
        </p:nvSpPr>
        <p:spPr bwMode="auto">
          <a:xfrm>
            <a:off x="5175250" y="5859463"/>
            <a:ext cx="3281363" cy="312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eaLnBrk="0" hangingPunct="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eaLnBrk="0" hangingPunct="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eaLnBrk="0"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eaLnBrk="0"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lgn="ctr" eaLnBrk="1" hangingPunct="1">
              <a:lnSpc>
                <a:spcPct val="90000"/>
              </a:lnSpc>
              <a:spcBef>
                <a:spcPct val="0"/>
              </a:spcBef>
              <a:spcAft>
                <a:spcPct val="0"/>
              </a:spcAft>
              <a:buClrTx/>
              <a:buFontTx/>
              <a:buNone/>
            </a:pPr>
            <a:r>
              <a:rPr lang="en-US" altLang="en-US" sz="1600">
                <a:solidFill>
                  <a:srgbClr val="FFFFFF"/>
                </a:solidFill>
              </a:rPr>
              <a:t>Baseline Ishak Fibrosis Scores</a:t>
            </a:r>
            <a:endParaRPr lang="en-US" altLang="en-US" sz="1400">
              <a:solidFill>
                <a:srgbClr val="FFFFFF"/>
              </a:solidFill>
            </a:endParaRPr>
          </a:p>
        </p:txBody>
      </p:sp>
      <p:sp>
        <p:nvSpPr>
          <p:cNvPr id="99342" name="Content Placeholder 2"/>
          <p:cNvSpPr txBox="1">
            <a:spLocks/>
          </p:cNvSpPr>
          <p:nvPr/>
        </p:nvSpPr>
        <p:spPr bwMode="auto">
          <a:xfrm>
            <a:off x="179388" y="1735857"/>
            <a:ext cx="3600450" cy="4789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eaLnBrk="0" hangingPunct="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eaLnBrk="0" hangingPunct="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eaLnBrk="0"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eaLnBrk="0"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r>
              <a:rPr lang="en-US" altLang="en-US" sz="2400" dirty="0"/>
              <a:t>Fibrosis score either improved (</a:t>
            </a:r>
            <a:r>
              <a:rPr lang="en-US" altLang="en-US" sz="2400" u="sng" dirty="0">
                <a:solidFill>
                  <a:srgbClr val="FFFFFF"/>
                </a:solidFill>
              </a:rPr>
              <a:t>&gt;</a:t>
            </a:r>
            <a:r>
              <a:rPr lang="en-US" altLang="en-US" sz="2400" dirty="0">
                <a:solidFill>
                  <a:srgbClr val="FFFFFF"/>
                </a:solidFill>
              </a:rPr>
              <a:t>1 unit decrease) or did not change in 95% of patients with paired biopsies</a:t>
            </a:r>
          </a:p>
          <a:p>
            <a:r>
              <a:rPr lang="en-US" altLang="en-US" sz="2400" dirty="0"/>
              <a:t>HBV DNA &lt;400 copies/mL: 96%</a:t>
            </a:r>
          </a:p>
        </p:txBody>
      </p:sp>
      <p:sp>
        <p:nvSpPr>
          <p:cNvPr id="99343" name="Text Box 43"/>
          <p:cNvSpPr txBox="1">
            <a:spLocks noChangeArrowheads="1"/>
          </p:cNvSpPr>
          <p:nvPr/>
        </p:nvSpPr>
        <p:spPr bwMode="auto">
          <a:xfrm>
            <a:off x="179388" y="6421438"/>
            <a:ext cx="8677275" cy="284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marL="342900" indent="-342900" eaLnBrk="0" hangingPunct="0">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eaLnBrk="0" hangingPunct="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eaLnBrk="0" hangingPunct="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eaLnBrk="0"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eaLnBrk="0"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lnSpc>
                <a:spcPct val="90000"/>
              </a:lnSpc>
              <a:spcBef>
                <a:spcPct val="0"/>
              </a:spcBef>
              <a:spcAft>
                <a:spcPct val="0"/>
              </a:spcAft>
              <a:buClr>
                <a:srgbClr val="EEE800"/>
              </a:buClr>
              <a:buSzPct val="125000"/>
              <a:buFontTx/>
              <a:buNone/>
            </a:pPr>
            <a:r>
              <a:rPr lang="en-US" altLang="en-US" sz="1400" b="0"/>
              <a:t>Gane EJ, et al. </a:t>
            </a:r>
            <a:r>
              <a:rPr lang="en-US" altLang="zh-TW" sz="1400" b="0" i="1">
                <a:ea typeface="PMingLiU" panose="02020500000000000000" pitchFamily="18" charset="-120"/>
              </a:rPr>
              <a:t>Hepatology.</a:t>
            </a:r>
            <a:r>
              <a:rPr lang="en-US" altLang="zh-TW" sz="1400" b="0">
                <a:ea typeface="PMingLiU" panose="02020500000000000000" pitchFamily="18" charset="-120"/>
              </a:rPr>
              <a:t> 2011;54(suppl):1038A-1039A.</a:t>
            </a:r>
            <a:r>
              <a:rPr lang="en-US" altLang="en-US" sz="1400" b="0"/>
              <a:t> Abstract 1429.</a:t>
            </a:r>
          </a:p>
        </p:txBody>
      </p:sp>
      <p:sp>
        <p:nvSpPr>
          <p:cNvPr id="99344" name="Text Box 12"/>
          <p:cNvSpPr txBox="1">
            <a:spLocks noChangeArrowheads="1"/>
          </p:cNvSpPr>
          <p:nvPr/>
        </p:nvSpPr>
        <p:spPr bwMode="auto">
          <a:xfrm>
            <a:off x="7207250" y="5429250"/>
            <a:ext cx="1050925" cy="436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eaLnBrk="0" hangingPunct="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eaLnBrk="0" hangingPunct="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eaLnBrk="0"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eaLnBrk="0"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lgn="ctr" eaLnBrk="1" hangingPunct="1">
              <a:lnSpc>
                <a:spcPct val="80000"/>
              </a:lnSpc>
              <a:spcBef>
                <a:spcPct val="0"/>
              </a:spcBef>
              <a:spcAft>
                <a:spcPct val="0"/>
              </a:spcAft>
              <a:buClrTx/>
              <a:buFontTx/>
              <a:buNone/>
            </a:pPr>
            <a:r>
              <a:rPr lang="en-US" altLang="en-US" sz="1400" u="sng">
                <a:solidFill>
                  <a:srgbClr val="FFFFFF"/>
                </a:solidFill>
              </a:rPr>
              <a:t>&gt;</a:t>
            </a:r>
            <a:r>
              <a:rPr lang="en-US" altLang="en-US" sz="1400">
                <a:solidFill>
                  <a:srgbClr val="FFFFFF"/>
                </a:solidFill>
              </a:rPr>
              <a:t>5</a:t>
            </a:r>
          </a:p>
          <a:p>
            <a:pPr algn="ctr" eaLnBrk="1" hangingPunct="1">
              <a:lnSpc>
                <a:spcPct val="80000"/>
              </a:lnSpc>
              <a:spcBef>
                <a:spcPct val="0"/>
              </a:spcBef>
              <a:spcAft>
                <a:spcPct val="0"/>
              </a:spcAft>
              <a:buClrTx/>
              <a:buFontTx/>
              <a:buNone/>
            </a:pPr>
            <a:r>
              <a:rPr lang="en-US" altLang="en-US" sz="1400">
                <a:solidFill>
                  <a:srgbClr val="FFFFFF"/>
                </a:solidFill>
              </a:rPr>
              <a:t>(Cirrhotic)</a:t>
            </a:r>
            <a:endParaRPr lang="en-US" altLang="en-US" sz="1100">
              <a:solidFill>
                <a:srgbClr val="FFFFFF"/>
              </a:solidFill>
            </a:endParaRPr>
          </a:p>
        </p:txBody>
      </p:sp>
    </p:spTree>
    <p:extLst>
      <p:ext uri="{BB962C8B-B14F-4D97-AF65-F5344CB8AC3E}">
        <p14:creationId xmlns:p14="http://schemas.microsoft.com/office/powerpoint/2010/main" xmlns="" val="40916949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4"/>
          <p:cNvSpPr>
            <a:spLocks noGrp="1" noChangeArrowheads="1"/>
          </p:cNvSpPr>
          <p:nvPr>
            <p:ph type="title" idx="4294967295"/>
          </p:nvPr>
        </p:nvSpPr>
        <p:spPr>
          <a:xfrm>
            <a:off x="179388" y="209550"/>
            <a:ext cx="8785225" cy="1125538"/>
          </a:xfrm>
        </p:spPr>
        <p:txBody>
          <a:bodyPr/>
          <a:lstStyle/>
          <a:p>
            <a:pPr eaLnBrk="1" hangingPunct="1"/>
            <a:r>
              <a:rPr lang="en-US" altLang="en-US" sz="3200" smtClean="0"/>
              <a:t>Study 103 and 102: Regression of Histologic Cirrhosis at Week 240 in Asian Patients</a:t>
            </a:r>
          </a:p>
        </p:txBody>
      </p:sp>
      <p:sp>
        <p:nvSpPr>
          <p:cNvPr id="100355" name="Text Box 6"/>
          <p:cNvSpPr txBox="1">
            <a:spLocks noChangeArrowheads="1"/>
          </p:cNvSpPr>
          <p:nvPr/>
        </p:nvSpPr>
        <p:spPr bwMode="auto">
          <a:xfrm>
            <a:off x="4895850" y="1514475"/>
            <a:ext cx="4176713"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eaLnBrk="0" hangingPunct="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eaLnBrk="0" hangingPunct="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eaLnBrk="0"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eaLnBrk="0"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lgn="ctr" eaLnBrk="1" hangingPunct="1">
              <a:lnSpc>
                <a:spcPct val="90000"/>
              </a:lnSpc>
              <a:spcBef>
                <a:spcPct val="0"/>
              </a:spcBef>
              <a:spcAft>
                <a:spcPct val="0"/>
              </a:spcAft>
              <a:buClrTx/>
              <a:buFontTx/>
              <a:buNone/>
            </a:pPr>
            <a:r>
              <a:rPr lang="en-US" altLang="en-US" sz="2000">
                <a:solidFill>
                  <a:srgbClr val="FFFFFF"/>
                </a:solidFill>
              </a:rPr>
              <a:t>Ishak Fibrosis scores</a:t>
            </a:r>
          </a:p>
        </p:txBody>
      </p:sp>
      <p:sp>
        <p:nvSpPr>
          <p:cNvPr id="100356" name="Text Box 30"/>
          <p:cNvSpPr txBox="1">
            <a:spLocks noChangeArrowheads="1"/>
          </p:cNvSpPr>
          <p:nvPr/>
        </p:nvSpPr>
        <p:spPr bwMode="auto">
          <a:xfrm>
            <a:off x="179388" y="6154738"/>
            <a:ext cx="7993062" cy="258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eaLnBrk="0" hangingPunct="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eaLnBrk="0" hangingPunct="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eaLnBrk="0"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eaLnBrk="0"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eaLnBrk="1" hangingPunct="1">
              <a:lnSpc>
                <a:spcPct val="90000"/>
              </a:lnSpc>
              <a:spcBef>
                <a:spcPct val="0"/>
              </a:spcBef>
              <a:spcAft>
                <a:spcPct val="0"/>
              </a:spcAft>
              <a:buClrTx/>
              <a:buFontTx/>
              <a:buNone/>
            </a:pPr>
            <a:r>
              <a:rPr lang="en-US" altLang="en-US" sz="1200">
                <a:solidFill>
                  <a:srgbClr val="FFFFFF"/>
                </a:solidFill>
              </a:rPr>
              <a:t>Paired biopsies at baseline and 240 weeks (n=88).</a:t>
            </a:r>
          </a:p>
        </p:txBody>
      </p:sp>
      <p:sp>
        <p:nvSpPr>
          <p:cNvPr id="100357" name="Rectangle 2"/>
          <p:cNvSpPr>
            <a:spLocks noChangeArrowheads="1"/>
          </p:cNvSpPr>
          <p:nvPr/>
        </p:nvSpPr>
        <p:spPr bwMode="auto">
          <a:xfrm>
            <a:off x="4392613" y="1881188"/>
            <a:ext cx="4572000" cy="4284662"/>
          </a:xfrm>
          <a:prstGeom prst="rect">
            <a:avLst/>
          </a:prstGeom>
          <a:solidFill>
            <a:srgbClr val="000044"/>
          </a:solidFill>
          <a:ln w="9525" algn="ctr">
            <a:solidFill>
              <a:srgbClr val="808080"/>
            </a:solidFill>
            <a:miter lim="800000"/>
            <a:headEnd/>
            <a:tailEnd/>
          </a:ln>
        </p:spPr>
        <p:txBody>
          <a:bodyPr wrap="none" lIns="93177" tIns="46589" rIns="93177" bIns="46589" anchor="ctr"/>
          <a:lstStyle>
            <a:lvl1pPr eaLnBrk="0" hangingPunct="0">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eaLnBrk="0" hangingPunct="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eaLnBrk="0" hangingPunct="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eaLnBrk="0"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eaLnBrk="0"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eaLnBrk="1" hangingPunct="1">
              <a:spcBef>
                <a:spcPct val="0"/>
              </a:spcBef>
              <a:spcAft>
                <a:spcPct val="0"/>
              </a:spcAft>
              <a:buClrTx/>
              <a:buFontTx/>
              <a:buNone/>
            </a:pPr>
            <a:endParaRPr lang="en-US" altLang="en-US" sz="1800" b="0">
              <a:solidFill>
                <a:srgbClr val="000000"/>
              </a:solidFill>
            </a:endParaRPr>
          </a:p>
        </p:txBody>
      </p:sp>
      <p:graphicFrame>
        <p:nvGraphicFramePr>
          <p:cNvPr id="100358" name="Object 3"/>
          <p:cNvGraphicFramePr>
            <a:graphicFrameLocks noChangeAspect="1"/>
          </p:cNvGraphicFramePr>
          <p:nvPr/>
        </p:nvGraphicFramePr>
        <p:xfrm>
          <a:off x="4424363" y="1916113"/>
          <a:ext cx="4648200" cy="4249737"/>
        </p:xfrm>
        <a:graphic>
          <a:graphicData uri="http://schemas.openxmlformats.org/presentationml/2006/ole">
            <p:oleObj spid="_x0000_s7183" name="Chart" r:id="rId4" imgW="5369973" imgH="4976999" progId="MSGraph.Chart.8">
              <p:embed followColorScheme="full"/>
            </p:oleObj>
          </a:graphicData>
        </a:graphic>
      </p:graphicFrame>
      <p:sp>
        <p:nvSpPr>
          <p:cNvPr id="100359" name="Text Box 7"/>
          <p:cNvSpPr txBox="1">
            <a:spLocks noChangeArrowheads="1"/>
          </p:cNvSpPr>
          <p:nvPr/>
        </p:nvSpPr>
        <p:spPr bwMode="auto">
          <a:xfrm rot="-5400000">
            <a:off x="3866357" y="3802856"/>
            <a:ext cx="1360488"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eaLnBrk="0" hangingPunct="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eaLnBrk="0" hangingPunct="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eaLnBrk="0"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eaLnBrk="0"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lgn="ctr" eaLnBrk="1" hangingPunct="1">
              <a:spcBef>
                <a:spcPct val="0"/>
              </a:spcBef>
              <a:spcAft>
                <a:spcPct val="0"/>
              </a:spcAft>
              <a:buClrTx/>
              <a:buFontTx/>
              <a:buNone/>
            </a:pPr>
            <a:r>
              <a:rPr lang="en-US" altLang="en-US" sz="1600">
                <a:solidFill>
                  <a:srgbClr val="FFFFFF"/>
                </a:solidFill>
              </a:rPr>
              <a:t>Patients (%)</a:t>
            </a:r>
          </a:p>
        </p:txBody>
      </p:sp>
      <p:sp>
        <p:nvSpPr>
          <p:cNvPr id="100360" name="Text Box 12"/>
          <p:cNvSpPr txBox="1">
            <a:spLocks noChangeArrowheads="1"/>
          </p:cNvSpPr>
          <p:nvPr/>
        </p:nvSpPr>
        <p:spPr bwMode="auto">
          <a:xfrm>
            <a:off x="5076825" y="5732463"/>
            <a:ext cx="1027113" cy="290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eaLnBrk="0" hangingPunct="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eaLnBrk="0" hangingPunct="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eaLnBrk="0"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eaLnBrk="0"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lgn="ctr" eaLnBrk="1" hangingPunct="1">
              <a:lnSpc>
                <a:spcPct val="80000"/>
              </a:lnSpc>
              <a:spcBef>
                <a:spcPct val="0"/>
              </a:spcBef>
              <a:spcAft>
                <a:spcPct val="0"/>
              </a:spcAft>
              <a:buClrTx/>
              <a:buFontTx/>
              <a:buNone/>
            </a:pPr>
            <a:r>
              <a:rPr lang="en-US" altLang="en-US" sz="1600">
                <a:solidFill>
                  <a:srgbClr val="FFFFFF"/>
                </a:solidFill>
              </a:rPr>
              <a:t>Baseline</a:t>
            </a:r>
            <a:endParaRPr lang="en-US" altLang="en-US" sz="1200">
              <a:solidFill>
                <a:srgbClr val="FFFFFF"/>
              </a:solidFill>
            </a:endParaRPr>
          </a:p>
        </p:txBody>
      </p:sp>
      <p:sp>
        <p:nvSpPr>
          <p:cNvPr id="47" name="Rectangle 28"/>
          <p:cNvSpPr>
            <a:spLocks noChangeAspect="1" noChangeArrowheads="1"/>
          </p:cNvSpPr>
          <p:nvPr/>
        </p:nvSpPr>
        <p:spPr bwMode="auto">
          <a:xfrm>
            <a:off x="7972425" y="2997200"/>
            <a:ext cx="184150" cy="184150"/>
          </a:xfrm>
          <a:prstGeom prst="rect">
            <a:avLst/>
          </a:prstGeom>
          <a:solidFill>
            <a:srgbClr val="CC99FF"/>
          </a:solidFill>
          <a:ln w="9525" algn="ctr">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3177" tIns="46589" rIns="93177" bIns="46589" anchor="ctr"/>
          <a:lstStyle/>
          <a:p>
            <a:pPr fontAlgn="auto">
              <a:spcBef>
                <a:spcPts val="0"/>
              </a:spcBef>
              <a:spcAft>
                <a:spcPts val="0"/>
              </a:spcAft>
              <a:defRPr/>
            </a:pPr>
            <a:endParaRPr lang="en-US" sz="2000" kern="0">
              <a:solidFill>
                <a:sysClr val="windowText" lastClr="000000"/>
              </a:solidFill>
              <a:latin typeface="Arial" charset="0"/>
            </a:endParaRPr>
          </a:p>
        </p:txBody>
      </p:sp>
      <p:sp>
        <p:nvSpPr>
          <p:cNvPr id="48" name="Rectangle 29"/>
          <p:cNvSpPr>
            <a:spLocks noChangeAspect="1" noChangeArrowheads="1"/>
          </p:cNvSpPr>
          <p:nvPr/>
        </p:nvSpPr>
        <p:spPr bwMode="auto">
          <a:xfrm>
            <a:off x="7972425" y="3279775"/>
            <a:ext cx="184150" cy="184150"/>
          </a:xfrm>
          <a:prstGeom prst="rect">
            <a:avLst/>
          </a:prstGeom>
          <a:solidFill>
            <a:srgbClr val="FF9900"/>
          </a:solidFill>
          <a:ln w="9525" algn="ctr">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3177" tIns="46589" rIns="93177" bIns="46589" anchor="ctr"/>
          <a:lstStyle/>
          <a:p>
            <a:pPr fontAlgn="auto">
              <a:spcBef>
                <a:spcPts val="0"/>
              </a:spcBef>
              <a:spcAft>
                <a:spcPts val="0"/>
              </a:spcAft>
              <a:defRPr/>
            </a:pPr>
            <a:endParaRPr lang="en-US" sz="2000" kern="0">
              <a:solidFill>
                <a:sysClr val="windowText" lastClr="000000"/>
              </a:solidFill>
              <a:latin typeface="Arial" charset="0"/>
            </a:endParaRPr>
          </a:p>
        </p:txBody>
      </p:sp>
      <p:sp>
        <p:nvSpPr>
          <p:cNvPr id="49" name="Rectangle 30"/>
          <p:cNvSpPr>
            <a:spLocks noChangeAspect="1" noChangeArrowheads="1"/>
          </p:cNvSpPr>
          <p:nvPr/>
        </p:nvSpPr>
        <p:spPr bwMode="auto">
          <a:xfrm>
            <a:off x="7972425" y="3589338"/>
            <a:ext cx="184150" cy="184150"/>
          </a:xfrm>
          <a:prstGeom prst="rect">
            <a:avLst/>
          </a:prstGeom>
          <a:solidFill>
            <a:srgbClr val="00CCFF"/>
          </a:solidFill>
          <a:ln w="9525" algn="ctr">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3177" tIns="46589" rIns="93177" bIns="46589" anchor="ctr"/>
          <a:lstStyle/>
          <a:p>
            <a:pPr fontAlgn="auto">
              <a:spcBef>
                <a:spcPts val="0"/>
              </a:spcBef>
              <a:spcAft>
                <a:spcPts val="0"/>
              </a:spcAft>
              <a:defRPr/>
            </a:pPr>
            <a:endParaRPr lang="en-US" sz="2000" kern="0">
              <a:solidFill>
                <a:sysClr val="windowText" lastClr="000000"/>
              </a:solidFill>
              <a:latin typeface="Arial" charset="0"/>
            </a:endParaRPr>
          </a:p>
        </p:txBody>
      </p:sp>
      <p:sp>
        <p:nvSpPr>
          <p:cNvPr id="100364" name="Text Box 13"/>
          <p:cNvSpPr txBox="1">
            <a:spLocks noChangeArrowheads="1"/>
          </p:cNvSpPr>
          <p:nvPr/>
        </p:nvSpPr>
        <p:spPr bwMode="auto">
          <a:xfrm>
            <a:off x="7508875" y="2247900"/>
            <a:ext cx="1295400" cy="757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eaLnBrk="0" hangingPunct="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eaLnBrk="0" hangingPunct="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eaLnBrk="0"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eaLnBrk="0"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lgn="ctr" eaLnBrk="1" hangingPunct="1">
              <a:lnSpc>
                <a:spcPct val="90000"/>
              </a:lnSpc>
              <a:spcBef>
                <a:spcPct val="0"/>
              </a:spcBef>
              <a:spcAft>
                <a:spcPct val="0"/>
              </a:spcAft>
              <a:buClrTx/>
              <a:buFontTx/>
              <a:buNone/>
            </a:pPr>
            <a:r>
              <a:rPr lang="en-US" altLang="en-US" sz="1600">
                <a:solidFill>
                  <a:srgbClr val="FFFFFF"/>
                </a:solidFill>
              </a:rPr>
              <a:t>Ishak</a:t>
            </a:r>
          </a:p>
          <a:p>
            <a:pPr algn="ctr" eaLnBrk="1" hangingPunct="1">
              <a:lnSpc>
                <a:spcPct val="90000"/>
              </a:lnSpc>
              <a:spcBef>
                <a:spcPct val="0"/>
              </a:spcBef>
              <a:spcAft>
                <a:spcPct val="0"/>
              </a:spcAft>
              <a:buClrTx/>
              <a:buFontTx/>
              <a:buNone/>
            </a:pPr>
            <a:r>
              <a:rPr lang="en-US" altLang="en-US" sz="1600">
                <a:solidFill>
                  <a:srgbClr val="FFFFFF"/>
                </a:solidFill>
              </a:rPr>
              <a:t>Fibrosis</a:t>
            </a:r>
          </a:p>
          <a:p>
            <a:pPr algn="ctr" eaLnBrk="1" hangingPunct="1">
              <a:lnSpc>
                <a:spcPct val="90000"/>
              </a:lnSpc>
              <a:spcBef>
                <a:spcPct val="0"/>
              </a:spcBef>
              <a:spcAft>
                <a:spcPct val="0"/>
              </a:spcAft>
              <a:buClrTx/>
              <a:buFontTx/>
              <a:buNone/>
            </a:pPr>
            <a:r>
              <a:rPr lang="en-US" altLang="en-US" sz="1600" u="sng">
                <a:solidFill>
                  <a:srgbClr val="FFFFFF"/>
                </a:solidFill>
              </a:rPr>
              <a:t>Score</a:t>
            </a:r>
            <a:endParaRPr lang="en-US" altLang="en-US" sz="1400" u="sng">
              <a:solidFill>
                <a:srgbClr val="FFFFFF"/>
              </a:solidFill>
            </a:endParaRPr>
          </a:p>
        </p:txBody>
      </p:sp>
      <p:sp>
        <p:nvSpPr>
          <p:cNvPr id="100365" name="Text Box 12"/>
          <p:cNvSpPr txBox="1">
            <a:spLocks noChangeArrowheads="1"/>
          </p:cNvSpPr>
          <p:nvPr/>
        </p:nvSpPr>
        <p:spPr bwMode="auto">
          <a:xfrm>
            <a:off x="6502400" y="5732463"/>
            <a:ext cx="787400" cy="290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eaLnBrk="0" hangingPunct="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eaLnBrk="0" hangingPunct="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eaLnBrk="0"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eaLnBrk="0"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lgn="ctr" eaLnBrk="1" hangingPunct="1">
              <a:lnSpc>
                <a:spcPct val="80000"/>
              </a:lnSpc>
              <a:spcBef>
                <a:spcPct val="0"/>
              </a:spcBef>
              <a:spcAft>
                <a:spcPct val="0"/>
              </a:spcAft>
              <a:buClrTx/>
              <a:buFontTx/>
              <a:buNone/>
            </a:pPr>
            <a:r>
              <a:rPr lang="en-US" altLang="en-US" sz="1600">
                <a:solidFill>
                  <a:srgbClr val="FFFFFF"/>
                </a:solidFill>
              </a:rPr>
              <a:t>Year 5</a:t>
            </a:r>
            <a:endParaRPr lang="en-US" altLang="en-US" sz="1200">
              <a:solidFill>
                <a:srgbClr val="FFFFFF"/>
              </a:solidFill>
            </a:endParaRPr>
          </a:p>
        </p:txBody>
      </p:sp>
      <p:sp>
        <p:nvSpPr>
          <p:cNvPr id="100366" name="Text Box 15"/>
          <p:cNvSpPr txBox="1">
            <a:spLocks noChangeArrowheads="1"/>
          </p:cNvSpPr>
          <p:nvPr/>
        </p:nvSpPr>
        <p:spPr bwMode="auto">
          <a:xfrm>
            <a:off x="8118475" y="2924175"/>
            <a:ext cx="830263" cy="176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eaLnBrk="0" hangingPunct="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eaLnBrk="0" hangingPunct="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eaLnBrk="0"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eaLnBrk="0"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eaLnBrk="1" hangingPunct="1">
              <a:spcBef>
                <a:spcPts val="200"/>
              </a:spcBef>
              <a:spcAft>
                <a:spcPts val="100"/>
              </a:spcAft>
              <a:buClrTx/>
              <a:buFontTx/>
              <a:buNone/>
            </a:pPr>
            <a:r>
              <a:rPr lang="en-US" altLang="en-US" sz="1600">
                <a:solidFill>
                  <a:srgbClr val="FFFFFF"/>
                </a:solidFill>
              </a:rPr>
              <a:t>0-1</a:t>
            </a:r>
          </a:p>
          <a:p>
            <a:pPr eaLnBrk="1" hangingPunct="1">
              <a:spcBef>
                <a:spcPts val="200"/>
              </a:spcBef>
              <a:spcAft>
                <a:spcPts val="100"/>
              </a:spcAft>
              <a:buClrTx/>
              <a:buFontTx/>
              <a:buNone/>
            </a:pPr>
            <a:r>
              <a:rPr lang="en-US" altLang="en-US" sz="1600">
                <a:solidFill>
                  <a:srgbClr val="FFFFFF"/>
                </a:solidFill>
              </a:rPr>
              <a:t>2</a:t>
            </a:r>
          </a:p>
          <a:p>
            <a:pPr eaLnBrk="1" hangingPunct="1">
              <a:spcBef>
                <a:spcPts val="200"/>
              </a:spcBef>
              <a:spcAft>
                <a:spcPts val="100"/>
              </a:spcAft>
              <a:buClrTx/>
              <a:buFontTx/>
              <a:buNone/>
            </a:pPr>
            <a:r>
              <a:rPr lang="en-US" altLang="en-US" sz="1600">
                <a:solidFill>
                  <a:srgbClr val="FFFFFF"/>
                </a:solidFill>
              </a:rPr>
              <a:t>3</a:t>
            </a:r>
          </a:p>
          <a:p>
            <a:pPr eaLnBrk="1" hangingPunct="1">
              <a:spcBef>
                <a:spcPts val="200"/>
              </a:spcBef>
              <a:spcAft>
                <a:spcPts val="100"/>
              </a:spcAft>
              <a:buClrTx/>
              <a:buFontTx/>
              <a:buNone/>
            </a:pPr>
            <a:r>
              <a:rPr lang="en-US" altLang="en-US" sz="1600">
                <a:solidFill>
                  <a:srgbClr val="FFFFFF"/>
                </a:solidFill>
              </a:rPr>
              <a:t>4</a:t>
            </a:r>
          </a:p>
          <a:p>
            <a:pPr eaLnBrk="1" hangingPunct="1">
              <a:spcBef>
                <a:spcPts val="200"/>
              </a:spcBef>
              <a:spcAft>
                <a:spcPts val="100"/>
              </a:spcAft>
              <a:buClrTx/>
              <a:buFontTx/>
              <a:buNone/>
            </a:pPr>
            <a:r>
              <a:rPr lang="en-US" altLang="en-US" sz="1600">
                <a:solidFill>
                  <a:srgbClr val="FFFFFF"/>
                </a:solidFill>
              </a:rPr>
              <a:t>5</a:t>
            </a:r>
          </a:p>
          <a:p>
            <a:pPr eaLnBrk="1" hangingPunct="1">
              <a:spcBef>
                <a:spcPts val="200"/>
              </a:spcBef>
              <a:spcAft>
                <a:spcPts val="100"/>
              </a:spcAft>
              <a:buClrTx/>
              <a:buFontTx/>
              <a:buNone/>
            </a:pPr>
            <a:r>
              <a:rPr lang="en-US" altLang="en-US" sz="1600">
                <a:solidFill>
                  <a:srgbClr val="FFFFFF"/>
                </a:solidFill>
              </a:rPr>
              <a:t>6</a:t>
            </a:r>
            <a:endParaRPr lang="en-US" altLang="en-US" sz="1600">
              <a:solidFill>
                <a:srgbClr val="FFFFFF"/>
              </a:solidFill>
              <a:latin typeface="Times New Roman" panose="02020603050405020304" pitchFamily="18" charset="0"/>
              <a:cs typeface="Times New Roman" panose="02020603050405020304" pitchFamily="18" charset="0"/>
            </a:endParaRPr>
          </a:p>
        </p:txBody>
      </p:sp>
      <p:sp>
        <p:nvSpPr>
          <p:cNvPr id="57" name="Rectangle 28"/>
          <p:cNvSpPr>
            <a:spLocks noChangeAspect="1" noChangeArrowheads="1"/>
          </p:cNvSpPr>
          <p:nvPr/>
        </p:nvSpPr>
        <p:spPr bwMode="auto">
          <a:xfrm>
            <a:off x="7977188" y="3865563"/>
            <a:ext cx="184150" cy="184150"/>
          </a:xfrm>
          <a:prstGeom prst="rect">
            <a:avLst/>
          </a:prstGeom>
          <a:solidFill>
            <a:srgbClr val="FFCC99"/>
          </a:solidFill>
          <a:ln w="9525" algn="ctr">
            <a:solidFill>
              <a:srgbClr val="000000"/>
            </a:solidFill>
            <a:miter lim="800000"/>
            <a:headEnd/>
            <a:tailEnd/>
          </a:ln>
          <a:effectLst/>
        </p:spPr>
        <p:txBody>
          <a:bodyPr wrap="none" lIns="93177" tIns="46589" rIns="93177" bIns="46589" anchor="ctr"/>
          <a:lstStyle/>
          <a:p>
            <a:pPr fontAlgn="auto">
              <a:spcBef>
                <a:spcPts val="0"/>
              </a:spcBef>
              <a:spcAft>
                <a:spcPts val="0"/>
              </a:spcAft>
              <a:defRPr/>
            </a:pPr>
            <a:endParaRPr lang="en-US" sz="2000" kern="0">
              <a:solidFill>
                <a:sysClr val="windowText" lastClr="000000"/>
              </a:solidFill>
              <a:latin typeface="Arial" charset="0"/>
            </a:endParaRPr>
          </a:p>
        </p:txBody>
      </p:sp>
      <p:sp>
        <p:nvSpPr>
          <p:cNvPr id="58" name="Rectangle 29"/>
          <p:cNvSpPr>
            <a:spLocks noChangeAspect="1" noChangeArrowheads="1"/>
          </p:cNvSpPr>
          <p:nvPr/>
        </p:nvSpPr>
        <p:spPr bwMode="auto">
          <a:xfrm>
            <a:off x="7977188" y="4127500"/>
            <a:ext cx="184150" cy="184150"/>
          </a:xfrm>
          <a:prstGeom prst="rect">
            <a:avLst/>
          </a:prstGeom>
          <a:solidFill>
            <a:srgbClr val="FF99CC"/>
          </a:solidFill>
          <a:ln w="9525" algn="ctr">
            <a:solidFill>
              <a:srgbClr val="000000"/>
            </a:solidFill>
            <a:miter lim="800000"/>
            <a:headEnd/>
            <a:tailEnd/>
          </a:ln>
          <a:effectLst/>
        </p:spPr>
        <p:txBody>
          <a:bodyPr wrap="none" lIns="93177" tIns="46589" rIns="93177" bIns="46589" anchor="ctr"/>
          <a:lstStyle/>
          <a:p>
            <a:pPr fontAlgn="auto">
              <a:spcBef>
                <a:spcPts val="0"/>
              </a:spcBef>
              <a:spcAft>
                <a:spcPts val="0"/>
              </a:spcAft>
              <a:defRPr/>
            </a:pPr>
            <a:endParaRPr lang="en-US" sz="2000" kern="0">
              <a:solidFill>
                <a:sysClr val="windowText" lastClr="000000"/>
              </a:solidFill>
              <a:latin typeface="Arial" charset="0"/>
            </a:endParaRPr>
          </a:p>
        </p:txBody>
      </p:sp>
      <p:sp>
        <p:nvSpPr>
          <p:cNvPr id="59" name="Rectangle 30"/>
          <p:cNvSpPr>
            <a:spLocks noChangeAspect="1" noChangeArrowheads="1"/>
          </p:cNvSpPr>
          <p:nvPr/>
        </p:nvSpPr>
        <p:spPr bwMode="auto">
          <a:xfrm>
            <a:off x="7977188" y="4406900"/>
            <a:ext cx="184150" cy="184150"/>
          </a:xfrm>
          <a:prstGeom prst="rect">
            <a:avLst/>
          </a:prstGeom>
          <a:solidFill>
            <a:srgbClr val="FF0000"/>
          </a:solidFill>
          <a:ln w="9525" algn="ctr">
            <a:solidFill>
              <a:srgbClr val="000000"/>
            </a:solidFill>
            <a:miter lim="800000"/>
            <a:headEnd/>
            <a:tailEnd/>
          </a:ln>
          <a:effectLst/>
        </p:spPr>
        <p:txBody>
          <a:bodyPr wrap="none" lIns="93177" tIns="46589" rIns="93177" bIns="46589" anchor="ctr"/>
          <a:lstStyle/>
          <a:p>
            <a:pPr fontAlgn="auto">
              <a:spcBef>
                <a:spcPts val="0"/>
              </a:spcBef>
              <a:spcAft>
                <a:spcPts val="0"/>
              </a:spcAft>
              <a:defRPr/>
            </a:pPr>
            <a:endParaRPr lang="en-US" sz="2000" kern="0">
              <a:solidFill>
                <a:sysClr val="windowText" lastClr="000000"/>
              </a:solidFill>
              <a:latin typeface="Arial" charset="0"/>
            </a:endParaRPr>
          </a:p>
        </p:txBody>
      </p:sp>
      <p:sp>
        <p:nvSpPr>
          <p:cNvPr id="100370" name="Content Placeholder 2"/>
          <p:cNvSpPr txBox="1">
            <a:spLocks/>
          </p:cNvSpPr>
          <p:nvPr/>
        </p:nvSpPr>
        <p:spPr bwMode="auto">
          <a:xfrm>
            <a:off x="179388" y="1738461"/>
            <a:ext cx="4197350" cy="4714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eaLnBrk="0" hangingPunct="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eaLnBrk="0" hangingPunct="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eaLnBrk="0"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eaLnBrk="0"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r>
              <a:rPr lang="en-US" altLang="en-US" sz="2400" dirty="0"/>
              <a:t>There was a progressive decrease in patients with cirrhosis at baseline to year 5</a:t>
            </a:r>
          </a:p>
          <a:p>
            <a:r>
              <a:rPr lang="en-US" altLang="en-US" sz="2400" dirty="0">
                <a:solidFill>
                  <a:srgbClr val="FFFFFF"/>
                </a:solidFill>
              </a:rPr>
              <a:t>86% of Asian patients with cirrhosis at baseline treated with tenofovir DF were no longer cirrhotic at year 5</a:t>
            </a:r>
          </a:p>
        </p:txBody>
      </p:sp>
      <p:sp>
        <p:nvSpPr>
          <p:cNvPr id="100371" name="Text Box 43"/>
          <p:cNvSpPr txBox="1">
            <a:spLocks noChangeArrowheads="1"/>
          </p:cNvSpPr>
          <p:nvPr/>
        </p:nvSpPr>
        <p:spPr bwMode="auto">
          <a:xfrm>
            <a:off x="179388" y="6421438"/>
            <a:ext cx="8677275" cy="284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marL="342900" indent="-342900" eaLnBrk="0" hangingPunct="0">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eaLnBrk="0" hangingPunct="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eaLnBrk="0" hangingPunct="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eaLnBrk="0"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eaLnBrk="0"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lnSpc>
                <a:spcPct val="90000"/>
              </a:lnSpc>
              <a:spcBef>
                <a:spcPct val="0"/>
              </a:spcBef>
              <a:spcAft>
                <a:spcPct val="0"/>
              </a:spcAft>
              <a:buClr>
                <a:srgbClr val="EEE800"/>
              </a:buClr>
              <a:buSzPct val="125000"/>
              <a:buFontTx/>
              <a:buNone/>
            </a:pPr>
            <a:r>
              <a:rPr lang="en-US" altLang="en-US" sz="1400" b="0"/>
              <a:t>Gane EJ, et al. </a:t>
            </a:r>
            <a:r>
              <a:rPr lang="en-US" altLang="zh-TW" sz="1400" b="0" i="1">
                <a:ea typeface="PMingLiU" panose="02020500000000000000" pitchFamily="18" charset="-120"/>
              </a:rPr>
              <a:t>Hepatology.</a:t>
            </a:r>
            <a:r>
              <a:rPr lang="en-US" altLang="zh-TW" sz="1400" b="0">
                <a:ea typeface="PMingLiU" panose="02020500000000000000" pitchFamily="18" charset="-120"/>
              </a:rPr>
              <a:t> 2011;54(suppl):1038A-1039A.</a:t>
            </a:r>
            <a:r>
              <a:rPr lang="en-US" altLang="en-US" sz="1400" b="0"/>
              <a:t> Abstract 1429.</a:t>
            </a:r>
          </a:p>
        </p:txBody>
      </p:sp>
    </p:spTree>
    <p:extLst>
      <p:ext uri="{BB962C8B-B14F-4D97-AF65-F5344CB8AC3E}">
        <p14:creationId xmlns:p14="http://schemas.microsoft.com/office/powerpoint/2010/main" xmlns="" val="10513163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179388" y="1916113"/>
            <a:ext cx="8785225" cy="3205162"/>
          </a:xfrm>
          <a:prstGeom prst="rect">
            <a:avLst/>
          </a:prstGeom>
          <a:solidFill>
            <a:srgbClr val="000044"/>
          </a:solidFill>
          <a:ln w="9525" algn="ctr">
            <a:solidFill>
              <a:srgbClr val="808080"/>
            </a:solidFill>
            <a:miter lim="800000"/>
            <a:headEnd/>
            <a:tailEnd/>
          </a:ln>
        </p:spPr>
        <p:txBody>
          <a:bodyPr wrap="none" lIns="93177" tIns="46589" rIns="93177" bIns="46589" anchor="ctr"/>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eaLnBrk="1" hangingPunct="1">
              <a:spcBef>
                <a:spcPct val="0"/>
              </a:spcBef>
              <a:spcAft>
                <a:spcPct val="0"/>
              </a:spcAft>
              <a:buClrTx/>
              <a:buFontTx/>
              <a:buNone/>
            </a:pPr>
            <a:endParaRPr lang="en-US" altLang="en-US" sz="1800" b="0">
              <a:solidFill>
                <a:schemeClr val="tx1"/>
              </a:solidFill>
            </a:endParaRPr>
          </a:p>
        </p:txBody>
      </p:sp>
      <p:sp>
        <p:nvSpPr>
          <p:cNvPr id="5123" name="Rectangle 3"/>
          <p:cNvSpPr>
            <a:spLocks noChangeArrowheads="1"/>
          </p:cNvSpPr>
          <p:nvPr/>
        </p:nvSpPr>
        <p:spPr bwMode="auto">
          <a:xfrm>
            <a:off x="4824413" y="3175000"/>
            <a:ext cx="3779837" cy="433388"/>
          </a:xfrm>
          <a:prstGeom prst="rect">
            <a:avLst/>
          </a:prstGeom>
          <a:gradFill rotWithShape="1">
            <a:gsLst>
              <a:gs pos="0">
                <a:srgbClr val="FFCC00"/>
              </a:gs>
              <a:gs pos="100000">
                <a:srgbClr val="FF9900"/>
              </a:gs>
            </a:gsLst>
            <a:lin ang="5400000" scaled="1"/>
          </a:gra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buClr>
                <a:srgbClr val="EEE800"/>
              </a:buClr>
              <a:buSzPct val="125000"/>
              <a:buFontTx/>
              <a:buNone/>
            </a:pPr>
            <a:endParaRPr lang="en-US" altLang="en-US" sz="1400" b="0"/>
          </a:p>
        </p:txBody>
      </p:sp>
      <p:sp>
        <p:nvSpPr>
          <p:cNvPr id="5124" name="Rectangle 4"/>
          <p:cNvSpPr>
            <a:spLocks noGrp="1" noChangeArrowheads="1"/>
          </p:cNvSpPr>
          <p:nvPr>
            <p:ph type="title"/>
          </p:nvPr>
        </p:nvSpPr>
        <p:spPr>
          <a:xfrm>
            <a:off x="179388" y="225425"/>
            <a:ext cx="8785225" cy="1125538"/>
          </a:xfrm>
        </p:spPr>
        <p:txBody>
          <a:bodyPr/>
          <a:lstStyle/>
          <a:p>
            <a:pPr eaLnBrk="1" hangingPunct="1"/>
            <a:r>
              <a:rPr lang="en-US" altLang="en-US" sz="3000" smtClean="0"/>
              <a:t>Decompensated, Chronic HBV Liver Disease: Tenofovir DF </a:t>
            </a:r>
            <a:r>
              <a:rPr lang="en-US" altLang="en-US" sz="3000" u="sng" smtClean="0"/>
              <a:t>+</a:t>
            </a:r>
            <a:r>
              <a:rPr lang="en-US" altLang="en-US" sz="3000" smtClean="0"/>
              <a:t> Emtricitabine Versus Entecavir</a:t>
            </a:r>
          </a:p>
        </p:txBody>
      </p:sp>
      <p:sp>
        <p:nvSpPr>
          <p:cNvPr id="5125" name="Text Box 5"/>
          <p:cNvSpPr txBox="1">
            <a:spLocks noChangeArrowheads="1"/>
          </p:cNvSpPr>
          <p:nvPr/>
        </p:nvSpPr>
        <p:spPr bwMode="auto">
          <a:xfrm>
            <a:off x="6011863" y="1989138"/>
            <a:ext cx="1606550" cy="339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lgn="ctr">
              <a:lnSpc>
                <a:spcPct val="90000"/>
              </a:lnSpc>
              <a:spcBef>
                <a:spcPct val="0"/>
              </a:spcBef>
              <a:spcAft>
                <a:spcPct val="0"/>
              </a:spcAft>
              <a:buClrTx/>
              <a:buFontTx/>
              <a:buNone/>
            </a:pPr>
            <a:r>
              <a:rPr lang="en-US" altLang="en-US" sz="1800"/>
              <a:t>Double-Blind</a:t>
            </a:r>
            <a:endParaRPr lang="en-US" altLang="en-US" sz="1400"/>
          </a:p>
        </p:txBody>
      </p:sp>
      <p:sp>
        <p:nvSpPr>
          <p:cNvPr id="5126" name="Text Box 6"/>
          <p:cNvSpPr txBox="1">
            <a:spLocks noChangeArrowheads="1"/>
          </p:cNvSpPr>
          <p:nvPr/>
        </p:nvSpPr>
        <p:spPr bwMode="auto">
          <a:xfrm>
            <a:off x="215900" y="2486025"/>
            <a:ext cx="3278188" cy="1735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lgn="ctr">
              <a:lnSpc>
                <a:spcPct val="90000"/>
              </a:lnSpc>
              <a:spcBef>
                <a:spcPct val="0"/>
              </a:spcBef>
              <a:spcAft>
                <a:spcPct val="0"/>
              </a:spcAft>
              <a:buClrTx/>
              <a:buFontTx/>
              <a:buNone/>
            </a:pPr>
            <a:r>
              <a:rPr lang="en-US" altLang="en-US" sz="1800" u="sng"/>
              <a:t>Phase 2 Study</a:t>
            </a:r>
          </a:p>
          <a:p>
            <a:pPr algn="ctr">
              <a:lnSpc>
                <a:spcPct val="90000"/>
              </a:lnSpc>
              <a:spcBef>
                <a:spcPct val="15000"/>
              </a:spcBef>
              <a:spcAft>
                <a:spcPct val="15000"/>
              </a:spcAft>
              <a:buClrTx/>
              <a:buFontTx/>
              <a:buNone/>
            </a:pPr>
            <a:r>
              <a:rPr lang="en-US" altLang="en-US" sz="1800"/>
              <a:t>  </a:t>
            </a:r>
            <a:r>
              <a:rPr lang="en-US" altLang="en-US" sz="1600"/>
              <a:t>HBV DNA: </a:t>
            </a:r>
            <a:r>
              <a:rPr lang="en-US" altLang="en-US" sz="1600" u="sng"/>
              <a:t>&gt;</a:t>
            </a:r>
            <a:r>
              <a:rPr lang="en-US" altLang="en-US" sz="1600"/>
              <a:t>1000 copies/mL</a:t>
            </a:r>
          </a:p>
          <a:p>
            <a:pPr algn="ctr">
              <a:lnSpc>
                <a:spcPct val="90000"/>
              </a:lnSpc>
              <a:spcBef>
                <a:spcPct val="15000"/>
              </a:spcBef>
              <a:spcAft>
                <a:spcPct val="15000"/>
              </a:spcAft>
              <a:buClrTx/>
              <a:buFontTx/>
              <a:buNone/>
            </a:pPr>
            <a:r>
              <a:rPr lang="en-US" altLang="en-US" sz="1600"/>
              <a:t>ALT: &lt;10 x ULN</a:t>
            </a:r>
          </a:p>
          <a:p>
            <a:pPr algn="ctr">
              <a:lnSpc>
                <a:spcPct val="90000"/>
              </a:lnSpc>
              <a:spcBef>
                <a:spcPct val="15000"/>
              </a:spcBef>
              <a:spcAft>
                <a:spcPct val="15000"/>
              </a:spcAft>
              <a:buClrTx/>
              <a:buFontTx/>
              <a:buNone/>
            </a:pPr>
            <a:r>
              <a:rPr lang="en-US" altLang="en-US" sz="1600"/>
              <a:t>Child-Pugh-Turcotte score: 7-12</a:t>
            </a:r>
          </a:p>
          <a:p>
            <a:pPr algn="ctr">
              <a:lnSpc>
                <a:spcPct val="90000"/>
              </a:lnSpc>
              <a:spcBef>
                <a:spcPct val="15000"/>
              </a:spcBef>
              <a:spcAft>
                <a:spcPct val="0"/>
              </a:spcAft>
              <a:buClrTx/>
              <a:buFontTx/>
              <a:buNone/>
            </a:pPr>
            <a:r>
              <a:rPr lang="en-US" altLang="en-US" sz="1600"/>
              <a:t>Creatinine clearance:</a:t>
            </a:r>
          </a:p>
          <a:p>
            <a:pPr algn="ctr">
              <a:lnSpc>
                <a:spcPct val="90000"/>
              </a:lnSpc>
              <a:spcBef>
                <a:spcPct val="0"/>
              </a:spcBef>
              <a:spcAft>
                <a:spcPct val="0"/>
              </a:spcAft>
              <a:buClrTx/>
              <a:buFontTx/>
              <a:buNone/>
            </a:pPr>
            <a:r>
              <a:rPr lang="en-US" altLang="en-US" sz="1600" u="sng"/>
              <a:t>&gt;</a:t>
            </a:r>
            <a:r>
              <a:rPr lang="en-US" altLang="en-US" sz="1600"/>
              <a:t>50 mL/min C-G method</a:t>
            </a:r>
          </a:p>
        </p:txBody>
      </p:sp>
      <p:sp>
        <p:nvSpPr>
          <p:cNvPr id="5127" name="Freeform 7"/>
          <p:cNvSpPr>
            <a:spLocks/>
          </p:cNvSpPr>
          <p:nvPr/>
        </p:nvSpPr>
        <p:spPr bwMode="auto">
          <a:xfrm>
            <a:off x="3492500" y="2636838"/>
            <a:ext cx="1295400" cy="755650"/>
          </a:xfrm>
          <a:custGeom>
            <a:avLst/>
            <a:gdLst>
              <a:gd name="T0" fmla="*/ 0 w 356"/>
              <a:gd name="T1" fmla="*/ 2147483646 h 277"/>
              <a:gd name="T2" fmla="*/ 2147483646 w 356"/>
              <a:gd name="T3" fmla="*/ 0 h 277"/>
              <a:gd name="T4" fmla="*/ 0 60000 65536"/>
              <a:gd name="T5" fmla="*/ 0 60000 65536"/>
            </a:gdLst>
            <a:ahLst/>
            <a:cxnLst>
              <a:cxn ang="T4">
                <a:pos x="T0" y="T1"/>
              </a:cxn>
              <a:cxn ang="T5">
                <a:pos x="T2" y="T3"/>
              </a:cxn>
            </a:cxnLst>
            <a:rect l="0" t="0" r="r" b="b"/>
            <a:pathLst>
              <a:path w="356" h="277">
                <a:moveTo>
                  <a:pt x="0" y="277"/>
                </a:moveTo>
                <a:lnTo>
                  <a:pt x="356" y="0"/>
                </a:lnTo>
              </a:path>
            </a:pathLst>
          </a:custGeom>
          <a:noFill/>
          <a:ln w="38100">
            <a:solidFill>
              <a:schemeClr val="bg1"/>
            </a:solidFill>
            <a:round/>
            <a:headEnd type="none" w="med" len="med"/>
            <a:tailEnd type="triangl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5128" name="Rectangle 8"/>
          <p:cNvSpPr>
            <a:spLocks noChangeArrowheads="1"/>
          </p:cNvSpPr>
          <p:nvPr/>
        </p:nvSpPr>
        <p:spPr bwMode="auto">
          <a:xfrm>
            <a:off x="4824413" y="2419350"/>
            <a:ext cx="3779837" cy="433388"/>
          </a:xfrm>
          <a:prstGeom prst="rect">
            <a:avLst/>
          </a:prstGeom>
          <a:gradFill rotWithShape="1">
            <a:gsLst>
              <a:gs pos="0">
                <a:srgbClr val="CC99FF"/>
              </a:gs>
              <a:gs pos="100000">
                <a:srgbClr val="9933FF"/>
              </a:gs>
            </a:gsLst>
            <a:lin ang="5400000" scaled="1"/>
          </a:gra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buClr>
                <a:srgbClr val="EEE800"/>
              </a:buClr>
              <a:buSzPct val="125000"/>
              <a:buFontTx/>
              <a:buNone/>
            </a:pPr>
            <a:endParaRPr lang="en-US" altLang="en-US" sz="1400" b="0"/>
          </a:p>
        </p:txBody>
      </p:sp>
      <p:sp>
        <p:nvSpPr>
          <p:cNvPr id="5129" name="Text Box 9"/>
          <p:cNvSpPr txBox="1">
            <a:spLocks noChangeArrowheads="1"/>
          </p:cNvSpPr>
          <p:nvPr/>
        </p:nvSpPr>
        <p:spPr bwMode="auto">
          <a:xfrm>
            <a:off x="4211638" y="4410075"/>
            <a:ext cx="4752975" cy="257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lnSpc>
                <a:spcPct val="90000"/>
              </a:lnSpc>
              <a:spcBef>
                <a:spcPct val="0"/>
              </a:spcBef>
              <a:spcAft>
                <a:spcPct val="0"/>
              </a:spcAft>
              <a:buClrTx/>
              <a:buFontTx/>
              <a:buNone/>
            </a:pPr>
            <a:r>
              <a:rPr lang="en-US" altLang="en-US" sz="1200"/>
              <a:t>Week  0                          48                                                    168</a:t>
            </a:r>
          </a:p>
        </p:txBody>
      </p:sp>
      <p:sp>
        <p:nvSpPr>
          <p:cNvPr id="5130" name="Freeform 10"/>
          <p:cNvSpPr>
            <a:spLocks/>
          </p:cNvSpPr>
          <p:nvPr/>
        </p:nvSpPr>
        <p:spPr bwMode="auto">
          <a:xfrm flipV="1">
            <a:off x="3492500" y="3392488"/>
            <a:ext cx="1295400" cy="836612"/>
          </a:xfrm>
          <a:custGeom>
            <a:avLst/>
            <a:gdLst>
              <a:gd name="T0" fmla="*/ 0 w 356"/>
              <a:gd name="T1" fmla="*/ 2147483646 h 277"/>
              <a:gd name="T2" fmla="*/ 2147483646 w 356"/>
              <a:gd name="T3" fmla="*/ 0 h 277"/>
              <a:gd name="T4" fmla="*/ 0 60000 65536"/>
              <a:gd name="T5" fmla="*/ 0 60000 65536"/>
            </a:gdLst>
            <a:ahLst/>
            <a:cxnLst>
              <a:cxn ang="T4">
                <a:pos x="T0" y="T1"/>
              </a:cxn>
              <a:cxn ang="T5">
                <a:pos x="T2" y="T3"/>
              </a:cxn>
            </a:cxnLst>
            <a:rect l="0" t="0" r="r" b="b"/>
            <a:pathLst>
              <a:path w="356" h="277">
                <a:moveTo>
                  <a:pt x="0" y="277"/>
                </a:moveTo>
                <a:lnTo>
                  <a:pt x="356" y="0"/>
                </a:lnTo>
              </a:path>
            </a:pathLst>
          </a:custGeom>
          <a:noFill/>
          <a:ln w="38100">
            <a:solidFill>
              <a:schemeClr val="bg1"/>
            </a:solidFill>
            <a:round/>
            <a:headEnd type="none" w="med" len="med"/>
            <a:tailEnd type="triangl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5131" name="Text Box 11"/>
          <p:cNvSpPr txBox="1">
            <a:spLocks noChangeArrowheads="1"/>
          </p:cNvSpPr>
          <p:nvPr/>
        </p:nvSpPr>
        <p:spPr bwMode="auto">
          <a:xfrm>
            <a:off x="3365500" y="2501900"/>
            <a:ext cx="1277938" cy="422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lgn="ctr" eaLnBrk="1" hangingPunct="1">
              <a:lnSpc>
                <a:spcPct val="90000"/>
              </a:lnSpc>
              <a:spcBef>
                <a:spcPct val="0"/>
              </a:spcBef>
              <a:spcAft>
                <a:spcPct val="0"/>
              </a:spcAft>
              <a:buClrTx/>
              <a:buFontTx/>
              <a:buNone/>
            </a:pPr>
            <a:r>
              <a:rPr lang="en-US" altLang="en-US" sz="1200"/>
              <a:t>Randomization</a:t>
            </a:r>
          </a:p>
          <a:p>
            <a:pPr algn="ctr" eaLnBrk="1" hangingPunct="1">
              <a:lnSpc>
                <a:spcPct val="90000"/>
              </a:lnSpc>
              <a:spcBef>
                <a:spcPct val="0"/>
              </a:spcBef>
              <a:spcAft>
                <a:spcPct val="0"/>
              </a:spcAft>
              <a:buClrTx/>
              <a:buFontTx/>
              <a:buNone/>
            </a:pPr>
            <a:r>
              <a:rPr lang="en-US" altLang="en-US" sz="1200"/>
              <a:t>2:2:1</a:t>
            </a:r>
          </a:p>
        </p:txBody>
      </p:sp>
      <p:sp>
        <p:nvSpPr>
          <p:cNvPr id="5132" name="Text Box 43"/>
          <p:cNvSpPr txBox="1">
            <a:spLocks noChangeArrowheads="1"/>
          </p:cNvSpPr>
          <p:nvPr/>
        </p:nvSpPr>
        <p:spPr bwMode="auto">
          <a:xfrm>
            <a:off x="179388" y="6421438"/>
            <a:ext cx="8677275" cy="284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marL="342900" indent="-342900">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lnSpc>
                <a:spcPct val="90000"/>
              </a:lnSpc>
              <a:spcBef>
                <a:spcPct val="0"/>
              </a:spcBef>
              <a:spcAft>
                <a:spcPct val="0"/>
              </a:spcAft>
              <a:buClr>
                <a:srgbClr val="EEE800"/>
              </a:buClr>
              <a:buSzPct val="125000"/>
              <a:buFontTx/>
              <a:buNone/>
            </a:pPr>
            <a:r>
              <a:rPr lang="en-US" altLang="en-US" sz="1400" b="0"/>
              <a:t>Liaw Y-F, et al. </a:t>
            </a:r>
            <a:r>
              <a:rPr lang="en-US" altLang="zh-TW" sz="1400" b="0" i="1">
                <a:ea typeface="PMingLiU" panose="02020500000000000000" pitchFamily="18" charset="-120"/>
              </a:rPr>
              <a:t>Hepatology.</a:t>
            </a:r>
            <a:r>
              <a:rPr lang="en-US" altLang="zh-TW" sz="1400" b="0">
                <a:ea typeface="PMingLiU" panose="02020500000000000000" pitchFamily="18" charset="-120"/>
              </a:rPr>
              <a:t> 2011;53:62-72.</a:t>
            </a:r>
            <a:endParaRPr lang="en-US" altLang="en-US" sz="1400" b="0"/>
          </a:p>
        </p:txBody>
      </p:sp>
      <p:sp>
        <p:nvSpPr>
          <p:cNvPr id="5133" name="Text Box 13"/>
          <p:cNvSpPr txBox="1">
            <a:spLocks noChangeArrowheads="1"/>
          </p:cNvSpPr>
          <p:nvPr/>
        </p:nvSpPr>
        <p:spPr bwMode="auto">
          <a:xfrm>
            <a:off x="5670550" y="4591050"/>
            <a:ext cx="809625" cy="422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lgn="ctr">
              <a:lnSpc>
                <a:spcPct val="90000"/>
              </a:lnSpc>
              <a:spcBef>
                <a:spcPct val="0"/>
              </a:spcBef>
              <a:spcAft>
                <a:spcPct val="0"/>
              </a:spcAft>
              <a:buClrTx/>
              <a:buFontTx/>
              <a:buNone/>
            </a:pPr>
            <a:r>
              <a:rPr lang="en-US" altLang="en-US" sz="1200"/>
              <a:t>Current</a:t>
            </a:r>
          </a:p>
          <a:p>
            <a:pPr algn="ctr">
              <a:lnSpc>
                <a:spcPct val="90000"/>
              </a:lnSpc>
              <a:spcBef>
                <a:spcPct val="0"/>
              </a:spcBef>
              <a:spcAft>
                <a:spcPct val="0"/>
              </a:spcAft>
              <a:buClrTx/>
              <a:buFontTx/>
              <a:buNone/>
            </a:pPr>
            <a:r>
              <a:rPr lang="en-US" altLang="en-US" sz="1200"/>
              <a:t>Analysis</a:t>
            </a:r>
          </a:p>
        </p:txBody>
      </p:sp>
      <p:sp>
        <p:nvSpPr>
          <p:cNvPr id="5134" name="Text Box 14"/>
          <p:cNvSpPr txBox="1">
            <a:spLocks noChangeArrowheads="1"/>
          </p:cNvSpPr>
          <p:nvPr/>
        </p:nvSpPr>
        <p:spPr bwMode="auto">
          <a:xfrm>
            <a:off x="179388" y="5192713"/>
            <a:ext cx="8785225" cy="860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lnSpc>
                <a:spcPct val="90000"/>
              </a:lnSpc>
              <a:spcBef>
                <a:spcPct val="0"/>
              </a:spcBef>
              <a:spcAft>
                <a:spcPct val="0"/>
              </a:spcAft>
              <a:buClrTx/>
              <a:buFontTx/>
              <a:buNone/>
            </a:pPr>
            <a:r>
              <a:rPr lang="en-US" altLang="en-US" sz="1400" b="0"/>
              <a:t>Other eligibility criteria: age 18-69 years; </a:t>
            </a:r>
            <a:r>
              <a:rPr lang="en-US" altLang="en-US" sz="1400" b="0">
                <a:sym typeface="Symbol" panose="05050102010706020507" pitchFamily="18" charset="2"/>
              </a:rPr>
              <a:t>-fetoprotein </a:t>
            </a:r>
            <a:r>
              <a:rPr lang="en-US" altLang="en-US" sz="1400" b="0" u="sng">
                <a:sym typeface="Symbol" panose="05050102010706020507" pitchFamily="18" charset="2"/>
              </a:rPr>
              <a:t>&lt;</a:t>
            </a:r>
            <a:r>
              <a:rPr lang="en-US" altLang="en-US" sz="1400" b="0">
                <a:sym typeface="Symbol" panose="05050102010706020507" pitchFamily="18" charset="2"/>
              </a:rPr>
              <a:t>20 ng/mL and ultrasound or other imaging with no</a:t>
            </a:r>
          </a:p>
          <a:p>
            <a:pPr>
              <a:lnSpc>
                <a:spcPct val="90000"/>
              </a:lnSpc>
              <a:spcBef>
                <a:spcPct val="0"/>
              </a:spcBef>
              <a:spcAft>
                <a:spcPct val="0"/>
              </a:spcAft>
              <a:buClrTx/>
              <a:buFontTx/>
              <a:buNone/>
            </a:pPr>
            <a:r>
              <a:rPr lang="en-US" altLang="en-US" sz="1400" b="0">
                <a:sym typeface="Symbol" panose="05050102010706020507" pitchFamily="18" charset="2"/>
              </a:rPr>
              <a:t>   evidence of hepatocellular carcinoma (or -fetoprotein 21-50 ng/mL and CT/MRI with no evidence of</a:t>
            </a:r>
          </a:p>
          <a:p>
            <a:pPr>
              <a:lnSpc>
                <a:spcPct val="90000"/>
              </a:lnSpc>
              <a:spcBef>
                <a:spcPct val="0"/>
              </a:spcBef>
              <a:spcAft>
                <a:spcPct val="0"/>
              </a:spcAft>
              <a:buClrTx/>
              <a:buFontTx/>
              <a:buNone/>
            </a:pPr>
            <a:r>
              <a:rPr lang="en-US" altLang="en-US" sz="1400" b="0">
                <a:sym typeface="Symbol" panose="05050102010706020507" pitchFamily="18" charset="2"/>
              </a:rPr>
              <a:t>   hepatocellular carcinoma); no co-infection with HCV, HIV, or HDV; no prior use of tenofovir DF or </a:t>
            </a:r>
          </a:p>
          <a:p>
            <a:pPr>
              <a:lnSpc>
                <a:spcPct val="90000"/>
              </a:lnSpc>
              <a:spcBef>
                <a:spcPct val="0"/>
              </a:spcBef>
              <a:spcAft>
                <a:spcPct val="0"/>
              </a:spcAft>
              <a:buClrTx/>
              <a:buFontTx/>
              <a:buNone/>
            </a:pPr>
            <a:r>
              <a:rPr lang="en-US" altLang="en-US" sz="1400" b="0">
                <a:sym typeface="Symbol" panose="05050102010706020507" pitchFamily="18" charset="2"/>
              </a:rPr>
              <a:t>   entecavir; &lt;24 months of prior adefovir.</a:t>
            </a:r>
            <a:endParaRPr lang="en-US" altLang="en-US" sz="1400" b="0"/>
          </a:p>
        </p:txBody>
      </p:sp>
      <p:sp>
        <p:nvSpPr>
          <p:cNvPr id="5135" name="Text Box 15"/>
          <p:cNvSpPr txBox="1">
            <a:spLocks noChangeArrowheads="1"/>
          </p:cNvSpPr>
          <p:nvPr/>
        </p:nvSpPr>
        <p:spPr bwMode="auto">
          <a:xfrm>
            <a:off x="5127625" y="3235325"/>
            <a:ext cx="3444875"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lgn="ctr" eaLnBrk="1" hangingPunct="1">
              <a:spcBef>
                <a:spcPct val="0"/>
              </a:spcBef>
              <a:spcAft>
                <a:spcPct val="0"/>
              </a:spcAft>
              <a:buClrTx/>
              <a:buFontTx/>
              <a:buNone/>
            </a:pPr>
            <a:r>
              <a:rPr lang="en-US" altLang="en-US" sz="1600">
                <a:solidFill>
                  <a:schemeClr val="tx1"/>
                </a:solidFill>
              </a:rPr>
              <a:t>Emtricitabine/Tenofovir DF (n=45)</a:t>
            </a:r>
          </a:p>
        </p:txBody>
      </p:sp>
      <p:sp>
        <p:nvSpPr>
          <p:cNvPr id="5136" name="Rectangle 16"/>
          <p:cNvSpPr>
            <a:spLocks noChangeArrowheads="1"/>
          </p:cNvSpPr>
          <p:nvPr/>
        </p:nvSpPr>
        <p:spPr bwMode="auto">
          <a:xfrm>
            <a:off x="4824413" y="3968750"/>
            <a:ext cx="3779837" cy="433388"/>
          </a:xfrm>
          <a:prstGeom prst="rect">
            <a:avLst/>
          </a:prstGeom>
          <a:gradFill rotWithShape="1">
            <a:gsLst>
              <a:gs pos="0">
                <a:srgbClr val="00CCFF"/>
              </a:gs>
              <a:gs pos="100000">
                <a:srgbClr val="00B0DC"/>
              </a:gs>
            </a:gsLst>
            <a:lin ang="5400000" scaled="1"/>
          </a:gra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buClr>
                <a:srgbClr val="EEE800"/>
              </a:buClr>
              <a:buSzPct val="125000"/>
              <a:buFontTx/>
              <a:buNone/>
            </a:pPr>
            <a:endParaRPr lang="en-US" altLang="en-US" sz="1400" b="0"/>
          </a:p>
        </p:txBody>
      </p:sp>
      <p:sp>
        <p:nvSpPr>
          <p:cNvPr id="5137" name="Text Box 17"/>
          <p:cNvSpPr txBox="1">
            <a:spLocks noChangeArrowheads="1"/>
          </p:cNvSpPr>
          <p:nvPr/>
        </p:nvSpPr>
        <p:spPr bwMode="auto">
          <a:xfrm>
            <a:off x="5937250" y="4027488"/>
            <a:ext cx="1760538"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lgn="ctr" eaLnBrk="1" hangingPunct="1">
              <a:spcBef>
                <a:spcPct val="0"/>
              </a:spcBef>
              <a:spcAft>
                <a:spcPct val="0"/>
              </a:spcAft>
              <a:buClrTx/>
              <a:buFontTx/>
              <a:buNone/>
            </a:pPr>
            <a:r>
              <a:rPr lang="en-US" altLang="en-US" sz="1600">
                <a:solidFill>
                  <a:schemeClr val="tx1"/>
                </a:solidFill>
              </a:rPr>
              <a:t>Entecavir (n=22)</a:t>
            </a:r>
          </a:p>
        </p:txBody>
      </p:sp>
      <p:sp>
        <p:nvSpPr>
          <p:cNvPr id="5138" name="Line 18"/>
          <p:cNvSpPr>
            <a:spLocks noChangeShapeType="1"/>
          </p:cNvSpPr>
          <p:nvPr/>
        </p:nvSpPr>
        <p:spPr bwMode="auto">
          <a:xfrm>
            <a:off x="3492500" y="3392488"/>
            <a:ext cx="1223963" cy="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5139" name="Text Box 19"/>
          <p:cNvSpPr txBox="1">
            <a:spLocks noChangeArrowheads="1"/>
          </p:cNvSpPr>
          <p:nvPr/>
        </p:nvSpPr>
        <p:spPr bwMode="auto">
          <a:xfrm>
            <a:off x="5811838" y="2516188"/>
            <a:ext cx="2098675"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lgn="ctr" eaLnBrk="1" hangingPunct="1">
              <a:spcBef>
                <a:spcPct val="0"/>
              </a:spcBef>
              <a:spcAft>
                <a:spcPct val="0"/>
              </a:spcAft>
              <a:buClrTx/>
              <a:buFontTx/>
              <a:buNone/>
            </a:pPr>
            <a:r>
              <a:rPr lang="en-US" altLang="en-US" sz="1600">
                <a:solidFill>
                  <a:schemeClr val="tx1"/>
                </a:solidFill>
              </a:rPr>
              <a:t>Tenofovir DF (n=45)</a:t>
            </a:r>
          </a:p>
        </p:txBody>
      </p:sp>
    </p:spTree>
    <p:extLst>
      <p:ext uri="{BB962C8B-B14F-4D97-AF65-F5344CB8AC3E}">
        <p14:creationId xmlns:p14="http://schemas.microsoft.com/office/powerpoint/2010/main" xmlns="" val="38318634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179388" y="1592263"/>
            <a:ext cx="8785225" cy="4500562"/>
          </a:xfrm>
          <a:prstGeom prst="rect">
            <a:avLst/>
          </a:prstGeom>
          <a:solidFill>
            <a:srgbClr val="000044"/>
          </a:solidFill>
          <a:ln w="9525" algn="ctr">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3177" tIns="46589" rIns="93177" bIns="46589" anchor="ctr"/>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buClr>
                <a:srgbClr val="EEE800"/>
              </a:buClr>
              <a:buSzPct val="125000"/>
              <a:buFontTx/>
              <a:buNone/>
            </a:pPr>
            <a:endParaRPr lang="en-US" altLang="en-US" sz="1400" b="0"/>
          </a:p>
        </p:txBody>
      </p:sp>
      <p:graphicFrame>
        <p:nvGraphicFramePr>
          <p:cNvPr id="7171" name="Object 3"/>
          <p:cNvGraphicFramePr>
            <a:graphicFrameLocks noChangeAspect="1"/>
          </p:cNvGraphicFramePr>
          <p:nvPr/>
        </p:nvGraphicFramePr>
        <p:xfrm>
          <a:off x="185738" y="1595438"/>
          <a:ext cx="9102725" cy="3983037"/>
        </p:xfrm>
        <a:graphic>
          <a:graphicData uri="http://schemas.openxmlformats.org/presentationml/2006/ole">
            <p:oleObj spid="_x0000_s8206" name="Chart" r:id="rId4" imgW="11382153" imgH="4976999" progId="MSGraph.Chart.8">
              <p:embed followColorScheme="full"/>
            </p:oleObj>
          </a:graphicData>
        </a:graphic>
      </p:graphicFrame>
      <p:sp>
        <p:nvSpPr>
          <p:cNvPr id="7172" name="Rectangle 4"/>
          <p:cNvSpPr>
            <a:spLocks noGrp="1" noChangeArrowheads="1"/>
          </p:cNvSpPr>
          <p:nvPr>
            <p:ph type="title"/>
          </p:nvPr>
        </p:nvSpPr>
        <p:spPr>
          <a:xfrm>
            <a:off x="179388" y="142875"/>
            <a:ext cx="8785225" cy="1125538"/>
          </a:xfrm>
        </p:spPr>
        <p:txBody>
          <a:bodyPr/>
          <a:lstStyle/>
          <a:p>
            <a:pPr eaLnBrk="1" hangingPunct="1"/>
            <a:r>
              <a:rPr lang="en-US" altLang="en-US" smtClean="0"/>
              <a:t>Decompensated, Chronic HBV Liver Disease: Week 48 Safety Results</a:t>
            </a:r>
          </a:p>
        </p:txBody>
      </p:sp>
      <p:sp>
        <p:nvSpPr>
          <p:cNvPr id="7173" name="Text Box 5"/>
          <p:cNvSpPr txBox="1">
            <a:spLocks noChangeArrowheads="1"/>
          </p:cNvSpPr>
          <p:nvPr/>
        </p:nvSpPr>
        <p:spPr bwMode="auto">
          <a:xfrm>
            <a:off x="6732588" y="5214938"/>
            <a:ext cx="2197100" cy="7540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lgn="ctr" eaLnBrk="1" hangingPunct="1">
              <a:lnSpc>
                <a:spcPct val="90000"/>
              </a:lnSpc>
              <a:spcBef>
                <a:spcPct val="0"/>
              </a:spcBef>
              <a:spcAft>
                <a:spcPct val="0"/>
              </a:spcAft>
              <a:buClrTx/>
              <a:buFontTx/>
              <a:buNone/>
            </a:pPr>
            <a:r>
              <a:rPr lang="en-US" altLang="en-US" sz="1600"/>
              <a:t>Discontinuations</a:t>
            </a:r>
          </a:p>
          <a:p>
            <a:pPr algn="ctr" eaLnBrk="1" hangingPunct="1">
              <a:lnSpc>
                <a:spcPct val="90000"/>
              </a:lnSpc>
              <a:spcBef>
                <a:spcPct val="0"/>
              </a:spcBef>
              <a:spcAft>
                <a:spcPct val="0"/>
              </a:spcAft>
              <a:buClrTx/>
              <a:buFontTx/>
              <a:buNone/>
            </a:pPr>
            <a:r>
              <a:rPr lang="en-US" altLang="en-US" sz="1600"/>
              <a:t>Due to</a:t>
            </a:r>
          </a:p>
          <a:p>
            <a:pPr algn="ctr" eaLnBrk="1" hangingPunct="1">
              <a:lnSpc>
                <a:spcPct val="90000"/>
              </a:lnSpc>
              <a:spcBef>
                <a:spcPct val="0"/>
              </a:spcBef>
              <a:spcAft>
                <a:spcPct val="0"/>
              </a:spcAft>
              <a:buClrTx/>
              <a:buFontTx/>
              <a:buNone/>
            </a:pPr>
            <a:r>
              <a:rPr lang="en-US" altLang="en-US" sz="1600"/>
              <a:t>Adverse Events</a:t>
            </a:r>
          </a:p>
        </p:txBody>
      </p:sp>
      <p:sp>
        <p:nvSpPr>
          <p:cNvPr id="7174" name="Text Box 6"/>
          <p:cNvSpPr txBox="1">
            <a:spLocks noChangeArrowheads="1"/>
          </p:cNvSpPr>
          <p:nvPr/>
        </p:nvSpPr>
        <p:spPr bwMode="auto">
          <a:xfrm rot="-5400000">
            <a:off x="-421481" y="3374232"/>
            <a:ext cx="14922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lgn="ctr" eaLnBrk="1" hangingPunct="1">
              <a:spcBef>
                <a:spcPct val="0"/>
              </a:spcBef>
              <a:spcAft>
                <a:spcPct val="0"/>
              </a:spcAft>
              <a:buClrTx/>
              <a:buFontTx/>
              <a:buNone/>
            </a:pPr>
            <a:r>
              <a:rPr lang="en-US" altLang="en-US" sz="1800"/>
              <a:t>Patients (%)</a:t>
            </a:r>
          </a:p>
        </p:txBody>
      </p:sp>
      <p:sp>
        <p:nvSpPr>
          <p:cNvPr id="7175" name="Text Box 7"/>
          <p:cNvSpPr txBox="1">
            <a:spLocks noChangeArrowheads="1"/>
          </p:cNvSpPr>
          <p:nvPr/>
        </p:nvSpPr>
        <p:spPr bwMode="auto">
          <a:xfrm>
            <a:off x="5538788" y="1831975"/>
            <a:ext cx="3389312" cy="876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eaLnBrk="1" hangingPunct="1">
              <a:spcBef>
                <a:spcPct val="5000"/>
              </a:spcBef>
              <a:spcAft>
                <a:spcPct val="5000"/>
              </a:spcAft>
              <a:buClrTx/>
              <a:buFontTx/>
              <a:buNone/>
            </a:pPr>
            <a:r>
              <a:rPr lang="en-US" altLang="en-US" sz="1600"/>
              <a:t>Tenofovir DF (n=45)</a:t>
            </a:r>
          </a:p>
          <a:p>
            <a:pPr eaLnBrk="1" hangingPunct="1">
              <a:spcBef>
                <a:spcPct val="5000"/>
              </a:spcBef>
              <a:spcAft>
                <a:spcPct val="5000"/>
              </a:spcAft>
              <a:buClrTx/>
              <a:buFontTx/>
              <a:buNone/>
            </a:pPr>
            <a:r>
              <a:rPr lang="en-US" altLang="en-US" sz="1600"/>
              <a:t>Emtricitabine/tenofovir DF (n=45)</a:t>
            </a:r>
          </a:p>
          <a:p>
            <a:pPr eaLnBrk="1" hangingPunct="1">
              <a:spcBef>
                <a:spcPct val="5000"/>
              </a:spcBef>
              <a:spcAft>
                <a:spcPct val="5000"/>
              </a:spcAft>
              <a:buClrTx/>
              <a:buFontTx/>
              <a:buNone/>
            </a:pPr>
            <a:r>
              <a:rPr lang="en-US" altLang="en-US" sz="1600"/>
              <a:t>Entecavir (n=22)</a:t>
            </a:r>
          </a:p>
        </p:txBody>
      </p:sp>
      <p:sp>
        <p:nvSpPr>
          <p:cNvPr id="7176" name="Rectangle 8"/>
          <p:cNvSpPr>
            <a:spLocks noChangeAspect="1" noChangeArrowheads="1"/>
          </p:cNvSpPr>
          <p:nvPr/>
        </p:nvSpPr>
        <p:spPr bwMode="auto">
          <a:xfrm>
            <a:off x="5408613" y="1927225"/>
            <a:ext cx="165100" cy="165100"/>
          </a:xfrm>
          <a:prstGeom prst="rect">
            <a:avLst/>
          </a:prstGeom>
          <a:solidFill>
            <a:srgbClr val="CC99FF"/>
          </a:solid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buClr>
                <a:srgbClr val="EEE800"/>
              </a:buClr>
              <a:buSzPct val="125000"/>
              <a:buFontTx/>
              <a:buNone/>
            </a:pPr>
            <a:endParaRPr lang="en-US" altLang="en-US" sz="1400" b="0"/>
          </a:p>
        </p:txBody>
      </p:sp>
      <p:sp>
        <p:nvSpPr>
          <p:cNvPr id="7177" name="Rectangle 9"/>
          <p:cNvSpPr>
            <a:spLocks noChangeAspect="1" noChangeArrowheads="1"/>
          </p:cNvSpPr>
          <p:nvPr/>
        </p:nvSpPr>
        <p:spPr bwMode="auto">
          <a:xfrm>
            <a:off x="5408613" y="2171700"/>
            <a:ext cx="165100" cy="165100"/>
          </a:xfrm>
          <a:prstGeom prst="rect">
            <a:avLst/>
          </a:prstGeom>
          <a:solidFill>
            <a:srgbClr val="FF9900"/>
          </a:solid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buClr>
                <a:srgbClr val="EEE800"/>
              </a:buClr>
              <a:buSzPct val="125000"/>
              <a:buFontTx/>
              <a:buNone/>
            </a:pPr>
            <a:endParaRPr lang="en-US" altLang="en-US" sz="1400" b="0"/>
          </a:p>
        </p:txBody>
      </p:sp>
      <p:sp>
        <p:nvSpPr>
          <p:cNvPr id="7178" name="Text Box 10"/>
          <p:cNvSpPr txBox="1">
            <a:spLocks noChangeArrowheads="1"/>
          </p:cNvSpPr>
          <p:nvPr/>
        </p:nvSpPr>
        <p:spPr bwMode="auto">
          <a:xfrm>
            <a:off x="1214438" y="3844925"/>
            <a:ext cx="441325"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lgn="ctr" eaLnBrk="1" hangingPunct="1">
              <a:spcBef>
                <a:spcPct val="0"/>
              </a:spcBef>
              <a:spcAft>
                <a:spcPct val="0"/>
              </a:spcAft>
              <a:buClrTx/>
              <a:buFontTx/>
              <a:buNone/>
            </a:pPr>
            <a:r>
              <a:rPr lang="en-US" altLang="en-US" sz="1400"/>
              <a:t>7%</a:t>
            </a:r>
          </a:p>
        </p:txBody>
      </p:sp>
      <p:sp>
        <p:nvSpPr>
          <p:cNvPr id="7179" name="Text Box 11"/>
          <p:cNvSpPr txBox="1">
            <a:spLocks noChangeArrowheads="1"/>
          </p:cNvSpPr>
          <p:nvPr/>
        </p:nvSpPr>
        <p:spPr bwMode="auto">
          <a:xfrm>
            <a:off x="2114550" y="3500438"/>
            <a:ext cx="441325"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lgn="ctr" eaLnBrk="1" hangingPunct="1">
              <a:spcBef>
                <a:spcPct val="0"/>
              </a:spcBef>
              <a:spcAft>
                <a:spcPct val="0"/>
              </a:spcAft>
              <a:buClrTx/>
              <a:buFontTx/>
              <a:buNone/>
            </a:pPr>
            <a:r>
              <a:rPr lang="en-US" altLang="en-US" sz="1400"/>
              <a:t>9%</a:t>
            </a:r>
          </a:p>
        </p:txBody>
      </p:sp>
      <p:sp>
        <p:nvSpPr>
          <p:cNvPr id="7180" name="Text Box 12"/>
          <p:cNvSpPr txBox="1">
            <a:spLocks noChangeArrowheads="1"/>
          </p:cNvSpPr>
          <p:nvPr/>
        </p:nvSpPr>
        <p:spPr bwMode="auto">
          <a:xfrm>
            <a:off x="5076825" y="5235575"/>
            <a:ext cx="1490663" cy="533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lgn="ctr" eaLnBrk="1" hangingPunct="1">
              <a:lnSpc>
                <a:spcPct val="90000"/>
              </a:lnSpc>
              <a:spcBef>
                <a:spcPct val="0"/>
              </a:spcBef>
              <a:spcAft>
                <a:spcPct val="0"/>
              </a:spcAft>
              <a:buClrTx/>
              <a:buFontTx/>
              <a:buNone/>
            </a:pPr>
            <a:r>
              <a:rPr lang="en-US" altLang="en-US" sz="1600"/>
              <a:t>Phosphorous</a:t>
            </a:r>
          </a:p>
          <a:p>
            <a:pPr algn="ctr" eaLnBrk="1" hangingPunct="1">
              <a:lnSpc>
                <a:spcPct val="90000"/>
              </a:lnSpc>
              <a:spcBef>
                <a:spcPct val="0"/>
              </a:spcBef>
              <a:spcAft>
                <a:spcPct val="0"/>
              </a:spcAft>
              <a:buClrTx/>
              <a:buFontTx/>
              <a:buNone/>
            </a:pPr>
            <a:r>
              <a:rPr lang="en-US" altLang="en-US" sz="1600"/>
              <a:t>&lt;2.0 mg/dL</a:t>
            </a:r>
          </a:p>
        </p:txBody>
      </p:sp>
      <p:sp>
        <p:nvSpPr>
          <p:cNvPr id="7181" name="Text Box 13"/>
          <p:cNvSpPr txBox="1">
            <a:spLocks noChangeArrowheads="1"/>
          </p:cNvSpPr>
          <p:nvPr/>
        </p:nvSpPr>
        <p:spPr bwMode="auto">
          <a:xfrm>
            <a:off x="1223963" y="5241925"/>
            <a:ext cx="1270000" cy="533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lgn="ctr" eaLnBrk="1" hangingPunct="1">
              <a:lnSpc>
                <a:spcPct val="90000"/>
              </a:lnSpc>
              <a:spcBef>
                <a:spcPct val="0"/>
              </a:spcBef>
              <a:spcAft>
                <a:spcPct val="0"/>
              </a:spcAft>
              <a:buClrTx/>
              <a:buFontTx/>
              <a:buNone/>
            </a:pPr>
            <a:r>
              <a:rPr lang="en-US" altLang="en-US" sz="1600"/>
              <a:t>Tolerability</a:t>
            </a:r>
          </a:p>
          <a:p>
            <a:pPr algn="ctr" eaLnBrk="1" hangingPunct="1">
              <a:lnSpc>
                <a:spcPct val="90000"/>
              </a:lnSpc>
              <a:spcBef>
                <a:spcPct val="0"/>
              </a:spcBef>
              <a:spcAft>
                <a:spcPct val="0"/>
              </a:spcAft>
              <a:buClrTx/>
              <a:buFontTx/>
              <a:buNone/>
            </a:pPr>
            <a:r>
              <a:rPr lang="en-US" altLang="en-US" sz="1600"/>
              <a:t>Failures</a:t>
            </a:r>
          </a:p>
        </p:txBody>
      </p:sp>
      <p:sp>
        <p:nvSpPr>
          <p:cNvPr id="7182" name="Text Box 14"/>
          <p:cNvSpPr txBox="1">
            <a:spLocks noChangeArrowheads="1"/>
          </p:cNvSpPr>
          <p:nvPr/>
        </p:nvSpPr>
        <p:spPr bwMode="auto">
          <a:xfrm>
            <a:off x="2771775" y="5241925"/>
            <a:ext cx="2133600" cy="533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lgn="ctr" eaLnBrk="1" hangingPunct="1">
              <a:lnSpc>
                <a:spcPct val="90000"/>
              </a:lnSpc>
              <a:spcBef>
                <a:spcPct val="0"/>
              </a:spcBef>
              <a:spcAft>
                <a:spcPct val="0"/>
              </a:spcAft>
              <a:buClrTx/>
              <a:buFontTx/>
              <a:buNone/>
            </a:pPr>
            <a:r>
              <a:rPr lang="en-US" altLang="en-US" sz="1600" u="sng"/>
              <a:t>&gt;</a:t>
            </a:r>
            <a:r>
              <a:rPr lang="en-US" altLang="en-US" sz="1600"/>
              <a:t>0.5 mg/dL Increase</a:t>
            </a:r>
          </a:p>
          <a:p>
            <a:pPr algn="ctr" eaLnBrk="1" hangingPunct="1">
              <a:lnSpc>
                <a:spcPct val="90000"/>
              </a:lnSpc>
              <a:spcBef>
                <a:spcPct val="0"/>
              </a:spcBef>
              <a:spcAft>
                <a:spcPct val="0"/>
              </a:spcAft>
              <a:buClrTx/>
              <a:buFontTx/>
              <a:buNone/>
            </a:pPr>
            <a:r>
              <a:rPr lang="en-US" altLang="en-US" sz="1600"/>
              <a:t>in Creatinine</a:t>
            </a:r>
            <a:endParaRPr lang="en-US" altLang="en-US" sz="1200"/>
          </a:p>
        </p:txBody>
      </p:sp>
      <p:sp>
        <p:nvSpPr>
          <p:cNvPr id="7183" name="Text Box 15"/>
          <p:cNvSpPr txBox="1">
            <a:spLocks noChangeArrowheads="1"/>
          </p:cNvSpPr>
          <p:nvPr/>
        </p:nvSpPr>
        <p:spPr bwMode="auto">
          <a:xfrm>
            <a:off x="1655763" y="4348163"/>
            <a:ext cx="441325"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lgn="ctr" eaLnBrk="1" hangingPunct="1">
              <a:spcBef>
                <a:spcPct val="0"/>
              </a:spcBef>
              <a:spcAft>
                <a:spcPct val="0"/>
              </a:spcAft>
              <a:buClrTx/>
              <a:buFontTx/>
              <a:buNone/>
            </a:pPr>
            <a:r>
              <a:rPr lang="en-US" altLang="en-US" sz="1400"/>
              <a:t>4%</a:t>
            </a:r>
          </a:p>
        </p:txBody>
      </p:sp>
      <p:sp>
        <p:nvSpPr>
          <p:cNvPr id="7184" name="Rectangle 16"/>
          <p:cNvSpPr>
            <a:spLocks noChangeAspect="1" noChangeArrowheads="1"/>
          </p:cNvSpPr>
          <p:nvPr/>
        </p:nvSpPr>
        <p:spPr bwMode="auto">
          <a:xfrm>
            <a:off x="5400675" y="2443163"/>
            <a:ext cx="165100" cy="165100"/>
          </a:xfrm>
          <a:prstGeom prst="rect">
            <a:avLst/>
          </a:prstGeom>
          <a:solidFill>
            <a:srgbClr val="00CCFF"/>
          </a:solid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buClr>
                <a:srgbClr val="EEE800"/>
              </a:buClr>
              <a:buSzPct val="125000"/>
              <a:buFontTx/>
              <a:buNone/>
            </a:pPr>
            <a:endParaRPr lang="en-US" altLang="en-US" sz="1400" b="0"/>
          </a:p>
        </p:txBody>
      </p:sp>
      <p:sp>
        <p:nvSpPr>
          <p:cNvPr id="7185" name="Text Box 17"/>
          <p:cNvSpPr txBox="1">
            <a:spLocks noChangeArrowheads="1"/>
          </p:cNvSpPr>
          <p:nvPr/>
        </p:nvSpPr>
        <p:spPr bwMode="auto">
          <a:xfrm>
            <a:off x="3230563" y="3500438"/>
            <a:ext cx="441325"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lgn="ctr" eaLnBrk="1" hangingPunct="1">
              <a:spcBef>
                <a:spcPct val="0"/>
              </a:spcBef>
              <a:spcAft>
                <a:spcPct val="0"/>
              </a:spcAft>
              <a:buClrTx/>
              <a:buFontTx/>
              <a:buNone/>
            </a:pPr>
            <a:r>
              <a:rPr lang="en-US" altLang="en-US" sz="1400"/>
              <a:t>9%</a:t>
            </a:r>
          </a:p>
        </p:txBody>
      </p:sp>
      <p:sp>
        <p:nvSpPr>
          <p:cNvPr id="7186" name="Text Box 18"/>
          <p:cNvSpPr txBox="1">
            <a:spLocks noChangeArrowheads="1"/>
          </p:cNvSpPr>
          <p:nvPr/>
        </p:nvSpPr>
        <p:spPr bwMode="auto">
          <a:xfrm>
            <a:off x="4090988" y="4165600"/>
            <a:ext cx="444500" cy="307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lgn="ctr" eaLnBrk="1" hangingPunct="1">
              <a:spcBef>
                <a:spcPct val="0"/>
              </a:spcBef>
              <a:spcAft>
                <a:spcPct val="0"/>
              </a:spcAft>
              <a:buClrTx/>
              <a:buFontTx/>
              <a:buNone/>
            </a:pPr>
            <a:r>
              <a:rPr lang="en-US" altLang="en-US" sz="1400"/>
              <a:t>5%</a:t>
            </a:r>
          </a:p>
        </p:txBody>
      </p:sp>
      <p:sp>
        <p:nvSpPr>
          <p:cNvPr id="7187" name="Text Box 19"/>
          <p:cNvSpPr txBox="1">
            <a:spLocks noChangeArrowheads="1"/>
          </p:cNvSpPr>
          <p:nvPr/>
        </p:nvSpPr>
        <p:spPr bwMode="auto">
          <a:xfrm>
            <a:off x="3635375" y="4672013"/>
            <a:ext cx="441325"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lgn="ctr" eaLnBrk="1" hangingPunct="1">
              <a:spcBef>
                <a:spcPct val="0"/>
              </a:spcBef>
              <a:spcAft>
                <a:spcPct val="0"/>
              </a:spcAft>
              <a:buClrTx/>
              <a:buFontTx/>
              <a:buNone/>
            </a:pPr>
            <a:r>
              <a:rPr lang="en-US" altLang="en-US" sz="1400"/>
              <a:t>2%</a:t>
            </a:r>
          </a:p>
        </p:txBody>
      </p:sp>
      <p:sp>
        <p:nvSpPr>
          <p:cNvPr id="7188" name="Text Box 20"/>
          <p:cNvSpPr txBox="1">
            <a:spLocks noChangeArrowheads="1"/>
          </p:cNvSpPr>
          <p:nvPr/>
        </p:nvSpPr>
        <p:spPr bwMode="auto">
          <a:xfrm>
            <a:off x="5184775" y="4672013"/>
            <a:ext cx="441325"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lgn="ctr" eaLnBrk="1" hangingPunct="1">
              <a:spcBef>
                <a:spcPct val="0"/>
              </a:spcBef>
              <a:spcAft>
                <a:spcPct val="0"/>
              </a:spcAft>
              <a:buClrTx/>
              <a:buFontTx/>
              <a:buNone/>
            </a:pPr>
            <a:r>
              <a:rPr lang="en-US" altLang="en-US" sz="1400"/>
              <a:t>2%</a:t>
            </a:r>
          </a:p>
        </p:txBody>
      </p:sp>
      <p:sp>
        <p:nvSpPr>
          <p:cNvPr id="7189" name="Text Box 21"/>
          <p:cNvSpPr txBox="1">
            <a:spLocks noChangeArrowheads="1"/>
          </p:cNvSpPr>
          <p:nvPr/>
        </p:nvSpPr>
        <p:spPr bwMode="auto">
          <a:xfrm>
            <a:off x="6134100" y="4960938"/>
            <a:ext cx="441325"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lgn="ctr" eaLnBrk="1" hangingPunct="1">
              <a:spcBef>
                <a:spcPct val="0"/>
              </a:spcBef>
              <a:spcAft>
                <a:spcPct val="0"/>
              </a:spcAft>
              <a:buClrTx/>
              <a:buFontTx/>
              <a:buNone/>
            </a:pPr>
            <a:r>
              <a:rPr lang="en-US" altLang="en-US" sz="1400"/>
              <a:t>0%</a:t>
            </a:r>
          </a:p>
        </p:txBody>
      </p:sp>
      <p:sp>
        <p:nvSpPr>
          <p:cNvPr id="7190" name="Text Box 22"/>
          <p:cNvSpPr txBox="1">
            <a:spLocks noChangeArrowheads="1"/>
          </p:cNvSpPr>
          <p:nvPr/>
        </p:nvSpPr>
        <p:spPr bwMode="auto">
          <a:xfrm>
            <a:off x="5616575" y="4311650"/>
            <a:ext cx="441325"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lgn="ctr" eaLnBrk="1" hangingPunct="1">
              <a:spcBef>
                <a:spcPct val="0"/>
              </a:spcBef>
              <a:spcAft>
                <a:spcPct val="0"/>
              </a:spcAft>
              <a:buClrTx/>
              <a:buFontTx/>
              <a:buNone/>
            </a:pPr>
            <a:r>
              <a:rPr lang="en-US" altLang="en-US" sz="1400"/>
              <a:t>4%</a:t>
            </a:r>
          </a:p>
        </p:txBody>
      </p:sp>
      <p:sp>
        <p:nvSpPr>
          <p:cNvPr id="7191" name="Text Box 23"/>
          <p:cNvSpPr txBox="1">
            <a:spLocks noChangeArrowheads="1"/>
          </p:cNvSpPr>
          <p:nvPr/>
        </p:nvSpPr>
        <p:spPr bwMode="auto">
          <a:xfrm>
            <a:off x="7153275" y="4005263"/>
            <a:ext cx="444500" cy="307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lgn="ctr" eaLnBrk="1" hangingPunct="1">
              <a:spcBef>
                <a:spcPct val="0"/>
              </a:spcBef>
              <a:spcAft>
                <a:spcPct val="0"/>
              </a:spcAft>
              <a:buClrTx/>
              <a:buFontTx/>
              <a:buNone/>
            </a:pPr>
            <a:r>
              <a:rPr lang="en-US" altLang="en-US" sz="1400"/>
              <a:t>6%</a:t>
            </a:r>
          </a:p>
        </p:txBody>
      </p:sp>
      <p:sp>
        <p:nvSpPr>
          <p:cNvPr id="7192" name="Text Box 24"/>
          <p:cNvSpPr txBox="1">
            <a:spLocks noChangeArrowheads="1"/>
          </p:cNvSpPr>
          <p:nvPr/>
        </p:nvSpPr>
        <p:spPr bwMode="auto">
          <a:xfrm>
            <a:off x="8027988" y="3500438"/>
            <a:ext cx="441325"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lgn="ctr" eaLnBrk="1" hangingPunct="1">
              <a:spcBef>
                <a:spcPct val="0"/>
              </a:spcBef>
              <a:spcAft>
                <a:spcPct val="0"/>
              </a:spcAft>
              <a:buClrTx/>
              <a:buFontTx/>
              <a:buNone/>
            </a:pPr>
            <a:r>
              <a:rPr lang="en-US" altLang="en-US" sz="1400"/>
              <a:t>9%</a:t>
            </a:r>
          </a:p>
        </p:txBody>
      </p:sp>
      <p:sp>
        <p:nvSpPr>
          <p:cNvPr id="7193" name="Text Box 25"/>
          <p:cNvSpPr txBox="1">
            <a:spLocks noChangeArrowheads="1"/>
          </p:cNvSpPr>
          <p:nvPr/>
        </p:nvSpPr>
        <p:spPr bwMode="auto">
          <a:xfrm>
            <a:off x="7594600" y="4005263"/>
            <a:ext cx="444500" cy="307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lgn="ctr" eaLnBrk="1" hangingPunct="1">
              <a:spcBef>
                <a:spcPct val="0"/>
              </a:spcBef>
              <a:spcAft>
                <a:spcPct val="0"/>
              </a:spcAft>
              <a:buClrTx/>
              <a:buFontTx/>
              <a:buNone/>
            </a:pPr>
            <a:r>
              <a:rPr lang="en-US" altLang="en-US" sz="1400"/>
              <a:t>6%</a:t>
            </a:r>
          </a:p>
        </p:txBody>
      </p:sp>
      <p:sp>
        <p:nvSpPr>
          <p:cNvPr id="7194" name="Text Box 43"/>
          <p:cNvSpPr txBox="1">
            <a:spLocks noChangeArrowheads="1"/>
          </p:cNvSpPr>
          <p:nvPr/>
        </p:nvSpPr>
        <p:spPr bwMode="auto">
          <a:xfrm>
            <a:off x="179388" y="6421438"/>
            <a:ext cx="8677275" cy="284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marL="342900" indent="-342900">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lnSpc>
                <a:spcPct val="90000"/>
              </a:lnSpc>
              <a:spcBef>
                <a:spcPct val="0"/>
              </a:spcBef>
              <a:spcAft>
                <a:spcPct val="0"/>
              </a:spcAft>
              <a:buClr>
                <a:srgbClr val="EEE800"/>
              </a:buClr>
              <a:buSzPct val="125000"/>
              <a:buFontTx/>
              <a:buNone/>
            </a:pPr>
            <a:r>
              <a:rPr lang="en-US" altLang="en-US" sz="1400" b="0"/>
              <a:t>Liaw Y-F, et al. </a:t>
            </a:r>
            <a:r>
              <a:rPr lang="en-US" altLang="zh-TW" sz="1400" b="0" i="1">
                <a:ea typeface="PMingLiU" panose="02020500000000000000" pitchFamily="18" charset="-120"/>
              </a:rPr>
              <a:t>Hepatology.</a:t>
            </a:r>
            <a:r>
              <a:rPr lang="en-US" altLang="zh-TW" sz="1400" b="0">
                <a:ea typeface="PMingLiU" panose="02020500000000000000" pitchFamily="18" charset="-120"/>
              </a:rPr>
              <a:t> 2011;53:62-72.</a:t>
            </a:r>
            <a:endParaRPr lang="en-US" altLang="en-US" sz="1400" b="0"/>
          </a:p>
        </p:txBody>
      </p:sp>
      <p:sp>
        <p:nvSpPr>
          <p:cNvPr id="7195" name="Text Box 43"/>
          <p:cNvSpPr txBox="1">
            <a:spLocks noChangeArrowheads="1"/>
          </p:cNvSpPr>
          <p:nvPr/>
        </p:nvSpPr>
        <p:spPr bwMode="auto">
          <a:xfrm>
            <a:off x="179388" y="6097588"/>
            <a:ext cx="8677275" cy="284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marL="342900" indent="-342900">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lnSpc>
                <a:spcPct val="90000"/>
              </a:lnSpc>
              <a:spcBef>
                <a:spcPct val="0"/>
              </a:spcBef>
              <a:spcAft>
                <a:spcPct val="0"/>
              </a:spcAft>
              <a:buClr>
                <a:srgbClr val="EEE800"/>
              </a:buClr>
              <a:buSzPct val="125000"/>
              <a:buFontTx/>
              <a:buNone/>
            </a:pPr>
            <a:r>
              <a:rPr lang="en-US" altLang="en-US" sz="1400" b="0" i="1"/>
              <a:t>P</a:t>
            </a:r>
            <a:r>
              <a:rPr lang="en-US" altLang="en-US" sz="1400" b="0"/>
              <a:t>=NS for all variables.</a:t>
            </a:r>
          </a:p>
        </p:txBody>
      </p:sp>
    </p:spTree>
    <p:extLst>
      <p:ext uri="{BB962C8B-B14F-4D97-AF65-F5344CB8AC3E}">
        <p14:creationId xmlns:p14="http://schemas.microsoft.com/office/powerpoint/2010/main" xmlns="" val="13661246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179388" y="1592263"/>
            <a:ext cx="8785225" cy="4500562"/>
          </a:xfrm>
          <a:prstGeom prst="rect">
            <a:avLst/>
          </a:prstGeom>
          <a:solidFill>
            <a:srgbClr val="000044"/>
          </a:solidFill>
          <a:ln w="9525" algn="ctr">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3177" tIns="46589" rIns="93177" bIns="46589" anchor="ctr"/>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buClr>
                <a:srgbClr val="EEE800"/>
              </a:buClr>
              <a:buSzPct val="125000"/>
              <a:buFontTx/>
              <a:buNone/>
            </a:pPr>
            <a:endParaRPr lang="en-US" altLang="en-US" sz="1400" b="0"/>
          </a:p>
        </p:txBody>
      </p:sp>
      <p:graphicFrame>
        <p:nvGraphicFramePr>
          <p:cNvPr id="9219" name="Object 3"/>
          <p:cNvGraphicFramePr>
            <a:graphicFrameLocks noChangeAspect="1"/>
          </p:cNvGraphicFramePr>
          <p:nvPr/>
        </p:nvGraphicFramePr>
        <p:xfrm>
          <a:off x="185738" y="1595438"/>
          <a:ext cx="9102725" cy="3983037"/>
        </p:xfrm>
        <a:graphic>
          <a:graphicData uri="http://schemas.openxmlformats.org/presentationml/2006/ole">
            <p:oleObj spid="_x0000_s9230" name="Chart" r:id="rId4" imgW="11382153" imgH="4976999" progId="MSGraph.Chart.8">
              <p:embed followColorScheme="full"/>
            </p:oleObj>
          </a:graphicData>
        </a:graphic>
      </p:graphicFrame>
      <p:sp>
        <p:nvSpPr>
          <p:cNvPr id="9220" name="Rectangle 4"/>
          <p:cNvSpPr>
            <a:spLocks noGrp="1" noChangeArrowheads="1"/>
          </p:cNvSpPr>
          <p:nvPr>
            <p:ph type="title"/>
          </p:nvPr>
        </p:nvSpPr>
        <p:spPr>
          <a:xfrm>
            <a:off x="179388" y="142875"/>
            <a:ext cx="8785225" cy="1125538"/>
          </a:xfrm>
        </p:spPr>
        <p:txBody>
          <a:bodyPr/>
          <a:lstStyle/>
          <a:p>
            <a:pPr eaLnBrk="1" hangingPunct="1"/>
            <a:r>
              <a:rPr lang="en-US" altLang="en-US" smtClean="0"/>
              <a:t>Decompensated, Chronic HBV Liver Disease: Week 48 Efficacy Results</a:t>
            </a:r>
          </a:p>
        </p:txBody>
      </p:sp>
      <p:sp>
        <p:nvSpPr>
          <p:cNvPr id="9221" name="Text Box 5"/>
          <p:cNvSpPr txBox="1">
            <a:spLocks noChangeArrowheads="1"/>
          </p:cNvSpPr>
          <p:nvPr/>
        </p:nvSpPr>
        <p:spPr bwMode="auto">
          <a:xfrm>
            <a:off x="6767513" y="5214938"/>
            <a:ext cx="2197100" cy="533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lgn="ctr" eaLnBrk="1" hangingPunct="1">
              <a:lnSpc>
                <a:spcPct val="90000"/>
              </a:lnSpc>
              <a:spcBef>
                <a:spcPct val="0"/>
              </a:spcBef>
              <a:spcAft>
                <a:spcPct val="0"/>
              </a:spcAft>
              <a:buClrTx/>
              <a:buFontTx/>
              <a:buNone/>
            </a:pPr>
            <a:r>
              <a:rPr lang="en-US" altLang="en-US" sz="1600"/>
              <a:t>HBeAg</a:t>
            </a:r>
          </a:p>
          <a:p>
            <a:pPr algn="ctr" eaLnBrk="1" hangingPunct="1">
              <a:lnSpc>
                <a:spcPct val="90000"/>
              </a:lnSpc>
              <a:spcBef>
                <a:spcPct val="0"/>
              </a:spcBef>
              <a:spcAft>
                <a:spcPct val="0"/>
              </a:spcAft>
              <a:buClrTx/>
              <a:buFontTx/>
              <a:buNone/>
            </a:pPr>
            <a:r>
              <a:rPr lang="en-US" altLang="en-US" sz="1600"/>
              <a:t>Seroconversion</a:t>
            </a:r>
          </a:p>
        </p:txBody>
      </p:sp>
      <p:sp>
        <p:nvSpPr>
          <p:cNvPr id="9222" name="Text Box 6"/>
          <p:cNvSpPr txBox="1">
            <a:spLocks noChangeArrowheads="1"/>
          </p:cNvSpPr>
          <p:nvPr/>
        </p:nvSpPr>
        <p:spPr bwMode="auto">
          <a:xfrm rot="-5400000">
            <a:off x="-383381" y="3436144"/>
            <a:ext cx="14922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lgn="ctr" eaLnBrk="1" hangingPunct="1">
              <a:spcBef>
                <a:spcPct val="0"/>
              </a:spcBef>
              <a:spcAft>
                <a:spcPct val="0"/>
              </a:spcAft>
              <a:buClrTx/>
              <a:buFontTx/>
              <a:buNone/>
            </a:pPr>
            <a:r>
              <a:rPr lang="en-US" altLang="en-US" sz="1800"/>
              <a:t>Patients (%)</a:t>
            </a:r>
          </a:p>
        </p:txBody>
      </p:sp>
      <p:sp>
        <p:nvSpPr>
          <p:cNvPr id="9223" name="Text Box 7"/>
          <p:cNvSpPr txBox="1">
            <a:spLocks noChangeArrowheads="1"/>
          </p:cNvSpPr>
          <p:nvPr/>
        </p:nvSpPr>
        <p:spPr bwMode="auto">
          <a:xfrm>
            <a:off x="5538788" y="1724025"/>
            <a:ext cx="2820987" cy="879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eaLnBrk="1" hangingPunct="1">
              <a:spcBef>
                <a:spcPct val="5000"/>
              </a:spcBef>
              <a:spcAft>
                <a:spcPct val="5000"/>
              </a:spcAft>
              <a:buClrTx/>
              <a:buFontTx/>
              <a:buNone/>
            </a:pPr>
            <a:r>
              <a:rPr lang="en-US" altLang="en-US" sz="1600"/>
              <a:t>Tenofovir DF</a:t>
            </a:r>
          </a:p>
          <a:p>
            <a:pPr eaLnBrk="1" hangingPunct="1">
              <a:spcBef>
                <a:spcPct val="5000"/>
              </a:spcBef>
              <a:spcAft>
                <a:spcPct val="5000"/>
              </a:spcAft>
              <a:buClrTx/>
              <a:buFontTx/>
              <a:buNone/>
            </a:pPr>
            <a:r>
              <a:rPr lang="en-US" altLang="en-US" sz="1600"/>
              <a:t>Emtricitabine/tenofovir DF</a:t>
            </a:r>
          </a:p>
          <a:p>
            <a:pPr eaLnBrk="1" hangingPunct="1">
              <a:spcBef>
                <a:spcPct val="5000"/>
              </a:spcBef>
              <a:spcAft>
                <a:spcPct val="5000"/>
              </a:spcAft>
              <a:buClrTx/>
              <a:buFontTx/>
              <a:buNone/>
            </a:pPr>
            <a:r>
              <a:rPr lang="en-US" altLang="en-US" sz="1600"/>
              <a:t>Entecavir</a:t>
            </a:r>
          </a:p>
        </p:txBody>
      </p:sp>
      <p:sp>
        <p:nvSpPr>
          <p:cNvPr id="9224" name="Rectangle 8"/>
          <p:cNvSpPr>
            <a:spLocks noChangeAspect="1" noChangeArrowheads="1"/>
          </p:cNvSpPr>
          <p:nvPr/>
        </p:nvSpPr>
        <p:spPr bwMode="auto">
          <a:xfrm>
            <a:off x="5408613" y="1819275"/>
            <a:ext cx="165100" cy="165100"/>
          </a:xfrm>
          <a:prstGeom prst="rect">
            <a:avLst/>
          </a:prstGeom>
          <a:solidFill>
            <a:srgbClr val="CC99FF"/>
          </a:solid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buClr>
                <a:srgbClr val="EEE800"/>
              </a:buClr>
              <a:buSzPct val="125000"/>
              <a:buFontTx/>
              <a:buNone/>
            </a:pPr>
            <a:endParaRPr lang="en-US" altLang="en-US" sz="1400" b="0"/>
          </a:p>
        </p:txBody>
      </p:sp>
      <p:sp>
        <p:nvSpPr>
          <p:cNvPr id="9225" name="Rectangle 9"/>
          <p:cNvSpPr>
            <a:spLocks noChangeAspect="1" noChangeArrowheads="1"/>
          </p:cNvSpPr>
          <p:nvPr/>
        </p:nvSpPr>
        <p:spPr bwMode="auto">
          <a:xfrm>
            <a:off x="5408613" y="2063750"/>
            <a:ext cx="165100" cy="165100"/>
          </a:xfrm>
          <a:prstGeom prst="rect">
            <a:avLst/>
          </a:prstGeom>
          <a:solidFill>
            <a:srgbClr val="FF9900"/>
          </a:solid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buClr>
                <a:srgbClr val="EEE800"/>
              </a:buClr>
              <a:buSzPct val="125000"/>
              <a:buFontTx/>
              <a:buNone/>
            </a:pPr>
            <a:endParaRPr lang="en-US" altLang="en-US" sz="1400" b="0"/>
          </a:p>
        </p:txBody>
      </p:sp>
      <p:sp>
        <p:nvSpPr>
          <p:cNvPr id="9226" name="Text Box 10"/>
          <p:cNvSpPr txBox="1">
            <a:spLocks noChangeArrowheads="1"/>
          </p:cNvSpPr>
          <p:nvPr/>
        </p:nvSpPr>
        <p:spPr bwMode="auto">
          <a:xfrm>
            <a:off x="1223963" y="2636838"/>
            <a:ext cx="53975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lgn="ctr" eaLnBrk="1" hangingPunct="1">
              <a:spcBef>
                <a:spcPct val="0"/>
              </a:spcBef>
              <a:spcAft>
                <a:spcPct val="0"/>
              </a:spcAft>
              <a:buClrTx/>
              <a:buFontTx/>
              <a:buNone/>
            </a:pPr>
            <a:r>
              <a:rPr lang="en-US" altLang="en-US" sz="1400"/>
              <a:t>71%</a:t>
            </a:r>
          </a:p>
        </p:txBody>
      </p:sp>
      <p:sp>
        <p:nvSpPr>
          <p:cNvPr id="9227" name="Text Box 11"/>
          <p:cNvSpPr txBox="1">
            <a:spLocks noChangeArrowheads="1"/>
          </p:cNvSpPr>
          <p:nvPr/>
        </p:nvSpPr>
        <p:spPr bwMode="auto">
          <a:xfrm>
            <a:off x="2124075" y="2565400"/>
            <a:ext cx="53975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lgn="ctr" eaLnBrk="1" hangingPunct="1">
              <a:spcBef>
                <a:spcPct val="0"/>
              </a:spcBef>
              <a:spcAft>
                <a:spcPct val="0"/>
              </a:spcAft>
              <a:buClrTx/>
              <a:buFontTx/>
              <a:buNone/>
            </a:pPr>
            <a:r>
              <a:rPr lang="en-US" altLang="en-US" sz="1400"/>
              <a:t>73%</a:t>
            </a:r>
          </a:p>
        </p:txBody>
      </p:sp>
      <p:sp>
        <p:nvSpPr>
          <p:cNvPr id="9228" name="Text Box 12"/>
          <p:cNvSpPr txBox="1">
            <a:spLocks noChangeArrowheads="1"/>
          </p:cNvSpPr>
          <p:nvPr/>
        </p:nvSpPr>
        <p:spPr bwMode="auto">
          <a:xfrm>
            <a:off x="1409700" y="5784850"/>
            <a:ext cx="3035300" cy="339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lgn="ctr" eaLnBrk="1" hangingPunct="1">
              <a:lnSpc>
                <a:spcPct val="90000"/>
              </a:lnSpc>
              <a:spcBef>
                <a:spcPct val="0"/>
              </a:spcBef>
              <a:spcAft>
                <a:spcPct val="0"/>
              </a:spcAft>
              <a:buClrTx/>
              <a:buFontTx/>
              <a:buNone/>
            </a:pPr>
            <a:r>
              <a:rPr lang="en-US" altLang="en-US" sz="1800"/>
              <a:t>HBV DNA &lt;400 Copies/mL</a:t>
            </a:r>
          </a:p>
        </p:txBody>
      </p:sp>
      <p:sp>
        <p:nvSpPr>
          <p:cNvPr id="9229" name="Text Box 13"/>
          <p:cNvSpPr txBox="1">
            <a:spLocks/>
          </p:cNvSpPr>
          <p:nvPr/>
        </p:nvSpPr>
        <p:spPr bwMode="auto">
          <a:xfrm>
            <a:off x="179388" y="6076950"/>
            <a:ext cx="7315200" cy="304800"/>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12700">
                <a:solidFill>
                  <a:srgbClr val="FFFFFF"/>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CC00"/>
              </a:buClr>
              <a:buFont typeface="Arial" panose="020B0604020202020204" pitchFamily="34" charset="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a:solidFill>
                  <a:schemeClr val="bg1"/>
                </a:solidFill>
                <a:latin typeface="Arial" panose="020B0604020202020204" pitchFamily="34" charset="0"/>
              </a:defRPr>
            </a:lvl9pPr>
          </a:lstStyle>
          <a:p>
            <a:pPr eaLnBrk="1" hangingPunct="1">
              <a:spcBef>
                <a:spcPct val="50000"/>
              </a:spcBef>
              <a:spcAft>
                <a:spcPct val="0"/>
              </a:spcAft>
              <a:buClrTx/>
              <a:buFontTx/>
              <a:buNone/>
            </a:pPr>
            <a:r>
              <a:rPr lang="en-US" altLang="en-US" sz="1400" b="0"/>
              <a:t>ITT: missing=failure. </a:t>
            </a:r>
            <a:r>
              <a:rPr lang="en-US" altLang="en-US" sz="1400" b="0" i="1"/>
              <a:t>P</a:t>
            </a:r>
            <a:r>
              <a:rPr lang="en-US" altLang="en-US" sz="1400" b="0"/>
              <a:t>=NS for all variables.</a:t>
            </a:r>
          </a:p>
        </p:txBody>
      </p:sp>
      <p:sp>
        <p:nvSpPr>
          <p:cNvPr id="9230" name="Text Box 14"/>
          <p:cNvSpPr txBox="1">
            <a:spLocks noChangeArrowheads="1"/>
          </p:cNvSpPr>
          <p:nvPr/>
        </p:nvSpPr>
        <p:spPr bwMode="auto">
          <a:xfrm>
            <a:off x="5472113" y="5235575"/>
            <a:ext cx="858837" cy="533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lgn="ctr" eaLnBrk="1" hangingPunct="1">
              <a:lnSpc>
                <a:spcPct val="90000"/>
              </a:lnSpc>
              <a:spcBef>
                <a:spcPct val="0"/>
              </a:spcBef>
              <a:spcAft>
                <a:spcPct val="0"/>
              </a:spcAft>
              <a:buClrTx/>
              <a:buFontTx/>
              <a:buNone/>
            </a:pPr>
            <a:r>
              <a:rPr lang="en-US" altLang="en-US" sz="1600"/>
              <a:t>HBeAg</a:t>
            </a:r>
          </a:p>
          <a:p>
            <a:pPr algn="ctr" eaLnBrk="1" hangingPunct="1">
              <a:lnSpc>
                <a:spcPct val="90000"/>
              </a:lnSpc>
              <a:spcBef>
                <a:spcPct val="0"/>
              </a:spcBef>
              <a:spcAft>
                <a:spcPct val="0"/>
              </a:spcAft>
              <a:buClrTx/>
              <a:buFontTx/>
              <a:buNone/>
            </a:pPr>
            <a:r>
              <a:rPr lang="en-US" altLang="en-US" sz="1600"/>
              <a:t>Loss</a:t>
            </a:r>
          </a:p>
        </p:txBody>
      </p:sp>
      <p:sp>
        <p:nvSpPr>
          <p:cNvPr id="9231" name="Text Box 15"/>
          <p:cNvSpPr txBox="1">
            <a:spLocks noChangeArrowheads="1"/>
          </p:cNvSpPr>
          <p:nvPr/>
        </p:nvSpPr>
        <p:spPr bwMode="auto">
          <a:xfrm>
            <a:off x="1476375" y="5241925"/>
            <a:ext cx="874713" cy="3127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lgn="ctr" eaLnBrk="1" hangingPunct="1">
              <a:lnSpc>
                <a:spcPct val="90000"/>
              </a:lnSpc>
              <a:spcBef>
                <a:spcPct val="0"/>
              </a:spcBef>
              <a:spcAft>
                <a:spcPct val="0"/>
              </a:spcAft>
              <a:buClrTx/>
              <a:buFontTx/>
              <a:buNone/>
            </a:pPr>
            <a:r>
              <a:rPr lang="en-US" altLang="en-US" sz="1600"/>
              <a:t>Overall</a:t>
            </a:r>
          </a:p>
        </p:txBody>
      </p:sp>
      <p:sp>
        <p:nvSpPr>
          <p:cNvPr id="9232" name="Text Box 16"/>
          <p:cNvSpPr txBox="1">
            <a:spLocks noChangeArrowheads="1"/>
          </p:cNvSpPr>
          <p:nvPr/>
        </p:nvSpPr>
        <p:spPr bwMode="auto">
          <a:xfrm>
            <a:off x="2781300" y="5241925"/>
            <a:ext cx="2295525" cy="4778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lgn="ctr" eaLnBrk="1" hangingPunct="1">
              <a:lnSpc>
                <a:spcPct val="90000"/>
              </a:lnSpc>
              <a:spcBef>
                <a:spcPct val="0"/>
              </a:spcBef>
              <a:spcAft>
                <a:spcPct val="0"/>
              </a:spcAft>
              <a:buClrTx/>
              <a:buFontTx/>
              <a:buNone/>
            </a:pPr>
            <a:r>
              <a:rPr lang="en-US" altLang="en-US" sz="1600"/>
              <a:t>Lamivudine-Resistant</a:t>
            </a:r>
          </a:p>
          <a:p>
            <a:pPr algn="ctr" eaLnBrk="1" hangingPunct="1">
              <a:lnSpc>
                <a:spcPct val="90000"/>
              </a:lnSpc>
              <a:spcBef>
                <a:spcPct val="0"/>
              </a:spcBef>
              <a:spcAft>
                <a:spcPct val="0"/>
              </a:spcAft>
              <a:buClrTx/>
              <a:buFontTx/>
              <a:buNone/>
            </a:pPr>
            <a:r>
              <a:rPr lang="en-US" altLang="en-US" sz="1200"/>
              <a:t>(n=8/9/3)</a:t>
            </a:r>
          </a:p>
        </p:txBody>
      </p:sp>
      <p:sp>
        <p:nvSpPr>
          <p:cNvPr id="9233" name="Line 17"/>
          <p:cNvSpPr>
            <a:spLocks noChangeShapeType="1"/>
          </p:cNvSpPr>
          <p:nvPr/>
        </p:nvSpPr>
        <p:spPr bwMode="auto">
          <a:xfrm>
            <a:off x="900113" y="5734050"/>
            <a:ext cx="4067175" cy="0"/>
          </a:xfrm>
          <a:prstGeom prst="line">
            <a:avLst/>
          </a:prstGeom>
          <a:noFill/>
          <a:ln w="285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9234" name="Text Box 18"/>
          <p:cNvSpPr txBox="1">
            <a:spLocks noChangeArrowheads="1"/>
          </p:cNvSpPr>
          <p:nvPr/>
        </p:nvSpPr>
        <p:spPr bwMode="auto">
          <a:xfrm>
            <a:off x="1655763" y="2079625"/>
            <a:ext cx="53975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lgn="ctr" eaLnBrk="1" hangingPunct="1">
              <a:spcBef>
                <a:spcPct val="0"/>
              </a:spcBef>
              <a:spcAft>
                <a:spcPct val="0"/>
              </a:spcAft>
              <a:buClrTx/>
              <a:buFontTx/>
              <a:buNone/>
            </a:pPr>
            <a:r>
              <a:rPr lang="en-US" altLang="en-US" sz="1400"/>
              <a:t>88%</a:t>
            </a:r>
          </a:p>
        </p:txBody>
      </p:sp>
      <p:sp>
        <p:nvSpPr>
          <p:cNvPr id="9235" name="Rectangle 19"/>
          <p:cNvSpPr>
            <a:spLocks noChangeAspect="1" noChangeArrowheads="1"/>
          </p:cNvSpPr>
          <p:nvPr/>
        </p:nvSpPr>
        <p:spPr bwMode="auto">
          <a:xfrm>
            <a:off x="5400675" y="2335213"/>
            <a:ext cx="165100" cy="165100"/>
          </a:xfrm>
          <a:prstGeom prst="rect">
            <a:avLst/>
          </a:prstGeom>
          <a:solidFill>
            <a:srgbClr val="00CCFF"/>
          </a:solid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buClr>
                <a:srgbClr val="EEE800"/>
              </a:buClr>
              <a:buSzPct val="125000"/>
              <a:buFontTx/>
              <a:buNone/>
            </a:pPr>
            <a:endParaRPr lang="en-US" altLang="en-US" sz="1400" b="0"/>
          </a:p>
        </p:txBody>
      </p:sp>
      <p:sp>
        <p:nvSpPr>
          <p:cNvPr id="9236" name="Text Box 20"/>
          <p:cNvSpPr txBox="1">
            <a:spLocks noChangeArrowheads="1"/>
          </p:cNvSpPr>
          <p:nvPr/>
        </p:nvSpPr>
        <p:spPr bwMode="auto">
          <a:xfrm>
            <a:off x="3203575" y="3340100"/>
            <a:ext cx="53975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lgn="ctr" eaLnBrk="1" hangingPunct="1">
              <a:spcBef>
                <a:spcPct val="0"/>
              </a:spcBef>
              <a:spcAft>
                <a:spcPct val="0"/>
              </a:spcAft>
              <a:buClrTx/>
              <a:buFontTx/>
              <a:buNone/>
            </a:pPr>
            <a:r>
              <a:rPr lang="en-US" altLang="en-US" sz="1400"/>
              <a:t>50%</a:t>
            </a:r>
          </a:p>
        </p:txBody>
      </p:sp>
      <p:sp>
        <p:nvSpPr>
          <p:cNvPr id="9237" name="Text Box 21"/>
          <p:cNvSpPr txBox="1">
            <a:spLocks noChangeArrowheads="1"/>
          </p:cNvSpPr>
          <p:nvPr/>
        </p:nvSpPr>
        <p:spPr bwMode="auto">
          <a:xfrm>
            <a:off x="4103688" y="3916363"/>
            <a:ext cx="53975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lgn="ctr" eaLnBrk="1" hangingPunct="1">
              <a:spcBef>
                <a:spcPct val="0"/>
              </a:spcBef>
              <a:spcAft>
                <a:spcPct val="0"/>
              </a:spcAft>
              <a:buClrTx/>
              <a:buFontTx/>
              <a:buNone/>
            </a:pPr>
            <a:r>
              <a:rPr lang="en-US" altLang="en-US" sz="1400"/>
              <a:t>33%</a:t>
            </a:r>
          </a:p>
        </p:txBody>
      </p:sp>
      <p:sp>
        <p:nvSpPr>
          <p:cNvPr id="9238" name="Text Box 22"/>
          <p:cNvSpPr txBox="1">
            <a:spLocks noChangeArrowheads="1"/>
          </p:cNvSpPr>
          <p:nvPr/>
        </p:nvSpPr>
        <p:spPr bwMode="auto">
          <a:xfrm>
            <a:off x="3635375" y="2027238"/>
            <a:ext cx="53975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lgn="ctr" eaLnBrk="1" hangingPunct="1">
              <a:spcBef>
                <a:spcPct val="0"/>
              </a:spcBef>
              <a:spcAft>
                <a:spcPct val="0"/>
              </a:spcAft>
              <a:buClrTx/>
              <a:buFontTx/>
              <a:buNone/>
            </a:pPr>
            <a:r>
              <a:rPr lang="en-US" altLang="en-US" sz="1400"/>
              <a:t>89%</a:t>
            </a:r>
          </a:p>
        </p:txBody>
      </p:sp>
      <p:sp>
        <p:nvSpPr>
          <p:cNvPr id="9239" name="Text Box 23"/>
          <p:cNvSpPr txBox="1">
            <a:spLocks noChangeArrowheads="1"/>
          </p:cNvSpPr>
          <p:nvPr/>
        </p:nvSpPr>
        <p:spPr bwMode="auto">
          <a:xfrm>
            <a:off x="5219700" y="4311650"/>
            <a:ext cx="53975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lgn="ctr" eaLnBrk="1" hangingPunct="1">
              <a:spcBef>
                <a:spcPct val="0"/>
              </a:spcBef>
              <a:spcAft>
                <a:spcPct val="0"/>
              </a:spcAft>
              <a:buClrTx/>
              <a:buFontTx/>
              <a:buNone/>
            </a:pPr>
            <a:r>
              <a:rPr lang="en-US" altLang="en-US" sz="1400"/>
              <a:t>21%</a:t>
            </a:r>
          </a:p>
        </p:txBody>
      </p:sp>
      <p:sp>
        <p:nvSpPr>
          <p:cNvPr id="9240" name="Text Box 24"/>
          <p:cNvSpPr txBox="1">
            <a:spLocks noChangeArrowheads="1"/>
          </p:cNvSpPr>
          <p:nvPr/>
        </p:nvSpPr>
        <p:spPr bwMode="auto">
          <a:xfrm>
            <a:off x="6076950" y="4760913"/>
            <a:ext cx="555625" cy="492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lgn="ctr" eaLnBrk="1" hangingPunct="1">
              <a:spcBef>
                <a:spcPct val="0"/>
              </a:spcBef>
              <a:spcAft>
                <a:spcPct val="0"/>
              </a:spcAft>
              <a:buClrTx/>
              <a:buFontTx/>
              <a:buNone/>
            </a:pPr>
            <a:r>
              <a:rPr lang="en-US" altLang="en-US" sz="1400"/>
              <a:t>0%</a:t>
            </a:r>
          </a:p>
          <a:p>
            <a:pPr algn="ctr" eaLnBrk="1" hangingPunct="1">
              <a:spcBef>
                <a:spcPct val="0"/>
              </a:spcBef>
              <a:spcAft>
                <a:spcPct val="0"/>
              </a:spcAft>
              <a:buClrTx/>
              <a:buFontTx/>
              <a:buNone/>
            </a:pPr>
            <a:r>
              <a:rPr lang="en-US" altLang="en-US" sz="1200"/>
              <a:t>(n=7)</a:t>
            </a:r>
          </a:p>
        </p:txBody>
      </p:sp>
      <p:sp>
        <p:nvSpPr>
          <p:cNvPr id="9241" name="Text Box 25"/>
          <p:cNvSpPr txBox="1">
            <a:spLocks noChangeArrowheads="1"/>
          </p:cNvSpPr>
          <p:nvPr/>
        </p:nvSpPr>
        <p:spPr bwMode="auto">
          <a:xfrm>
            <a:off x="5653088" y="4095750"/>
            <a:ext cx="53975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lgn="ctr" eaLnBrk="1" hangingPunct="1">
              <a:spcBef>
                <a:spcPct val="0"/>
              </a:spcBef>
              <a:spcAft>
                <a:spcPct val="0"/>
              </a:spcAft>
              <a:buClrTx/>
              <a:buFontTx/>
              <a:buNone/>
            </a:pPr>
            <a:r>
              <a:rPr lang="en-US" altLang="en-US" sz="1400"/>
              <a:t>27%</a:t>
            </a:r>
          </a:p>
        </p:txBody>
      </p:sp>
      <p:sp>
        <p:nvSpPr>
          <p:cNvPr id="9242" name="Text Box 26"/>
          <p:cNvSpPr txBox="1">
            <a:spLocks noChangeArrowheads="1"/>
          </p:cNvSpPr>
          <p:nvPr/>
        </p:nvSpPr>
        <p:spPr bwMode="auto">
          <a:xfrm>
            <a:off x="7164388" y="4311650"/>
            <a:ext cx="53975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lgn="ctr" eaLnBrk="1" hangingPunct="1">
              <a:spcBef>
                <a:spcPct val="0"/>
              </a:spcBef>
              <a:spcAft>
                <a:spcPct val="0"/>
              </a:spcAft>
              <a:buClrTx/>
              <a:buFontTx/>
              <a:buNone/>
            </a:pPr>
            <a:r>
              <a:rPr lang="en-US" altLang="en-US" sz="1400"/>
              <a:t>21%</a:t>
            </a:r>
          </a:p>
        </p:txBody>
      </p:sp>
      <p:sp>
        <p:nvSpPr>
          <p:cNvPr id="9243" name="Text Box 28"/>
          <p:cNvSpPr txBox="1">
            <a:spLocks noChangeArrowheads="1"/>
          </p:cNvSpPr>
          <p:nvPr/>
        </p:nvSpPr>
        <p:spPr bwMode="auto">
          <a:xfrm>
            <a:off x="7596188" y="4581525"/>
            <a:ext cx="53975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lgn="ctr" eaLnBrk="1" hangingPunct="1">
              <a:spcBef>
                <a:spcPct val="0"/>
              </a:spcBef>
              <a:spcAft>
                <a:spcPct val="0"/>
              </a:spcAft>
              <a:buClrTx/>
              <a:buFontTx/>
              <a:buNone/>
            </a:pPr>
            <a:r>
              <a:rPr lang="en-US" altLang="en-US" sz="1400"/>
              <a:t>13%</a:t>
            </a:r>
          </a:p>
        </p:txBody>
      </p:sp>
      <p:sp>
        <p:nvSpPr>
          <p:cNvPr id="9244" name="Text Box 43"/>
          <p:cNvSpPr txBox="1">
            <a:spLocks noChangeArrowheads="1"/>
          </p:cNvSpPr>
          <p:nvPr/>
        </p:nvSpPr>
        <p:spPr bwMode="auto">
          <a:xfrm>
            <a:off x="179388" y="6421438"/>
            <a:ext cx="8677275" cy="284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marL="342900" indent="-342900">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lnSpc>
                <a:spcPct val="90000"/>
              </a:lnSpc>
              <a:spcBef>
                <a:spcPct val="0"/>
              </a:spcBef>
              <a:spcAft>
                <a:spcPct val="0"/>
              </a:spcAft>
              <a:buClr>
                <a:srgbClr val="EEE800"/>
              </a:buClr>
              <a:buSzPct val="125000"/>
              <a:buFontTx/>
              <a:buNone/>
            </a:pPr>
            <a:r>
              <a:rPr lang="en-US" altLang="en-US" sz="1400" b="0"/>
              <a:t>Liaw Y-F, et al. </a:t>
            </a:r>
            <a:r>
              <a:rPr lang="en-US" altLang="zh-TW" sz="1400" b="0" i="1">
                <a:ea typeface="PMingLiU" panose="02020500000000000000" pitchFamily="18" charset="-120"/>
              </a:rPr>
              <a:t>Hepatology.</a:t>
            </a:r>
            <a:r>
              <a:rPr lang="en-US" altLang="zh-TW" sz="1400" b="0">
                <a:ea typeface="PMingLiU" panose="02020500000000000000" pitchFamily="18" charset="-120"/>
              </a:rPr>
              <a:t> 2011;53:62-72.</a:t>
            </a:r>
            <a:endParaRPr lang="en-US" altLang="en-US" sz="1400" b="0"/>
          </a:p>
        </p:txBody>
      </p:sp>
      <p:sp>
        <p:nvSpPr>
          <p:cNvPr id="9245" name="TextBox 30"/>
          <p:cNvSpPr txBox="1">
            <a:spLocks noChangeArrowheads="1"/>
          </p:cNvSpPr>
          <p:nvPr/>
        </p:nvSpPr>
        <p:spPr bwMode="auto">
          <a:xfrm>
            <a:off x="1225550" y="4976813"/>
            <a:ext cx="538163"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lgn="ctr">
              <a:buClr>
                <a:srgbClr val="EEE800"/>
              </a:buClr>
              <a:buSzPct val="125000"/>
              <a:buFontTx/>
              <a:buNone/>
            </a:pPr>
            <a:r>
              <a:rPr lang="en-US" altLang="en-US" sz="1200">
                <a:solidFill>
                  <a:schemeClr val="tx1"/>
                </a:solidFill>
              </a:rPr>
              <a:t>n=44</a:t>
            </a:r>
          </a:p>
        </p:txBody>
      </p:sp>
      <p:sp>
        <p:nvSpPr>
          <p:cNvPr id="9246" name="TextBox 31"/>
          <p:cNvSpPr txBox="1">
            <a:spLocks noChangeArrowheads="1"/>
          </p:cNvSpPr>
          <p:nvPr/>
        </p:nvSpPr>
        <p:spPr bwMode="auto">
          <a:xfrm>
            <a:off x="1657350" y="4976813"/>
            <a:ext cx="538163"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lgn="ctr">
              <a:buClr>
                <a:srgbClr val="EEE800"/>
              </a:buClr>
              <a:buSzPct val="125000"/>
              <a:buFontTx/>
              <a:buNone/>
            </a:pPr>
            <a:r>
              <a:rPr lang="en-US" altLang="en-US" sz="1200">
                <a:solidFill>
                  <a:schemeClr val="tx1"/>
                </a:solidFill>
              </a:rPr>
              <a:t>n=41</a:t>
            </a:r>
          </a:p>
        </p:txBody>
      </p:sp>
      <p:sp>
        <p:nvSpPr>
          <p:cNvPr id="9247" name="TextBox 32"/>
          <p:cNvSpPr txBox="1">
            <a:spLocks noChangeArrowheads="1"/>
          </p:cNvSpPr>
          <p:nvPr/>
        </p:nvSpPr>
        <p:spPr bwMode="auto">
          <a:xfrm>
            <a:off x="2089150" y="4976813"/>
            <a:ext cx="538163"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lgn="ctr">
              <a:buClr>
                <a:srgbClr val="EEE800"/>
              </a:buClr>
              <a:buSzPct val="125000"/>
              <a:buFontTx/>
              <a:buNone/>
            </a:pPr>
            <a:r>
              <a:rPr lang="en-US" altLang="en-US" sz="1200">
                <a:solidFill>
                  <a:schemeClr val="tx1"/>
                </a:solidFill>
              </a:rPr>
              <a:t>n=22</a:t>
            </a:r>
          </a:p>
        </p:txBody>
      </p:sp>
      <p:sp>
        <p:nvSpPr>
          <p:cNvPr id="9248" name="TextBox 33"/>
          <p:cNvSpPr txBox="1">
            <a:spLocks noChangeArrowheads="1"/>
          </p:cNvSpPr>
          <p:nvPr/>
        </p:nvSpPr>
        <p:spPr bwMode="auto">
          <a:xfrm>
            <a:off x="3240088" y="4976813"/>
            <a:ext cx="454025"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lgn="ctr">
              <a:buClr>
                <a:srgbClr val="EEE800"/>
              </a:buClr>
              <a:buSzPct val="125000"/>
              <a:buFontTx/>
              <a:buNone/>
            </a:pPr>
            <a:r>
              <a:rPr lang="en-US" altLang="en-US" sz="1200">
                <a:solidFill>
                  <a:schemeClr val="tx1"/>
                </a:solidFill>
              </a:rPr>
              <a:t>n=8</a:t>
            </a:r>
          </a:p>
        </p:txBody>
      </p:sp>
      <p:sp>
        <p:nvSpPr>
          <p:cNvPr id="9249" name="TextBox 34"/>
          <p:cNvSpPr txBox="1">
            <a:spLocks noChangeArrowheads="1"/>
          </p:cNvSpPr>
          <p:nvPr/>
        </p:nvSpPr>
        <p:spPr bwMode="auto">
          <a:xfrm>
            <a:off x="3678238" y="4976813"/>
            <a:ext cx="454025"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lgn="ctr">
              <a:buClr>
                <a:srgbClr val="EEE800"/>
              </a:buClr>
              <a:buSzPct val="125000"/>
              <a:buFontTx/>
              <a:buNone/>
            </a:pPr>
            <a:r>
              <a:rPr lang="en-US" altLang="en-US" sz="1200">
                <a:solidFill>
                  <a:schemeClr val="tx1"/>
                </a:solidFill>
              </a:rPr>
              <a:t>n=9</a:t>
            </a:r>
          </a:p>
        </p:txBody>
      </p:sp>
      <p:sp>
        <p:nvSpPr>
          <p:cNvPr id="9250" name="TextBox 35"/>
          <p:cNvSpPr txBox="1">
            <a:spLocks noChangeArrowheads="1"/>
          </p:cNvSpPr>
          <p:nvPr/>
        </p:nvSpPr>
        <p:spPr bwMode="auto">
          <a:xfrm>
            <a:off x="4148138" y="4976813"/>
            <a:ext cx="454025"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lgn="ctr">
              <a:buClr>
                <a:srgbClr val="EEE800"/>
              </a:buClr>
              <a:buSzPct val="125000"/>
              <a:buFontTx/>
              <a:buNone/>
            </a:pPr>
            <a:r>
              <a:rPr lang="en-US" altLang="en-US" sz="1200">
                <a:solidFill>
                  <a:schemeClr val="tx1"/>
                </a:solidFill>
              </a:rPr>
              <a:t>n=3</a:t>
            </a:r>
          </a:p>
        </p:txBody>
      </p:sp>
      <p:sp>
        <p:nvSpPr>
          <p:cNvPr id="9251" name="TextBox 36"/>
          <p:cNvSpPr txBox="1">
            <a:spLocks noChangeArrowheads="1"/>
          </p:cNvSpPr>
          <p:nvPr/>
        </p:nvSpPr>
        <p:spPr bwMode="auto">
          <a:xfrm>
            <a:off x="5184775" y="4976813"/>
            <a:ext cx="538163"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lgn="ctr">
              <a:buClr>
                <a:srgbClr val="EEE800"/>
              </a:buClr>
              <a:buSzPct val="125000"/>
              <a:buFontTx/>
              <a:buNone/>
            </a:pPr>
            <a:r>
              <a:rPr lang="en-US" altLang="en-US" sz="1200">
                <a:solidFill>
                  <a:schemeClr val="tx1"/>
                </a:solidFill>
              </a:rPr>
              <a:t>n=14</a:t>
            </a:r>
          </a:p>
        </p:txBody>
      </p:sp>
      <p:sp>
        <p:nvSpPr>
          <p:cNvPr id="9252" name="TextBox 37"/>
          <p:cNvSpPr txBox="1">
            <a:spLocks noChangeArrowheads="1"/>
          </p:cNvSpPr>
          <p:nvPr/>
        </p:nvSpPr>
        <p:spPr bwMode="auto">
          <a:xfrm>
            <a:off x="5616575" y="4976813"/>
            <a:ext cx="538163"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lgn="ctr">
              <a:buClr>
                <a:srgbClr val="EEE800"/>
              </a:buClr>
              <a:buSzPct val="125000"/>
              <a:buFontTx/>
              <a:buNone/>
            </a:pPr>
            <a:r>
              <a:rPr lang="en-US" altLang="en-US" sz="1200">
                <a:solidFill>
                  <a:schemeClr val="tx1"/>
                </a:solidFill>
              </a:rPr>
              <a:t>n=15</a:t>
            </a:r>
          </a:p>
        </p:txBody>
      </p:sp>
      <p:sp>
        <p:nvSpPr>
          <p:cNvPr id="9253" name="TextBox 38"/>
          <p:cNvSpPr txBox="1">
            <a:spLocks noChangeArrowheads="1"/>
          </p:cNvSpPr>
          <p:nvPr/>
        </p:nvSpPr>
        <p:spPr bwMode="auto">
          <a:xfrm>
            <a:off x="7164388" y="4976813"/>
            <a:ext cx="538162"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lgn="ctr">
              <a:buClr>
                <a:srgbClr val="EEE800"/>
              </a:buClr>
              <a:buSzPct val="125000"/>
              <a:buFontTx/>
              <a:buNone/>
            </a:pPr>
            <a:r>
              <a:rPr lang="en-US" altLang="en-US" sz="1200">
                <a:solidFill>
                  <a:schemeClr val="tx1"/>
                </a:solidFill>
              </a:rPr>
              <a:t>n=14</a:t>
            </a:r>
          </a:p>
        </p:txBody>
      </p:sp>
      <p:sp>
        <p:nvSpPr>
          <p:cNvPr id="9254" name="TextBox 39"/>
          <p:cNvSpPr txBox="1">
            <a:spLocks noChangeArrowheads="1"/>
          </p:cNvSpPr>
          <p:nvPr/>
        </p:nvSpPr>
        <p:spPr bwMode="auto">
          <a:xfrm>
            <a:off x="7596188" y="4976813"/>
            <a:ext cx="539750"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lgn="ctr">
              <a:buClr>
                <a:srgbClr val="EEE800"/>
              </a:buClr>
              <a:buSzPct val="125000"/>
              <a:buFontTx/>
              <a:buNone/>
            </a:pPr>
            <a:r>
              <a:rPr lang="en-US" altLang="en-US" sz="1200">
                <a:solidFill>
                  <a:schemeClr val="tx1"/>
                </a:solidFill>
              </a:rPr>
              <a:t>n=13</a:t>
            </a:r>
          </a:p>
        </p:txBody>
      </p:sp>
      <p:sp>
        <p:nvSpPr>
          <p:cNvPr id="9255" name="Text Box 24"/>
          <p:cNvSpPr txBox="1">
            <a:spLocks noChangeArrowheads="1"/>
          </p:cNvSpPr>
          <p:nvPr/>
        </p:nvSpPr>
        <p:spPr bwMode="auto">
          <a:xfrm>
            <a:off x="8101013" y="4760913"/>
            <a:ext cx="555625" cy="492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lgn="ctr" eaLnBrk="1" hangingPunct="1">
              <a:spcBef>
                <a:spcPct val="0"/>
              </a:spcBef>
              <a:spcAft>
                <a:spcPct val="0"/>
              </a:spcAft>
              <a:buClrTx/>
              <a:buFontTx/>
              <a:buNone/>
            </a:pPr>
            <a:r>
              <a:rPr lang="en-US" altLang="en-US" sz="1400"/>
              <a:t>0%</a:t>
            </a:r>
          </a:p>
          <a:p>
            <a:pPr algn="ctr" eaLnBrk="1" hangingPunct="1">
              <a:spcBef>
                <a:spcPct val="0"/>
              </a:spcBef>
              <a:spcAft>
                <a:spcPct val="0"/>
              </a:spcAft>
              <a:buClrTx/>
              <a:buFontTx/>
              <a:buNone/>
            </a:pPr>
            <a:r>
              <a:rPr lang="en-US" altLang="en-US" sz="1200"/>
              <a:t>(n=7)</a:t>
            </a:r>
          </a:p>
        </p:txBody>
      </p:sp>
    </p:spTree>
    <p:extLst>
      <p:ext uri="{BB962C8B-B14F-4D97-AF65-F5344CB8AC3E}">
        <p14:creationId xmlns:p14="http://schemas.microsoft.com/office/powerpoint/2010/main" xmlns="" val="326003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179388" y="1520825"/>
            <a:ext cx="8785225" cy="4608513"/>
          </a:xfrm>
          <a:prstGeom prst="rect">
            <a:avLst/>
          </a:prstGeom>
          <a:solidFill>
            <a:srgbClr val="000044"/>
          </a:solidFill>
          <a:ln w="9525" algn="ctr">
            <a:solidFill>
              <a:srgbClr val="808080"/>
            </a:solidFill>
            <a:miter lim="800000"/>
            <a:headEnd/>
            <a:tailEnd/>
          </a:ln>
        </p:spPr>
        <p:txBody>
          <a:bodyPr wrap="none" lIns="93177" tIns="46589" rIns="93177" bIns="46589" anchor="ctr"/>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eaLnBrk="1" hangingPunct="1">
              <a:spcBef>
                <a:spcPct val="0"/>
              </a:spcBef>
              <a:spcAft>
                <a:spcPct val="0"/>
              </a:spcAft>
              <a:buClrTx/>
              <a:buFontTx/>
              <a:buNone/>
            </a:pPr>
            <a:endParaRPr lang="en-US" altLang="en-US" sz="1800" b="0">
              <a:solidFill>
                <a:schemeClr val="tx1"/>
              </a:solidFill>
            </a:endParaRPr>
          </a:p>
        </p:txBody>
      </p:sp>
      <p:sp>
        <p:nvSpPr>
          <p:cNvPr id="11267" name="Rectangle 3"/>
          <p:cNvSpPr>
            <a:spLocks noGrp="1" noChangeArrowheads="1"/>
          </p:cNvSpPr>
          <p:nvPr>
            <p:ph type="title" idx="4294967295"/>
          </p:nvPr>
        </p:nvSpPr>
        <p:spPr>
          <a:xfrm>
            <a:off x="174625" y="142875"/>
            <a:ext cx="8785225" cy="1125538"/>
          </a:xfrm>
        </p:spPr>
        <p:txBody>
          <a:bodyPr/>
          <a:lstStyle/>
          <a:p>
            <a:pPr eaLnBrk="1" hangingPunct="1"/>
            <a:r>
              <a:rPr lang="en-US" altLang="en-US" smtClean="0"/>
              <a:t>Decompensated, Chronic HBV Liver Disease: Week 48 Efficacy Results</a:t>
            </a:r>
          </a:p>
        </p:txBody>
      </p:sp>
      <p:graphicFrame>
        <p:nvGraphicFramePr>
          <p:cNvPr id="698372" name="Group 4"/>
          <p:cNvGraphicFramePr>
            <a:graphicFrameLocks noGrp="1"/>
          </p:cNvGraphicFramePr>
          <p:nvPr/>
        </p:nvGraphicFramePr>
        <p:xfrm>
          <a:off x="179388" y="1520825"/>
          <a:ext cx="8785225" cy="4572000"/>
        </p:xfrm>
        <a:graphic>
          <a:graphicData uri="http://schemas.openxmlformats.org/drawingml/2006/table">
            <a:tbl>
              <a:tblPr/>
              <a:tblGrid>
                <a:gridCol w="4176712"/>
                <a:gridCol w="1620838"/>
                <a:gridCol w="1763712"/>
                <a:gridCol w="1223963"/>
              </a:tblGrid>
              <a:tr h="575967">
                <a:tc>
                  <a:txBody>
                    <a:bodyPr/>
                    <a:lstStyle/>
                    <a:p>
                      <a:pPr marL="0" marR="0" lvl="0" indent="0" algn="ctr" defTabSz="914400" rtl="0" eaLnBrk="1" fontAlgn="base" latinLnBrk="0" hangingPunct="1">
                        <a:lnSpc>
                          <a:spcPct val="100000"/>
                        </a:lnSpc>
                        <a:spcBef>
                          <a:spcPct val="0"/>
                        </a:spcBef>
                        <a:spcAft>
                          <a:spcPct val="0"/>
                        </a:spcAft>
                        <a:buClr>
                          <a:srgbClr val="FFCC00"/>
                        </a:buClr>
                        <a:buSzTx/>
                        <a:buFont typeface="Arial" charset="0"/>
                        <a:buNone/>
                        <a:tabLst/>
                      </a:pPr>
                      <a:endParaRPr kumimoji="0" lang="en-US" sz="1800" b="1" i="0" u="none" strike="noStrike" cap="none" normalizeH="0" baseline="0" dirty="0" smtClean="0">
                        <a:ln>
                          <a:noFill/>
                        </a:ln>
                        <a:solidFill>
                          <a:schemeClr val="bg1"/>
                        </a:solidFill>
                        <a:effectLst/>
                        <a:latin typeface="Arial" charset="0"/>
                      </a:endParaRPr>
                    </a:p>
                  </a:txBody>
                  <a:tcPr horzOverflow="overflow">
                    <a:lnL>
                      <a:noFill/>
                    </a:lnL>
                    <a:lnR>
                      <a:noFill/>
                    </a:lnR>
                    <a:lnT>
                      <a:noFill/>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CC00"/>
                        </a:buClr>
                        <a:buSzTx/>
                        <a:buFont typeface="Arial" charset="0"/>
                        <a:buNone/>
                        <a:tabLst/>
                      </a:pPr>
                      <a:endParaRPr kumimoji="0" lang="en-US" sz="1800" b="1" i="0" u="none" strike="noStrike" cap="none" normalizeH="0" baseline="0" dirty="0" smtClean="0">
                        <a:ln>
                          <a:noFill/>
                        </a:ln>
                        <a:solidFill>
                          <a:schemeClr val="bg1"/>
                        </a:solidFill>
                        <a:effectLst/>
                        <a:latin typeface="Arial" charset="0"/>
                      </a:endParaRPr>
                    </a:p>
                    <a:p>
                      <a:pPr marL="0" marR="0" lvl="0" indent="0" algn="ctr" defTabSz="914400" rtl="0" eaLnBrk="1" fontAlgn="base" latinLnBrk="0" hangingPunct="1">
                        <a:lnSpc>
                          <a:spcPct val="100000"/>
                        </a:lnSpc>
                        <a:spcBef>
                          <a:spcPct val="0"/>
                        </a:spcBef>
                        <a:spcAft>
                          <a:spcPct val="0"/>
                        </a:spcAft>
                        <a:buClr>
                          <a:srgbClr val="FFCC00"/>
                        </a:buClr>
                        <a:buSzTx/>
                        <a:buFont typeface="Arial" charset="0"/>
                        <a:buNone/>
                        <a:tabLst/>
                      </a:pPr>
                      <a:r>
                        <a:rPr kumimoji="0" lang="en-US" sz="1800" b="1" i="0" u="none" strike="noStrike" cap="none" normalizeH="0" baseline="0" dirty="0" smtClean="0">
                          <a:ln>
                            <a:noFill/>
                          </a:ln>
                          <a:solidFill>
                            <a:schemeClr val="bg1"/>
                          </a:solidFill>
                          <a:effectLst/>
                          <a:latin typeface="Arial" charset="0"/>
                        </a:rPr>
                        <a:t>Tenofovir DF</a:t>
                      </a:r>
                    </a:p>
                    <a:p>
                      <a:pPr marL="0" marR="0" lvl="0" indent="0" algn="ctr" defTabSz="914400" rtl="0" eaLnBrk="1" fontAlgn="base" latinLnBrk="0" hangingPunct="1">
                        <a:lnSpc>
                          <a:spcPct val="100000"/>
                        </a:lnSpc>
                        <a:spcBef>
                          <a:spcPct val="0"/>
                        </a:spcBef>
                        <a:spcAft>
                          <a:spcPct val="0"/>
                        </a:spcAft>
                        <a:buClr>
                          <a:srgbClr val="FFCC00"/>
                        </a:buClr>
                        <a:buSzTx/>
                        <a:buFont typeface="Arial" charset="0"/>
                        <a:buNone/>
                        <a:tabLst/>
                      </a:pPr>
                      <a:r>
                        <a:rPr kumimoji="0" lang="en-US" sz="1800" b="1" i="0" u="none" strike="noStrike" cap="none" normalizeH="0" baseline="0" dirty="0" smtClean="0">
                          <a:ln>
                            <a:noFill/>
                          </a:ln>
                          <a:solidFill>
                            <a:schemeClr val="bg1"/>
                          </a:solidFill>
                          <a:effectLst/>
                          <a:latin typeface="Arial" charset="0"/>
                        </a:rPr>
                        <a:t>(n=45)</a:t>
                      </a:r>
                    </a:p>
                  </a:txBody>
                  <a:tcPr horzOverflow="overflow">
                    <a:lnL>
                      <a:noFill/>
                    </a:lnL>
                    <a:lnR>
                      <a:noFill/>
                    </a:lnR>
                    <a:lnT>
                      <a:noFill/>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CC00"/>
                        </a:buClr>
                        <a:buSzTx/>
                        <a:buFont typeface="Arial" charset="0"/>
                        <a:buNone/>
                        <a:tabLst/>
                      </a:pPr>
                      <a:r>
                        <a:rPr kumimoji="0" lang="en-US" sz="1800" b="1" i="0" u="none" strike="noStrike" cap="none" normalizeH="0" baseline="0" smtClean="0">
                          <a:ln>
                            <a:noFill/>
                          </a:ln>
                          <a:solidFill>
                            <a:schemeClr val="bg1"/>
                          </a:solidFill>
                          <a:effectLst/>
                          <a:latin typeface="Arial" charset="0"/>
                        </a:rPr>
                        <a:t>Emtricitabine/</a:t>
                      </a:r>
                    </a:p>
                    <a:p>
                      <a:pPr marL="0" marR="0" lvl="0" indent="0" algn="ctr" defTabSz="914400" rtl="0" eaLnBrk="1" fontAlgn="base" latinLnBrk="0" hangingPunct="1">
                        <a:lnSpc>
                          <a:spcPct val="100000"/>
                        </a:lnSpc>
                        <a:spcBef>
                          <a:spcPct val="0"/>
                        </a:spcBef>
                        <a:spcAft>
                          <a:spcPct val="0"/>
                        </a:spcAft>
                        <a:buClr>
                          <a:srgbClr val="FFCC00"/>
                        </a:buClr>
                        <a:buSzTx/>
                        <a:buFont typeface="Arial" charset="0"/>
                        <a:buNone/>
                        <a:tabLst/>
                      </a:pPr>
                      <a:r>
                        <a:rPr kumimoji="0" lang="en-US" sz="1800" b="1" i="0" u="none" strike="noStrike" cap="none" normalizeH="0" baseline="0" smtClean="0">
                          <a:ln>
                            <a:noFill/>
                          </a:ln>
                          <a:solidFill>
                            <a:schemeClr val="bg1"/>
                          </a:solidFill>
                          <a:effectLst/>
                          <a:latin typeface="Arial" charset="0"/>
                        </a:rPr>
                        <a:t>Tenofovir DF</a:t>
                      </a:r>
                    </a:p>
                    <a:p>
                      <a:pPr marL="0" marR="0" lvl="0" indent="0" algn="ctr" defTabSz="914400" rtl="0" eaLnBrk="1" fontAlgn="base" latinLnBrk="0" hangingPunct="1">
                        <a:lnSpc>
                          <a:spcPct val="100000"/>
                        </a:lnSpc>
                        <a:spcBef>
                          <a:spcPct val="0"/>
                        </a:spcBef>
                        <a:spcAft>
                          <a:spcPct val="0"/>
                        </a:spcAft>
                        <a:buClr>
                          <a:srgbClr val="FFCC00"/>
                        </a:buClr>
                        <a:buSzTx/>
                        <a:buFont typeface="Arial" charset="0"/>
                        <a:buNone/>
                        <a:tabLst/>
                      </a:pPr>
                      <a:r>
                        <a:rPr kumimoji="0" lang="en-US" sz="1800" b="1" i="0" u="none" strike="noStrike" cap="none" normalizeH="0" baseline="0" smtClean="0">
                          <a:ln>
                            <a:noFill/>
                          </a:ln>
                          <a:solidFill>
                            <a:schemeClr val="bg1"/>
                          </a:solidFill>
                          <a:effectLst/>
                          <a:latin typeface="Arial" charset="0"/>
                        </a:rPr>
                        <a:t>(n=45)</a:t>
                      </a:r>
                    </a:p>
                  </a:txBody>
                  <a:tcPr horzOverflow="overflow">
                    <a:lnL>
                      <a:noFill/>
                    </a:lnL>
                    <a:lnR>
                      <a:noFill/>
                    </a:lnR>
                    <a:lnT>
                      <a:noFill/>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CC00"/>
                        </a:buClr>
                        <a:buSzTx/>
                        <a:buFont typeface="Arial" charset="0"/>
                        <a:buNone/>
                        <a:tabLst/>
                      </a:pPr>
                      <a:endParaRPr kumimoji="0" lang="en-US" sz="1800" b="1" i="0" u="none" strike="noStrike" cap="none" normalizeH="0" baseline="0" smtClean="0">
                        <a:ln>
                          <a:noFill/>
                        </a:ln>
                        <a:solidFill>
                          <a:schemeClr val="bg1"/>
                        </a:solidFill>
                        <a:effectLst/>
                        <a:latin typeface="Arial" charset="0"/>
                      </a:endParaRPr>
                    </a:p>
                    <a:p>
                      <a:pPr marL="0" marR="0" lvl="0" indent="0" algn="ctr" defTabSz="914400" rtl="0" eaLnBrk="1" fontAlgn="base" latinLnBrk="0" hangingPunct="1">
                        <a:lnSpc>
                          <a:spcPct val="100000"/>
                        </a:lnSpc>
                        <a:spcBef>
                          <a:spcPct val="0"/>
                        </a:spcBef>
                        <a:spcAft>
                          <a:spcPct val="0"/>
                        </a:spcAft>
                        <a:buClr>
                          <a:srgbClr val="FFCC00"/>
                        </a:buClr>
                        <a:buSzTx/>
                        <a:buFont typeface="Arial" charset="0"/>
                        <a:buNone/>
                        <a:tabLst/>
                      </a:pPr>
                      <a:r>
                        <a:rPr kumimoji="0" lang="en-US" sz="1800" b="1" i="0" u="none" strike="noStrike" cap="none" normalizeH="0" baseline="0" smtClean="0">
                          <a:ln>
                            <a:noFill/>
                          </a:ln>
                          <a:solidFill>
                            <a:schemeClr val="bg1"/>
                          </a:solidFill>
                          <a:effectLst/>
                          <a:latin typeface="Arial" charset="0"/>
                        </a:rPr>
                        <a:t>Entecavir</a:t>
                      </a:r>
                    </a:p>
                    <a:p>
                      <a:pPr marL="0" marR="0" lvl="0" indent="0" algn="ctr" defTabSz="914400" rtl="0" eaLnBrk="1" fontAlgn="base" latinLnBrk="0" hangingPunct="1">
                        <a:lnSpc>
                          <a:spcPct val="100000"/>
                        </a:lnSpc>
                        <a:spcBef>
                          <a:spcPct val="0"/>
                        </a:spcBef>
                        <a:spcAft>
                          <a:spcPct val="0"/>
                        </a:spcAft>
                        <a:buClr>
                          <a:srgbClr val="FFCC00"/>
                        </a:buClr>
                        <a:buSzTx/>
                        <a:buFont typeface="Arial" charset="0"/>
                        <a:buNone/>
                        <a:tabLst/>
                      </a:pPr>
                      <a:r>
                        <a:rPr kumimoji="0" lang="en-US" sz="1800" b="1" i="0" u="none" strike="noStrike" cap="none" normalizeH="0" baseline="0" smtClean="0">
                          <a:ln>
                            <a:noFill/>
                          </a:ln>
                          <a:solidFill>
                            <a:schemeClr val="bg1"/>
                          </a:solidFill>
                          <a:effectLst/>
                          <a:latin typeface="Arial" charset="0"/>
                        </a:rPr>
                        <a:t>(n=22)</a:t>
                      </a:r>
                    </a:p>
                  </a:txBody>
                  <a:tcPr horzOverflow="overflow">
                    <a:lnL>
                      <a:noFill/>
                    </a:lnL>
                    <a:lnR>
                      <a:noFill/>
                    </a:lnR>
                    <a:lnT>
                      <a:noFill/>
                    </a:lnT>
                    <a:lnB w="38100" cap="flat" cmpd="sng" algn="ctr">
                      <a:solidFill>
                        <a:schemeClr val="bg1"/>
                      </a:solidFill>
                      <a:prstDash val="solid"/>
                      <a:round/>
                      <a:headEnd type="none" w="med" len="med"/>
                      <a:tailEnd type="none" w="med" len="med"/>
                    </a:lnB>
                    <a:lnTlToBr>
                      <a:noFill/>
                    </a:lnTlToBr>
                    <a:lnBlToTr>
                      <a:noFill/>
                    </a:lnBlToTr>
                    <a:noFill/>
                  </a:tcPr>
                </a:tc>
              </a:tr>
              <a:tr h="230387">
                <a:tc>
                  <a:txBody>
                    <a:bodyPr/>
                    <a:lstStyle/>
                    <a:p>
                      <a:pPr marL="0" marR="0" lvl="0" indent="0" algn="l" defTabSz="914400" rtl="0" eaLnBrk="1" fontAlgn="base" latinLnBrk="0" hangingPunct="1">
                        <a:lnSpc>
                          <a:spcPct val="100000"/>
                        </a:lnSpc>
                        <a:spcBef>
                          <a:spcPct val="0"/>
                        </a:spcBef>
                        <a:spcAft>
                          <a:spcPct val="0"/>
                        </a:spcAft>
                        <a:buClr>
                          <a:srgbClr val="FFCC00"/>
                        </a:buClr>
                        <a:buSzTx/>
                        <a:buFont typeface="Arial" charset="0"/>
                        <a:buNone/>
                        <a:tabLst/>
                      </a:pPr>
                      <a:r>
                        <a:rPr kumimoji="0" lang="en-US" sz="1800" b="1" i="0" u="none" strike="noStrike" cap="none" normalizeH="0" baseline="0" smtClean="0">
                          <a:ln>
                            <a:noFill/>
                          </a:ln>
                          <a:solidFill>
                            <a:schemeClr val="bg1"/>
                          </a:solidFill>
                          <a:effectLst/>
                          <a:latin typeface="Arial" charset="0"/>
                        </a:rPr>
                        <a:t>Child-Pugh-Turcotte score</a:t>
                      </a:r>
                    </a:p>
                  </a:txBody>
                  <a:tcPr horzOverflow="overflow">
                    <a:lnL>
                      <a:noFill/>
                    </a:lnL>
                    <a:lnR>
                      <a:noFill/>
                    </a:lnR>
                    <a:lnT w="38100" cap="flat" cmpd="sng" algn="ctr">
                      <a:solidFill>
                        <a:schemeClr val="bg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CC00"/>
                        </a:buClr>
                        <a:buSzTx/>
                        <a:buFont typeface="Arial" charset="0"/>
                        <a:buNone/>
                        <a:tabLst/>
                      </a:pPr>
                      <a:endParaRPr kumimoji="0" lang="en-US" sz="1800" b="1" i="0" u="none" strike="noStrike" cap="none" normalizeH="0" baseline="0" dirty="0" smtClean="0">
                        <a:ln>
                          <a:noFill/>
                        </a:ln>
                        <a:solidFill>
                          <a:schemeClr val="bg1"/>
                        </a:solidFill>
                        <a:effectLst/>
                        <a:latin typeface="Arial" charset="0"/>
                      </a:endParaRPr>
                    </a:p>
                  </a:txBody>
                  <a:tcPr horzOverflow="overflow">
                    <a:lnL>
                      <a:noFill/>
                    </a:lnL>
                    <a:lnR>
                      <a:noFill/>
                    </a:lnR>
                    <a:lnT w="38100" cap="flat" cmpd="sng" algn="ctr">
                      <a:solidFill>
                        <a:schemeClr val="bg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CC00"/>
                        </a:buClr>
                        <a:buSzTx/>
                        <a:buFont typeface="Arial" charset="0"/>
                        <a:buNone/>
                        <a:tabLst/>
                      </a:pPr>
                      <a:endParaRPr kumimoji="0" lang="en-US" sz="1800" b="1" i="0" u="none" strike="noStrike" cap="none" normalizeH="0" baseline="0" smtClean="0">
                        <a:ln>
                          <a:noFill/>
                        </a:ln>
                        <a:solidFill>
                          <a:schemeClr val="bg1"/>
                        </a:solidFill>
                        <a:effectLst/>
                        <a:latin typeface="Arial" charset="0"/>
                      </a:endParaRPr>
                    </a:p>
                  </a:txBody>
                  <a:tcPr horzOverflow="overflow">
                    <a:lnL>
                      <a:noFill/>
                    </a:lnL>
                    <a:lnR>
                      <a:noFill/>
                    </a:lnR>
                    <a:lnT w="38100" cap="flat" cmpd="sng" algn="ctr">
                      <a:solidFill>
                        <a:schemeClr val="bg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CC00"/>
                        </a:buClr>
                        <a:buSzTx/>
                        <a:buFont typeface="Arial" charset="0"/>
                        <a:buNone/>
                        <a:tabLst/>
                      </a:pPr>
                      <a:endParaRPr kumimoji="0" lang="en-US" sz="1800" b="1" i="0" u="none" strike="noStrike" cap="none" normalizeH="0" baseline="0" smtClean="0">
                        <a:ln>
                          <a:noFill/>
                        </a:ln>
                        <a:solidFill>
                          <a:schemeClr val="bg1"/>
                        </a:solidFill>
                        <a:effectLst/>
                        <a:latin typeface="Arial" charset="0"/>
                      </a:endParaRPr>
                    </a:p>
                  </a:txBody>
                  <a:tcPr horzOverflow="overflow">
                    <a:lnL>
                      <a:noFill/>
                    </a:lnL>
                    <a:lnR>
                      <a:noFill/>
                    </a:lnR>
                    <a:lnT w="38100" cap="flat" cmpd="sng" algn="ctr">
                      <a:solidFill>
                        <a:schemeClr val="bg1"/>
                      </a:solidFill>
                      <a:prstDash val="solid"/>
                      <a:round/>
                      <a:headEnd type="none" w="med" len="med"/>
                      <a:tailEnd type="none" w="med" len="med"/>
                    </a:lnT>
                    <a:lnB>
                      <a:noFill/>
                    </a:lnB>
                    <a:lnTlToBr>
                      <a:noFill/>
                    </a:lnTlToBr>
                    <a:lnBlToTr>
                      <a:noFill/>
                    </a:lnBlToTr>
                    <a:noFill/>
                  </a:tcPr>
                </a:tc>
              </a:tr>
              <a:tr h="230387">
                <a:tc>
                  <a:txBody>
                    <a:bodyPr/>
                    <a:lstStyle/>
                    <a:p>
                      <a:pPr marL="0" marR="0" lvl="0" indent="0" algn="l" defTabSz="914400" rtl="0" eaLnBrk="1" fontAlgn="base" latinLnBrk="0" hangingPunct="1">
                        <a:lnSpc>
                          <a:spcPct val="100000"/>
                        </a:lnSpc>
                        <a:spcBef>
                          <a:spcPct val="0"/>
                        </a:spcBef>
                        <a:spcAft>
                          <a:spcPct val="0"/>
                        </a:spcAft>
                        <a:buClr>
                          <a:srgbClr val="FFCC00"/>
                        </a:buClr>
                        <a:buSzTx/>
                        <a:buFont typeface="Arial" charset="0"/>
                        <a:buNone/>
                        <a:tabLst/>
                      </a:pPr>
                      <a:r>
                        <a:rPr kumimoji="0" lang="en-US" sz="1800" b="1" i="0" u="none" strike="noStrike" cap="none" normalizeH="0" baseline="0" smtClean="0">
                          <a:ln>
                            <a:noFill/>
                          </a:ln>
                          <a:solidFill>
                            <a:schemeClr val="bg1"/>
                          </a:solidFill>
                          <a:effectLst/>
                          <a:latin typeface="Arial" charset="0"/>
                        </a:rPr>
                        <a:t>   Baseline</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CC00"/>
                        </a:buClr>
                        <a:buSzTx/>
                        <a:buFont typeface="Arial" charset="0"/>
                        <a:buNone/>
                        <a:tabLst/>
                      </a:pPr>
                      <a:r>
                        <a:rPr kumimoji="0" lang="en-US" sz="1800" b="1" i="0" u="none" strike="noStrike" cap="none" normalizeH="0" baseline="0" dirty="0" smtClean="0">
                          <a:ln>
                            <a:noFill/>
                          </a:ln>
                          <a:solidFill>
                            <a:schemeClr val="bg1"/>
                          </a:solidFill>
                          <a:effectLst/>
                          <a:latin typeface="Arial" charset="0"/>
                        </a:rPr>
                        <a:t>7</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CC00"/>
                        </a:buClr>
                        <a:buSzTx/>
                        <a:buFont typeface="Arial" charset="0"/>
                        <a:buNone/>
                        <a:tabLst/>
                      </a:pPr>
                      <a:r>
                        <a:rPr kumimoji="0" lang="en-US" sz="1800" b="1" i="0" u="none" strike="noStrike" cap="none" normalizeH="0" baseline="0" smtClean="0">
                          <a:ln>
                            <a:noFill/>
                          </a:ln>
                          <a:solidFill>
                            <a:schemeClr val="bg1"/>
                          </a:solidFill>
                          <a:effectLst/>
                          <a:latin typeface="Arial" charset="0"/>
                        </a:rPr>
                        <a:t>7</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CC00"/>
                        </a:buClr>
                        <a:buSzTx/>
                        <a:buFont typeface="Arial" charset="0"/>
                        <a:buNone/>
                        <a:tabLst/>
                      </a:pPr>
                      <a:r>
                        <a:rPr kumimoji="0" lang="en-US" sz="1800" b="1" i="0" u="none" strike="noStrike" cap="none" normalizeH="0" baseline="0" smtClean="0">
                          <a:ln>
                            <a:noFill/>
                          </a:ln>
                          <a:solidFill>
                            <a:schemeClr val="bg1"/>
                          </a:solidFill>
                          <a:effectLst/>
                          <a:latin typeface="Arial" charset="0"/>
                        </a:rPr>
                        <a:t>7</a:t>
                      </a:r>
                    </a:p>
                  </a:txBody>
                  <a:tcPr horzOverflow="overflow">
                    <a:lnL>
                      <a:noFill/>
                    </a:lnL>
                    <a:lnR>
                      <a:noFill/>
                    </a:lnR>
                    <a:lnT>
                      <a:noFill/>
                    </a:lnT>
                    <a:lnB>
                      <a:noFill/>
                    </a:lnB>
                    <a:lnTlToBr>
                      <a:noFill/>
                    </a:lnTlToBr>
                    <a:lnBlToTr>
                      <a:noFill/>
                    </a:lnBlToTr>
                    <a:noFill/>
                  </a:tcPr>
                </a:tc>
              </a:tr>
              <a:tr h="403177">
                <a:tc>
                  <a:txBody>
                    <a:bodyPr/>
                    <a:lstStyle/>
                    <a:p>
                      <a:pPr marL="0" marR="0" lvl="0" indent="0" algn="l" defTabSz="914400" rtl="0" eaLnBrk="1" fontAlgn="base" latinLnBrk="0" hangingPunct="1">
                        <a:lnSpc>
                          <a:spcPct val="100000"/>
                        </a:lnSpc>
                        <a:spcBef>
                          <a:spcPct val="0"/>
                        </a:spcBef>
                        <a:spcAft>
                          <a:spcPct val="0"/>
                        </a:spcAft>
                        <a:buClr>
                          <a:srgbClr val="FFCC00"/>
                        </a:buClr>
                        <a:buSzTx/>
                        <a:buFont typeface="Arial" charset="0"/>
                        <a:buNone/>
                        <a:tabLst/>
                      </a:pPr>
                      <a:r>
                        <a:rPr kumimoji="0" lang="en-US" sz="1800" b="1" i="0" u="none" strike="noStrike" cap="none" normalizeH="0" baseline="0" dirty="0" smtClean="0">
                          <a:ln>
                            <a:noFill/>
                          </a:ln>
                          <a:solidFill>
                            <a:schemeClr val="bg1"/>
                          </a:solidFill>
                          <a:effectLst/>
                          <a:latin typeface="Arial" charset="0"/>
                        </a:rPr>
                        <a:t>   </a:t>
                      </a:r>
                      <a:r>
                        <a:rPr kumimoji="0" lang="en-US" sz="1800" b="1" i="0" u="sng" strike="noStrike" cap="none" normalizeH="0" baseline="0" dirty="0" smtClean="0">
                          <a:ln>
                            <a:noFill/>
                          </a:ln>
                          <a:solidFill>
                            <a:schemeClr val="bg1"/>
                          </a:solidFill>
                          <a:effectLst/>
                          <a:latin typeface="Arial" charset="0"/>
                        </a:rPr>
                        <a:t>&gt;</a:t>
                      </a:r>
                      <a:r>
                        <a:rPr kumimoji="0" lang="en-US" sz="1800" b="1" i="0" u="none" strike="noStrike" cap="none" normalizeH="0" baseline="0" dirty="0" smtClean="0">
                          <a:ln>
                            <a:noFill/>
                          </a:ln>
                          <a:solidFill>
                            <a:schemeClr val="bg1"/>
                          </a:solidFill>
                          <a:effectLst/>
                          <a:latin typeface="Arial" charset="0"/>
                        </a:rPr>
                        <a:t>2 point decrease (%)</a:t>
                      </a:r>
                    </a:p>
                    <a:p>
                      <a:pPr marL="0" marR="0" lvl="0" indent="0" algn="l" defTabSz="914400" rtl="0" eaLnBrk="1" fontAlgn="base" latinLnBrk="0" hangingPunct="1">
                        <a:lnSpc>
                          <a:spcPct val="100000"/>
                        </a:lnSpc>
                        <a:spcBef>
                          <a:spcPct val="0"/>
                        </a:spcBef>
                        <a:spcAft>
                          <a:spcPct val="0"/>
                        </a:spcAft>
                        <a:buClr>
                          <a:srgbClr val="FFCC00"/>
                        </a:buClr>
                        <a:buSzTx/>
                        <a:buFont typeface="Arial" charset="0"/>
                        <a:buNone/>
                        <a:tabLst/>
                      </a:pPr>
                      <a:r>
                        <a:rPr kumimoji="0" lang="en-US" sz="1800" b="1" i="0" u="none" strike="noStrike" cap="none" normalizeH="0" baseline="0" dirty="0" smtClean="0">
                          <a:ln>
                            <a:noFill/>
                          </a:ln>
                          <a:solidFill>
                            <a:schemeClr val="bg1"/>
                          </a:solidFill>
                          <a:effectLst/>
                          <a:latin typeface="Arial" charset="0"/>
                        </a:rPr>
                        <a:t>   </a:t>
                      </a:r>
                      <a:r>
                        <a:rPr kumimoji="0" lang="en-US" sz="1800" b="1" i="0" u="sng" strike="noStrike" cap="none" normalizeH="0" baseline="0" dirty="0" smtClean="0">
                          <a:ln>
                            <a:noFill/>
                          </a:ln>
                          <a:solidFill>
                            <a:schemeClr val="bg1"/>
                          </a:solidFill>
                          <a:effectLst/>
                          <a:latin typeface="Arial" charset="0"/>
                        </a:rPr>
                        <a:t>&gt;</a:t>
                      </a:r>
                      <a:r>
                        <a:rPr kumimoji="0" lang="en-US" sz="1800" b="1" i="0" u="none" strike="noStrike" cap="none" normalizeH="0" baseline="0" dirty="0" smtClean="0">
                          <a:ln>
                            <a:noFill/>
                          </a:ln>
                          <a:solidFill>
                            <a:schemeClr val="bg1"/>
                          </a:solidFill>
                          <a:effectLst/>
                          <a:latin typeface="Arial" charset="0"/>
                        </a:rPr>
                        <a:t>2-point increase (%)</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CC00"/>
                        </a:buClr>
                        <a:buSzTx/>
                        <a:buFont typeface="Arial" charset="0"/>
                        <a:buNone/>
                        <a:tabLst/>
                      </a:pPr>
                      <a:r>
                        <a:rPr kumimoji="0" lang="en-US" sz="1800" b="1" i="0" u="none" strike="noStrike" cap="none" normalizeH="0" baseline="0" dirty="0" smtClean="0">
                          <a:ln>
                            <a:noFill/>
                          </a:ln>
                          <a:solidFill>
                            <a:schemeClr val="bg1"/>
                          </a:solidFill>
                          <a:effectLst/>
                          <a:latin typeface="Arial" charset="0"/>
                          <a:cs typeface="Times New Roman" pitchFamily="18" charset="0"/>
                        </a:rPr>
                        <a:t>26</a:t>
                      </a:r>
                    </a:p>
                    <a:p>
                      <a:pPr marL="0" marR="0" lvl="0" indent="0" algn="ctr" defTabSz="914400" rtl="0" eaLnBrk="1" fontAlgn="base" latinLnBrk="0" hangingPunct="1">
                        <a:lnSpc>
                          <a:spcPct val="100000"/>
                        </a:lnSpc>
                        <a:spcBef>
                          <a:spcPct val="0"/>
                        </a:spcBef>
                        <a:spcAft>
                          <a:spcPct val="0"/>
                        </a:spcAft>
                        <a:buClr>
                          <a:srgbClr val="FFCC00"/>
                        </a:buClr>
                        <a:buSzTx/>
                        <a:buFont typeface="Arial" charset="0"/>
                        <a:buNone/>
                        <a:tabLst/>
                      </a:pPr>
                      <a:r>
                        <a:rPr kumimoji="0" lang="en-US" sz="1800" b="1" i="0" u="none" strike="noStrike" cap="none" normalizeH="0" baseline="0" dirty="0" smtClean="0">
                          <a:ln>
                            <a:noFill/>
                          </a:ln>
                          <a:solidFill>
                            <a:schemeClr val="bg1"/>
                          </a:solidFill>
                          <a:effectLst/>
                          <a:latin typeface="Arial" charset="0"/>
                          <a:cs typeface="Times New Roman" pitchFamily="18" charset="0"/>
                        </a:rPr>
                        <a:t>0</a:t>
                      </a:r>
                    </a:p>
                  </a:txBody>
                  <a:tcPr horzOverflow="overflow">
                    <a:lnL>
                      <a:noFill/>
                    </a:lnL>
                    <a:lnR>
                      <a:noFill/>
                    </a:lnR>
                    <a:lnT>
                      <a:noFill/>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CC00"/>
                        </a:buClr>
                        <a:buSzTx/>
                        <a:buFont typeface="Arial" charset="0"/>
                        <a:buNone/>
                        <a:tabLst/>
                      </a:pPr>
                      <a:r>
                        <a:rPr kumimoji="0" lang="en-US" sz="1800" b="1" i="0" u="none" strike="noStrike" cap="none" normalizeH="0" baseline="0" dirty="0" smtClean="0">
                          <a:ln>
                            <a:noFill/>
                          </a:ln>
                          <a:solidFill>
                            <a:schemeClr val="bg1"/>
                          </a:solidFill>
                          <a:effectLst/>
                          <a:latin typeface="Arial" charset="0"/>
                          <a:cs typeface="Times New Roman" pitchFamily="18" charset="0"/>
                        </a:rPr>
                        <a:t>48</a:t>
                      </a:r>
                    </a:p>
                    <a:p>
                      <a:pPr marL="0" marR="0" lvl="0" indent="0" algn="ctr" defTabSz="914400" rtl="0" eaLnBrk="1" fontAlgn="base" latinLnBrk="0" hangingPunct="1">
                        <a:lnSpc>
                          <a:spcPct val="100000"/>
                        </a:lnSpc>
                        <a:spcBef>
                          <a:spcPct val="0"/>
                        </a:spcBef>
                        <a:spcAft>
                          <a:spcPct val="0"/>
                        </a:spcAft>
                        <a:buClr>
                          <a:srgbClr val="FFCC00"/>
                        </a:buClr>
                        <a:buSzTx/>
                        <a:buFont typeface="Arial" charset="0"/>
                        <a:buNone/>
                        <a:tabLst/>
                      </a:pPr>
                      <a:r>
                        <a:rPr kumimoji="0" lang="en-US" sz="1800" b="1" i="0" u="none" strike="noStrike" cap="none" normalizeH="0" baseline="0" dirty="0" smtClean="0">
                          <a:ln>
                            <a:noFill/>
                          </a:ln>
                          <a:solidFill>
                            <a:schemeClr val="bg1"/>
                          </a:solidFill>
                          <a:effectLst/>
                          <a:latin typeface="Arial" charset="0"/>
                          <a:cs typeface="Times New Roman" pitchFamily="18" charset="0"/>
                        </a:rPr>
                        <a:t>3</a:t>
                      </a:r>
                    </a:p>
                  </a:txBody>
                  <a:tcPr horzOverflow="overflow">
                    <a:lnL>
                      <a:noFill/>
                    </a:lnL>
                    <a:lnR>
                      <a:noFill/>
                    </a:lnR>
                    <a:lnT>
                      <a:noFill/>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CC00"/>
                        </a:buClr>
                        <a:buSzTx/>
                        <a:buFont typeface="Arial" charset="0"/>
                        <a:buNone/>
                        <a:tabLst/>
                      </a:pPr>
                      <a:r>
                        <a:rPr kumimoji="0" lang="en-US" sz="1800" b="1" i="0" u="none" strike="noStrike" cap="none" normalizeH="0" baseline="0" dirty="0" smtClean="0">
                          <a:ln>
                            <a:noFill/>
                          </a:ln>
                          <a:solidFill>
                            <a:schemeClr val="bg1"/>
                          </a:solidFill>
                          <a:effectLst/>
                          <a:latin typeface="Arial" charset="0"/>
                          <a:cs typeface="Times New Roman" pitchFamily="18" charset="0"/>
                        </a:rPr>
                        <a:t>42</a:t>
                      </a:r>
                    </a:p>
                    <a:p>
                      <a:pPr marL="0" marR="0" lvl="0" indent="0" algn="ctr" defTabSz="914400" rtl="0" eaLnBrk="1" fontAlgn="base" latinLnBrk="0" hangingPunct="1">
                        <a:lnSpc>
                          <a:spcPct val="100000"/>
                        </a:lnSpc>
                        <a:spcBef>
                          <a:spcPct val="0"/>
                        </a:spcBef>
                        <a:spcAft>
                          <a:spcPct val="0"/>
                        </a:spcAft>
                        <a:buClr>
                          <a:srgbClr val="FFCC00"/>
                        </a:buClr>
                        <a:buSzTx/>
                        <a:buFont typeface="Arial" charset="0"/>
                        <a:buNone/>
                        <a:tabLst/>
                      </a:pPr>
                      <a:r>
                        <a:rPr kumimoji="0" lang="en-US" sz="1800" b="1" i="0" u="none" strike="noStrike" cap="none" normalizeH="0" baseline="0" dirty="0" smtClean="0">
                          <a:ln>
                            <a:noFill/>
                          </a:ln>
                          <a:solidFill>
                            <a:schemeClr val="bg1"/>
                          </a:solidFill>
                          <a:effectLst/>
                          <a:latin typeface="Arial" charset="0"/>
                          <a:cs typeface="Times New Roman" pitchFamily="18" charset="0"/>
                        </a:rPr>
                        <a:t>0</a:t>
                      </a:r>
                    </a:p>
                  </a:txBody>
                  <a:tcPr horzOverflow="overflow">
                    <a:lnL>
                      <a:noFill/>
                    </a:lnL>
                    <a:lnR>
                      <a:noFill/>
                    </a:lnR>
                    <a:lnT>
                      <a:noFill/>
                    </a:lnT>
                    <a:lnB w="3175" cap="flat" cmpd="sng" algn="ctr">
                      <a:solidFill>
                        <a:srgbClr val="C0C0C0"/>
                      </a:solidFill>
                      <a:prstDash val="solid"/>
                      <a:round/>
                      <a:headEnd type="none" w="med" len="med"/>
                      <a:tailEnd type="none" w="med" len="med"/>
                    </a:lnB>
                    <a:lnTlToBr>
                      <a:noFill/>
                    </a:lnTlToBr>
                    <a:lnBlToTr>
                      <a:noFill/>
                    </a:lnBlToTr>
                    <a:noFill/>
                  </a:tcPr>
                </a:tc>
              </a:tr>
              <a:tr h="403177">
                <a:tc>
                  <a:txBody>
                    <a:bodyPr/>
                    <a:lstStyle/>
                    <a:p>
                      <a:pPr marL="0" marR="0" lvl="0" indent="0" algn="l" defTabSz="914400" rtl="0" eaLnBrk="1" fontAlgn="base" latinLnBrk="0" hangingPunct="1">
                        <a:lnSpc>
                          <a:spcPct val="100000"/>
                        </a:lnSpc>
                        <a:spcBef>
                          <a:spcPct val="0"/>
                        </a:spcBef>
                        <a:spcAft>
                          <a:spcPct val="0"/>
                        </a:spcAft>
                        <a:buClr>
                          <a:srgbClr val="FFCC00"/>
                        </a:buClr>
                        <a:buSzTx/>
                        <a:buFont typeface="Arial" charset="0"/>
                        <a:buNone/>
                        <a:tabLst/>
                      </a:pPr>
                      <a:r>
                        <a:rPr kumimoji="0" lang="en-US" sz="1800" b="1" i="0" u="none" strike="noStrike" cap="none" normalizeH="0" baseline="0" smtClean="0">
                          <a:ln>
                            <a:noFill/>
                          </a:ln>
                          <a:solidFill>
                            <a:schemeClr val="bg1"/>
                          </a:solidFill>
                          <a:effectLst/>
                          <a:latin typeface="Arial" charset="0"/>
                        </a:rPr>
                        <a:t>Model for end-stage liver disease score</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CC00"/>
                        </a:buClr>
                        <a:buSzTx/>
                        <a:buFont typeface="Arial" charset="0"/>
                        <a:buNone/>
                        <a:tabLst/>
                      </a:pPr>
                      <a:endParaRPr kumimoji="0" lang="en-US" sz="1800" b="1" i="0" u="none" strike="noStrike" cap="none" normalizeH="0" baseline="0" smtClean="0">
                        <a:ln>
                          <a:noFill/>
                        </a:ln>
                        <a:solidFill>
                          <a:schemeClr val="bg1"/>
                        </a:solidFill>
                        <a:effectLst/>
                        <a:latin typeface="Arial" charset="0"/>
                        <a:cs typeface="Times New Roman" pitchFamily="18" charset="0"/>
                      </a:endParaRPr>
                    </a:p>
                  </a:txBody>
                  <a:tcPr horzOverflow="overflow">
                    <a:lnL>
                      <a:noFill/>
                    </a:lnL>
                    <a:lnR>
                      <a:noFill/>
                    </a:lnR>
                    <a:lnT w="3175" cap="flat" cmpd="sng" algn="ctr">
                      <a:solidFill>
                        <a:srgbClr val="C0C0C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CC00"/>
                        </a:buClr>
                        <a:buSzTx/>
                        <a:buFont typeface="Arial" charset="0"/>
                        <a:buNone/>
                        <a:tabLst/>
                      </a:pPr>
                      <a:endParaRPr kumimoji="0" lang="en-US" sz="1800" b="1" i="0" u="none" strike="noStrike" cap="none" normalizeH="0" baseline="0" smtClean="0">
                        <a:ln>
                          <a:noFill/>
                        </a:ln>
                        <a:solidFill>
                          <a:schemeClr val="bg1"/>
                        </a:solidFill>
                        <a:effectLst/>
                        <a:latin typeface="Arial" charset="0"/>
                        <a:cs typeface="Times New Roman" pitchFamily="18" charset="0"/>
                      </a:endParaRPr>
                    </a:p>
                  </a:txBody>
                  <a:tcPr horzOverflow="overflow">
                    <a:lnL>
                      <a:noFill/>
                    </a:lnL>
                    <a:lnR>
                      <a:noFill/>
                    </a:lnR>
                    <a:lnT w="3175" cap="flat" cmpd="sng" algn="ctr">
                      <a:solidFill>
                        <a:srgbClr val="C0C0C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CC00"/>
                        </a:buClr>
                        <a:buSzTx/>
                        <a:buFont typeface="Arial" charset="0"/>
                        <a:buNone/>
                        <a:tabLst/>
                      </a:pPr>
                      <a:endParaRPr kumimoji="0" lang="en-US" sz="1800" b="1" i="0" u="none" strike="noStrike" cap="none" normalizeH="0" baseline="0" smtClean="0">
                        <a:ln>
                          <a:noFill/>
                        </a:ln>
                        <a:solidFill>
                          <a:schemeClr val="bg1"/>
                        </a:solidFill>
                        <a:effectLst/>
                        <a:latin typeface="Arial" charset="0"/>
                        <a:cs typeface="Times New Roman" pitchFamily="18" charset="0"/>
                      </a:endParaRPr>
                    </a:p>
                  </a:txBody>
                  <a:tcPr horzOverflow="overflow">
                    <a:lnL>
                      <a:noFill/>
                    </a:lnL>
                    <a:lnR>
                      <a:noFill/>
                    </a:lnR>
                    <a:lnT w="3175" cap="flat" cmpd="sng" algn="ctr">
                      <a:solidFill>
                        <a:srgbClr val="C0C0C0"/>
                      </a:solidFill>
                      <a:prstDash val="solid"/>
                      <a:round/>
                      <a:headEnd type="none" w="med" len="med"/>
                      <a:tailEnd type="none" w="med" len="med"/>
                    </a:lnT>
                    <a:lnB>
                      <a:noFill/>
                    </a:lnB>
                    <a:lnTlToBr>
                      <a:noFill/>
                    </a:lnTlToBr>
                    <a:lnBlToTr>
                      <a:noFill/>
                    </a:lnBlToTr>
                    <a:noFill/>
                  </a:tcPr>
                </a:tc>
              </a:tr>
              <a:tr h="230387">
                <a:tc>
                  <a:txBody>
                    <a:bodyPr/>
                    <a:lstStyle/>
                    <a:p>
                      <a:pPr marL="0" marR="0" lvl="0" indent="0" algn="l" defTabSz="914400" rtl="0" eaLnBrk="1" fontAlgn="base" latinLnBrk="0" hangingPunct="1">
                        <a:lnSpc>
                          <a:spcPct val="100000"/>
                        </a:lnSpc>
                        <a:spcBef>
                          <a:spcPct val="0"/>
                        </a:spcBef>
                        <a:spcAft>
                          <a:spcPct val="0"/>
                        </a:spcAft>
                        <a:buClr>
                          <a:srgbClr val="FFCC00"/>
                        </a:buClr>
                        <a:buSzTx/>
                        <a:buFont typeface="Arial" charset="0"/>
                        <a:buNone/>
                        <a:tabLst/>
                      </a:pPr>
                      <a:r>
                        <a:rPr kumimoji="0" lang="en-US" sz="1800" b="1" i="0" u="none" strike="noStrike" cap="none" normalizeH="0" baseline="0" smtClean="0">
                          <a:ln>
                            <a:noFill/>
                          </a:ln>
                          <a:solidFill>
                            <a:schemeClr val="bg1"/>
                          </a:solidFill>
                          <a:effectLst/>
                          <a:latin typeface="Arial" charset="0"/>
                        </a:rPr>
                        <a:t>   Baseline</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CC00"/>
                        </a:buClr>
                        <a:buSzTx/>
                        <a:buFont typeface="Arial" charset="0"/>
                        <a:buNone/>
                        <a:tabLst/>
                      </a:pPr>
                      <a:r>
                        <a:rPr kumimoji="0" lang="en-US" sz="1800" b="1" i="0" u="none" strike="noStrike" cap="none" normalizeH="0" baseline="0" smtClean="0">
                          <a:ln>
                            <a:noFill/>
                          </a:ln>
                          <a:solidFill>
                            <a:schemeClr val="bg1"/>
                          </a:solidFill>
                          <a:effectLst/>
                          <a:latin typeface="Arial" charset="0"/>
                          <a:cs typeface="Times New Roman" pitchFamily="18" charset="0"/>
                        </a:rPr>
                        <a:t>11.0</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CC00"/>
                        </a:buClr>
                        <a:buSzTx/>
                        <a:buFont typeface="Arial" charset="0"/>
                        <a:buNone/>
                        <a:tabLst/>
                      </a:pPr>
                      <a:r>
                        <a:rPr kumimoji="0" lang="en-US" sz="1800" b="1" i="0" u="none" strike="noStrike" cap="none" normalizeH="0" baseline="0" smtClean="0">
                          <a:ln>
                            <a:noFill/>
                          </a:ln>
                          <a:solidFill>
                            <a:schemeClr val="bg1"/>
                          </a:solidFill>
                          <a:effectLst/>
                          <a:latin typeface="Arial" charset="0"/>
                          <a:cs typeface="Times New Roman" pitchFamily="18" charset="0"/>
                        </a:rPr>
                        <a:t>13.0</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CC00"/>
                        </a:buClr>
                        <a:buSzTx/>
                        <a:buFont typeface="Arial" charset="0"/>
                        <a:buNone/>
                        <a:tabLst/>
                      </a:pPr>
                      <a:r>
                        <a:rPr kumimoji="0" lang="en-US" sz="1800" b="1" i="0" u="none" strike="noStrike" cap="none" normalizeH="0" baseline="0" smtClean="0">
                          <a:ln>
                            <a:noFill/>
                          </a:ln>
                          <a:solidFill>
                            <a:schemeClr val="bg1"/>
                          </a:solidFill>
                          <a:effectLst/>
                          <a:latin typeface="Arial" charset="0"/>
                          <a:cs typeface="Times New Roman" pitchFamily="18" charset="0"/>
                        </a:rPr>
                        <a:t>10.5</a:t>
                      </a:r>
                    </a:p>
                  </a:txBody>
                  <a:tcPr horzOverflow="overflow">
                    <a:lnL>
                      <a:noFill/>
                    </a:lnL>
                    <a:lnR>
                      <a:noFill/>
                    </a:lnR>
                    <a:lnT>
                      <a:noFill/>
                    </a:lnT>
                    <a:lnB>
                      <a:noFill/>
                    </a:lnB>
                    <a:lnTlToBr>
                      <a:noFill/>
                    </a:lnTlToBr>
                    <a:lnBlToTr>
                      <a:noFill/>
                    </a:lnBlToTr>
                    <a:noFill/>
                  </a:tcPr>
                </a:tc>
              </a:tr>
              <a:tr h="230387">
                <a:tc>
                  <a:txBody>
                    <a:bodyPr/>
                    <a:lstStyle/>
                    <a:p>
                      <a:pPr marL="0" marR="0" lvl="0" indent="0" algn="l" defTabSz="914400" rtl="0" eaLnBrk="1" fontAlgn="base" latinLnBrk="0" hangingPunct="1">
                        <a:lnSpc>
                          <a:spcPct val="100000"/>
                        </a:lnSpc>
                        <a:spcBef>
                          <a:spcPct val="0"/>
                        </a:spcBef>
                        <a:spcAft>
                          <a:spcPct val="0"/>
                        </a:spcAft>
                        <a:buClr>
                          <a:srgbClr val="FFCC00"/>
                        </a:buClr>
                        <a:buSzTx/>
                        <a:buFont typeface="Arial" charset="0"/>
                        <a:buNone/>
                        <a:tabLst/>
                      </a:pPr>
                      <a:r>
                        <a:rPr kumimoji="0" lang="en-US" sz="1800" b="1" i="0" u="none" strike="noStrike" cap="none" normalizeH="0" baseline="0" dirty="0" smtClean="0">
                          <a:ln>
                            <a:noFill/>
                          </a:ln>
                          <a:solidFill>
                            <a:schemeClr val="bg1"/>
                          </a:solidFill>
                          <a:effectLst/>
                          <a:latin typeface="Arial" charset="0"/>
                        </a:rPr>
                        <a:t>   Week 48 change</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CC00"/>
                        </a:buClr>
                        <a:buSzTx/>
                        <a:buFont typeface="Arial" charset="0"/>
                        <a:buNone/>
                        <a:tabLst/>
                      </a:pPr>
                      <a:r>
                        <a:rPr kumimoji="0" lang="en-US" sz="1800" b="1" i="0" u="none" strike="noStrike" cap="none" normalizeH="0" baseline="0" smtClean="0">
                          <a:ln>
                            <a:noFill/>
                          </a:ln>
                          <a:solidFill>
                            <a:schemeClr val="bg1"/>
                          </a:solidFill>
                          <a:effectLst/>
                          <a:latin typeface="Arial" charset="0"/>
                        </a:rPr>
                        <a:t>-2.0</a:t>
                      </a:r>
                    </a:p>
                  </a:txBody>
                  <a:tcPr horzOverflow="overflow">
                    <a:lnL>
                      <a:noFill/>
                    </a:lnL>
                    <a:lnR>
                      <a:noFill/>
                    </a:lnR>
                    <a:lnT>
                      <a:noFill/>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CC00"/>
                        </a:buClr>
                        <a:buSzTx/>
                        <a:buFont typeface="Arial" charset="0"/>
                        <a:buNone/>
                        <a:tabLst/>
                      </a:pPr>
                      <a:r>
                        <a:rPr kumimoji="0" lang="en-US" sz="1800" b="1" i="0" u="none" strike="noStrike" cap="none" normalizeH="0" baseline="0" smtClean="0">
                          <a:ln>
                            <a:noFill/>
                          </a:ln>
                          <a:solidFill>
                            <a:schemeClr val="bg1"/>
                          </a:solidFill>
                          <a:effectLst/>
                          <a:latin typeface="Arial" charset="0"/>
                        </a:rPr>
                        <a:t>-2.0</a:t>
                      </a:r>
                    </a:p>
                  </a:txBody>
                  <a:tcPr horzOverflow="overflow">
                    <a:lnL>
                      <a:noFill/>
                    </a:lnL>
                    <a:lnR>
                      <a:noFill/>
                    </a:lnR>
                    <a:lnT>
                      <a:noFill/>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CC00"/>
                        </a:buClr>
                        <a:buSzTx/>
                        <a:buFont typeface="Arial" charset="0"/>
                        <a:buNone/>
                        <a:tabLst/>
                      </a:pPr>
                      <a:r>
                        <a:rPr kumimoji="0" lang="en-US" sz="1800" b="1" i="0" u="none" strike="noStrike" cap="none" normalizeH="0" baseline="0" smtClean="0">
                          <a:ln>
                            <a:noFill/>
                          </a:ln>
                          <a:solidFill>
                            <a:schemeClr val="bg1"/>
                          </a:solidFill>
                          <a:effectLst/>
                          <a:latin typeface="Arial" charset="0"/>
                        </a:rPr>
                        <a:t>-2.0</a:t>
                      </a:r>
                    </a:p>
                  </a:txBody>
                  <a:tcPr horzOverflow="overflow">
                    <a:lnL>
                      <a:noFill/>
                    </a:lnL>
                    <a:lnR>
                      <a:noFill/>
                    </a:lnR>
                    <a:lnT>
                      <a:noFill/>
                    </a:lnT>
                    <a:lnB w="3175" cap="flat" cmpd="sng" algn="ctr">
                      <a:solidFill>
                        <a:srgbClr val="C0C0C0"/>
                      </a:solidFill>
                      <a:prstDash val="solid"/>
                      <a:round/>
                      <a:headEnd type="none" w="med" len="med"/>
                      <a:tailEnd type="none" w="med" len="med"/>
                    </a:lnB>
                    <a:lnTlToBr>
                      <a:noFill/>
                    </a:lnTlToBr>
                    <a:lnBlToTr>
                      <a:noFill/>
                    </a:lnBlToTr>
                    <a:noFill/>
                  </a:tcPr>
                </a:tc>
              </a:tr>
              <a:tr h="575967">
                <a:tc>
                  <a:txBody>
                    <a:bodyPr/>
                    <a:lstStyle/>
                    <a:p>
                      <a:pPr marL="0" marR="0" lvl="0" indent="0" algn="l" defTabSz="914400" rtl="0" eaLnBrk="1" fontAlgn="base" latinLnBrk="0" hangingPunct="1">
                        <a:lnSpc>
                          <a:spcPct val="100000"/>
                        </a:lnSpc>
                        <a:spcBef>
                          <a:spcPct val="0"/>
                        </a:spcBef>
                        <a:spcAft>
                          <a:spcPct val="0"/>
                        </a:spcAft>
                        <a:buClr>
                          <a:srgbClr val="FFCC00"/>
                        </a:buClr>
                        <a:buSzTx/>
                        <a:buFont typeface="Arial" charset="0"/>
                        <a:buNone/>
                        <a:tabLst/>
                      </a:pPr>
                      <a:r>
                        <a:rPr kumimoji="0" lang="en-US" sz="1800" b="1" i="0" u="none" strike="noStrike" cap="none" normalizeH="0" baseline="0" dirty="0" smtClean="0">
                          <a:ln>
                            <a:noFill/>
                          </a:ln>
                          <a:solidFill>
                            <a:schemeClr val="bg1"/>
                          </a:solidFill>
                          <a:effectLst/>
                          <a:latin typeface="Arial" charset="0"/>
                        </a:rPr>
                        <a:t>ALT (U/L)</a:t>
                      </a:r>
                    </a:p>
                    <a:p>
                      <a:pPr marL="0" marR="0" lvl="0" indent="0" algn="l" defTabSz="914400" rtl="0" eaLnBrk="1" fontAlgn="base" latinLnBrk="0" hangingPunct="1">
                        <a:lnSpc>
                          <a:spcPct val="100000"/>
                        </a:lnSpc>
                        <a:spcBef>
                          <a:spcPct val="0"/>
                        </a:spcBef>
                        <a:spcAft>
                          <a:spcPct val="0"/>
                        </a:spcAft>
                        <a:buClr>
                          <a:srgbClr val="FFCC00"/>
                        </a:buClr>
                        <a:buSzTx/>
                        <a:buFont typeface="Arial" charset="0"/>
                        <a:buNone/>
                        <a:tabLst/>
                      </a:pPr>
                      <a:r>
                        <a:rPr kumimoji="0" lang="en-US" sz="1800" b="1" i="0" u="none" strike="noStrike" cap="none" normalizeH="0" baseline="0" dirty="0" smtClean="0">
                          <a:ln>
                            <a:noFill/>
                          </a:ln>
                          <a:solidFill>
                            <a:schemeClr val="bg1"/>
                          </a:solidFill>
                          <a:effectLst/>
                          <a:latin typeface="Arial" charset="0"/>
                        </a:rPr>
                        <a:t>   Baseline</a:t>
                      </a:r>
                    </a:p>
                    <a:p>
                      <a:pPr marL="0" marR="0" lvl="0" indent="0" algn="l" defTabSz="914400" rtl="0" eaLnBrk="1" fontAlgn="base" latinLnBrk="0" hangingPunct="1">
                        <a:lnSpc>
                          <a:spcPct val="100000"/>
                        </a:lnSpc>
                        <a:spcBef>
                          <a:spcPct val="0"/>
                        </a:spcBef>
                        <a:spcAft>
                          <a:spcPct val="0"/>
                        </a:spcAft>
                        <a:buClr>
                          <a:srgbClr val="FFCC00"/>
                        </a:buClr>
                        <a:buSzTx/>
                        <a:buFont typeface="Arial" charset="0"/>
                        <a:buNone/>
                        <a:tabLst/>
                      </a:pPr>
                      <a:r>
                        <a:rPr kumimoji="0" lang="en-US" sz="1800" b="1" i="0" u="none" strike="noStrike" cap="none" normalizeH="0" baseline="0" dirty="0" smtClean="0">
                          <a:ln>
                            <a:noFill/>
                          </a:ln>
                          <a:solidFill>
                            <a:schemeClr val="bg1"/>
                          </a:solidFill>
                          <a:effectLst/>
                          <a:latin typeface="Arial" charset="0"/>
                        </a:rPr>
                        <a:t>   Week 48 change</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CC00"/>
                        </a:buClr>
                        <a:buSzTx/>
                        <a:buFont typeface="Arial" charset="0"/>
                        <a:buNone/>
                        <a:tabLst/>
                      </a:pPr>
                      <a:endParaRPr kumimoji="0" lang="en-US" sz="1800" b="1" i="0" u="none" strike="noStrike" cap="none" normalizeH="0" baseline="0" dirty="0" smtClean="0">
                        <a:ln>
                          <a:noFill/>
                        </a:ln>
                        <a:solidFill>
                          <a:schemeClr val="bg1"/>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
                          <a:srgbClr val="FFCC00"/>
                        </a:buClr>
                        <a:buSzTx/>
                        <a:buFont typeface="Arial" charset="0"/>
                        <a:buNone/>
                        <a:tabLst/>
                      </a:pPr>
                      <a:r>
                        <a:rPr kumimoji="0" lang="en-US" sz="1800" b="1" i="0" u="none" strike="noStrike" cap="none" normalizeH="0" baseline="0" dirty="0" smtClean="0">
                          <a:ln>
                            <a:noFill/>
                          </a:ln>
                          <a:solidFill>
                            <a:schemeClr val="bg1"/>
                          </a:solidFill>
                          <a:effectLst/>
                          <a:latin typeface="Arial" charset="0"/>
                          <a:cs typeface="Times New Roman" pitchFamily="18" charset="0"/>
                        </a:rPr>
                        <a:t>48</a:t>
                      </a:r>
                    </a:p>
                    <a:p>
                      <a:pPr marL="0" marR="0" lvl="0" indent="0" algn="ctr" defTabSz="914400" rtl="0" eaLnBrk="1" fontAlgn="base" latinLnBrk="0" hangingPunct="1">
                        <a:lnSpc>
                          <a:spcPct val="100000"/>
                        </a:lnSpc>
                        <a:spcBef>
                          <a:spcPct val="0"/>
                        </a:spcBef>
                        <a:spcAft>
                          <a:spcPct val="0"/>
                        </a:spcAft>
                        <a:buClr>
                          <a:srgbClr val="FFCC00"/>
                        </a:buClr>
                        <a:buSzTx/>
                        <a:buFont typeface="Arial" charset="0"/>
                        <a:buNone/>
                        <a:tabLst/>
                      </a:pPr>
                      <a:r>
                        <a:rPr kumimoji="0" lang="en-US" sz="1800" b="1" i="0" u="none" strike="noStrike" cap="none" normalizeH="0" baseline="0" dirty="0" smtClean="0">
                          <a:ln>
                            <a:noFill/>
                          </a:ln>
                          <a:solidFill>
                            <a:schemeClr val="bg1"/>
                          </a:solidFill>
                          <a:effectLst/>
                          <a:latin typeface="Arial" charset="0"/>
                          <a:cs typeface="Times New Roman" pitchFamily="18" charset="0"/>
                        </a:rPr>
                        <a:t>-7</a:t>
                      </a:r>
                    </a:p>
                  </a:txBody>
                  <a:tcPr horzOverflow="overflow">
                    <a:lnL>
                      <a:noFill/>
                    </a:lnL>
                    <a:lnR>
                      <a:noFill/>
                    </a:lnR>
                    <a:lnT w="3175" cap="flat" cmpd="sng" algn="ctr">
                      <a:solidFill>
                        <a:srgbClr val="C0C0C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CC00"/>
                        </a:buClr>
                        <a:buSzTx/>
                        <a:buFont typeface="Arial" charset="0"/>
                        <a:buNone/>
                        <a:tabLst/>
                      </a:pPr>
                      <a:endParaRPr kumimoji="0" lang="en-US" sz="1800" b="1" i="0" u="none" strike="noStrike" cap="none" normalizeH="0" baseline="0" dirty="0" smtClean="0">
                        <a:ln>
                          <a:noFill/>
                        </a:ln>
                        <a:solidFill>
                          <a:schemeClr val="bg1"/>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
                          <a:srgbClr val="FFCC00"/>
                        </a:buClr>
                        <a:buSzTx/>
                        <a:buFont typeface="Arial" charset="0"/>
                        <a:buNone/>
                        <a:tabLst/>
                      </a:pPr>
                      <a:r>
                        <a:rPr kumimoji="0" lang="en-US" sz="1800" b="1" i="0" u="none" strike="noStrike" cap="none" normalizeH="0" baseline="0" dirty="0" smtClean="0">
                          <a:ln>
                            <a:noFill/>
                          </a:ln>
                          <a:solidFill>
                            <a:schemeClr val="bg1"/>
                          </a:solidFill>
                          <a:effectLst/>
                          <a:latin typeface="Arial" charset="0"/>
                          <a:cs typeface="Times New Roman" pitchFamily="18" charset="0"/>
                        </a:rPr>
                        <a:t>54</a:t>
                      </a:r>
                    </a:p>
                    <a:p>
                      <a:pPr marL="0" marR="0" lvl="0" indent="0" algn="ctr" defTabSz="914400" rtl="0" eaLnBrk="1" fontAlgn="base" latinLnBrk="0" hangingPunct="1">
                        <a:lnSpc>
                          <a:spcPct val="100000"/>
                        </a:lnSpc>
                        <a:spcBef>
                          <a:spcPct val="0"/>
                        </a:spcBef>
                        <a:spcAft>
                          <a:spcPct val="0"/>
                        </a:spcAft>
                        <a:buClr>
                          <a:srgbClr val="FFCC00"/>
                        </a:buClr>
                        <a:buSzTx/>
                        <a:buFont typeface="Arial" charset="0"/>
                        <a:buNone/>
                        <a:tabLst/>
                      </a:pPr>
                      <a:r>
                        <a:rPr kumimoji="0" lang="en-US" sz="1800" b="1" i="0" u="none" strike="noStrike" cap="none" normalizeH="0" baseline="0" dirty="0" smtClean="0">
                          <a:ln>
                            <a:noFill/>
                          </a:ln>
                          <a:solidFill>
                            <a:schemeClr val="bg1"/>
                          </a:solidFill>
                          <a:effectLst/>
                          <a:latin typeface="Arial" charset="0"/>
                          <a:cs typeface="Times New Roman" pitchFamily="18" charset="0"/>
                        </a:rPr>
                        <a:t>-17</a:t>
                      </a:r>
                    </a:p>
                  </a:txBody>
                  <a:tcPr horzOverflow="overflow">
                    <a:lnL>
                      <a:noFill/>
                    </a:lnL>
                    <a:lnR>
                      <a:noFill/>
                    </a:lnR>
                    <a:lnT w="3175" cap="flat" cmpd="sng" algn="ctr">
                      <a:solidFill>
                        <a:srgbClr val="C0C0C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CC00"/>
                        </a:buClr>
                        <a:buSzTx/>
                        <a:buFont typeface="Arial" charset="0"/>
                        <a:buNone/>
                        <a:tabLst/>
                      </a:pPr>
                      <a:endParaRPr kumimoji="0" lang="en-US" sz="1800" b="1" i="0" u="none" strike="noStrike" cap="none" normalizeH="0" baseline="0" dirty="0" smtClean="0">
                        <a:ln>
                          <a:noFill/>
                        </a:ln>
                        <a:solidFill>
                          <a:schemeClr val="bg1"/>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
                          <a:srgbClr val="FFCC00"/>
                        </a:buClr>
                        <a:buSzTx/>
                        <a:buFont typeface="Arial" charset="0"/>
                        <a:buNone/>
                        <a:tabLst/>
                      </a:pPr>
                      <a:r>
                        <a:rPr kumimoji="0" lang="en-US" sz="1800" b="1" i="0" u="none" strike="noStrike" cap="none" normalizeH="0" baseline="0" dirty="0" smtClean="0">
                          <a:ln>
                            <a:noFill/>
                          </a:ln>
                          <a:solidFill>
                            <a:schemeClr val="bg1"/>
                          </a:solidFill>
                          <a:effectLst/>
                          <a:latin typeface="Arial" charset="0"/>
                          <a:cs typeface="Times New Roman" pitchFamily="18" charset="0"/>
                        </a:rPr>
                        <a:t>52</a:t>
                      </a:r>
                    </a:p>
                    <a:p>
                      <a:pPr marL="0" marR="0" lvl="0" indent="0" algn="ctr" defTabSz="914400" rtl="0" eaLnBrk="1" fontAlgn="base" latinLnBrk="0" hangingPunct="1">
                        <a:lnSpc>
                          <a:spcPct val="100000"/>
                        </a:lnSpc>
                        <a:spcBef>
                          <a:spcPct val="0"/>
                        </a:spcBef>
                        <a:spcAft>
                          <a:spcPct val="0"/>
                        </a:spcAft>
                        <a:buClr>
                          <a:srgbClr val="FFCC00"/>
                        </a:buClr>
                        <a:buSzTx/>
                        <a:buFont typeface="Arial" charset="0"/>
                        <a:buNone/>
                        <a:tabLst/>
                      </a:pPr>
                      <a:r>
                        <a:rPr kumimoji="0" lang="en-US" sz="1800" b="1" i="0" u="none" strike="noStrike" cap="none" normalizeH="0" baseline="0" dirty="0" smtClean="0">
                          <a:ln>
                            <a:noFill/>
                          </a:ln>
                          <a:solidFill>
                            <a:schemeClr val="bg1"/>
                          </a:solidFill>
                          <a:effectLst/>
                          <a:latin typeface="Arial" charset="0"/>
                          <a:cs typeface="Times New Roman" pitchFamily="18" charset="0"/>
                        </a:rPr>
                        <a:t>-26</a:t>
                      </a:r>
                    </a:p>
                  </a:txBody>
                  <a:tcPr horzOverflow="overflow">
                    <a:lnL>
                      <a:noFill/>
                    </a:lnL>
                    <a:lnR>
                      <a:noFill/>
                    </a:lnR>
                    <a:lnT w="3175" cap="flat" cmpd="sng" algn="ctr">
                      <a:solidFill>
                        <a:srgbClr val="C0C0C0"/>
                      </a:solidFill>
                      <a:prstDash val="solid"/>
                      <a:round/>
                      <a:headEnd type="none" w="med" len="med"/>
                      <a:tailEnd type="none" w="med" len="med"/>
                    </a:lnT>
                    <a:lnB>
                      <a:noFill/>
                    </a:lnB>
                    <a:lnTlToBr>
                      <a:noFill/>
                    </a:lnTlToBr>
                    <a:lnBlToTr>
                      <a:noFill/>
                    </a:lnBlToTr>
                    <a:noFill/>
                  </a:tcPr>
                </a:tc>
              </a:tr>
            </a:tbl>
          </a:graphicData>
        </a:graphic>
      </p:graphicFrame>
      <p:sp>
        <p:nvSpPr>
          <p:cNvPr id="11304" name="Text Box 43"/>
          <p:cNvSpPr txBox="1">
            <a:spLocks noChangeArrowheads="1"/>
          </p:cNvSpPr>
          <p:nvPr/>
        </p:nvSpPr>
        <p:spPr bwMode="auto">
          <a:xfrm>
            <a:off x="179388" y="6421438"/>
            <a:ext cx="8677275" cy="284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marL="342900" indent="-342900">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lnSpc>
                <a:spcPct val="90000"/>
              </a:lnSpc>
              <a:spcBef>
                <a:spcPct val="0"/>
              </a:spcBef>
              <a:spcAft>
                <a:spcPct val="0"/>
              </a:spcAft>
              <a:buClr>
                <a:srgbClr val="EEE800"/>
              </a:buClr>
              <a:buSzPct val="125000"/>
              <a:buFontTx/>
              <a:buNone/>
            </a:pPr>
            <a:r>
              <a:rPr lang="en-US" altLang="en-US" sz="1400" b="0"/>
              <a:t>Liaw Y-F, et al. </a:t>
            </a:r>
            <a:r>
              <a:rPr lang="en-US" altLang="zh-TW" sz="1400" b="0" i="1">
                <a:ea typeface="PMingLiU" panose="02020500000000000000" pitchFamily="18" charset="-120"/>
              </a:rPr>
              <a:t>Hepatology.</a:t>
            </a:r>
            <a:r>
              <a:rPr lang="en-US" altLang="zh-TW" sz="1400" b="0">
                <a:ea typeface="PMingLiU" panose="02020500000000000000" pitchFamily="18" charset="-120"/>
              </a:rPr>
              <a:t> 2011;53:62-72.</a:t>
            </a:r>
            <a:endParaRPr lang="en-US" altLang="en-US" sz="1400" b="0"/>
          </a:p>
        </p:txBody>
      </p:sp>
    </p:spTree>
    <p:extLst>
      <p:ext uri="{BB962C8B-B14F-4D97-AF65-F5344CB8AC3E}">
        <p14:creationId xmlns:p14="http://schemas.microsoft.com/office/powerpoint/2010/main" xmlns="" val="9984576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Disclosures</a:t>
            </a:r>
            <a:endParaRPr lang="en-US" dirty="0"/>
          </a:p>
        </p:txBody>
      </p:sp>
      <p:sp>
        <p:nvSpPr>
          <p:cNvPr id="3" name="Content Placeholder 2"/>
          <p:cNvSpPr>
            <a:spLocks noGrp="1"/>
          </p:cNvSpPr>
          <p:nvPr>
            <p:ph idx="1"/>
          </p:nvPr>
        </p:nvSpPr>
        <p:spPr/>
        <p:txBody>
          <a:bodyPr/>
          <a:lstStyle/>
          <a:p>
            <a:r>
              <a:rPr lang="en-US" dirty="0" smtClean="0"/>
              <a:t>Dr Gish has consulting relationships with</a:t>
            </a:r>
          </a:p>
          <a:p>
            <a:r>
              <a:rPr lang="en-US" dirty="0" smtClean="0"/>
              <a:t>Gilead </a:t>
            </a:r>
          </a:p>
          <a:p>
            <a:r>
              <a:rPr lang="en-US" dirty="0" smtClean="0"/>
              <a:t>BMS</a:t>
            </a:r>
          </a:p>
          <a:p>
            <a:r>
              <a:rPr lang="en-US" dirty="0" smtClean="0"/>
              <a:t>Genentech</a:t>
            </a:r>
            <a:endParaRPr lang="en-US" dirty="0"/>
          </a:p>
        </p:txBody>
      </p:sp>
    </p:spTree>
    <p:extLst>
      <p:ext uri="{BB962C8B-B14F-4D97-AF65-F5344CB8AC3E}">
        <p14:creationId xmlns:p14="http://schemas.microsoft.com/office/powerpoint/2010/main" xmlns="" val="4329692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179388" y="1916113"/>
            <a:ext cx="8785225" cy="3205162"/>
          </a:xfrm>
          <a:prstGeom prst="rect">
            <a:avLst/>
          </a:prstGeom>
          <a:solidFill>
            <a:srgbClr val="000044"/>
          </a:solidFill>
          <a:ln w="9525" algn="ctr">
            <a:solidFill>
              <a:srgbClr val="808080"/>
            </a:solidFill>
            <a:miter lim="800000"/>
            <a:headEnd/>
            <a:tailEnd/>
          </a:ln>
        </p:spPr>
        <p:txBody>
          <a:bodyPr wrap="none" lIns="93177" tIns="46589" rIns="93177" bIns="46589" anchor="ctr"/>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eaLnBrk="1" hangingPunct="1">
              <a:spcBef>
                <a:spcPct val="0"/>
              </a:spcBef>
              <a:spcAft>
                <a:spcPct val="0"/>
              </a:spcAft>
              <a:buClrTx/>
              <a:buFontTx/>
              <a:buNone/>
            </a:pPr>
            <a:endParaRPr lang="en-US" altLang="en-US" sz="1800" b="0">
              <a:solidFill>
                <a:schemeClr val="tx1"/>
              </a:solidFill>
            </a:endParaRPr>
          </a:p>
        </p:txBody>
      </p:sp>
      <p:sp>
        <p:nvSpPr>
          <p:cNvPr id="13315" name="Rectangle 3"/>
          <p:cNvSpPr>
            <a:spLocks noChangeArrowheads="1"/>
          </p:cNvSpPr>
          <p:nvPr/>
        </p:nvSpPr>
        <p:spPr bwMode="auto">
          <a:xfrm>
            <a:off x="3959225" y="3476625"/>
            <a:ext cx="2771775" cy="433388"/>
          </a:xfrm>
          <a:prstGeom prst="rect">
            <a:avLst/>
          </a:prstGeom>
          <a:gradFill rotWithShape="1">
            <a:gsLst>
              <a:gs pos="0">
                <a:srgbClr val="FFCC00"/>
              </a:gs>
              <a:gs pos="100000">
                <a:srgbClr val="FF9900"/>
              </a:gs>
            </a:gsLst>
            <a:lin ang="5400000" scaled="1"/>
          </a:gra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buClr>
                <a:srgbClr val="EEE800"/>
              </a:buClr>
              <a:buSzPct val="125000"/>
              <a:buFontTx/>
              <a:buNone/>
            </a:pPr>
            <a:endParaRPr lang="en-US" altLang="en-US" sz="1400" b="0"/>
          </a:p>
        </p:txBody>
      </p:sp>
      <p:sp>
        <p:nvSpPr>
          <p:cNvPr id="13316" name="Rectangle 4"/>
          <p:cNvSpPr>
            <a:spLocks noGrp="1" noChangeArrowheads="1"/>
          </p:cNvSpPr>
          <p:nvPr>
            <p:ph type="title"/>
          </p:nvPr>
        </p:nvSpPr>
        <p:spPr>
          <a:xfrm>
            <a:off x="179388" y="188913"/>
            <a:ext cx="8785225" cy="1125537"/>
          </a:xfrm>
        </p:spPr>
        <p:txBody>
          <a:bodyPr/>
          <a:lstStyle/>
          <a:p>
            <a:pPr eaLnBrk="1" hangingPunct="1"/>
            <a:r>
              <a:rPr lang="en-US" altLang="en-US" sz="3200" smtClean="0"/>
              <a:t>Chronic HBV With Evidence of Hepatic Decompensation: Entecavir Versus Adefovir</a:t>
            </a:r>
          </a:p>
        </p:txBody>
      </p:sp>
      <p:sp>
        <p:nvSpPr>
          <p:cNvPr id="13317" name="Text Box 5"/>
          <p:cNvSpPr txBox="1">
            <a:spLocks noChangeArrowheads="1"/>
          </p:cNvSpPr>
          <p:nvPr/>
        </p:nvSpPr>
        <p:spPr bwMode="auto">
          <a:xfrm>
            <a:off x="4618038" y="2457450"/>
            <a:ext cx="1441450" cy="339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lgn="ctr">
              <a:lnSpc>
                <a:spcPct val="90000"/>
              </a:lnSpc>
              <a:spcBef>
                <a:spcPct val="0"/>
              </a:spcBef>
              <a:spcAft>
                <a:spcPct val="0"/>
              </a:spcAft>
              <a:buClrTx/>
              <a:buFontTx/>
              <a:buNone/>
            </a:pPr>
            <a:r>
              <a:rPr lang="en-US" altLang="en-US" sz="1800"/>
              <a:t>Open-Label</a:t>
            </a:r>
            <a:endParaRPr lang="en-US" altLang="en-US" sz="1400"/>
          </a:p>
        </p:txBody>
      </p:sp>
      <p:sp>
        <p:nvSpPr>
          <p:cNvPr id="13318" name="Text Box 6"/>
          <p:cNvSpPr txBox="1">
            <a:spLocks noChangeArrowheads="1"/>
          </p:cNvSpPr>
          <p:nvPr/>
        </p:nvSpPr>
        <p:spPr bwMode="auto">
          <a:xfrm>
            <a:off x="157163" y="2816225"/>
            <a:ext cx="2727325" cy="1085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lgn="ctr">
              <a:lnSpc>
                <a:spcPct val="90000"/>
              </a:lnSpc>
              <a:spcBef>
                <a:spcPct val="0"/>
              </a:spcBef>
              <a:spcAft>
                <a:spcPct val="0"/>
              </a:spcAft>
              <a:buClrTx/>
              <a:buFontTx/>
              <a:buNone/>
            </a:pPr>
            <a:r>
              <a:rPr lang="en-US" altLang="en-US" sz="1600" u="sng"/>
              <a:t>Phase 3b Study</a:t>
            </a:r>
          </a:p>
          <a:p>
            <a:pPr algn="ctr">
              <a:lnSpc>
                <a:spcPct val="90000"/>
              </a:lnSpc>
              <a:spcBef>
                <a:spcPct val="15000"/>
              </a:spcBef>
              <a:spcAft>
                <a:spcPct val="15000"/>
              </a:spcAft>
              <a:buClrTx/>
              <a:buFontTx/>
              <a:buNone/>
            </a:pPr>
            <a:r>
              <a:rPr lang="en-US" altLang="en-US" sz="1600"/>
              <a:t>  </a:t>
            </a:r>
            <a:r>
              <a:rPr lang="en-US" altLang="en-US" sz="1400"/>
              <a:t>HBV DNA: </a:t>
            </a:r>
            <a:r>
              <a:rPr lang="en-US" altLang="en-US" sz="1400" u="sng"/>
              <a:t>&gt;</a:t>
            </a:r>
            <a:r>
              <a:rPr lang="en-US" altLang="en-US" sz="1400"/>
              <a:t>10</a:t>
            </a:r>
            <a:r>
              <a:rPr lang="en-US" altLang="en-US" sz="1400" baseline="30000"/>
              <a:t>5</a:t>
            </a:r>
            <a:r>
              <a:rPr lang="en-US" altLang="en-US" sz="1400"/>
              <a:t> copies/mL</a:t>
            </a:r>
          </a:p>
          <a:p>
            <a:pPr algn="ctr">
              <a:lnSpc>
                <a:spcPct val="90000"/>
              </a:lnSpc>
              <a:spcBef>
                <a:spcPct val="15000"/>
              </a:spcBef>
              <a:spcAft>
                <a:spcPct val="15000"/>
              </a:spcAft>
              <a:buClrTx/>
              <a:buFontTx/>
              <a:buNone/>
            </a:pPr>
            <a:r>
              <a:rPr lang="en-US" altLang="en-US" sz="1400"/>
              <a:t>ALT: &lt;15 x ULN</a:t>
            </a:r>
          </a:p>
          <a:p>
            <a:pPr algn="ctr">
              <a:lnSpc>
                <a:spcPct val="90000"/>
              </a:lnSpc>
              <a:spcBef>
                <a:spcPct val="15000"/>
              </a:spcBef>
              <a:spcAft>
                <a:spcPct val="15000"/>
              </a:spcAft>
              <a:buClrTx/>
              <a:buFontTx/>
              <a:buNone/>
            </a:pPr>
            <a:r>
              <a:rPr lang="en-US" altLang="en-US" sz="1400"/>
              <a:t>Child-Pugh-Turcotte score: </a:t>
            </a:r>
            <a:r>
              <a:rPr lang="en-US" altLang="en-US" sz="1400" u="sng"/>
              <a:t>&gt;</a:t>
            </a:r>
            <a:r>
              <a:rPr lang="en-US" altLang="en-US" sz="1400"/>
              <a:t>7</a:t>
            </a:r>
          </a:p>
        </p:txBody>
      </p:sp>
      <p:sp>
        <p:nvSpPr>
          <p:cNvPr id="13319" name="Freeform 7"/>
          <p:cNvSpPr>
            <a:spLocks/>
          </p:cNvSpPr>
          <p:nvPr/>
        </p:nvSpPr>
        <p:spPr bwMode="auto">
          <a:xfrm>
            <a:off x="2952750" y="2997200"/>
            <a:ext cx="935038" cy="395288"/>
          </a:xfrm>
          <a:custGeom>
            <a:avLst/>
            <a:gdLst>
              <a:gd name="T0" fmla="*/ 0 w 356"/>
              <a:gd name="T1" fmla="*/ 2147483646 h 277"/>
              <a:gd name="T2" fmla="*/ 2147483646 w 356"/>
              <a:gd name="T3" fmla="*/ 0 h 277"/>
              <a:gd name="T4" fmla="*/ 0 60000 65536"/>
              <a:gd name="T5" fmla="*/ 0 60000 65536"/>
            </a:gdLst>
            <a:ahLst/>
            <a:cxnLst>
              <a:cxn ang="T4">
                <a:pos x="T0" y="T1"/>
              </a:cxn>
              <a:cxn ang="T5">
                <a:pos x="T2" y="T3"/>
              </a:cxn>
            </a:cxnLst>
            <a:rect l="0" t="0" r="r" b="b"/>
            <a:pathLst>
              <a:path w="356" h="277">
                <a:moveTo>
                  <a:pt x="0" y="277"/>
                </a:moveTo>
                <a:lnTo>
                  <a:pt x="356" y="0"/>
                </a:lnTo>
              </a:path>
            </a:pathLst>
          </a:custGeom>
          <a:noFill/>
          <a:ln w="38100">
            <a:solidFill>
              <a:schemeClr val="bg1"/>
            </a:solidFill>
            <a:round/>
            <a:headEnd type="none" w="med" len="med"/>
            <a:tailEnd type="triangl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3320" name="Rectangle 8"/>
          <p:cNvSpPr>
            <a:spLocks noChangeArrowheads="1"/>
          </p:cNvSpPr>
          <p:nvPr/>
        </p:nvSpPr>
        <p:spPr bwMode="auto">
          <a:xfrm>
            <a:off x="3959225" y="2814638"/>
            <a:ext cx="2771775" cy="433387"/>
          </a:xfrm>
          <a:prstGeom prst="rect">
            <a:avLst/>
          </a:prstGeom>
          <a:gradFill rotWithShape="1">
            <a:gsLst>
              <a:gs pos="0">
                <a:srgbClr val="CC99FF"/>
              </a:gs>
              <a:gs pos="100000">
                <a:srgbClr val="9933FF"/>
              </a:gs>
            </a:gsLst>
            <a:lin ang="5400000" scaled="1"/>
          </a:gra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buClr>
                <a:srgbClr val="EEE800"/>
              </a:buClr>
              <a:buSzPct val="125000"/>
              <a:buFontTx/>
              <a:buNone/>
            </a:pPr>
            <a:endParaRPr lang="en-US" altLang="en-US" sz="1400" b="0"/>
          </a:p>
        </p:txBody>
      </p:sp>
      <p:sp>
        <p:nvSpPr>
          <p:cNvPr id="13321" name="Text Box 9"/>
          <p:cNvSpPr txBox="1">
            <a:spLocks noChangeArrowheads="1"/>
          </p:cNvSpPr>
          <p:nvPr/>
        </p:nvSpPr>
        <p:spPr bwMode="auto">
          <a:xfrm>
            <a:off x="3382963" y="3927475"/>
            <a:ext cx="5402262" cy="257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lnSpc>
                <a:spcPct val="90000"/>
              </a:lnSpc>
              <a:spcBef>
                <a:spcPct val="0"/>
              </a:spcBef>
              <a:spcAft>
                <a:spcPct val="0"/>
              </a:spcAft>
              <a:buClrTx/>
              <a:buFontTx/>
              <a:buNone/>
            </a:pPr>
            <a:r>
              <a:rPr lang="en-US" altLang="en-US" sz="1200"/>
              <a:t>Week  0            24              48                           96                               5 Years</a:t>
            </a:r>
          </a:p>
        </p:txBody>
      </p:sp>
      <p:sp>
        <p:nvSpPr>
          <p:cNvPr id="13322" name="Freeform 10"/>
          <p:cNvSpPr>
            <a:spLocks/>
          </p:cNvSpPr>
          <p:nvPr/>
        </p:nvSpPr>
        <p:spPr bwMode="auto">
          <a:xfrm flipV="1">
            <a:off x="2951163" y="3392488"/>
            <a:ext cx="936625" cy="323850"/>
          </a:xfrm>
          <a:custGeom>
            <a:avLst/>
            <a:gdLst>
              <a:gd name="T0" fmla="*/ 0 w 356"/>
              <a:gd name="T1" fmla="*/ 2147483646 h 277"/>
              <a:gd name="T2" fmla="*/ 2147483646 w 356"/>
              <a:gd name="T3" fmla="*/ 0 h 277"/>
              <a:gd name="T4" fmla="*/ 0 60000 65536"/>
              <a:gd name="T5" fmla="*/ 0 60000 65536"/>
            </a:gdLst>
            <a:ahLst/>
            <a:cxnLst>
              <a:cxn ang="T4">
                <a:pos x="T0" y="T1"/>
              </a:cxn>
              <a:cxn ang="T5">
                <a:pos x="T2" y="T3"/>
              </a:cxn>
            </a:cxnLst>
            <a:rect l="0" t="0" r="r" b="b"/>
            <a:pathLst>
              <a:path w="356" h="277">
                <a:moveTo>
                  <a:pt x="0" y="277"/>
                </a:moveTo>
                <a:lnTo>
                  <a:pt x="356" y="0"/>
                </a:lnTo>
              </a:path>
            </a:pathLst>
          </a:custGeom>
          <a:noFill/>
          <a:ln w="38100">
            <a:solidFill>
              <a:schemeClr val="bg1"/>
            </a:solidFill>
            <a:round/>
            <a:headEnd type="none" w="med" len="med"/>
            <a:tailEnd type="triangl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3323" name="Text Box 11"/>
          <p:cNvSpPr txBox="1">
            <a:spLocks noChangeArrowheads="1"/>
          </p:cNvSpPr>
          <p:nvPr/>
        </p:nvSpPr>
        <p:spPr bwMode="auto">
          <a:xfrm>
            <a:off x="2754313" y="2501900"/>
            <a:ext cx="1277937" cy="422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lgn="ctr" eaLnBrk="1" hangingPunct="1">
              <a:lnSpc>
                <a:spcPct val="90000"/>
              </a:lnSpc>
              <a:spcBef>
                <a:spcPct val="0"/>
              </a:spcBef>
              <a:spcAft>
                <a:spcPct val="0"/>
              </a:spcAft>
              <a:buClrTx/>
              <a:buFontTx/>
              <a:buNone/>
            </a:pPr>
            <a:r>
              <a:rPr lang="en-US" altLang="en-US" sz="1200"/>
              <a:t>Randomization</a:t>
            </a:r>
          </a:p>
          <a:p>
            <a:pPr algn="ctr" eaLnBrk="1" hangingPunct="1">
              <a:lnSpc>
                <a:spcPct val="90000"/>
              </a:lnSpc>
              <a:spcBef>
                <a:spcPct val="0"/>
              </a:spcBef>
              <a:spcAft>
                <a:spcPct val="0"/>
              </a:spcAft>
              <a:buClrTx/>
              <a:buFontTx/>
              <a:buNone/>
            </a:pPr>
            <a:r>
              <a:rPr lang="en-US" altLang="en-US" sz="1200"/>
              <a:t>1:1</a:t>
            </a:r>
          </a:p>
        </p:txBody>
      </p:sp>
      <p:sp>
        <p:nvSpPr>
          <p:cNvPr id="13324" name="Text Box 43"/>
          <p:cNvSpPr txBox="1">
            <a:spLocks noChangeArrowheads="1"/>
          </p:cNvSpPr>
          <p:nvPr/>
        </p:nvSpPr>
        <p:spPr bwMode="auto">
          <a:xfrm>
            <a:off x="179388" y="6419850"/>
            <a:ext cx="8677275" cy="28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marL="342900" indent="-342900">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lnSpc>
                <a:spcPct val="90000"/>
              </a:lnSpc>
              <a:spcBef>
                <a:spcPct val="0"/>
              </a:spcBef>
              <a:spcAft>
                <a:spcPct val="0"/>
              </a:spcAft>
              <a:buClr>
                <a:srgbClr val="EEE800"/>
              </a:buClr>
              <a:buSzPct val="125000"/>
              <a:buFontTx/>
              <a:buNone/>
            </a:pPr>
            <a:r>
              <a:rPr lang="en-US" altLang="en-US" sz="1400" b="0"/>
              <a:t>Liaw Y-F, et al. </a:t>
            </a:r>
            <a:r>
              <a:rPr lang="en-US" altLang="zh-TW" sz="1400" b="0" i="1">
                <a:ea typeface="PMingLiU" panose="02020500000000000000" pitchFamily="18" charset="-120"/>
              </a:rPr>
              <a:t>Hepatology.</a:t>
            </a:r>
            <a:r>
              <a:rPr lang="en-US" altLang="zh-TW" sz="1400" b="0">
                <a:ea typeface="PMingLiU" panose="02020500000000000000" pitchFamily="18" charset="-120"/>
              </a:rPr>
              <a:t> 2011;54:91-100. </a:t>
            </a:r>
            <a:endParaRPr lang="en-US" altLang="en-US" sz="1400" b="0"/>
          </a:p>
        </p:txBody>
      </p:sp>
      <p:sp>
        <p:nvSpPr>
          <p:cNvPr id="13325" name="Text Box 13"/>
          <p:cNvSpPr txBox="1">
            <a:spLocks noChangeArrowheads="1"/>
          </p:cNvSpPr>
          <p:nvPr/>
        </p:nvSpPr>
        <p:spPr bwMode="auto">
          <a:xfrm>
            <a:off x="4986338" y="4076700"/>
            <a:ext cx="809625" cy="422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lgn="ctr">
              <a:lnSpc>
                <a:spcPct val="90000"/>
              </a:lnSpc>
              <a:spcBef>
                <a:spcPct val="0"/>
              </a:spcBef>
              <a:spcAft>
                <a:spcPct val="0"/>
              </a:spcAft>
              <a:buClrTx/>
              <a:buFontTx/>
              <a:buNone/>
            </a:pPr>
            <a:r>
              <a:rPr lang="en-US" altLang="en-US" sz="1200"/>
              <a:t>Current</a:t>
            </a:r>
          </a:p>
          <a:p>
            <a:pPr algn="ctr">
              <a:lnSpc>
                <a:spcPct val="90000"/>
              </a:lnSpc>
              <a:spcBef>
                <a:spcPct val="0"/>
              </a:spcBef>
              <a:spcAft>
                <a:spcPct val="0"/>
              </a:spcAft>
              <a:buClrTx/>
              <a:buFontTx/>
              <a:buNone/>
            </a:pPr>
            <a:r>
              <a:rPr lang="en-US" altLang="en-US" sz="1200"/>
              <a:t>Analysis</a:t>
            </a:r>
          </a:p>
        </p:txBody>
      </p:sp>
      <p:sp>
        <p:nvSpPr>
          <p:cNvPr id="13326" name="Text Box 15"/>
          <p:cNvSpPr txBox="1">
            <a:spLocks noChangeArrowheads="1"/>
          </p:cNvSpPr>
          <p:nvPr/>
        </p:nvSpPr>
        <p:spPr bwMode="auto">
          <a:xfrm>
            <a:off x="4200525" y="3559175"/>
            <a:ext cx="2314575"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lgn="ctr" eaLnBrk="1" hangingPunct="1">
              <a:spcBef>
                <a:spcPct val="0"/>
              </a:spcBef>
              <a:spcAft>
                <a:spcPct val="0"/>
              </a:spcAft>
              <a:buClrTx/>
              <a:buFontTx/>
              <a:buNone/>
            </a:pPr>
            <a:r>
              <a:rPr lang="en-US" altLang="en-US" sz="1600">
                <a:solidFill>
                  <a:schemeClr val="tx1"/>
                </a:solidFill>
              </a:rPr>
              <a:t>Adefovir 10 mg (n=91)</a:t>
            </a:r>
          </a:p>
        </p:txBody>
      </p:sp>
      <p:sp>
        <p:nvSpPr>
          <p:cNvPr id="13327" name="Rectangle 16"/>
          <p:cNvSpPr>
            <a:spLocks noChangeArrowheads="1"/>
          </p:cNvSpPr>
          <p:nvPr/>
        </p:nvSpPr>
        <p:spPr bwMode="auto">
          <a:xfrm>
            <a:off x="6767513" y="2781300"/>
            <a:ext cx="1908175" cy="1152525"/>
          </a:xfrm>
          <a:prstGeom prst="rect">
            <a:avLst/>
          </a:prstGeom>
          <a:solidFill>
            <a:srgbClr val="00CCFF"/>
          </a:solidFill>
          <a:ln w="9525"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buClr>
                <a:srgbClr val="EEE800"/>
              </a:buClr>
              <a:buSzPct val="125000"/>
              <a:buFontTx/>
              <a:buNone/>
            </a:pPr>
            <a:endParaRPr lang="en-US" altLang="en-US" sz="1400" b="0"/>
          </a:p>
        </p:txBody>
      </p:sp>
      <p:sp>
        <p:nvSpPr>
          <p:cNvPr id="13328" name="Text Box 17"/>
          <p:cNvSpPr txBox="1">
            <a:spLocks noChangeArrowheads="1"/>
          </p:cNvSpPr>
          <p:nvPr/>
        </p:nvSpPr>
        <p:spPr bwMode="auto">
          <a:xfrm>
            <a:off x="6767513" y="3100388"/>
            <a:ext cx="1908175" cy="581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lgn="ctr" eaLnBrk="1" hangingPunct="1">
              <a:spcBef>
                <a:spcPct val="0"/>
              </a:spcBef>
              <a:spcAft>
                <a:spcPct val="0"/>
              </a:spcAft>
              <a:buClrTx/>
              <a:buFontTx/>
              <a:buNone/>
            </a:pPr>
            <a:r>
              <a:rPr lang="en-US" altLang="en-US" sz="1600">
                <a:solidFill>
                  <a:schemeClr val="tx1"/>
                </a:solidFill>
              </a:rPr>
              <a:t>Long-Term</a:t>
            </a:r>
          </a:p>
          <a:p>
            <a:pPr algn="ctr" eaLnBrk="1" hangingPunct="1">
              <a:spcBef>
                <a:spcPct val="0"/>
              </a:spcBef>
              <a:spcAft>
                <a:spcPct val="0"/>
              </a:spcAft>
              <a:buClrTx/>
              <a:buFontTx/>
              <a:buNone/>
            </a:pPr>
            <a:r>
              <a:rPr lang="en-US" altLang="en-US" sz="1600">
                <a:solidFill>
                  <a:schemeClr val="tx1"/>
                </a:solidFill>
              </a:rPr>
              <a:t>Observation</a:t>
            </a:r>
          </a:p>
        </p:txBody>
      </p:sp>
      <p:sp>
        <p:nvSpPr>
          <p:cNvPr id="13329" name="Text Box 18"/>
          <p:cNvSpPr txBox="1">
            <a:spLocks noChangeArrowheads="1"/>
          </p:cNvSpPr>
          <p:nvPr/>
        </p:nvSpPr>
        <p:spPr bwMode="auto">
          <a:xfrm>
            <a:off x="4138613" y="2840038"/>
            <a:ext cx="2405062"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lgn="ctr" eaLnBrk="1" hangingPunct="1">
              <a:spcBef>
                <a:spcPct val="0"/>
              </a:spcBef>
              <a:spcAft>
                <a:spcPct val="0"/>
              </a:spcAft>
              <a:buClrTx/>
              <a:buFontTx/>
              <a:buNone/>
            </a:pPr>
            <a:r>
              <a:rPr lang="en-US" altLang="en-US" sz="1600">
                <a:solidFill>
                  <a:schemeClr val="tx1"/>
                </a:solidFill>
              </a:rPr>
              <a:t>Entecavir 1 mg (n=100)</a:t>
            </a:r>
          </a:p>
        </p:txBody>
      </p:sp>
      <p:sp>
        <p:nvSpPr>
          <p:cNvPr id="13330" name="Text Box 14"/>
          <p:cNvSpPr txBox="1">
            <a:spLocks noChangeArrowheads="1"/>
          </p:cNvSpPr>
          <p:nvPr/>
        </p:nvSpPr>
        <p:spPr bwMode="auto">
          <a:xfrm>
            <a:off x="179388" y="5192713"/>
            <a:ext cx="8785225" cy="6746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lnSpc>
                <a:spcPct val="90000"/>
              </a:lnSpc>
              <a:spcBef>
                <a:spcPct val="0"/>
              </a:spcBef>
              <a:spcAft>
                <a:spcPct val="0"/>
              </a:spcAft>
              <a:buClrTx/>
              <a:buFontTx/>
              <a:buNone/>
            </a:pPr>
            <a:r>
              <a:rPr lang="en-US" altLang="en-US" sz="1400" b="0">
                <a:solidFill>
                  <a:srgbClr val="FFFFFF"/>
                </a:solidFill>
              </a:rPr>
              <a:t>Other eligibility criteria: age </a:t>
            </a:r>
            <a:r>
              <a:rPr lang="en-US" altLang="en-US" sz="1400" b="0" u="sng">
                <a:solidFill>
                  <a:srgbClr val="FFFFFF"/>
                </a:solidFill>
              </a:rPr>
              <a:t>&gt;</a:t>
            </a:r>
            <a:r>
              <a:rPr lang="en-US" altLang="en-US" sz="1400" b="0">
                <a:solidFill>
                  <a:srgbClr val="FFFFFF"/>
                </a:solidFill>
              </a:rPr>
              <a:t>16 years; HbsAg( </a:t>
            </a:r>
            <a:r>
              <a:rPr lang="en-US" altLang="en-US" sz="1400" b="0">
                <a:solidFill>
                  <a:srgbClr val="FFFFFF"/>
                </a:solidFill>
                <a:sym typeface="Symbol" panose="05050102010706020507" pitchFamily="18" charset="2"/>
              </a:rPr>
              <a:t>-fetoprotein &lt;400 ng/mL and absence of hepatocellular carcinoma on</a:t>
            </a:r>
          </a:p>
          <a:p>
            <a:pPr>
              <a:lnSpc>
                <a:spcPct val="90000"/>
              </a:lnSpc>
              <a:spcBef>
                <a:spcPct val="0"/>
              </a:spcBef>
              <a:spcAft>
                <a:spcPct val="0"/>
              </a:spcAft>
              <a:buClrTx/>
              <a:buFontTx/>
              <a:buNone/>
            </a:pPr>
            <a:r>
              <a:rPr lang="en-US" altLang="en-US" sz="1400" b="0">
                <a:solidFill>
                  <a:srgbClr val="FFFFFF"/>
                </a:solidFill>
                <a:sym typeface="Symbol" panose="05050102010706020507" pitchFamily="18" charset="2"/>
              </a:rPr>
              <a:t>   imaging; nucleos(t)ide naïve or lamivudine experienced; serum creatinine </a:t>
            </a:r>
            <a:r>
              <a:rPr lang="en-US" altLang="en-US" sz="1400" b="0" u="sng">
                <a:solidFill>
                  <a:srgbClr val="FFFFFF"/>
                </a:solidFill>
                <a:sym typeface="Symbol" panose="05050102010706020507" pitchFamily="18" charset="2"/>
              </a:rPr>
              <a:t>&lt;</a:t>
            </a:r>
            <a:r>
              <a:rPr lang="en-US" altLang="en-US" sz="1400" b="0">
                <a:solidFill>
                  <a:srgbClr val="FFFFFF"/>
                </a:solidFill>
                <a:sym typeface="Symbol" panose="05050102010706020507" pitchFamily="18" charset="2"/>
              </a:rPr>
              <a:t>2.5 mg/dL.</a:t>
            </a:r>
            <a:endParaRPr lang="en-US" altLang="en-US" sz="1400" b="0">
              <a:solidFill>
                <a:srgbClr val="FFFFFF"/>
              </a:solidFill>
            </a:endParaRPr>
          </a:p>
        </p:txBody>
      </p:sp>
    </p:spTree>
    <p:extLst>
      <p:ext uri="{BB962C8B-B14F-4D97-AF65-F5344CB8AC3E}">
        <p14:creationId xmlns:p14="http://schemas.microsoft.com/office/powerpoint/2010/main" xmlns="" val="14835145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179388" y="1592263"/>
            <a:ext cx="8785225" cy="4500562"/>
          </a:xfrm>
          <a:prstGeom prst="rect">
            <a:avLst/>
          </a:prstGeom>
          <a:solidFill>
            <a:srgbClr val="000044"/>
          </a:solidFill>
          <a:ln w="9525" algn="ctr">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3177" tIns="46589" rIns="93177" bIns="46589" anchor="ctr"/>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buClr>
                <a:srgbClr val="EEE800"/>
              </a:buClr>
              <a:buSzPct val="125000"/>
              <a:buFontTx/>
              <a:buNone/>
            </a:pPr>
            <a:endParaRPr lang="en-US" altLang="en-US" sz="1400" b="0"/>
          </a:p>
        </p:txBody>
      </p:sp>
      <p:graphicFrame>
        <p:nvGraphicFramePr>
          <p:cNvPr id="15363" name="Object 3"/>
          <p:cNvGraphicFramePr>
            <a:graphicFrameLocks noChangeAspect="1"/>
          </p:cNvGraphicFramePr>
          <p:nvPr/>
        </p:nvGraphicFramePr>
        <p:xfrm>
          <a:off x="185738" y="1595438"/>
          <a:ext cx="9102725" cy="3983037"/>
        </p:xfrm>
        <a:graphic>
          <a:graphicData uri="http://schemas.openxmlformats.org/presentationml/2006/ole">
            <p:oleObj spid="_x0000_s10254" name="Chart" r:id="rId4" imgW="11382153" imgH="4976999" progId="MSGraph.Chart.8">
              <p:embed followColorScheme="full"/>
            </p:oleObj>
          </a:graphicData>
        </a:graphic>
      </p:graphicFrame>
      <p:sp>
        <p:nvSpPr>
          <p:cNvPr id="15364" name="Rectangle 4"/>
          <p:cNvSpPr>
            <a:spLocks noGrp="1" noChangeArrowheads="1"/>
          </p:cNvSpPr>
          <p:nvPr>
            <p:ph type="title"/>
          </p:nvPr>
        </p:nvSpPr>
        <p:spPr>
          <a:xfrm>
            <a:off x="0" y="188913"/>
            <a:ext cx="9144000" cy="1125537"/>
          </a:xfrm>
        </p:spPr>
        <p:txBody>
          <a:bodyPr/>
          <a:lstStyle/>
          <a:p>
            <a:pPr eaLnBrk="1" hangingPunct="1"/>
            <a:r>
              <a:rPr lang="en-US" altLang="en-US" sz="3200" smtClean="0"/>
              <a:t>Chronic HBV With Evidence of Hepatic Decompensation: Week 48 Efficacy Results</a:t>
            </a:r>
          </a:p>
        </p:txBody>
      </p:sp>
      <p:sp>
        <p:nvSpPr>
          <p:cNvPr id="15365" name="Text Box 5"/>
          <p:cNvSpPr txBox="1">
            <a:spLocks noChangeArrowheads="1"/>
          </p:cNvSpPr>
          <p:nvPr/>
        </p:nvSpPr>
        <p:spPr bwMode="auto">
          <a:xfrm>
            <a:off x="6767513" y="5235575"/>
            <a:ext cx="2197100" cy="533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lgn="ctr" eaLnBrk="1" hangingPunct="1">
              <a:lnSpc>
                <a:spcPct val="90000"/>
              </a:lnSpc>
              <a:spcBef>
                <a:spcPct val="0"/>
              </a:spcBef>
              <a:spcAft>
                <a:spcPct val="0"/>
              </a:spcAft>
              <a:buClrTx/>
              <a:buFontTx/>
              <a:buNone/>
            </a:pPr>
            <a:r>
              <a:rPr lang="en-US" altLang="en-US" sz="1600"/>
              <a:t>HBeAg</a:t>
            </a:r>
          </a:p>
          <a:p>
            <a:pPr algn="ctr" eaLnBrk="1" hangingPunct="1">
              <a:lnSpc>
                <a:spcPct val="90000"/>
              </a:lnSpc>
              <a:spcBef>
                <a:spcPct val="0"/>
              </a:spcBef>
              <a:spcAft>
                <a:spcPct val="0"/>
              </a:spcAft>
              <a:buClrTx/>
              <a:buFontTx/>
              <a:buNone/>
            </a:pPr>
            <a:r>
              <a:rPr lang="en-US" altLang="en-US" sz="1600"/>
              <a:t>Seroconversion</a:t>
            </a:r>
          </a:p>
        </p:txBody>
      </p:sp>
      <p:sp>
        <p:nvSpPr>
          <p:cNvPr id="15366" name="Text Box 6"/>
          <p:cNvSpPr txBox="1">
            <a:spLocks noChangeArrowheads="1"/>
          </p:cNvSpPr>
          <p:nvPr/>
        </p:nvSpPr>
        <p:spPr bwMode="auto">
          <a:xfrm rot="-5400000">
            <a:off x="-341313" y="3389313"/>
            <a:ext cx="1349375"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lgn="ctr" eaLnBrk="1" hangingPunct="1">
              <a:spcBef>
                <a:spcPct val="0"/>
              </a:spcBef>
              <a:spcAft>
                <a:spcPct val="0"/>
              </a:spcAft>
              <a:buClrTx/>
              <a:buFontTx/>
              <a:buNone/>
            </a:pPr>
            <a:r>
              <a:rPr lang="en-US" altLang="en-US" sz="1600"/>
              <a:t>Patients (%)</a:t>
            </a:r>
          </a:p>
        </p:txBody>
      </p:sp>
      <p:sp>
        <p:nvSpPr>
          <p:cNvPr id="15367" name="Text Box 7"/>
          <p:cNvSpPr txBox="1">
            <a:spLocks noChangeArrowheads="1"/>
          </p:cNvSpPr>
          <p:nvPr/>
        </p:nvSpPr>
        <p:spPr bwMode="auto">
          <a:xfrm>
            <a:off x="1223963" y="1808163"/>
            <a:ext cx="1873250" cy="606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eaLnBrk="1" hangingPunct="1">
              <a:spcBef>
                <a:spcPct val="5000"/>
              </a:spcBef>
              <a:spcAft>
                <a:spcPct val="5000"/>
              </a:spcAft>
              <a:buClrTx/>
              <a:buFontTx/>
              <a:buNone/>
            </a:pPr>
            <a:r>
              <a:rPr lang="en-US" altLang="en-US" sz="1600"/>
              <a:t>Entecavir (n=100)</a:t>
            </a:r>
          </a:p>
          <a:p>
            <a:pPr eaLnBrk="1" hangingPunct="1">
              <a:spcBef>
                <a:spcPct val="5000"/>
              </a:spcBef>
              <a:spcAft>
                <a:spcPct val="5000"/>
              </a:spcAft>
              <a:buClrTx/>
              <a:buFontTx/>
              <a:buNone/>
            </a:pPr>
            <a:r>
              <a:rPr lang="en-US" altLang="en-US" sz="1600"/>
              <a:t>Adefovir (n=91)</a:t>
            </a:r>
          </a:p>
        </p:txBody>
      </p:sp>
      <p:sp>
        <p:nvSpPr>
          <p:cNvPr id="15368" name="Rectangle 8"/>
          <p:cNvSpPr>
            <a:spLocks noChangeAspect="1" noChangeArrowheads="1"/>
          </p:cNvSpPr>
          <p:nvPr/>
        </p:nvSpPr>
        <p:spPr bwMode="auto">
          <a:xfrm>
            <a:off x="1093788" y="1903413"/>
            <a:ext cx="165100" cy="165100"/>
          </a:xfrm>
          <a:prstGeom prst="rect">
            <a:avLst/>
          </a:prstGeom>
          <a:solidFill>
            <a:srgbClr val="CC99FF"/>
          </a:solid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buClr>
                <a:srgbClr val="EEE800"/>
              </a:buClr>
              <a:buSzPct val="125000"/>
              <a:buFontTx/>
              <a:buNone/>
            </a:pPr>
            <a:endParaRPr lang="en-US" altLang="en-US" sz="1400" b="0"/>
          </a:p>
        </p:txBody>
      </p:sp>
      <p:sp>
        <p:nvSpPr>
          <p:cNvPr id="15369" name="Rectangle 9"/>
          <p:cNvSpPr>
            <a:spLocks noChangeAspect="1" noChangeArrowheads="1"/>
          </p:cNvSpPr>
          <p:nvPr/>
        </p:nvSpPr>
        <p:spPr bwMode="auto">
          <a:xfrm>
            <a:off x="1093788" y="2147888"/>
            <a:ext cx="165100" cy="165100"/>
          </a:xfrm>
          <a:prstGeom prst="rect">
            <a:avLst/>
          </a:prstGeom>
          <a:solidFill>
            <a:srgbClr val="FF9900"/>
          </a:solid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buClr>
                <a:srgbClr val="EEE800"/>
              </a:buClr>
              <a:buSzPct val="125000"/>
              <a:buFontTx/>
              <a:buNone/>
            </a:pPr>
            <a:endParaRPr lang="en-US" altLang="en-US" sz="1400" b="0"/>
          </a:p>
        </p:txBody>
      </p:sp>
      <p:sp>
        <p:nvSpPr>
          <p:cNvPr id="15370" name="Text Box 10"/>
          <p:cNvSpPr txBox="1">
            <a:spLocks noChangeArrowheads="1"/>
          </p:cNvSpPr>
          <p:nvPr/>
        </p:nvSpPr>
        <p:spPr bwMode="auto">
          <a:xfrm>
            <a:off x="1368425" y="3087688"/>
            <a:ext cx="53975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lgn="ctr" eaLnBrk="1" hangingPunct="1">
              <a:spcBef>
                <a:spcPct val="0"/>
              </a:spcBef>
              <a:spcAft>
                <a:spcPct val="0"/>
              </a:spcAft>
              <a:buClrTx/>
              <a:buFontTx/>
              <a:buNone/>
            </a:pPr>
            <a:r>
              <a:rPr lang="en-US" altLang="en-US" sz="1400"/>
              <a:t>57%</a:t>
            </a:r>
          </a:p>
        </p:txBody>
      </p:sp>
      <p:sp>
        <p:nvSpPr>
          <p:cNvPr id="15371" name="Text Box 11"/>
          <p:cNvSpPr txBox="1">
            <a:spLocks noChangeArrowheads="1"/>
          </p:cNvSpPr>
          <p:nvPr/>
        </p:nvSpPr>
        <p:spPr bwMode="auto">
          <a:xfrm>
            <a:off x="1979613" y="4329113"/>
            <a:ext cx="53975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lgn="ctr" eaLnBrk="1" hangingPunct="1">
              <a:spcBef>
                <a:spcPct val="0"/>
              </a:spcBef>
              <a:spcAft>
                <a:spcPct val="0"/>
              </a:spcAft>
              <a:buClrTx/>
              <a:buFontTx/>
              <a:buNone/>
            </a:pPr>
            <a:r>
              <a:rPr lang="en-US" altLang="en-US" sz="1400"/>
              <a:t>20%</a:t>
            </a:r>
          </a:p>
        </p:txBody>
      </p:sp>
      <p:sp>
        <p:nvSpPr>
          <p:cNvPr id="15372" name="Text Box 12"/>
          <p:cNvSpPr txBox="1">
            <a:spLocks/>
          </p:cNvSpPr>
          <p:nvPr/>
        </p:nvSpPr>
        <p:spPr bwMode="auto">
          <a:xfrm>
            <a:off x="179388" y="6076950"/>
            <a:ext cx="7315200" cy="304800"/>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12700">
                <a:solidFill>
                  <a:srgbClr val="FFFFFF"/>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CC00"/>
              </a:buClr>
              <a:buFont typeface="Arial" panose="020B0604020202020204" pitchFamily="34" charset="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a:solidFill>
                  <a:schemeClr val="bg1"/>
                </a:solidFill>
                <a:latin typeface="Arial" panose="020B0604020202020204" pitchFamily="34" charset="0"/>
              </a:defRPr>
            </a:lvl9pPr>
          </a:lstStyle>
          <a:p>
            <a:pPr eaLnBrk="1" hangingPunct="1">
              <a:spcBef>
                <a:spcPct val="50000"/>
              </a:spcBef>
              <a:spcAft>
                <a:spcPct val="0"/>
              </a:spcAft>
              <a:buClrTx/>
              <a:buFontTx/>
              <a:buNone/>
            </a:pPr>
            <a:r>
              <a:rPr lang="en-US" altLang="en-US" sz="1400" b="0"/>
              <a:t>ITT: missing=failure.</a:t>
            </a:r>
          </a:p>
        </p:txBody>
      </p:sp>
      <p:sp>
        <p:nvSpPr>
          <p:cNvPr id="15373" name="Text Box 13"/>
          <p:cNvSpPr txBox="1">
            <a:spLocks noChangeArrowheads="1"/>
          </p:cNvSpPr>
          <p:nvPr/>
        </p:nvSpPr>
        <p:spPr bwMode="auto">
          <a:xfrm>
            <a:off x="5472113" y="5235575"/>
            <a:ext cx="858837" cy="533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lgn="ctr" eaLnBrk="1" hangingPunct="1">
              <a:lnSpc>
                <a:spcPct val="90000"/>
              </a:lnSpc>
              <a:spcBef>
                <a:spcPct val="0"/>
              </a:spcBef>
              <a:spcAft>
                <a:spcPct val="0"/>
              </a:spcAft>
              <a:buClrTx/>
              <a:buFontTx/>
              <a:buNone/>
            </a:pPr>
            <a:r>
              <a:rPr lang="en-US" altLang="en-US" sz="1600"/>
              <a:t>HBeAg</a:t>
            </a:r>
          </a:p>
          <a:p>
            <a:pPr algn="ctr" eaLnBrk="1" hangingPunct="1">
              <a:lnSpc>
                <a:spcPct val="90000"/>
              </a:lnSpc>
              <a:spcBef>
                <a:spcPct val="0"/>
              </a:spcBef>
              <a:spcAft>
                <a:spcPct val="0"/>
              </a:spcAft>
              <a:buClrTx/>
              <a:buFontTx/>
              <a:buNone/>
            </a:pPr>
            <a:r>
              <a:rPr lang="en-US" altLang="en-US" sz="1600"/>
              <a:t>Loss</a:t>
            </a:r>
          </a:p>
        </p:txBody>
      </p:sp>
      <p:sp>
        <p:nvSpPr>
          <p:cNvPr id="15374" name="Text Box 14"/>
          <p:cNvSpPr txBox="1">
            <a:spLocks noChangeArrowheads="1"/>
          </p:cNvSpPr>
          <p:nvPr/>
        </p:nvSpPr>
        <p:spPr bwMode="auto">
          <a:xfrm>
            <a:off x="1046163" y="5241925"/>
            <a:ext cx="1736725" cy="533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lgn="ctr" eaLnBrk="1" hangingPunct="1">
              <a:lnSpc>
                <a:spcPct val="90000"/>
              </a:lnSpc>
              <a:spcBef>
                <a:spcPct val="0"/>
              </a:spcBef>
              <a:spcAft>
                <a:spcPct val="0"/>
              </a:spcAft>
              <a:buClrTx/>
              <a:buFontTx/>
              <a:buNone/>
            </a:pPr>
            <a:r>
              <a:rPr lang="en-US" altLang="en-US" sz="1600"/>
              <a:t>HBV DNA</a:t>
            </a:r>
          </a:p>
          <a:p>
            <a:pPr algn="ctr" eaLnBrk="1" hangingPunct="1">
              <a:lnSpc>
                <a:spcPct val="90000"/>
              </a:lnSpc>
              <a:spcBef>
                <a:spcPct val="0"/>
              </a:spcBef>
              <a:spcAft>
                <a:spcPct val="0"/>
              </a:spcAft>
              <a:buClrTx/>
              <a:buFontTx/>
              <a:buNone/>
            </a:pPr>
            <a:r>
              <a:rPr lang="en-US" altLang="en-US" sz="1600"/>
              <a:t>&lt;300 Copies/mL</a:t>
            </a:r>
          </a:p>
        </p:txBody>
      </p:sp>
      <p:sp>
        <p:nvSpPr>
          <p:cNvPr id="15375" name="Text Box 15"/>
          <p:cNvSpPr txBox="1">
            <a:spLocks noChangeArrowheads="1"/>
          </p:cNvSpPr>
          <p:nvPr/>
        </p:nvSpPr>
        <p:spPr bwMode="auto">
          <a:xfrm>
            <a:off x="3154363" y="5241925"/>
            <a:ext cx="1528762" cy="533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lgn="ctr" eaLnBrk="1" hangingPunct="1">
              <a:lnSpc>
                <a:spcPct val="90000"/>
              </a:lnSpc>
              <a:spcBef>
                <a:spcPct val="0"/>
              </a:spcBef>
              <a:spcAft>
                <a:spcPct val="0"/>
              </a:spcAft>
              <a:buClrTx/>
              <a:buFontTx/>
              <a:buNone/>
            </a:pPr>
            <a:r>
              <a:rPr lang="en-US" altLang="en-US" sz="1600"/>
              <a:t>ALT</a:t>
            </a:r>
          </a:p>
          <a:p>
            <a:pPr algn="ctr" eaLnBrk="1" hangingPunct="1">
              <a:lnSpc>
                <a:spcPct val="90000"/>
              </a:lnSpc>
              <a:spcBef>
                <a:spcPct val="0"/>
              </a:spcBef>
              <a:spcAft>
                <a:spcPct val="0"/>
              </a:spcAft>
              <a:buClrTx/>
              <a:buFontTx/>
              <a:buNone/>
            </a:pPr>
            <a:r>
              <a:rPr lang="en-US" altLang="en-US" sz="1600"/>
              <a:t>Normalization</a:t>
            </a:r>
            <a:endParaRPr lang="en-US" altLang="en-US" sz="1200"/>
          </a:p>
        </p:txBody>
      </p:sp>
      <p:sp>
        <p:nvSpPr>
          <p:cNvPr id="15376" name="Text Box 16"/>
          <p:cNvSpPr txBox="1">
            <a:spLocks noChangeArrowheads="1"/>
          </p:cNvSpPr>
          <p:nvPr/>
        </p:nvSpPr>
        <p:spPr bwMode="auto">
          <a:xfrm>
            <a:off x="1562100" y="2708275"/>
            <a:ext cx="947738"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lgn="ctr" eaLnBrk="1" hangingPunct="1">
              <a:spcBef>
                <a:spcPct val="0"/>
              </a:spcBef>
              <a:spcAft>
                <a:spcPct val="0"/>
              </a:spcAft>
              <a:buClrTx/>
              <a:buFontTx/>
              <a:buNone/>
            </a:pPr>
            <a:r>
              <a:rPr lang="en-US" altLang="en-US" sz="1400" i="1"/>
              <a:t>P</a:t>
            </a:r>
            <a:r>
              <a:rPr lang="en-US" altLang="en-US" sz="1400"/>
              <a:t>&lt;0.0001</a:t>
            </a:r>
          </a:p>
        </p:txBody>
      </p:sp>
      <p:sp>
        <p:nvSpPr>
          <p:cNvPr id="15377" name="Text Box 17"/>
          <p:cNvSpPr txBox="1">
            <a:spLocks noChangeArrowheads="1"/>
          </p:cNvSpPr>
          <p:nvPr/>
        </p:nvSpPr>
        <p:spPr bwMode="auto">
          <a:xfrm>
            <a:off x="3384550" y="2908300"/>
            <a:ext cx="53975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lgn="ctr" eaLnBrk="1" hangingPunct="1">
              <a:spcBef>
                <a:spcPct val="0"/>
              </a:spcBef>
              <a:spcAft>
                <a:spcPct val="0"/>
              </a:spcAft>
              <a:buClrTx/>
              <a:buFontTx/>
              <a:buNone/>
            </a:pPr>
            <a:r>
              <a:rPr lang="en-US" altLang="en-US" sz="1400"/>
              <a:t>63%</a:t>
            </a:r>
          </a:p>
        </p:txBody>
      </p:sp>
      <p:sp>
        <p:nvSpPr>
          <p:cNvPr id="15378" name="Text Box 18"/>
          <p:cNvSpPr txBox="1">
            <a:spLocks noChangeArrowheads="1"/>
          </p:cNvSpPr>
          <p:nvPr/>
        </p:nvSpPr>
        <p:spPr bwMode="auto">
          <a:xfrm>
            <a:off x="3959225" y="3448050"/>
            <a:ext cx="53975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lgn="ctr" eaLnBrk="1" hangingPunct="1">
              <a:spcBef>
                <a:spcPct val="0"/>
              </a:spcBef>
              <a:spcAft>
                <a:spcPct val="0"/>
              </a:spcAft>
              <a:buClrTx/>
              <a:buFontTx/>
              <a:buNone/>
            </a:pPr>
            <a:r>
              <a:rPr lang="en-US" altLang="en-US" sz="1400"/>
              <a:t>46%</a:t>
            </a:r>
          </a:p>
        </p:txBody>
      </p:sp>
      <p:sp>
        <p:nvSpPr>
          <p:cNvPr id="15379" name="Text Box 19"/>
          <p:cNvSpPr txBox="1">
            <a:spLocks noChangeArrowheads="1"/>
          </p:cNvSpPr>
          <p:nvPr/>
        </p:nvSpPr>
        <p:spPr bwMode="auto">
          <a:xfrm>
            <a:off x="5364163" y="4616450"/>
            <a:ext cx="53975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lgn="ctr" eaLnBrk="1" hangingPunct="1">
              <a:spcBef>
                <a:spcPct val="0"/>
              </a:spcBef>
              <a:spcAft>
                <a:spcPct val="0"/>
              </a:spcAft>
              <a:buClrTx/>
              <a:buFontTx/>
              <a:buNone/>
            </a:pPr>
            <a:r>
              <a:rPr lang="en-US" altLang="en-US" sz="1400"/>
              <a:t>11%</a:t>
            </a:r>
          </a:p>
        </p:txBody>
      </p:sp>
      <p:sp>
        <p:nvSpPr>
          <p:cNvPr id="15380" name="Text Box 20"/>
          <p:cNvSpPr txBox="1">
            <a:spLocks noChangeArrowheads="1"/>
          </p:cNvSpPr>
          <p:nvPr/>
        </p:nvSpPr>
        <p:spPr bwMode="auto">
          <a:xfrm>
            <a:off x="5903913" y="4400550"/>
            <a:ext cx="53975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lgn="ctr" eaLnBrk="1" hangingPunct="1">
              <a:spcBef>
                <a:spcPct val="0"/>
              </a:spcBef>
              <a:spcAft>
                <a:spcPct val="0"/>
              </a:spcAft>
              <a:buClrTx/>
              <a:buFontTx/>
              <a:buNone/>
            </a:pPr>
            <a:r>
              <a:rPr lang="en-US" altLang="en-US" sz="1400"/>
              <a:t>18%</a:t>
            </a:r>
          </a:p>
        </p:txBody>
      </p:sp>
      <p:sp>
        <p:nvSpPr>
          <p:cNvPr id="15381" name="Text Box 21"/>
          <p:cNvSpPr txBox="1">
            <a:spLocks noChangeArrowheads="1"/>
          </p:cNvSpPr>
          <p:nvPr/>
        </p:nvSpPr>
        <p:spPr bwMode="auto">
          <a:xfrm>
            <a:off x="7370763" y="4797425"/>
            <a:ext cx="441325"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lgn="ctr" eaLnBrk="1" hangingPunct="1">
              <a:spcBef>
                <a:spcPct val="0"/>
              </a:spcBef>
              <a:spcAft>
                <a:spcPct val="0"/>
              </a:spcAft>
              <a:buClrTx/>
              <a:buFontTx/>
              <a:buNone/>
            </a:pPr>
            <a:r>
              <a:rPr lang="en-US" altLang="en-US" sz="1400"/>
              <a:t>6%</a:t>
            </a:r>
          </a:p>
        </p:txBody>
      </p:sp>
      <p:sp>
        <p:nvSpPr>
          <p:cNvPr id="15382" name="Text Box 22"/>
          <p:cNvSpPr txBox="1">
            <a:spLocks noChangeArrowheads="1"/>
          </p:cNvSpPr>
          <p:nvPr/>
        </p:nvSpPr>
        <p:spPr bwMode="auto">
          <a:xfrm>
            <a:off x="7885113" y="4672013"/>
            <a:ext cx="53975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lgn="ctr" eaLnBrk="1" hangingPunct="1">
              <a:spcBef>
                <a:spcPct val="0"/>
              </a:spcBef>
              <a:spcAft>
                <a:spcPct val="0"/>
              </a:spcAft>
              <a:buClrTx/>
              <a:buFontTx/>
              <a:buNone/>
            </a:pPr>
            <a:r>
              <a:rPr lang="en-US" altLang="en-US" sz="1400"/>
              <a:t>10%</a:t>
            </a:r>
          </a:p>
        </p:txBody>
      </p:sp>
      <p:sp>
        <p:nvSpPr>
          <p:cNvPr id="15383" name="Text Box 24"/>
          <p:cNvSpPr txBox="1">
            <a:spLocks noChangeArrowheads="1"/>
          </p:cNvSpPr>
          <p:nvPr/>
        </p:nvSpPr>
        <p:spPr bwMode="auto">
          <a:xfrm>
            <a:off x="3563938" y="2600325"/>
            <a:ext cx="947737"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lgn="ctr" eaLnBrk="1" hangingPunct="1">
              <a:spcBef>
                <a:spcPct val="0"/>
              </a:spcBef>
              <a:spcAft>
                <a:spcPct val="0"/>
              </a:spcAft>
              <a:buClrTx/>
              <a:buFontTx/>
              <a:buNone/>
            </a:pPr>
            <a:r>
              <a:rPr lang="en-US" altLang="en-US" sz="1400" i="1"/>
              <a:t>P</a:t>
            </a:r>
            <a:r>
              <a:rPr lang="en-US" altLang="en-US" sz="1400"/>
              <a:t>=0.0425</a:t>
            </a:r>
          </a:p>
        </p:txBody>
      </p:sp>
      <p:sp>
        <p:nvSpPr>
          <p:cNvPr id="15384" name="Text Box 43"/>
          <p:cNvSpPr txBox="1">
            <a:spLocks noChangeArrowheads="1"/>
          </p:cNvSpPr>
          <p:nvPr/>
        </p:nvSpPr>
        <p:spPr bwMode="auto">
          <a:xfrm>
            <a:off x="179388" y="6419850"/>
            <a:ext cx="8677275" cy="28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marL="342900" indent="-342900">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lnSpc>
                <a:spcPct val="90000"/>
              </a:lnSpc>
              <a:spcBef>
                <a:spcPct val="0"/>
              </a:spcBef>
              <a:spcAft>
                <a:spcPct val="0"/>
              </a:spcAft>
              <a:buClr>
                <a:srgbClr val="EEE800"/>
              </a:buClr>
              <a:buSzPct val="125000"/>
              <a:buFontTx/>
              <a:buNone/>
            </a:pPr>
            <a:r>
              <a:rPr lang="en-US" altLang="en-US" sz="1400" b="0"/>
              <a:t>Liaw Y-F, et al. </a:t>
            </a:r>
            <a:r>
              <a:rPr lang="en-US" altLang="zh-TW" sz="1400" b="0" i="1">
                <a:ea typeface="PMingLiU" panose="02020500000000000000" pitchFamily="18" charset="-120"/>
              </a:rPr>
              <a:t>Hepatology.</a:t>
            </a:r>
            <a:r>
              <a:rPr lang="en-US" altLang="zh-TW" sz="1400" b="0">
                <a:ea typeface="PMingLiU" panose="02020500000000000000" pitchFamily="18" charset="-120"/>
              </a:rPr>
              <a:t> 2011;54:91-100. </a:t>
            </a:r>
            <a:endParaRPr lang="en-US" altLang="en-US" sz="1400" b="0"/>
          </a:p>
        </p:txBody>
      </p:sp>
    </p:spTree>
    <p:extLst>
      <p:ext uri="{BB962C8B-B14F-4D97-AF65-F5344CB8AC3E}">
        <p14:creationId xmlns:p14="http://schemas.microsoft.com/office/powerpoint/2010/main" xmlns="" val="38892441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179388" y="1592263"/>
            <a:ext cx="8785225" cy="3384550"/>
          </a:xfrm>
          <a:prstGeom prst="rect">
            <a:avLst/>
          </a:prstGeom>
          <a:solidFill>
            <a:srgbClr val="000044"/>
          </a:solidFill>
          <a:ln w="9525" algn="ctr">
            <a:solidFill>
              <a:srgbClr val="808080"/>
            </a:solidFill>
            <a:miter lim="800000"/>
            <a:headEnd/>
            <a:tailEnd/>
          </a:ln>
        </p:spPr>
        <p:txBody>
          <a:bodyPr wrap="none" lIns="93177" tIns="46589" rIns="93177" bIns="46589" anchor="ctr"/>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eaLnBrk="1" hangingPunct="1">
              <a:spcBef>
                <a:spcPct val="0"/>
              </a:spcBef>
              <a:spcAft>
                <a:spcPct val="0"/>
              </a:spcAft>
              <a:buClrTx/>
              <a:buFontTx/>
              <a:buNone/>
            </a:pPr>
            <a:endParaRPr lang="en-US" altLang="en-US" sz="1800" b="0">
              <a:solidFill>
                <a:schemeClr val="tx1"/>
              </a:solidFill>
            </a:endParaRPr>
          </a:p>
        </p:txBody>
      </p:sp>
      <p:sp>
        <p:nvSpPr>
          <p:cNvPr id="17411" name="Rectangle 3"/>
          <p:cNvSpPr>
            <a:spLocks noGrp="1" noChangeArrowheads="1"/>
          </p:cNvSpPr>
          <p:nvPr>
            <p:ph type="title" idx="4294967295"/>
          </p:nvPr>
        </p:nvSpPr>
        <p:spPr>
          <a:xfrm>
            <a:off x="182563" y="215900"/>
            <a:ext cx="8785225" cy="1125538"/>
          </a:xfrm>
        </p:spPr>
        <p:txBody>
          <a:bodyPr/>
          <a:lstStyle/>
          <a:p>
            <a:pPr eaLnBrk="1" hangingPunct="1"/>
            <a:r>
              <a:rPr lang="en-US" altLang="en-US" sz="3200" smtClean="0"/>
              <a:t>Chronic HBV With Evidence of Hepatic Decompensation: Week 48 Efficacy Results</a:t>
            </a:r>
          </a:p>
        </p:txBody>
      </p:sp>
      <p:graphicFrame>
        <p:nvGraphicFramePr>
          <p:cNvPr id="759812" name="Group 4"/>
          <p:cNvGraphicFramePr>
            <a:graphicFrameLocks noGrp="1"/>
          </p:cNvGraphicFramePr>
          <p:nvPr/>
        </p:nvGraphicFramePr>
        <p:xfrm>
          <a:off x="179388" y="1665288"/>
          <a:ext cx="8785225" cy="3144838"/>
        </p:xfrm>
        <a:graphic>
          <a:graphicData uri="http://schemas.openxmlformats.org/drawingml/2006/table">
            <a:tbl>
              <a:tblPr/>
              <a:tblGrid>
                <a:gridCol w="4852987"/>
                <a:gridCol w="1882775"/>
                <a:gridCol w="2049463"/>
              </a:tblGrid>
              <a:tr h="743100">
                <a:tc>
                  <a:txBody>
                    <a:bodyPr/>
                    <a:lstStyle/>
                    <a:p>
                      <a:pPr marL="0" marR="0" lvl="0" indent="0" algn="ctr" defTabSz="914400" rtl="0" eaLnBrk="1" fontAlgn="base" latinLnBrk="0" hangingPunct="1">
                        <a:lnSpc>
                          <a:spcPct val="100000"/>
                        </a:lnSpc>
                        <a:spcBef>
                          <a:spcPct val="0"/>
                        </a:spcBef>
                        <a:spcAft>
                          <a:spcPct val="0"/>
                        </a:spcAft>
                        <a:buClr>
                          <a:srgbClr val="FFCC00"/>
                        </a:buClr>
                        <a:buSzTx/>
                        <a:buFont typeface="Arial" charset="0"/>
                        <a:buNone/>
                        <a:tabLst/>
                      </a:pPr>
                      <a:endParaRPr kumimoji="0" lang="en-US" sz="1800" b="1" i="0" u="none" strike="noStrike" cap="none" normalizeH="0" baseline="0" smtClean="0">
                        <a:ln>
                          <a:noFill/>
                        </a:ln>
                        <a:solidFill>
                          <a:schemeClr val="bg1"/>
                        </a:solidFill>
                        <a:effectLst/>
                        <a:latin typeface="Arial" charset="0"/>
                      </a:endParaRPr>
                    </a:p>
                  </a:txBody>
                  <a:tcPr marT="45729" marB="45729" horzOverflow="overflow">
                    <a:lnL>
                      <a:noFill/>
                    </a:lnL>
                    <a:lnR>
                      <a:noFill/>
                    </a:lnR>
                    <a:lnT>
                      <a:noFill/>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CC00"/>
                        </a:buClr>
                        <a:buSzTx/>
                        <a:buFont typeface="Arial" charset="0"/>
                        <a:buNone/>
                        <a:tabLst/>
                      </a:pPr>
                      <a:r>
                        <a:rPr kumimoji="0" lang="en-US" sz="1800" b="1" i="0" u="none" strike="noStrike" cap="none" normalizeH="0" baseline="0" smtClean="0">
                          <a:ln>
                            <a:noFill/>
                          </a:ln>
                          <a:solidFill>
                            <a:schemeClr val="bg1"/>
                          </a:solidFill>
                          <a:effectLst/>
                          <a:latin typeface="Arial" charset="0"/>
                        </a:rPr>
                        <a:t>Entecavir</a:t>
                      </a:r>
                    </a:p>
                    <a:p>
                      <a:pPr marL="0" marR="0" lvl="0" indent="0" algn="ctr" defTabSz="914400" rtl="0" eaLnBrk="1" fontAlgn="base" latinLnBrk="0" hangingPunct="1">
                        <a:lnSpc>
                          <a:spcPct val="100000"/>
                        </a:lnSpc>
                        <a:spcBef>
                          <a:spcPct val="0"/>
                        </a:spcBef>
                        <a:spcAft>
                          <a:spcPct val="0"/>
                        </a:spcAft>
                        <a:buClr>
                          <a:srgbClr val="FFCC00"/>
                        </a:buClr>
                        <a:buSzTx/>
                        <a:buFont typeface="Arial" charset="0"/>
                        <a:buNone/>
                        <a:tabLst/>
                      </a:pPr>
                      <a:r>
                        <a:rPr kumimoji="0" lang="en-US" sz="1800" b="1" i="0" u="none" strike="noStrike" cap="none" normalizeH="0" baseline="0" smtClean="0">
                          <a:ln>
                            <a:noFill/>
                          </a:ln>
                          <a:solidFill>
                            <a:schemeClr val="bg1"/>
                          </a:solidFill>
                          <a:effectLst/>
                          <a:latin typeface="Arial" charset="0"/>
                        </a:rPr>
                        <a:t>(n=100)</a:t>
                      </a:r>
                    </a:p>
                  </a:txBody>
                  <a:tcPr marT="45729" marB="45729" horzOverflow="overflow">
                    <a:lnL>
                      <a:noFill/>
                    </a:lnL>
                    <a:lnR>
                      <a:noFill/>
                    </a:lnR>
                    <a:lnT>
                      <a:noFill/>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CC00"/>
                        </a:buClr>
                        <a:buSzTx/>
                        <a:buFont typeface="Arial" charset="0"/>
                        <a:buNone/>
                        <a:tabLst/>
                      </a:pPr>
                      <a:r>
                        <a:rPr kumimoji="0" lang="en-US" sz="1800" b="1" i="0" u="none" strike="noStrike" cap="none" normalizeH="0" baseline="0" smtClean="0">
                          <a:ln>
                            <a:noFill/>
                          </a:ln>
                          <a:solidFill>
                            <a:schemeClr val="bg1"/>
                          </a:solidFill>
                          <a:effectLst/>
                          <a:latin typeface="Arial" charset="0"/>
                        </a:rPr>
                        <a:t>Adefovir</a:t>
                      </a:r>
                    </a:p>
                    <a:p>
                      <a:pPr marL="0" marR="0" lvl="0" indent="0" algn="ctr" defTabSz="914400" rtl="0" eaLnBrk="1" fontAlgn="base" latinLnBrk="0" hangingPunct="1">
                        <a:lnSpc>
                          <a:spcPct val="100000"/>
                        </a:lnSpc>
                        <a:spcBef>
                          <a:spcPct val="0"/>
                        </a:spcBef>
                        <a:spcAft>
                          <a:spcPct val="0"/>
                        </a:spcAft>
                        <a:buClr>
                          <a:srgbClr val="FFCC00"/>
                        </a:buClr>
                        <a:buSzTx/>
                        <a:buFont typeface="Arial" charset="0"/>
                        <a:buNone/>
                        <a:tabLst/>
                      </a:pPr>
                      <a:r>
                        <a:rPr kumimoji="0" lang="en-US" sz="1800" b="1" i="0" u="none" strike="noStrike" cap="none" normalizeH="0" baseline="0" smtClean="0">
                          <a:ln>
                            <a:noFill/>
                          </a:ln>
                          <a:solidFill>
                            <a:schemeClr val="bg1"/>
                          </a:solidFill>
                          <a:effectLst/>
                          <a:latin typeface="Arial" charset="0"/>
                        </a:rPr>
                        <a:t>(n=91)</a:t>
                      </a:r>
                    </a:p>
                  </a:txBody>
                  <a:tcPr marT="45729" marB="45729" horzOverflow="overflow">
                    <a:lnL>
                      <a:noFill/>
                    </a:lnL>
                    <a:lnR>
                      <a:noFill/>
                    </a:lnR>
                    <a:lnT>
                      <a:noFill/>
                    </a:lnT>
                    <a:lnB w="38100" cap="flat" cmpd="sng" algn="ctr">
                      <a:solidFill>
                        <a:schemeClr val="bg1"/>
                      </a:solidFill>
                      <a:prstDash val="solid"/>
                      <a:round/>
                      <a:headEnd type="none" w="med" len="med"/>
                      <a:tailEnd type="none" w="med" len="med"/>
                    </a:lnB>
                    <a:lnTlToBr>
                      <a:noFill/>
                    </a:lnTlToBr>
                    <a:lnBlToTr>
                      <a:noFill/>
                    </a:lnBlToTr>
                    <a:noFill/>
                  </a:tcPr>
                </a:tc>
              </a:tr>
              <a:tr h="365834">
                <a:tc>
                  <a:txBody>
                    <a:bodyPr/>
                    <a:lstStyle/>
                    <a:p>
                      <a:pPr marL="0" marR="0" lvl="0" indent="0" algn="l" defTabSz="914400" rtl="0" eaLnBrk="1" fontAlgn="base" latinLnBrk="0" hangingPunct="1">
                        <a:lnSpc>
                          <a:spcPct val="100000"/>
                        </a:lnSpc>
                        <a:spcBef>
                          <a:spcPct val="0"/>
                        </a:spcBef>
                        <a:spcAft>
                          <a:spcPct val="0"/>
                        </a:spcAft>
                        <a:buClr>
                          <a:srgbClr val="FFCC00"/>
                        </a:buClr>
                        <a:buSzTx/>
                        <a:buFont typeface="Arial" charset="0"/>
                        <a:buNone/>
                        <a:tabLst/>
                      </a:pPr>
                      <a:r>
                        <a:rPr kumimoji="0" lang="en-US" sz="1800" b="1" i="0" u="none" strike="noStrike" cap="none" normalizeH="0" baseline="0" smtClean="0">
                          <a:ln>
                            <a:noFill/>
                          </a:ln>
                          <a:solidFill>
                            <a:schemeClr val="bg1"/>
                          </a:solidFill>
                          <a:effectLst/>
                          <a:latin typeface="Arial" charset="0"/>
                        </a:rPr>
                        <a:t>Child-Pugh-Turcotte score</a:t>
                      </a:r>
                    </a:p>
                  </a:txBody>
                  <a:tcPr marT="45729" marB="45729" horzOverflow="overflow">
                    <a:lnL>
                      <a:noFill/>
                    </a:lnL>
                    <a:lnR>
                      <a:noFill/>
                    </a:lnR>
                    <a:lnT w="38100" cap="flat" cmpd="sng" algn="ctr">
                      <a:solidFill>
                        <a:schemeClr val="bg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CC00"/>
                        </a:buClr>
                        <a:buSzTx/>
                        <a:buFont typeface="Arial" charset="0"/>
                        <a:buNone/>
                        <a:tabLst/>
                      </a:pPr>
                      <a:endParaRPr kumimoji="0" lang="en-US" sz="1800" b="1" i="0" u="none" strike="noStrike" cap="none" normalizeH="0" baseline="0" smtClean="0">
                        <a:ln>
                          <a:noFill/>
                        </a:ln>
                        <a:solidFill>
                          <a:schemeClr val="bg1"/>
                        </a:solidFill>
                        <a:effectLst/>
                        <a:latin typeface="Arial" charset="0"/>
                      </a:endParaRPr>
                    </a:p>
                  </a:txBody>
                  <a:tcPr marT="45729" marB="45729" horzOverflow="overflow">
                    <a:lnL>
                      <a:noFill/>
                    </a:lnL>
                    <a:lnR>
                      <a:noFill/>
                    </a:lnR>
                    <a:lnT w="38100" cap="flat" cmpd="sng" algn="ctr">
                      <a:solidFill>
                        <a:schemeClr val="bg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CC00"/>
                        </a:buClr>
                        <a:buSzTx/>
                        <a:buFont typeface="Arial" charset="0"/>
                        <a:buNone/>
                        <a:tabLst/>
                      </a:pPr>
                      <a:endParaRPr kumimoji="0" lang="en-US" sz="1800" b="1" i="0" u="none" strike="noStrike" cap="none" normalizeH="0" baseline="0" smtClean="0">
                        <a:ln>
                          <a:noFill/>
                        </a:ln>
                        <a:solidFill>
                          <a:schemeClr val="bg1"/>
                        </a:solidFill>
                        <a:effectLst/>
                        <a:latin typeface="Arial" charset="0"/>
                      </a:endParaRPr>
                    </a:p>
                  </a:txBody>
                  <a:tcPr marT="45729" marB="45729" horzOverflow="overflow">
                    <a:lnL>
                      <a:noFill/>
                    </a:lnL>
                    <a:lnR>
                      <a:noFill/>
                    </a:lnR>
                    <a:lnT w="38100" cap="flat" cmpd="sng" algn="ctr">
                      <a:solidFill>
                        <a:schemeClr val="bg1"/>
                      </a:solidFill>
                      <a:prstDash val="solid"/>
                      <a:round/>
                      <a:headEnd type="none" w="med" len="med"/>
                      <a:tailEnd type="none" w="med" len="med"/>
                    </a:lnT>
                    <a:lnB>
                      <a:noFill/>
                    </a:lnB>
                    <a:lnTlToBr>
                      <a:noFill/>
                    </a:lnTlToBr>
                    <a:lnBlToTr>
                      <a:noFill/>
                    </a:lnBlToTr>
                    <a:noFill/>
                  </a:tcPr>
                </a:tc>
              </a:tr>
              <a:tr h="522393">
                <a:tc>
                  <a:txBody>
                    <a:bodyPr/>
                    <a:lstStyle/>
                    <a:p>
                      <a:pPr marL="0" marR="0" lvl="0" indent="0" algn="l" defTabSz="914400" rtl="0" eaLnBrk="1" fontAlgn="base" latinLnBrk="0" hangingPunct="1">
                        <a:lnSpc>
                          <a:spcPct val="100000"/>
                        </a:lnSpc>
                        <a:spcBef>
                          <a:spcPct val="0"/>
                        </a:spcBef>
                        <a:spcAft>
                          <a:spcPct val="0"/>
                        </a:spcAft>
                        <a:buClr>
                          <a:srgbClr val="FFCC00"/>
                        </a:buClr>
                        <a:buSzTx/>
                        <a:buFont typeface="Arial" charset="0"/>
                        <a:buNone/>
                        <a:tabLst/>
                      </a:pPr>
                      <a:r>
                        <a:rPr kumimoji="0" lang="en-US" sz="1800" b="1" i="0" u="none" strike="noStrike" cap="none" normalizeH="0" baseline="0" smtClean="0">
                          <a:ln>
                            <a:noFill/>
                          </a:ln>
                          <a:solidFill>
                            <a:schemeClr val="bg1"/>
                          </a:solidFill>
                          <a:effectLst/>
                          <a:latin typeface="Arial" charset="0"/>
                        </a:rPr>
                        <a:t>   Baseline</a:t>
                      </a:r>
                    </a:p>
                  </a:txBody>
                  <a:tcPr marT="45729" marB="45729"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CC00"/>
                        </a:buClr>
                        <a:buSzTx/>
                        <a:buFont typeface="Arial" charset="0"/>
                        <a:buNone/>
                        <a:tabLst/>
                      </a:pPr>
                      <a:r>
                        <a:rPr kumimoji="0" lang="en-US" sz="1800" b="1" i="0" u="none" strike="noStrike" cap="none" normalizeH="0" baseline="0" smtClean="0">
                          <a:ln>
                            <a:noFill/>
                          </a:ln>
                          <a:solidFill>
                            <a:schemeClr val="bg1"/>
                          </a:solidFill>
                          <a:effectLst/>
                          <a:latin typeface="Arial" charset="0"/>
                        </a:rPr>
                        <a:t>8.81</a:t>
                      </a:r>
                    </a:p>
                  </a:txBody>
                  <a:tcPr marT="45729" marB="45729"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CC00"/>
                        </a:buClr>
                        <a:buSzTx/>
                        <a:buFont typeface="Arial" charset="0"/>
                        <a:buNone/>
                        <a:tabLst/>
                      </a:pPr>
                      <a:r>
                        <a:rPr kumimoji="0" lang="en-US" sz="1800" b="1" i="0" u="none" strike="noStrike" cap="none" normalizeH="0" baseline="0" smtClean="0">
                          <a:ln>
                            <a:noFill/>
                          </a:ln>
                          <a:solidFill>
                            <a:schemeClr val="bg1"/>
                          </a:solidFill>
                          <a:effectLst/>
                          <a:latin typeface="Arial" charset="0"/>
                        </a:rPr>
                        <a:t>8.35</a:t>
                      </a:r>
                    </a:p>
                  </a:txBody>
                  <a:tcPr marT="45729" marB="45729" horzOverflow="overflow">
                    <a:lnL>
                      <a:noFill/>
                    </a:lnL>
                    <a:lnR>
                      <a:noFill/>
                    </a:lnR>
                    <a:lnT>
                      <a:noFill/>
                    </a:lnT>
                    <a:lnB>
                      <a:noFill/>
                    </a:lnB>
                    <a:lnTlToBr>
                      <a:noFill/>
                    </a:lnTlToBr>
                    <a:lnBlToTr>
                      <a:noFill/>
                    </a:lnBlToTr>
                    <a:noFill/>
                  </a:tcPr>
                </a:tc>
              </a:tr>
              <a:tr h="365834">
                <a:tc>
                  <a:txBody>
                    <a:bodyPr/>
                    <a:lstStyle/>
                    <a:p>
                      <a:pPr marL="0" marR="0" lvl="0" indent="0" algn="l" defTabSz="914400" rtl="0" eaLnBrk="1" fontAlgn="base" latinLnBrk="0" hangingPunct="1">
                        <a:lnSpc>
                          <a:spcPct val="100000"/>
                        </a:lnSpc>
                        <a:spcBef>
                          <a:spcPct val="0"/>
                        </a:spcBef>
                        <a:spcAft>
                          <a:spcPct val="0"/>
                        </a:spcAft>
                        <a:buClr>
                          <a:srgbClr val="FFCC00"/>
                        </a:buClr>
                        <a:buSzTx/>
                        <a:buFont typeface="Arial" charset="0"/>
                        <a:buNone/>
                        <a:tabLst/>
                      </a:pPr>
                      <a:r>
                        <a:rPr kumimoji="0" lang="en-US" sz="1800" b="1" i="0" u="none" strike="noStrike" cap="none" normalizeH="0" baseline="0" smtClean="0">
                          <a:ln>
                            <a:noFill/>
                          </a:ln>
                          <a:solidFill>
                            <a:schemeClr val="bg1"/>
                          </a:solidFill>
                          <a:effectLst/>
                          <a:latin typeface="Arial" charset="0"/>
                        </a:rPr>
                        <a:t>   </a:t>
                      </a:r>
                      <a:r>
                        <a:rPr kumimoji="0" lang="en-US" sz="1800" b="1" i="0" u="sng" strike="noStrike" cap="none" normalizeH="0" baseline="0" smtClean="0">
                          <a:ln>
                            <a:noFill/>
                          </a:ln>
                          <a:solidFill>
                            <a:schemeClr val="bg1"/>
                          </a:solidFill>
                          <a:effectLst/>
                          <a:latin typeface="Arial" charset="0"/>
                        </a:rPr>
                        <a:t>&gt;</a:t>
                      </a:r>
                      <a:r>
                        <a:rPr kumimoji="0" lang="en-US" sz="1800" b="1" i="0" u="none" strike="noStrike" cap="none" normalizeH="0" baseline="0" smtClean="0">
                          <a:ln>
                            <a:noFill/>
                          </a:ln>
                          <a:solidFill>
                            <a:schemeClr val="bg1"/>
                          </a:solidFill>
                          <a:effectLst/>
                          <a:latin typeface="Arial" charset="0"/>
                        </a:rPr>
                        <a:t>2 point reduction at Week 48 (%)</a:t>
                      </a:r>
                    </a:p>
                  </a:txBody>
                  <a:tcPr marT="45729" marB="45729"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CC00"/>
                        </a:buClr>
                        <a:buSzTx/>
                        <a:buFont typeface="Arial" charset="0"/>
                        <a:buNone/>
                        <a:tabLst/>
                      </a:pPr>
                      <a:r>
                        <a:rPr kumimoji="0" lang="en-US" sz="1800" b="1" i="0" u="none" strike="noStrike" cap="none" normalizeH="0" baseline="0" smtClean="0">
                          <a:ln>
                            <a:noFill/>
                          </a:ln>
                          <a:solidFill>
                            <a:schemeClr val="bg1"/>
                          </a:solidFill>
                          <a:effectLst/>
                          <a:latin typeface="Arial" charset="0"/>
                          <a:cs typeface="Times New Roman" pitchFamily="18" charset="0"/>
                        </a:rPr>
                        <a:t>35</a:t>
                      </a:r>
                    </a:p>
                  </a:txBody>
                  <a:tcPr marT="45729" marB="45729" horzOverflow="overflow">
                    <a:lnL>
                      <a:noFill/>
                    </a:lnL>
                    <a:lnR>
                      <a:noFill/>
                    </a:lnR>
                    <a:lnT>
                      <a:noFill/>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CC00"/>
                        </a:buClr>
                        <a:buSzTx/>
                        <a:buFont typeface="Arial" charset="0"/>
                        <a:buNone/>
                        <a:tabLst/>
                      </a:pPr>
                      <a:r>
                        <a:rPr kumimoji="0" lang="en-US" sz="1800" b="1" i="0" u="none" strike="noStrike" cap="none" normalizeH="0" baseline="0" smtClean="0">
                          <a:ln>
                            <a:noFill/>
                          </a:ln>
                          <a:solidFill>
                            <a:schemeClr val="bg1"/>
                          </a:solidFill>
                          <a:effectLst/>
                          <a:latin typeface="Arial" charset="0"/>
                          <a:cs typeface="Times New Roman" pitchFamily="18" charset="0"/>
                        </a:rPr>
                        <a:t>27</a:t>
                      </a:r>
                    </a:p>
                  </a:txBody>
                  <a:tcPr marT="45729" marB="45729" horzOverflow="overflow">
                    <a:lnL>
                      <a:noFill/>
                    </a:lnL>
                    <a:lnR>
                      <a:noFill/>
                    </a:lnR>
                    <a:lnT>
                      <a:noFill/>
                    </a:lnT>
                    <a:lnB w="3175" cap="flat" cmpd="sng" algn="ctr">
                      <a:solidFill>
                        <a:srgbClr val="C0C0C0"/>
                      </a:solidFill>
                      <a:prstDash val="solid"/>
                      <a:round/>
                      <a:headEnd type="none" w="med" len="med"/>
                      <a:tailEnd type="none" w="med" len="med"/>
                    </a:lnB>
                    <a:lnTlToBr>
                      <a:noFill/>
                    </a:lnTlToBr>
                    <a:lnBlToTr>
                      <a:noFill/>
                    </a:lnBlToTr>
                    <a:noFill/>
                  </a:tcPr>
                </a:tc>
              </a:tr>
              <a:tr h="416009">
                <a:tc>
                  <a:txBody>
                    <a:bodyPr/>
                    <a:lstStyle/>
                    <a:p>
                      <a:pPr marL="0" marR="0" lvl="0" indent="0" algn="l" defTabSz="914400" rtl="0" eaLnBrk="1" fontAlgn="base" latinLnBrk="0" hangingPunct="1">
                        <a:lnSpc>
                          <a:spcPct val="100000"/>
                        </a:lnSpc>
                        <a:spcBef>
                          <a:spcPct val="0"/>
                        </a:spcBef>
                        <a:spcAft>
                          <a:spcPct val="0"/>
                        </a:spcAft>
                        <a:buClr>
                          <a:srgbClr val="FFCC00"/>
                        </a:buClr>
                        <a:buSzTx/>
                        <a:buFont typeface="Arial" charset="0"/>
                        <a:buNone/>
                        <a:tabLst/>
                      </a:pPr>
                      <a:r>
                        <a:rPr kumimoji="0" lang="en-US" sz="1800" b="1" i="0" u="none" strike="noStrike" cap="none" normalizeH="0" baseline="0" smtClean="0">
                          <a:ln>
                            <a:noFill/>
                          </a:ln>
                          <a:solidFill>
                            <a:schemeClr val="bg1"/>
                          </a:solidFill>
                          <a:effectLst/>
                          <a:latin typeface="Arial" charset="0"/>
                        </a:rPr>
                        <a:t>Model for end-stage liver disease score</a:t>
                      </a:r>
                    </a:p>
                  </a:txBody>
                  <a:tcPr marT="45729" marB="45729"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CC00"/>
                        </a:buClr>
                        <a:buSzTx/>
                        <a:buFont typeface="Arial" charset="0"/>
                        <a:buNone/>
                        <a:tabLst/>
                      </a:pPr>
                      <a:endParaRPr kumimoji="0" lang="en-US" sz="1800" b="1" i="0" u="none" strike="noStrike" cap="none" normalizeH="0" baseline="0" smtClean="0">
                        <a:ln>
                          <a:noFill/>
                        </a:ln>
                        <a:solidFill>
                          <a:schemeClr val="bg1"/>
                        </a:solidFill>
                        <a:effectLst/>
                        <a:latin typeface="Arial" charset="0"/>
                        <a:cs typeface="Times New Roman" pitchFamily="18" charset="0"/>
                      </a:endParaRPr>
                    </a:p>
                  </a:txBody>
                  <a:tcPr marT="45729" marB="45729" horzOverflow="overflow">
                    <a:lnL>
                      <a:noFill/>
                    </a:lnL>
                    <a:lnR>
                      <a:noFill/>
                    </a:lnR>
                    <a:lnT w="3175" cap="flat" cmpd="sng" algn="ctr">
                      <a:solidFill>
                        <a:srgbClr val="C0C0C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CC00"/>
                        </a:buClr>
                        <a:buSzTx/>
                        <a:buFont typeface="Arial" charset="0"/>
                        <a:buNone/>
                        <a:tabLst/>
                      </a:pPr>
                      <a:endParaRPr kumimoji="0" lang="en-US" sz="1800" b="1" i="0" u="none" strike="noStrike" cap="none" normalizeH="0" baseline="0" smtClean="0">
                        <a:ln>
                          <a:noFill/>
                        </a:ln>
                        <a:solidFill>
                          <a:schemeClr val="bg1"/>
                        </a:solidFill>
                        <a:effectLst/>
                        <a:latin typeface="Arial" charset="0"/>
                        <a:cs typeface="Times New Roman" pitchFamily="18" charset="0"/>
                      </a:endParaRPr>
                    </a:p>
                  </a:txBody>
                  <a:tcPr marT="45729" marB="45729" horzOverflow="overflow">
                    <a:lnL>
                      <a:noFill/>
                    </a:lnL>
                    <a:lnR>
                      <a:noFill/>
                    </a:lnR>
                    <a:lnT w="3175" cap="flat" cmpd="sng" algn="ctr">
                      <a:solidFill>
                        <a:srgbClr val="C0C0C0"/>
                      </a:solidFill>
                      <a:prstDash val="solid"/>
                      <a:round/>
                      <a:headEnd type="none" w="med" len="med"/>
                      <a:tailEnd type="none" w="med" len="med"/>
                    </a:lnT>
                    <a:lnB>
                      <a:noFill/>
                    </a:lnB>
                    <a:lnTlToBr>
                      <a:noFill/>
                    </a:lnTlToBr>
                    <a:lnBlToTr>
                      <a:noFill/>
                    </a:lnBlToTr>
                    <a:noFill/>
                  </a:tcPr>
                </a:tc>
              </a:tr>
              <a:tr h="365834">
                <a:tc>
                  <a:txBody>
                    <a:bodyPr/>
                    <a:lstStyle/>
                    <a:p>
                      <a:pPr marL="0" marR="0" lvl="0" indent="0" algn="l" defTabSz="914400" rtl="0" eaLnBrk="1" fontAlgn="base" latinLnBrk="0" hangingPunct="1">
                        <a:lnSpc>
                          <a:spcPct val="100000"/>
                        </a:lnSpc>
                        <a:spcBef>
                          <a:spcPct val="0"/>
                        </a:spcBef>
                        <a:spcAft>
                          <a:spcPct val="0"/>
                        </a:spcAft>
                        <a:buClr>
                          <a:srgbClr val="FFCC00"/>
                        </a:buClr>
                        <a:buSzTx/>
                        <a:buFont typeface="Arial" charset="0"/>
                        <a:buNone/>
                        <a:tabLst/>
                      </a:pPr>
                      <a:r>
                        <a:rPr kumimoji="0" lang="en-US" sz="1800" b="1" i="0" u="none" strike="noStrike" cap="none" normalizeH="0" baseline="0" smtClean="0">
                          <a:ln>
                            <a:noFill/>
                          </a:ln>
                          <a:solidFill>
                            <a:schemeClr val="bg1"/>
                          </a:solidFill>
                          <a:effectLst/>
                          <a:latin typeface="Arial" charset="0"/>
                        </a:rPr>
                        <a:t>   Baseline</a:t>
                      </a:r>
                    </a:p>
                  </a:txBody>
                  <a:tcPr marT="45729" marB="45729"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CC00"/>
                        </a:buClr>
                        <a:buSzTx/>
                        <a:buFont typeface="Arial" charset="0"/>
                        <a:buNone/>
                        <a:tabLst/>
                      </a:pPr>
                      <a:r>
                        <a:rPr kumimoji="0" lang="en-US" sz="1800" b="1" i="0" u="none" strike="noStrike" cap="none" normalizeH="0" baseline="0" smtClean="0">
                          <a:ln>
                            <a:noFill/>
                          </a:ln>
                          <a:solidFill>
                            <a:schemeClr val="bg1"/>
                          </a:solidFill>
                          <a:effectLst/>
                          <a:latin typeface="Arial" charset="0"/>
                          <a:cs typeface="Times New Roman" pitchFamily="18" charset="0"/>
                        </a:rPr>
                        <a:t>17.1</a:t>
                      </a:r>
                    </a:p>
                  </a:txBody>
                  <a:tcPr marT="45729" marB="45729"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CC00"/>
                        </a:buClr>
                        <a:buSzTx/>
                        <a:buFont typeface="Arial" charset="0"/>
                        <a:buNone/>
                        <a:tabLst/>
                      </a:pPr>
                      <a:r>
                        <a:rPr kumimoji="0" lang="en-US" sz="1800" b="1" i="0" u="none" strike="noStrike" cap="none" normalizeH="0" baseline="0" smtClean="0">
                          <a:ln>
                            <a:noFill/>
                          </a:ln>
                          <a:solidFill>
                            <a:schemeClr val="bg1"/>
                          </a:solidFill>
                          <a:effectLst/>
                          <a:latin typeface="Arial" charset="0"/>
                          <a:cs typeface="Times New Roman" pitchFamily="18" charset="0"/>
                        </a:rPr>
                        <a:t>15.3</a:t>
                      </a:r>
                    </a:p>
                  </a:txBody>
                  <a:tcPr marT="45729" marB="45729" horzOverflow="overflow">
                    <a:lnL>
                      <a:noFill/>
                    </a:lnL>
                    <a:lnR>
                      <a:noFill/>
                    </a:lnR>
                    <a:lnT>
                      <a:noFill/>
                    </a:lnT>
                    <a:lnB>
                      <a:noFill/>
                    </a:lnB>
                    <a:lnTlToBr>
                      <a:noFill/>
                    </a:lnTlToBr>
                    <a:lnBlToTr>
                      <a:noFill/>
                    </a:lnBlToTr>
                    <a:noFill/>
                  </a:tcPr>
                </a:tc>
              </a:tr>
              <a:tr h="365834">
                <a:tc>
                  <a:txBody>
                    <a:bodyPr/>
                    <a:lstStyle/>
                    <a:p>
                      <a:pPr marL="0" marR="0" lvl="0" indent="0" algn="l" defTabSz="914400" rtl="0" eaLnBrk="1" fontAlgn="base" latinLnBrk="0" hangingPunct="1">
                        <a:lnSpc>
                          <a:spcPct val="100000"/>
                        </a:lnSpc>
                        <a:spcBef>
                          <a:spcPct val="0"/>
                        </a:spcBef>
                        <a:spcAft>
                          <a:spcPct val="0"/>
                        </a:spcAft>
                        <a:buClr>
                          <a:srgbClr val="FFCC00"/>
                        </a:buClr>
                        <a:buSzTx/>
                        <a:buFont typeface="Arial" charset="0"/>
                        <a:buNone/>
                        <a:tabLst/>
                      </a:pPr>
                      <a:r>
                        <a:rPr kumimoji="0" lang="en-US" sz="1800" b="1" i="0" u="none" strike="noStrike" cap="none" normalizeH="0" baseline="0" smtClean="0">
                          <a:ln>
                            <a:noFill/>
                          </a:ln>
                          <a:solidFill>
                            <a:schemeClr val="bg1"/>
                          </a:solidFill>
                          <a:effectLst/>
                          <a:latin typeface="Arial" charset="0"/>
                        </a:rPr>
                        <a:t>   Week 48 change</a:t>
                      </a:r>
                    </a:p>
                  </a:txBody>
                  <a:tcPr marT="45729" marB="45729"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CC00"/>
                        </a:buClr>
                        <a:buSzTx/>
                        <a:buFont typeface="Arial" charset="0"/>
                        <a:buNone/>
                        <a:tabLst/>
                      </a:pPr>
                      <a:r>
                        <a:rPr kumimoji="0" lang="en-US" sz="1800" b="1" i="0" u="none" strike="noStrike" cap="none" normalizeH="0" baseline="0" smtClean="0">
                          <a:ln>
                            <a:noFill/>
                          </a:ln>
                          <a:solidFill>
                            <a:schemeClr val="bg1"/>
                          </a:solidFill>
                          <a:effectLst/>
                          <a:latin typeface="Arial" charset="0"/>
                        </a:rPr>
                        <a:t>-2.6</a:t>
                      </a:r>
                    </a:p>
                  </a:txBody>
                  <a:tcPr marT="45729" marB="45729"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CC00"/>
                        </a:buClr>
                        <a:buSzTx/>
                        <a:buFont typeface="Arial" charset="0"/>
                        <a:buNone/>
                        <a:tabLst/>
                      </a:pPr>
                      <a:r>
                        <a:rPr kumimoji="0" lang="en-US" sz="1800" b="1" i="0" u="none" strike="noStrike" cap="none" normalizeH="0" baseline="0" smtClean="0">
                          <a:ln>
                            <a:noFill/>
                          </a:ln>
                          <a:solidFill>
                            <a:schemeClr val="bg1"/>
                          </a:solidFill>
                          <a:effectLst/>
                          <a:latin typeface="Arial" charset="0"/>
                        </a:rPr>
                        <a:t>-1.7</a:t>
                      </a:r>
                    </a:p>
                  </a:txBody>
                  <a:tcPr marT="45729" marB="45729" horzOverflow="overflow">
                    <a:lnL>
                      <a:noFill/>
                    </a:lnL>
                    <a:lnR>
                      <a:noFill/>
                    </a:lnR>
                    <a:lnT>
                      <a:noFill/>
                    </a:lnT>
                    <a:lnB>
                      <a:noFill/>
                    </a:lnB>
                    <a:lnTlToBr>
                      <a:noFill/>
                    </a:lnTlToBr>
                    <a:lnBlToTr>
                      <a:noFill/>
                    </a:lnBlToTr>
                    <a:noFill/>
                  </a:tcPr>
                </a:tc>
              </a:tr>
            </a:tbl>
          </a:graphicData>
        </a:graphic>
      </p:graphicFrame>
      <p:sp>
        <p:nvSpPr>
          <p:cNvPr id="17436" name="Text Box 43"/>
          <p:cNvSpPr txBox="1">
            <a:spLocks noChangeArrowheads="1"/>
          </p:cNvSpPr>
          <p:nvPr/>
        </p:nvSpPr>
        <p:spPr bwMode="auto">
          <a:xfrm>
            <a:off x="179388" y="6419850"/>
            <a:ext cx="8677275" cy="28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marL="342900" indent="-342900">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lnSpc>
                <a:spcPct val="90000"/>
              </a:lnSpc>
              <a:spcBef>
                <a:spcPct val="0"/>
              </a:spcBef>
              <a:spcAft>
                <a:spcPct val="0"/>
              </a:spcAft>
              <a:buClr>
                <a:srgbClr val="EEE800"/>
              </a:buClr>
              <a:buSzPct val="125000"/>
              <a:buFontTx/>
              <a:buNone/>
            </a:pPr>
            <a:r>
              <a:rPr lang="en-US" altLang="en-US" sz="1400" b="0"/>
              <a:t>Liaw Y-F, et al. </a:t>
            </a:r>
            <a:r>
              <a:rPr lang="en-US" altLang="zh-TW" sz="1400" b="0" i="1">
                <a:ea typeface="PMingLiU" panose="02020500000000000000" pitchFamily="18" charset="-120"/>
              </a:rPr>
              <a:t>Hepatology.</a:t>
            </a:r>
            <a:r>
              <a:rPr lang="en-US" altLang="zh-TW" sz="1400" b="0">
                <a:ea typeface="PMingLiU" panose="02020500000000000000" pitchFamily="18" charset="-120"/>
              </a:rPr>
              <a:t> 2011;54:91-100. </a:t>
            </a:r>
            <a:endParaRPr lang="en-US" altLang="en-US" sz="1400" b="0"/>
          </a:p>
        </p:txBody>
      </p:sp>
    </p:spTree>
    <p:extLst>
      <p:ext uri="{BB962C8B-B14F-4D97-AF65-F5344CB8AC3E}">
        <p14:creationId xmlns:p14="http://schemas.microsoft.com/office/powerpoint/2010/main" xmlns="" val="8478845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title" idx="4294967295"/>
          </p:nvPr>
        </p:nvSpPr>
        <p:spPr>
          <a:xfrm>
            <a:off x="182563" y="142875"/>
            <a:ext cx="8785225" cy="1125538"/>
          </a:xfrm>
        </p:spPr>
        <p:txBody>
          <a:bodyPr/>
          <a:lstStyle/>
          <a:p>
            <a:pPr eaLnBrk="1" hangingPunct="1"/>
            <a:r>
              <a:rPr lang="en-US" altLang="en-US" smtClean="0"/>
              <a:t>Cumulative Hepatocellular Cancer</a:t>
            </a:r>
            <a:br>
              <a:rPr lang="en-US" altLang="en-US" smtClean="0"/>
            </a:br>
            <a:r>
              <a:rPr lang="en-US" altLang="en-US" smtClean="0"/>
              <a:t>and Death Rates at Week 288</a:t>
            </a:r>
          </a:p>
        </p:txBody>
      </p:sp>
      <p:sp>
        <p:nvSpPr>
          <p:cNvPr id="19459" name="Rectangle 2"/>
          <p:cNvSpPr>
            <a:spLocks noChangeArrowheads="1"/>
          </p:cNvSpPr>
          <p:nvPr/>
        </p:nvSpPr>
        <p:spPr bwMode="auto">
          <a:xfrm>
            <a:off x="4859338" y="2133600"/>
            <a:ext cx="4103687" cy="3960813"/>
          </a:xfrm>
          <a:prstGeom prst="rect">
            <a:avLst/>
          </a:prstGeom>
          <a:solidFill>
            <a:srgbClr val="000044"/>
          </a:solidFill>
          <a:ln w="9525" algn="ctr">
            <a:solidFill>
              <a:srgbClr val="808080"/>
            </a:solidFill>
            <a:miter lim="800000"/>
            <a:headEnd/>
            <a:tailEnd/>
          </a:ln>
        </p:spPr>
        <p:txBody>
          <a:bodyPr wrap="none" lIns="93177" tIns="46589" rIns="93177" bIns="46589" anchor="ctr"/>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buClr>
                <a:srgbClr val="EEE800"/>
              </a:buClr>
              <a:buSzPct val="125000"/>
              <a:buFontTx/>
              <a:buNone/>
            </a:pPr>
            <a:endParaRPr lang="en-US" altLang="en-US" sz="1600" b="0"/>
          </a:p>
        </p:txBody>
      </p:sp>
      <p:graphicFrame>
        <p:nvGraphicFramePr>
          <p:cNvPr id="19460" name="Object 4"/>
          <p:cNvGraphicFramePr>
            <a:graphicFrameLocks noChangeAspect="1"/>
          </p:cNvGraphicFramePr>
          <p:nvPr/>
        </p:nvGraphicFramePr>
        <p:xfrm>
          <a:off x="4876800" y="1998663"/>
          <a:ext cx="4156075" cy="3951287"/>
        </p:xfrm>
        <a:graphic>
          <a:graphicData uri="http://schemas.openxmlformats.org/presentationml/2006/ole">
            <p:oleObj spid="_x0000_s11278" name="Chart" r:id="rId4" imgW="5191347" imgH="4953137" progId="MSGraph.Chart.8">
              <p:embed followColorScheme="full"/>
            </p:oleObj>
          </a:graphicData>
        </a:graphic>
      </p:graphicFrame>
      <p:sp>
        <p:nvSpPr>
          <p:cNvPr id="19461" name="Text Box 5"/>
          <p:cNvSpPr txBox="1">
            <a:spLocks noChangeArrowheads="1"/>
          </p:cNvSpPr>
          <p:nvPr/>
        </p:nvSpPr>
        <p:spPr bwMode="auto">
          <a:xfrm rot="-5400000">
            <a:off x="4376737" y="3810001"/>
            <a:ext cx="13493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lgn="ctr" eaLnBrk="1" hangingPunct="1">
              <a:spcBef>
                <a:spcPct val="0"/>
              </a:spcBef>
              <a:spcAft>
                <a:spcPct val="0"/>
              </a:spcAft>
              <a:buClrTx/>
              <a:buFontTx/>
              <a:buNone/>
            </a:pPr>
            <a:r>
              <a:rPr lang="en-US" altLang="en-US" sz="1600"/>
              <a:t>Patients (%)</a:t>
            </a:r>
          </a:p>
        </p:txBody>
      </p:sp>
      <p:sp>
        <p:nvSpPr>
          <p:cNvPr id="19462" name="Text Box 24"/>
          <p:cNvSpPr txBox="1">
            <a:spLocks noChangeArrowheads="1"/>
          </p:cNvSpPr>
          <p:nvPr/>
        </p:nvSpPr>
        <p:spPr bwMode="auto">
          <a:xfrm>
            <a:off x="5651500" y="5581650"/>
            <a:ext cx="1404938"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lgn="ctr" eaLnBrk="1" hangingPunct="1">
              <a:lnSpc>
                <a:spcPct val="90000"/>
              </a:lnSpc>
              <a:spcBef>
                <a:spcPct val="0"/>
              </a:spcBef>
              <a:spcAft>
                <a:spcPct val="0"/>
              </a:spcAft>
              <a:buClrTx/>
              <a:buFontTx/>
              <a:buNone/>
            </a:pPr>
            <a:r>
              <a:rPr lang="en-US" altLang="en-US" sz="1400"/>
              <a:t>Hepatocellular</a:t>
            </a:r>
          </a:p>
          <a:p>
            <a:pPr algn="ctr" eaLnBrk="1" hangingPunct="1">
              <a:lnSpc>
                <a:spcPct val="90000"/>
              </a:lnSpc>
              <a:spcBef>
                <a:spcPct val="0"/>
              </a:spcBef>
              <a:spcAft>
                <a:spcPct val="0"/>
              </a:spcAft>
              <a:buClrTx/>
              <a:buFontTx/>
              <a:buNone/>
            </a:pPr>
            <a:r>
              <a:rPr lang="en-US" altLang="en-US" sz="1400"/>
              <a:t>Cancer</a:t>
            </a:r>
          </a:p>
        </p:txBody>
      </p:sp>
      <p:sp>
        <p:nvSpPr>
          <p:cNvPr id="19463" name="Rectangle 19"/>
          <p:cNvSpPr>
            <a:spLocks noChangeArrowheads="1"/>
          </p:cNvSpPr>
          <p:nvPr/>
        </p:nvSpPr>
        <p:spPr bwMode="auto">
          <a:xfrm>
            <a:off x="179388" y="1737692"/>
            <a:ext cx="4608512" cy="5219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eaLnBrk="1" hangingPunct="1"/>
            <a:r>
              <a:rPr lang="en-US" altLang="en-US" sz="1800"/>
              <a:t>Baseline predictors of hepatocellular cancer with entecavir or adefovir  </a:t>
            </a:r>
          </a:p>
          <a:p>
            <a:pPr lvl="1" eaLnBrk="1" hangingPunct="1"/>
            <a:r>
              <a:rPr lang="en-US" altLang="en-US" sz="1600"/>
              <a:t>HBV genotype B or C versus others</a:t>
            </a:r>
          </a:p>
          <a:p>
            <a:pPr lvl="2" eaLnBrk="1" hangingPunct="1"/>
            <a:r>
              <a:rPr lang="en-US" altLang="en-US" sz="1400"/>
              <a:t>Hazard ratio: 3.31 (95% CI 1.51-7.24) (</a:t>
            </a:r>
            <a:r>
              <a:rPr lang="en-US" altLang="en-US" sz="1400" i="1"/>
              <a:t>P</a:t>
            </a:r>
            <a:r>
              <a:rPr lang="en-US" altLang="en-US" sz="1400"/>
              <a:t>=0.0027)</a:t>
            </a:r>
          </a:p>
          <a:p>
            <a:pPr eaLnBrk="1" hangingPunct="1"/>
            <a:r>
              <a:rPr lang="en-US" altLang="en-US" sz="1800"/>
              <a:t>Baseline predictors of death with entecavir or adefovir</a:t>
            </a:r>
          </a:p>
          <a:p>
            <a:pPr lvl="1" eaLnBrk="1" hangingPunct="1"/>
            <a:r>
              <a:rPr lang="en-US" altLang="en-US" sz="1600"/>
              <a:t>High total bilirubin                           (&gt;2.5 versus </a:t>
            </a:r>
            <a:r>
              <a:rPr lang="en-US" altLang="en-US" sz="1600" u="sng"/>
              <a:t>&lt;</a:t>
            </a:r>
            <a:r>
              <a:rPr lang="en-US" altLang="en-US" sz="1600"/>
              <a:t>2.5 x UNL) </a:t>
            </a:r>
          </a:p>
          <a:p>
            <a:pPr lvl="2" eaLnBrk="1" hangingPunct="1"/>
            <a:r>
              <a:rPr lang="en-US" altLang="en-US" sz="1400"/>
              <a:t>Hazard ratio: 2.08 (95% CI 1.17-3.70) (</a:t>
            </a:r>
            <a:r>
              <a:rPr lang="en-US" altLang="en-US" sz="1400" i="1"/>
              <a:t>P</a:t>
            </a:r>
            <a:r>
              <a:rPr lang="en-US" altLang="en-US" sz="1400"/>
              <a:t>=0.0122)</a:t>
            </a:r>
          </a:p>
          <a:p>
            <a:pPr lvl="1" eaLnBrk="1" hangingPunct="1"/>
            <a:r>
              <a:rPr lang="en-US" altLang="en-US" sz="1600"/>
              <a:t>Low albumin (&lt;3.0 versus </a:t>
            </a:r>
            <a:r>
              <a:rPr lang="en-US" altLang="en-US" sz="1600" u="sng"/>
              <a:t>&gt;</a:t>
            </a:r>
            <a:r>
              <a:rPr lang="en-US" altLang="en-US" sz="1600"/>
              <a:t>3.0 g/dL)</a:t>
            </a:r>
          </a:p>
          <a:p>
            <a:pPr lvl="2" eaLnBrk="1" hangingPunct="1"/>
            <a:r>
              <a:rPr lang="en-US" altLang="en-US" sz="1400"/>
              <a:t>Hazard ratio: 4.24 (95% CI 2.25-7.98) (</a:t>
            </a:r>
            <a:r>
              <a:rPr lang="en-US" altLang="en-US" sz="1400" i="1"/>
              <a:t>P</a:t>
            </a:r>
            <a:r>
              <a:rPr lang="en-US" altLang="en-US" sz="1400"/>
              <a:t>&lt;0.0001)</a:t>
            </a:r>
          </a:p>
        </p:txBody>
      </p:sp>
      <p:sp>
        <p:nvSpPr>
          <p:cNvPr id="19464" name="Text Box 20"/>
          <p:cNvSpPr txBox="1">
            <a:spLocks noChangeArrowheads="1"/>
          </p:cNvSpPr>
          <p:nvPr/>
        </p:nvSpPr>
        <p:spPr bwMode="auto">
          <a:xfrm>
            <a:off x="5130800" y="1771650"/>
            <a:ext cx="3667125"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marL="342900" indent="-342900">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lgn="ctr">
              <a:buClr>
                <a:srgbClr val="EEE800"/>
              </a:buClr>
              <a:buSzPct val="125000"/>
              <a:buFontTx/>
              <a:buNone/>
            </a:pPr>
            <a:r>
              <a:rPr lang="en-US" altLang="en-US" sz="2000"/>
              <a:t>Cumulative Rates (week 288)</a:t>
            </a:r>
          </a:p>
        </p:txBody>
      </p:sp>
      <p:sp>
        <p:nvSpPr>
          <p:cNvPr id="19465" name="Text Box 43"/>
          <p:cNvSpPr txBox="1">
            <a:spLocks noChangeArrowheads="1"/>
          </p:cNvSpPr>
          <p:nvPr/>
        </p:nvSpPr>
        <p:spPr bwMode="auto">
          <a:xfrm>
            <a:off x="179388" y="6421438"/>
            <a:ext cx="8677275" cy="284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marL="342900" indent="-342900">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lnSpc>
                <a:spcPct val="90000"/>
              </a:lnSpc>
              <a:spcBef>
                <a:spcPct val="0"/>
              </a:spcBef>
              <a:spcAft>
                <a:spcPct val="0"/>
              </a:spcAft>
              <a:buClr>
                <a:srgbClr val="EEE800"/>
              </a:buClr>
              <a:buSzPct val="125000"/>
              <a:buFontTx/>
              <a:buNone/>
            </a:pPr>
            <a:r>
              <a:rPr lang="en-US" altLang="en-US" sz="1400" b="0"/>
              <a:t>Liaw Y-F, et al. </a:t>
            </a:r>
            <a:r>
              <a:rPr lang="en-US" altLang="zh-TW" sz="1400" b="0" i="1">
                <a:ea typeface="PMingLiU" panose="02020500000000000000" pitchFamily="18" charset="-120"/>
              </a:rPr>
              <a:t>J Hepatol.</a:t>
            </a:r>
            <a:r>
              <a:rPr lang="en-US" altLang="zh-TW" sz="1400" b="0">
                <a:ea typeface="PMingLiU" panose="02020500000000000000" pitchFamily="18" charset="-120"/>
              </a:rPr>
              <a:t> 2010;52(suppl 1):S390-S391</a:t>
            </a:r>
            <a:r>
              <a:rPr lang="en-US" altLang="en-US" sz="1400" b="0"/>
              <a:t>. Abstract 1011.</a:t>
            </a:r>
          </a:p>
        </p:txBody>
      </p:sp>
      <p:sp>
        <p:nvSpPr>
          <p:cNvPr id="19466" name="Text Box 24"/>
          <p:cNvSpPr txBox="1">
            <a:spLocks noChangeArrowheads="1"/>
          </p:cNvSpPr>
          <p:nvPr/>
        </p:nvSpPr>
        <p:spPr bwMode="auto">
          <a:xfrm>
            <a:off x="7672388" y="5581650"/>
            <a:ext cx="676275" cy="284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lgn="ctr" eaLnBrk="1" hangingPunct="1">
              <a:lnSpc>
                <a:spcPct val="90000"/>
              </a:lnSpc>
              <a:spcBef>
                <a:spcPct val="0"/>
              </a:spcBef>
              <a:spcAft>
                <a:spcPct val="0"/>
              </a:spcAft>
              <a:buClrTx/>
              <a:buFontTx/>
              <a:buNone/>
            </a:pPr>
            <a:r>
              <a:rPr lang="en-US" altLang="en-US" sz="1400"/>
              <a:t>Death</a:t>
            </a:r>
          </a:p>
        </p:txBody>
      </p:sp>
      <p:sp>
        <p:nvSpPr>
          <p:cNvPr id="19467" name="Text Box 28"/>
          <p:cNvSpPr txBox="1">
            <a:spLocks noChangeArrowheads="1"/>
          </p:cNvSpPr>
          <p:nvPr/>
        </p:nvSpPr>
        <p:spPr bwMode="auto">
          <a:xfrm>
            <a:off x="5794375" y="2339975"/>
            <a:ext cx="1655763" cy="539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eaLnBrk="1" hangingPunct="1">
              <a:spcBef>
                <a:spcPct val="5000"/>
              </a:spcBef>
              <a:spcAft>
                <a:spcPct val="5000"/>
              </a:spcAft>
              <a:buClrTx/>
              <a:buFontTx/>
              <a:buNone/>
            </a:pPr>
            <a:r>
              <a:rPr lang="en-US" altLang="en-US" sz="1400"/>
              <a:t>Entecavir (n=100)</a:t>
            </a:r>
          </a:p>
          <a:p>
            <a:pPr eaLnBrk="1" hangingPunct="1">
              <a:spcBef>
                <a:spcPct val="5000"/>
              </a:spcBef>
              <a:spcAft>
                <a:spcPct val="5000"/>
              </a:spcAft>
              <a:buClrTx/>
              <a:buFontTx/>
              <a:buNone/>
            </a:pPr>
            <a:r>
              <a:rPr lang="en-US" altLang="en-US" sz="1400"/>
              <a:t>Adefovir (n=91)</a:t>
            </a:r>
          </a:p>
        </p:txBody>
      </p:sp>
      <p:sp>
        <p:nvSpPr>
          <p:cNvPr id="19468" name="Rectangle 29"/>
          <p:cNvSpPr>
            <a:spLocks noChangeAspect="1" noChangeArrowheads="1"/>
          </p:cNvSpPr>
          <p:nvPr/>
        </p:nvSpPr>
        <p:spPr bwMode="auto">
          <a:xfrm>
            <a:off x="5664200" y="2408238"/>
            <a:ext cx="165100" cy="165100"/>
          </a:xfrm>
          <a:prstGeom prst="rect">
            <a:avLst/>
          </a:prstGeom>
          <a:solidFill>
            <a:srgbClr val="CC99FF"/>
          </a:solid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buClr>
                <a:srgbClr val="EEE800"/>
              </a:buClr>
              <a:buSzPct val="125000"/>
              <a:buFontTx/>
              <a:buNone/>
            </a:pPr>
            <a:endParaRPr lang="en-US" altLang="en-US" sz="1400" b="0"/>
          </a:p>
        </p:txBody>
      </p:sp>
      <p:sp>
        <p:nvSpPr>
          <p:cNvPr id="19469" name="Rectangle 30"/>
          <p:cNvSpPr>
            <a:spLocks noChangeAspect="1" noChangeArrowheads="1"/>
          </p:cNvSpPr>
          <p:nvPr/>
        </p:nvSpPr>
        <p:spPr bwMode="auto">
          <a:xfrm>
            <a:off x="5664200" y="2652713"/>
            <a:ext cx="165100" cy="165100"/>
          </a:xfrm>
          <a:prstGeom prst="rect">
            <a:avLst/>
          </a:prstGeom>
          <a:solidFill>
            <a:srgbClr val="FF9900"/>
          </a:solid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buClr>
                <a:srgbClr val="EEE800"/>
              </a:buClr>
              <a:buSzPct val="125000"/>
              <a:buFontTx/>
              <a:buNone/>
            </a:pPr>
            <a:endParaRPr lang="en-US" altLang="en-US" sz="1400" b="0"/>
          </a:p>
        </p:txBody>
      </p:sp>
      <p:sp>
        <p:nvSpPr>
          <p:cNvPr id="19470" name="Text Box 31"/>
          <p:cNvSpPr txBox="1">
            <a:spLocks noChangeArrowheads="1"/>
          </p:cNvSpPr>
          <p:nvPr/>
        </p:nvSpPr>
        <p:spPr bwMode="auto">
          <a:xfrm>
            <a:off x="7500938" y="3844925"/>
            <a:ext cx="53975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lgn="ctr" eaLnBrk="1" hangingPunct="1">
              <a:spcBef>
                <a:spcPct val="0"/>
              </a:spcBef>
              <a:spcAft>
                <a:spcPct val="0"/>
              </a:spcAft>
              <a:buClrTx/>
              <a:buFontTx/>
              <a:buNone/>
            </a:pPr>
            <a:r>
              <a:rPr lang="en-US" altLang="en-US" sz="1400"/>
              <a:t>23%</a:t>
            </a:r>
          </a:p>
        </p:txBody>
      </p:sp>
      <p:sp>
        <p:nvSpPr>
          <p:cNvPr id="19471" name="Text Box 32"/>
          <p:cNvSpPr txBox="1">
            <a:spLocks noChangeArrowheads="1"/>
          </p:cNvSpPr>
          <p:nvPr/>
        </p:nvSpPr>
        <p:spPr bwMode="auto">
          <a:xfrm>
            <a:off x="7993063" y="3213100"/>
            <a:ext cx="53975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lgn="ctr" eaLnBrk="1" hangingPunct="1">
              <a:spcBef>
                <a:spcPct val="0"/>
              </a:spcBef>
              <a:spcAft>
                <a:spcPct val="0"/>
              </a:spcAft>
              <a:buClrTx/>
              <a:buFontTx/>
              <a:buNone/>
            </a:pPr>
            <a:r>
              <a:rPr lang="en-US" altLang="en-US" sz="1400"/>
              <a:t>33%</a:t>
            </a:r>
          </a:p>
        </p:txBody>
      </p:sp>
      <p:sp>
        <p:nvSpPr>
          <p:cNvPr id="19472" name="Text Box 33"/>
          <p:cNvSpPr txBox="1">
            <a:spLocks noChangeArrowheads="1"/>
          </p:cNvSpPr>
          <p:nvPr/>
        </p:nvSpPr>
        <p:spPr bwMode="auto">
          <a:xfrm>
            <a:off x="5845175" y="4564063"/>
            <a:ext cx="53975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lgn="ctr" eaLnBrk="1" hangingPunct="1">
              <a:spcBef>
                <a:spcPct val="0"/>
              </a:spcBef>
              <a:spcAft>
                <a:spcPct val="0"/>
              </a:spcAft>
              <a:buClrTx/>
              <a:buFontTx/>
              <a:buNone/>
            </a:pPr>
            <a:r>
              <a:rPr lang="en-US" altLang="en-US" sz="1400"/>
              <a:t>12%</a:t>
            </a:r>
          </a:p>
        </p:txBody>
      </p:sp>
      <p:sp>
        <p:nvSpPr>
          <p:cNvPr id="19473" name="Text Box 34"/>
          <p:cNvSpPr txBox="1">
            <a:spLocks noChangeArrowheads="1"/>
          </p:cNvSpPr>
          <p:nvPr/>
        </p:nvSpPr>
        <p:spPr bwMode="auto">
          <a:xfrm>
            <a:off x="6337300" y="4041775"/>
            <a:ext cx="53975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lgn="ctr" eaLnBrk="1" hangingPunct="1">
              <a:spcBef>
                <a:spcPct val="0"/>
              </a:spcBef>
              <a:spcAft>
                <a:spcPct val="0"/>
              </a:spcAft>
              <a:buClrTx/>
              <a:buFontTx/>
              <a:buNone/>
            </a:pPr>
            <a:r>
              <a:rPr lang="en-US" altLang="en-US" sz="1400"/>
              <a:t>20%</a:t>
            </a:r>
          </a:p>
        </p:txBody>
      </p:sp>
    </p:spTree>
    <p:extLst>
      <p:ext uri="{BB962C8B-B14F-4D97-AF65-F5344CB8AC3E}">
        <p14:creationId xmlns:p14="http://schemas.microsoft.com/office/powerpoint/2010/main" xmlns="" val="36459337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smtClean="0"/>
              <a:t>LAM, ETV or Placebo for Patients </a:t>
            </a:r>
            <a:br>
              <a:rPr lang="en-US" altLang="en-US" smtClean="0"/>
            </a:br>
            <a:r>
              <a:rPr lang="en-US" altLang="en-US" smtClean="0"/>
              <a:t>with Liver Failure due to CHB</a:t>
            </a:r>
          </a:p>
        </p:txBody>
      </p:sp>
      <p:sp>
        <p:nvSpPr>
          <p:cNvPr id="7171" name="Content Placeholder 8"/>
          <p:cNvSpPr>
            <a:spLocks noGrp="1"/>
          </p:cNvSpPr>
          <p:nvPr>
            <p:ph idx="1"/>
          </p:nvPr>
        </p:nvSpPr>
        <p:spPr>
          <a:xfrm>
            <a:off x="179388" y="1627708"/>
            <a:ext cx="8785225" cy="865188"/>
          </a:xfrm>
        </p:spPr>
        <p:txBody>
          <a:bodyPr/>
          <a:lstStyle/>
          <a:p>
            <a:r>
              <a:rPr lang="en-US" altLang="en-US" sz="1200" dirty="0" smtClean="0"/>
              <a:t> Multicenter, placebo controlled, prospective study in China evaluating treatment with  ETV, LAM and placebo and relationship between baseline HBV DNA levels and 12-week mortality rate of patients with CHB liver failure (N=931)</a:t>
            </a:r>
          </a:p>
          <a:p>
            <a:endParaRPr lang="en-US" altLang="en-US" sz="1200" dirty="0" smtClean="0"/>
          </a:p>
        </p:txBody>
      </p:sp>
      <p:graphicFrame>
        <p:nvGraphicFramePr>
          <p:cNvPr id="4" name="Table 3"/>
          <p:cNvGraphicFramePr>
            <a:graphicFrameLocks noGrp="1"/>
          </p:cNvGraphicFramePr>
          <p:nvPr/>
        </p:nvGraphicFramePr>
        <p:xfrm>
          <a:off x="660400" y="2655888"/>
          <a:ext cx="8031164" cy="3452810"/>
        </p:xfrm>
        <a:graphic>
          <a:graphicData uri="http://schemas.openxmlformats.org/drawingml/2006/table">
            <a:tbl>
              <a:tblPr firstRow="1" bandRow="1">
                <a:tableStyleId>{5C22544A-7EE6-4342-B048-85BDC9FD1C3A}</a:tableStyleId>
              </a:tblPr>
              <a:tblGrid>
                <a:gridCol w="2196965"/>
                <a:gridCol w="1944733"/>
                <a:gridCol w="1944733"/>
                <a:gridCol w="1944733"/>
              </a:tblGrid>
              <a:tr h="278973">
                <a:tc>
                  <a:txBody>
                    <a:bodyPr/>
                    <a:lstStyle/>
                    <a:p>
                      <a:pPr algn="ctr">
                        <a:lnSpc>
                          <a:spcPct val="80000"/>
                        </a:lnSpc>
                      </a:pPr>
                      <a:endParaRPr lang="en-US" sz="1200" dirty="0">
                        <a:solidFill>
                          <a:srgbClr val="16318C"/>
                        </a:solidFill>
                      </a:endParaRPr>
                    </a:p>
                  </a:txBody>
                  <a:tcPr marL="91448" marR="91448" marT="45727" marB="45727" anchor="ctr">
                    <a:lnL w="12700" cmpd="sng">
                      <a:noFill/>
                    </a:lnL>
                    <a:lnR w="12700" cmpd="sng">
                      <a:noFill/>
                    </a:lnR>
                    <a:lnT w="12700" cap="flat" cmpd="sng" algn="ctr">
                      <a:solidFill>
                        <a:srgbClr val="00CC00"/>
                      </a:solidFill>
                      <a:prstDash val="solid"/>
                      <a:round/>
                      <a:headEnd type="none" w="med" len="med"/>
                      <a:tailEnd type="none" w="med" len="med"/>
                    </a:lnT>
                    <a:lnB w="12700" cap="flat" cmpd="sng" algn="ctr">
                      <a:solidFill>
                        <a:srgbClr val="00CC00"/>
                      </a:solidFill>
                      <a:prstDash val="solid"/>
                      <a:round/>
                      <a:headEnd type="none" w="med" len="med"/>
                      <a:tailEnd type="none" w="med" len="med"/>
                    </a:lnB>
                    <a:lnTlToBr w="12700" cmpd="sng">
                      <a:noFill/>
                      <a:prstDash val="solid"/>
                    </a:lnTlToBr>
                    <a:lnBlToTr w="12700" cmpd="sng">
                      <a:noFill/>
                      <a:prstDash val="solid"/>
                    </a:lnBlToTr>
                    <a:solidFill>
                      <a:srgbClr val="FFCC00"/>
                    </a:solidFill>
                  </a:tcPr>
                </a:tc>
                <a:tc>
                  <a:txBody>
                    <a:bodyPr/>
                    <a:lstStyle/>
                    <a:p>
                      <a:pPr algn="ctr">
                        <a:lnSpc>
                          <a:spcPct val="80000"/>
                        </a:lnSpc>
                      </a:pPr>
                      <a:r>
                        <a:rPr lang="en-US" sz="1200" dirty="0" smtClean="0">
                          <a:solidFill>
                            <a:srgbClr val="16318C"/>
                          </a:solidFill>
                        </a:rPr>
                        <a:t>Placebo (n=315)</a:t>
                      </a:r>
                      <a:endParaRPr lang="en-US" sz="1200" dirty="0">
                        <a:solidFill>
                          <a:srgbClr val="16318C"/>
                        </a:solidFill>
                      </a:endParaRPr>
                    </a:p>
                  </a:txBody>
                  <a:tcPr marL="91448" marR="91448" marT="45727" marB="45727" anchor="ctr">
                    <a:lnL w="12700" cmpd="sng">
                      <a:noFill/>
                    </a:lnL>
                    <a:lnR w="12700" cmpd="sng">
                      <a:noFill/>
                    </a:lnR>
                    <a:lnT w="12700" cap="flat" cmpd="sng" algn="ctr">
                      <a:solidFill>
                        <a:srgbClr val="00CC00"/>
                      </a:solidFill>
                      <a:prstDash val="solid"/>
                      <a:round/>
                      <a:headEnd type="none" w="med" len="med"/>
                      <a:tailEnd type="none" w="med" len="med"/>
                    </a:lnT>
                    <a:lnB w="12700" cap="flat" cmpd="sng" algn="ctr">
                      <a:solidFill>
                        <a:srgbClr val="00CC00"/>
                      </a:solidFill>
                      <a:prstDash val="solid"/>
                      <a:round/>
                      <a:headEnd type="none" w="med" len="med"/>
                      <a:tailEnd type="none" w="med" len="med"/>
                    </a:lnB>
                    <a:lnTlToBr w="12700" cmpd="sng">
                      <a:noFill/>
                      <a:prstDash val="solid"/>
                    </a:lnTlToBr>
                    <a:lnBlToTr w="12700" cmpd="sng">
                      <a:noFill/>
                      <a:prstDash val="solid"/>
                    </a:lnBlToTr>
                    <a:solidFill>
                      <a:srgbClr val="FFCC00"/>
                    </a:solidFill>
                  </a:tcPr>
                </a:tc>
                <a:tc>
                  <a:txBody>
                    <a:bodyPr/>
                    <a:lstStyle/>
                    <a:p>
                      <a:pPr algn="ctr">
                        <a:lnSpc>
                          <a:spcPct val="80000"/>
                        </a:lnSpc>
                      </a:pPr>
                      <a:r>
                        <a:rPr lang="en-US" sz="1200" dirty="0" smtClean="0">
                          <a:solidFill>
                            <a:srgbClr val="16318C"/>
                          </a:solidFill>
                        </a:rPr>
                        <a:t>LAM (n=326)</a:t>
                      </a:r>
                      <a:endParaRPr lang="en-US" sz="1200" dirty="0">
                        <a:solidFill>
                          <a:srgbClr val="16318C"/>
                        </a:solidFill>
                      </a:endParaRPr>
                    </a:p>
                  </a:txBody>
                  <a:tcPr marL="91448" marR="91448" marT="45727" marB="45727" anchor="ctr">
                    <a:lnL w="12700" cmpd="sng">
                      <a:noFill/>
                    </a:lnL>
                    <a:lnR w="12700" cmpd="sng">
                      <a:noFill/>
                    </a:lnR>
                    <a:lnT w="12700" cap="flat" cmpd="sng" algn="ctr">
                      <a:solidFill>
                        <a:srgbClr val="00CC00"/>
                      </a:solidFill>
                      <a:prstDash val="solid"/>
                      <a:round/>
                      <a:headEnd type="none" w="med" len="med"/>
                      <a:tailEnd type="none" w="med" len="med"/>
                    </a:lnT>
                    <a:lnB w="12700" cap="flat" cmpd="sng" algn="ctr">
                      <a:solidFill>
                        <a:srgbClr val="00CC00"/>
                      </a:solidFill>
                      <a:prstDash val="solid"/>
                      <a:round/>
                      <a:headEnd type="none" w="med" len="med"/>
                      <a:tailEnd type="none" w="med" len="med"/>
                    </a:lnB>
                    <a:lnTlToBr w="12700" cmpd="sng">
                      <a:noFill/>
                      <a:prstDash val="solid"/>
                    </a:lnTlToBr>
                    <a:lnBlToTr w="12700" cmpd="sng">
                      <a:noFill/>
                      <a:prstDash val="solid"/>
                    </a:lnBlToTr>
                    <a:solidFill>
                      <a:srgbClr val="FFCC00"/>
                    </a:solidFill>
                  </a:tcPr>
                </a:tc>
                <a:tc>
                  <a:txBody>
                    <a:bodyPr/>
                    <a:lstStyle/>
                    <a:p>
                      <a:pPr algn="ctr">
                        <a:lnSpc>
                          <a:spcPct val="80000"/>
                        </a:lnSpc>
                      </a:pPr>
                      <a:r>
                        <a:rPr lang="en-US" sz="1200" dirty="0" smtClean="0">
                          <a:solidFill>
                            <a:srgbClr val="16318C"/>
                          </a:solidFill>
                        </a:rPr>
                        <a:t>ETV (n=290)</a:t>
                      </a:r>
                      <a:endParaRPr lang="en-US" sz="1200" dirty="0">
                        <a:solidFill>
                          <a:srgbClr val="16318C"/>
                        </a:solidFill>
                      </a:endParaRPr>
                    </a:p>
                  </a:txBody>
                  <a:tcPr marL="91448" marR="91448" marT="45727" marB="45727" anchor="ctr">
                    <a:lnL w="12700" cmpd="sng">
                      <a:noFill/>
                    </a:lnL>
                    <a:lnR w="12700" cmpd="sng">
                      <a:noFill/>
                    </a:lnR>
                    <a:lnT w="12700" cap="flat" cmpd="sng" algn="ctr">
                      <a:solidFill>
                        <a:srgbClr val="00CC00"/>
                      </a:solidFill>
                      <a:prstDash val="solid"/>
                      <a:round/>
                      <a:headEnd type="none" w="med" len="med"/>
                      <a:tailEnd type="none" w="med" len="med"/>
                    </a:lnT>
                    <a:lnB w="12700" cap="flat" cmpd="sng" algn="ctr">
                      <a:solidFill>
                        <a:srgbClr val="00CC00"/>
                      </a:solidFill>
                      <a:prstDash val="solid"/>
                      <a:round/>
                      <a:headEnd type="none" w="med" len="med"/>
                      <a:tailEnd type="none" w="med" len="med"/>
                    </a:lnB>
                    <a:lnTlToBr w="12700" cmpd="sng">
                      <a:noFill/>
                      <a:prstDash val="solid"/>
                    </a:lnTlToBr>
                    <a:lnBlToTr w="12700" cmpd="sng">
                      <a:noFill/>
                      <a:prstDash val="solid"/>
                    </a:lnBlToTr>
                    <a:solidFill>
                      <a:srgbClr val="FFCC00"/>
                    </a:solidFill>
                  </a:tcPr>
                </a:tc>
              </a:tr>
              <a:tr h="278973">
                <a:tc>
                  <a:txBody>
                    <a:bodyPr/>
                    <a:lstStyle/>
                    <a:p>
                      <a:pPr algn="l">
                        <a:lnSpc>
                          <a:spcPct val="80000"/>
                        </a:lnSpc>
                      </a:pPr>
                      <a:r>
                        <a:rPr lang="en-US" sz="1200" dirty="0" smtClean="0">
                          <a:solidFill>
                            <a:schemeClr val="bg1"/>
                          </a:solidFill>
                        </a:rPr>
                        <a:t>Age (years)</a:t>
                      </a:r>
                      <a:endParaRPr lang="en-US" sz="1200" dirty="0">
                        <a:solidFill>
                          <a:schemeClr val="bg1"/>
                        </a:solidFill>
                      </a:endParaRPr>
                    </a:p>
                  </a:txBody>
                  <a:tcPr marL="91448" marR="91448" marT="45727" marB="45727" anchor="ctr">
                    <a:lnL w="12700" cmpd="sng">
                      <a:noFill/>
                    </a:lnL>
                    <a:lnR w="12700" cmpd="sng">
                      <a:noFill/>
                    </a:lnR>
                    <a:lnT w="12700" cap="flat" cmpd="sng" algn="ctr">
                      <a:solidFill>
                        <a:srgbClr val="00CC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80000"/>
                        </a:lnSpc>
                      </a:pPr>
                      <a:r>
                        <a:rPr lang="en-US" sz="1200" dirty="0" smtClean="0">
                          <a:solidFill>
                            <a:schemeClr val="bg1"/>
                          </a:solidFill>
                        </a:rPr>
                        <a:t>39.7 (18-65)</a:t>
                      </a:r>
                      <a:endParaRPr lang="en-US" sz="1200" dirty="0">
                        <a:solidFill>
                          <a:schemeClr val="bg1"/>
                        </a:solidFill>
                      </a:endParaRPr>
                    </a:p>
                  </a:txBody>
                  <a:tcPr marL="91448" marR="91448" marT="45727" marB="45727" anchor="ctr">
                    <a:lnL w="12700" cmpd="sng">
                      <a:noFill/>
                    </a:lnL>
                    <a:lnR w="12700" cmpd="sng">
                      <a:noFill/>
                    </a:lnR>
                    <a:lnT w="12700" cap="flat" cmpd="sng" algn="ctr">
                      <a:solidFill>
                        <a:srgbClr val="00CC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80000"/>
                        </a:lnSpc>
                      </a:pPr>
                      <a:r>
                        <a:rPr lang="en-US" sz="1200" dirty="0" smtClean="0">
                          <a:solidFill>
                            <a:schemeClr val="bg1"/>
                          </a:solidFill>
                        </a:rPr>
                        <a:t>42.1 (19-68)</a:t>
                      </a:r>
                      <a:endParaRPr lang="en-US" sz="1200" dirty="0">
                        <a:solidFill>
                          <a:schemeClr val="bg1"/>
                        </a:solidFill>
                      </a:endParaRPr>
                    </a:p>
                  </a:txBody>
                  <a:tcPr marL="91448" marR="91448" marT="45727" marB="45727" anchor="ctr">
                    <a:lnL w="12700" cmpd="sng">
                      <a:noFill/>
                    </a:lnL>
                    <a:lnR w="12700" cmpd="sng">
                      <a:noFill/>
                    </a:lnR>
                    <a:lnT w="12700" cap="flat" cmpd="sng" algn="ctr">
                      <a:solidFill>
                        <a:srgbClr val="00CC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80000"/>
                        </a:lnSpc>
                      </a:pPr>
                      <a:r>
                        <a:rPr lang="en-US" sz="1200" dirty="0" smtClean="0">
                          <a:solidFill>
                            <a:schemeClr val="bg1"/>
                          </a:solidFill>
                        </a:rPr>
                        <a:t>40.3 (20-66)</a:t>
                      </a:r>
                      <a:endParaRPr lang="en-US" sz="1200" dirty="0">
                        <a:solidFill>
                          <a:schemeClr val="bg1"/>
                        </a:solidFill>
                      </a:endParaRPr>
                    </a:p>
                  </a:txBody>
                  <a:tcPr marL="91448" marR="91448" marT="45727" marB="45727" anchor="ctr">
                    <a:lnL w="12700" cmpd="sng">
                      <a:noFill/>
                    </a:lnL>
                    <a:lnR w="12700" cmpd="sng">
                      <a:noFill/>
                    </a:lnR>
                    <a:lnT w="12700" cap="flat" cmpd="sng" algn="ctr">
                      <a:solidFill>
                        <a:srgbClr val="00CC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278973">
                <a:tc>
                  <a:txBody>
                    <a:bodyPr/>
                    <a:lstStyle/>
                    <a:p>
                      <a:pPr algn="l">
                        <a:lnSpc>
                          <a:spcPct val="80000"/>
                        </a:lnSpc>
                      </a:pPr>
                      <a:r>
                        <a:rPr lang="en-US" sz="1200" dirty="0" smtClean="0">
                          <a:solidFill>
                            <a:schemeClr val="bg1"/>
                          </a:solidFill>
                        </a:rPr>
                        <a:t>Males (%)</a:t>
                      </a:r>
                      <a:endParaRPr lang="en-US" sz="1200" dirty="0">
                        <a:solidFill>
                          <a:schemeClr val="bg1"/>
                        </a:solidFill>
                      </a:endParaRPr>
                    </a:p>
                  </a:txBody>
                  <a:tcPr marL="91448" marR="91448" marT="45727" marB="45727"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0000"/>
                        </a:lnSpc>
                      </a:pPr>
                      <a:r>
                        <a:rPr lang="en-US" sz="1200" dirty="0" smtClean="0">
                          <a:solidFill>
                            <a:schemeClr val="bg1"/>
                          </a:solidFill>
                        </a:rPr>
                        <a:t>220 (70%)</a:t>
                      </a:r>
                      <a:endParaRPr lang="en-US" sz="1200" dirty="0">
                        <a:solidFill>
                          <a:schemeClr val="bg1"/>
                        </a:solidFill>
                      </a:endParaRPr>
                    </a:p>
                  </a:txBody>
                  <a:tcPr marL="91448" marR="91448" marT="45727" marB="45727"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0000"/>
                        </a:lnSpc>
                      </a:pPr>
                      <a:r>
                        <a:rPr lang="en-US" sz="1200" dirty="0" smtClean="0">
                          <a:solidFill>
                            <a:schemeClr val="bg1"/>
                          </a:solidFill>
                        </a:rPr>
                        <a:t>241 (74%)</a:t>
                      </a:r>
                      <a:endParaRPr lang="en-US" sz="1200" dirty="0">
                        <a:solidFill>
                          <a:schemeClr val="bg1"/>
                        </a:solidFill>
                      </a:endParaRPr>
                    </a:p>
                  </a:txBody>
                  <a:tcPr marL="91448" marR="91448" marT="45727" marB="45727"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0000"/>
                        </a:lnSpc>
                      </a:pPr>
                      <a:r>
                        <a:rPr lang="en-US" sz="1200" dirty="0" smtClean="0">
                          <a:solidFill>
                            <a:schemeClr val="bg1"/>
                          </a:solidFill>
                        </a:rPr>
                        <a:t>208 (72%)</a:t>
                      </a:r>
                      <a:endParaRPr lang="en-US" sz="1200" dirty="0">
                        <a:solidFill>
                          <a:schemeClr val="bg1"/>
                        </a:solidFill>
                      </a:endParaRPr>
                    </a:p>
                  </a:txBody>
                  <a:tcPr marL="91448" marR="91448" marT="45727" marB="45727"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8973">
                <a:tc>
                  <a:txBody>
                    <a:bodyPr/>
                    <a:lstStyle/>
                    <a:p>
                      <a:pPr algn="l">
                        <a:lnSpc>
                          <a:spcPct val="80000"/>
                        </a:lnSpc>
                      </a:pPr>
                      <a:r>
                        <a:rPr lang="en-US" sz="1200" dirty="0" smtClean="0">
                          <a:solidFill>
                            <a:schemeClr val="bg1"/>
                          </a:solidFill>
                        </a:rPr>
                        <a:t>ALT</a:t>
                      </a:r>
                      <a:endParaRPr lang="en-US" sz="1200" dirty="0">
                        <a:solidFill>
                          <a:schemeClr val="bg1"/>
                        </a:solidFill>
                      </a:endParaRPr>
                    </a:p>
                  </a:txBody>
                  <a:tcPr marL="91448" marR="91448" marT="45727" marB="45727"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0000"/>
                        </a:lnSpc>
                      </a:pPr>
                      <a:r>
                        <a:rPr lang="en-US" sz="1200" dirty="0" smtClean="0">
                          <a:solidFill>
                            <a:schemeClr val="bg1"/>
                          </a:solidFill>
                        </a:rPr>
                        <a:t>586.5</a:t>
                      </a:r>
                      <a:r>
                        <a:rPr lang="en-US" sz="1200" baseline="0" dirty="0" smtClean="0">
                          <a:solidFill>
                            <a:schemeClr val="bg1"/>
                          </a:solidFill>
                        </a:rPr>
                        <a:t> (179-2869)</a:t>
                      </a:r>
                      <a:endParaRPr lang="en-US" sz="1200" dirty="0">
                        <a:solidFill>
                          <a:schemeClr val="bg1"/>
                        </a:solidFill>
                      </a:endParaRPr>
                    </a:p>
                  </a:txBody>
                  <a:tcPr marL="91448" marR="91448" marT="45727" marB="45727"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0000"/>
                        </a:lnSpc>
                      </a:pPr>
                      <a:r>
                        <a:rPr lang="en-US" sz="1200" dirty="0" smtClean="0">
                          <a:solidFill>
                            <a:schemeClr val="bg1"/>
                          </a:solidFill>
                        </a:rPr>
                        <a:t>605.1 (165-2075)</a:t>
                      </a:r>
                      <a:endParaRPr lang="en-US" sz="1200" dirty="0">
                        <a:solidFill>
                          <a:schemeClr val="bg1"/>
                        </a:solidFill>
                      </a:endParaRPr>
                    </a:p>
                  </a:txBody>
                  <a:tcPr marL="91448" marR="91448" marT="45727" marB="45727"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0000"/>
                        </a:lnSpc>
                      </a:pPr>
                      <a:r>
                        <a:rPr lang="en-US" sz="1200" dirty="0" smtClean="0">
                          <a:solidFill>
                            <a:schemeClr val="bg1"/>
                          </a:solidFill>
                        </a:rPr>
                        <a:t>571.8 (191-1945)</a:t>
                      </a:r>
                      <a:endParaRPr lang="en-US" sz="1200" dirty="0">
                        <a:solidFill>
                          <a:schemeClr val="bg1"/>
                        </a:solidFill>
                      </a:endParaRPr>
                    </a:p>
                  </a:txBody>
                  <a:tcPr marL="91448" marR="91448" marT="45727" marB="45727"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8973">
                <a:tc>
                  <a:txBody>
                    <a:bodyPr/>
                    <a:lstStyle/>
                    <a:p>
                      <a:pPr algn="l">
                        <a:lnSpc>
                          <a:spcPct val="80000"/>
                        </a:lnSpc>
                      </a:pPr>
                      <a:r>
                        <a:rPr lang="en-US" sz="1200" dirty="0" smtClean="0">
                          <a:solidFill>
                            <a:schemeClr val="bg1"/>
                          </a:solidFill>
                        </a:rPr>
                        <a:t>Bilirubin (u</a:t>
                      </a:r>
                      <a:r>
                        <a:rPr lang="en-US" sz="1200" baseline="0" dirty="0" smtClean="0">
                          <a:solidFill>
                            <a:schemeClr val="bg1"/>
                          </a:solidFill>
                        </a:rPr>
                        <a:t>mol/L)</a:t>
                      </a:r>
                      <a:endParaRPr lang="en-US" sz="1200" dirty="0">
                        <a:solidFill>
                          <a:schemeClr val="bg1"/>
                        </a:solidFill>
                      </a:endParaRPr>
                    </a:p>
                  </a:txBody>
                  <a:tcPr marL="91448" marR="91448" marT="45727" marB="45727"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0000"/>
                        </a:lnSpc>
                      </a:pPr>
                      <a:r>
                        <a:rPr lang="en-US" sz="1200" dirty="0" smtClean="0">
                          <a:solidFill>
                            <a:schemeClr val="bg1"/>
                          </a:solidFill>
                        </a:rPr>
                        <a:t>396.2 (175-637)</a:t>
                      </a:r>
                      <a:endParaRPr lang="en-US" sz="1200" dirty="0">
                        <a:solidFill>
                          <a:schemeClr val="bg1"/>
                        </a:solidFill>
                      </a:endParaRPr>
                    </a:p>
                  </a:txBody>
                  <a:tcPr marL="91448" marR="91448" marT="45727" marB="45727"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0000"/>
                        </a:lnSpc>
                      </a:pPr>
                      <a:r>
                        <a:rPr lang="en-US" sz="1200" dirty="0" smtClean="0">
                          <a:solidFill>
                            <a:schemeClr val="bg1"/>
                          </a:solidFill>
                        </a:rPr>
                        <a:t>408.4 (186-701)</a:t>
                      </a:r>
                      <a:endParaRPr lang="en-US" sz="1200" dirty="0">
                        <a:solidFill>
                          <a:schemeClr val="bg1"/>
                        </a:solidFill>
                      </a:endParaRPr>
                    </a:p>
                  </a:txBody>
                  <a:tcPr marL="91448" marR="91448" marT="45727" marB="45727"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0000"/>
                        </a:lnSpc>
                      </a:pPr>
                      <a:r>
                        <a:rPr lang="en-US" sz="1200" dirty="0" smtClean="0">
                          <a:solidFill>
                            <a:schemeClr val="bg1"/>
                          </a:solidFill>
                        </a:rPr>
                        <a:t>411.4 (153-689)</a:t>
                      </a:r>
                      <a:endParaRPr lang="en-US" sz="1200" dirty="0">
                        <a:solidFill>
                          <a:schemeClr val="bg1"/>
                        </a:solidFill>
                      </a:endParaRPr>
                    </a:p>
                  </a:txBody>
                  <a:tcPr marL="91448" marR="91448" marT="45727" marB="45727"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8973">
                <a:tc>
                  <a:txBody>
                    <a:bodyPr/>
                    <a:lstStyle/>
                    <a:p>
                      <a:pPr algn="l">
                        <a:lnSpc>
                          <a:spcPct val="80000"/>
                        </a:lnSpc>
                      </a:pPr>
                      <a:r>
                        <a:rPr lang="en-US" sz="1200" dirty="0" smtClean="0">
                          <a:solidFill>
                            <a:schemeClr val="bg1"/>
                          </a:solidFill>
                        </a:rPr>
                        <a:t>INR</a:t>
                      </a:r>
                      <a:endParaRPr lang="en-US" sz="1200" dirty="0">
                        <a:solidFill>
                          <a:schemeClr val="bg1"/>
                        </a:solidFill>
                      </a:endParaRPr>
                    </a:p>
                  </a:txBody>
                  <a:tcPr marL="91448" marR="91448" marT="45727" marB="45727"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0000"/>
                        </a:lnSpc>
                      </a:pPr>
                      <a:r>
                        <a:rPr lang="en-US" sz="1200" dirty="0" smtClean="0">
                          <a:solidFill>
                            <a:schemeClr val="bg1"/>
                          </a:solidFill>
                        </a:rPr>
                        <a:t>1.98 (1.5-4.0)</a:t>
                      </a:r>
                      <a:endParaRPr lang="en-US" sz="1200" dirty="0">
                        <a:solidFill>
                          <a:schemeClr val="bg1"/>
                        </a:solidFill>
                      </a:endParaRPr>
                    </a:p>
                  </a:txBody>
                  <a:tcPr marL="91448" marR="91448" marT="45727" marB="45727"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0000"/>
                        </a:lnSpc>
                      </a:pPr>
                      <a:r>
                        <a:rPr lang="en-US" sz="1200" dirty="0" smtClean="0">
                          <a:solidFill>
                            <a:schemeClr val="bg1"/>
                          </a:solidFill>
                        </a:rPr>
                        <a:t>1.88 (1.6-4.1)</a:t>
                      </a:r>
                      <a:endParaRPr lang="en-US" sz="1200" dirty="0">
                        <a:solidFill>
                          <a:schemeClr val="bg1"/>
                        </a:solidFill>
                      </a:endParaRPr>
                    </a:p>
                  </a:txBody>
                  <a:tcPr marL="91448" marR="91448" marT="45727" marB="45727"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0000"/>
                        </a:lnSpc>
                      </a:pPr>
                      <a:r>
                        <a:rPr lang="en-US" sz="1200" dirty="0" smtClean="0">
                          <a:solidFill>
                            <a:schemeClr val="bg1"/>
                          </a:solidFill>
                        </a:rPr>
                        <a:t>2.01 (1.5-3.9)</a:t>
                      </a:r>
                      <a:endParaRPr lang="en-US" sz="1200" dirty="0">
                        <a:solidFill>
                          <a:schemeClr val="bg1"/>
                        </a:solidFill>
                      </a:endParaRPr>
                    </a:p>
                  </a:txBody>
                  <a:tcPr marL="91448" marR="91448" marT="45727" marB="45727"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8973">
                <a:tc>
                  <a:txBody>
                    <a:bodyPr/>
                    <a:lstStyle/>
                    <a:p>
                      <a:pPr algn="l">
                        <a:lnSpc>
                          <a:spcPct val="80000"/>
                        </a:lnSpc>
                      </a:pPr>
                      <a:r>
                        <a:rPr lang="en-US" sz="1200" dirty="0" smtClean="0">
                          <a:solidFill>
                            <a:schemeClr val="bg1"/>
                          </a:solidFill>
                        </a:rPr>
                        <a:t>HBeAg Positive</a:t>
                      </a:r>
                      <a:r>
                        <a:rPr lang="en-US" sz="1200" baseline="0" dirty="0" smtClean="0">
                          <a:solidFill>
                            <a:schemeClr val="bg1"/>
                          </a:solidFill>
                        </a:rPr>
                        <a:t>, n (%)</a:t>
                      </a:r>
                      <a:endParaRPr lang="en-US" sz="1200" dirty="0">
                        <a:solidFill>
                          <a:schemeClr val="bg1"/>
                        </a:solidFill>
                      </a:endParaRPr>
                    </a:p>
                  </a:txBody>
                  <a:tcPr marL="91448" marR="91448" marT="45727" marB="45727"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0000"/>
                        </a:lnSpc>
                      </a:pPr>
                      <a:r>
                        <a:rPr lang="en-US" sz="1200" dirty="0" smtClean="0">
                          <a:solidFill>
                            <a:schemeClr val="bg1"/>
                          </a:solidFill>
                        </a:rPr>
                        <a:t>165 (52.4%)</a:t>
                      </a:r>
                      <a:endParaRPr lang="en-US" sz="1200" dirty="0">
                        <a:solidFill>
                          <a:schemeClr val="bg1"/>
                        </a:solidFill>
                      </a:endParaRPr>
                    </a:p>
                  </a:txBody>
                  <a:tcPr marL="91448" marR="91448" marT="45727" marB="45727"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0000"/>
                        </a:lnSpc>
                      </a:pPr>
                      <a:r>
                        <a:rPr lang="en-US" sz="1200" dirty="0" smtClean="0">
                          <a:solidFill>
                            <a:schemeClr val="bg1"/>
                          </a:solidFill>
                        </a:rPr>
                        <a:t>178 (57.%)</a:t>
                      </a:r>
                      <a:endParaRPr lang="en-US" sz="1200" dirty="0">
                        <a:solidFill>
                          <a:schemeClr val="bg1"/>
                        </a:solidFill>
                      </a:endParaRPr>
                    </a:p>
                  </a:txBody>
                  <a:tcPr marL="91448" marR="91448" marT="45727" marB="45727"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r>
                        <a:rPr lang="en-US" sz="1200" dirty="0" smtClean="0">
                          <a:solidFill>
                            <a:schemeClr val="bg1"/>
                          </a:solidFill>
                        </a:rPr>
                        <a:t>159 (54.8%)</a:t>
                      </a:r>
                    </a:p>
                  </a:txBody>
                  <a:tcPr marL="91448" marR="91448" marT="45727" marB="45727"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84107">
                <a:tc>
                  <a:txBody>
                    <a:bodyPr/>
                    <a:lstStyle/>
                    <a:p>
                      <a:pPr algn="l">
                        <a:lnSpc>
                          <a:spcPct val="80000"/>
                        </a:lnSpc>
                      </a:pPr>
                      <a:r>
                        <a:rPr lang="en-US" sz="1200" dirty="0" smtClean="0">
                          <a:solidFill>
                            <a:schemeClr val="bg1"/>
                          </a:solidFill>
                        </a:rPr>
                        <a:t>HBV DNA (copies/ml)</a:t>
                      </a:r>
                      <a:endParaRPr lang="en-US" sz="1200" dirty="0">
                        <a:solidFill>
                          <a:schemeClr val="bg1"/>
                        </a:solidFill>
                      </a:endParaRPr>
                    </a:p>
                  </a:txBody>
                  <a:tcPr marL="91448" marR="91448" marT="45727" marB="45727"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0000"/>
                        </a:lnSpc>
                      </a:pPr>
                      <a:r>
                        <a:rPr lang="en-US" sz="1200" dirty="0" smtClean="0">
                          <a:solidFill>
                            <a:schemeClr val="bg1"/>
                          </a:solidFill>
                        </a:rPr>
                        <a:t>5.3 x 10</a:t>
                      </a:r>
                      <a:r>
                        <a:rPr lang="en-US" sz="1200" baseline="30000" dirty="0" smtClean="0">
                          <a:solidFill>
                            <a:schemeClr val="bg1"/>
                          </a:solidFill>
                        </a:rPr>
                        <a:t>7</a:t>
                      </a:r>
                    </a:p>
                    <a:p>
                      <a:pPr algn="ctr">
                        <a:lnSpc>
                          <a:spcPct val="80000"/>
                        </a:lnSpc>
                      </a:pPr>
                      <a:r>
                        <a:rPr lang="en-US" sz="1200" dirty="0" smtClean="0">
                          <a:solidFill>
                            <a:schemeClr val="bg1"/>
                          </a:solidFill>
                        </a:rPr>
                        <a:t>(3.8 x 10</a:t>
                      </a:r>
                      <a:r>
                        <a:rPr lang="en-US" sz="1200" baseline="30000" dirty="0" smtClean="0">
                          <a:solidFill>
                            <a:schemeClr val="bg1"/>
                          </a:solidFill>
                        </a:rPr>
                        <a:t>2</a:t>
                      </a:r>
                      <a:r>
                        <a:rPr lang="en-US" sz="1200" dirty="0" smtClean="0">
                          <a:solidFill>
                            <a:schemeClr val="bg1"/>
                          </a:solidFill>
                        </a:rPr>
                        <a:t> – 2.8 x 10</a:t>
                      </a:r>
                      <a:r>
                        <a:rPr lang="en-US" sz="1200" baseline="30000" dirty="0" smtClean="0">
                          <a:solidFill>
                            <a:schemeClr val="bg1"/>
                          </a:solidFill>
                        </a:rPr>
                        <a:t>9</a:t>
                      </a:r>
                      <a:r>
                        <a:rPr lang="en-US" sz="1200" dirty="0" smtClean="0">
                          <a:solidFill>
                            <a:schemeClr val="bg1"/>
                          </a:solidFill>
                        </a:rPr>
                        <a:t>)</a:t>
                      </a:r>
                      <a:endParaRPr lang="en-US" sz="1200" dirty="0">
                        <a:solidFill>
                          <a:schemeClr val="bg1"/>
                        </a:solidFill>
                      </a:endParaRPr>
                    </a:p>
                  </a:txBody>
                  <a:tcPr marL="91448" marR="91448" marT="45727" marB="45727"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0000"/>
                        </a:lnSpc>
                      </a:pPr>
                      <a:r>
                        <a:rPr lang="en-US" sz="1200" dirty="0" smtClean="0">
                          <a:solidFill>
                            <a:schemeClr val="bg1"/>
                          </a:solidFill>
                        </a:rPr>
                        <a:t>1.3 x 10</a:t>
                      </a:r>
                      <a:r>
                        <a:rPr lang="en-US" sz="1200" baseline="30000" dirty="0" smtClean="0">
                          <a:solidFill>
                            <a:schemeClr val="bg1"/>
                          </a:solidFill>
                        </a:rPr>
                        <a:t>7</a:t>
                      </a:r>
                    </a:p>
                    <a:p>
                      <a:pPr algn="ctr">
                        <a:lnSpc>
                          <a:spcPct val="80000"/>
                        </a:lnSpc>
                      </a:pPr>
                      <a:r>
                        <a:rPr lang="en-US" sz="1200" dirty="0" smtClean="0">
                          <a:solidFill>
                            <a:schemeClr val="bg1"/>
                          </a:solidFill>
                        </a:rPr>
                        <a:t>(5.8 x 10</a:t>
                      </a:r>
                      <a:r>
                        <a:rPr lang="en-US" sz="1200" baseline="30000" dirty="0" smtClean="0">
                          <a:solidFill>
                            <a:schemeClr val="bg1"/>
                          </a:solidFill>
                        </a:rPr>
                        <a:t>3</a:t>
                      </a:r>
                      <a:r>
                        <a:rPr lang="en-US" sz="1200" baseline="0" dirty="0" smtClean="0">
                          <a:solidFill>
                            <a:schemeClr val="bg1"/>
                          </a:solidFill>
                        </a:rPr>
                        <a:t> – 3.2 x 10</a:t>
                      </a:r>
                      <a:r>
                        <a:rPr lang="en-US" sz="1200" baseline="30000" dirty="0" smtClean="0">
                          <a:solidFill>
                            <a:schemeClr val="bg1"/>
                          </a:solidFill>
                        </a:rPr>
                        <a:t>8</a:t>
                      </a:r>
                      <a:r>
                        <a:rPr lang="en-US" sz="1200" baseline="0" dirty="0" smtClean="0">
                          <a:solidFill>
                            <a:schemeClr val="bg1"/>
                          </a:solidFill>
                        </a:rPr>
                        <a:t>)</a:t>
                      </a:r>
                      <a:endParaRPr lang="en-US" sz="1200" dirty="0">
                        <a:solidFill>
                          <a:schemeClr val="bg1"/>
                        </a:solidFill>
                      </a:endParaRPr>
                    </a:p>
                  </a:txBody>
                  <a:tcPr marL="91448" marR="91448" marT="45727" marB="45727"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0000"/>
                        </a:lnSpc>
                      </a:pPr>
                      <a:r>
                        <a:rPr lang="en-US" sz="1200" dirty="0" smtClean="0">
                          <a:solidFill>
                            <a:schemeClr val="bg1"/>
                          </a:solidFill>
                        </a:rPr>
                        <a:t>5.9 x 10</a:t>
                      </a:r>
                      <a:r>
                        <a:rPr lang="en-US" sz="1200" baseline="30000" dirty="0" smtClean="0">
                          <a:solidFill>
                            <a:schemeClr val="bg1"/>
                          </a:solidFill>
                        </a:rPr>
                        <a:t>7</a:t>
                      </a:r>
                    </a:p>
                    <a:p>
                      <a:pPr algn="ctr">
                        <a:lnSpc>
                          <a:spcPct val="80000"/>
                        </a:lnSpc>
                      </a:pPr>
                      <a:r>
                        <a:rPr lang="en-US" sz="1200" dirty="0" smtClean="0">
                          <a:solidFill>
                            <a:schemeClr val="bg1"/>
                          </a:solidFill>
                        </a:rPr>
                        <a:t>(7.3</a:t>
                      </a:r>
                      <a:r>
                        <a:rPr lang="en-US" sz="1200" baseline="0" dirty="0" smtClean="0">
                          <a:solidFill>
                            <a:schemeClr val="bg1"/>
                          </a:solidFill>
                        </a:rPr>
                        <a:t> x 10</a:t>
                      </a:r>
                      <a:r>
                        <a:rPr lang="en-US" sz="1200" baseline="30000" dirty="0" smtClean="0">
                          <a:solidFill>
                            <a:schemeClr val="bg1"/>
                          </a:solidFill>
                        </a:rPr>
                        <a:t>2</a:t>
                      </a:r>
                      <a:r>
                        <a:rPr lang="en-US" sz="1200" baseline="0" dirty="0" smtClean="0">
                          <a:solidFill>
                            <a:schemeClr val="bg1"/>
                          </a:solidFill>
                        </a:rPr>
                        <a:t> – 4.3 x 10</a:t>
                      </a:r>
                      <a:r>
                        <a:rPr lang="en-US" sz="1200" baseline="30000" dirty="0" smtClean="0">
                          <a:solidFill>
                            <a:schemeClr val="bg1"/>
                          </a:solidFill>
                        </a:rPr>
                        <a:t>9</a:t>
                      </a:r>
                      <a:r>
                        <a:rPr lang="en-US" sz="1200" baseline="0" dirty="0" smtClean="0">
                          <a:solidFill>
                            <a:schemeClr val="bg1"/>
                          </a:solidFill>
                        </a:rPr>
                        <a:t>)</a:t>
                      </a:r>
                      <a:endParaRPr lang="en-US" sz="1200" dirty="0">
                        <a:solidFill>
                          <a:schemeClr val="bg1"/>
                        </a:solidFill>
                      </a:endParaRPr>
                    </a:p>
                  </a:txBody>
                  <a:tcPr marL="91448" marR="91448" marT="45727" marB="45727"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8973">
                <a:tc>
                  <a:txBody>
                    <a:bodyPr/>
                    <a:lstStyle/>
                    <a:p>
                      <a:pPr algn="l">
                        <a:lnSpc>
                          <a:spcPct val="80000"/>
                        </a:lnSpc>
                      </a:pPr>
                      <a:r>
                        <a:rPr lang="en-US" sz="1200" dirty="0" smtClean="0">
                          <a:solidFill>
                            <a:schemeClr val="bg1"/>
                          </a:solidFill>
                        </a:rPr>
                        <a:t>Genotype</a:t>
                      </a:r>
                      <a:r>
                        <a:rPr lang="en-US" sz="1200" baseline="0" dirty="0" smtClean="0">
                          <a:solidFill>
                            <a:schemeClr val="bg1"/>
                          </a:solidFill>
                        </a:rPr>
                        <a:t> B:C</a:t>
                      </a:r>
                      <a:endParaRPr lang="en-US" sz="1200" dirty="0">
                        <a:solidFill>
                          <a:schemeClr val="bg1"/>
                        </a:solidFill>
                      </a:endParaRPr>
                    </a:p>
                  </a:txBody>
                  <a:tcPr marL="91448" marR="91448" marT="45727" marB="45727"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0000"/>
                        </a:lnSpc>
                      </a:pPr>
                      <a:r>
                        <a:rPr lang="en-US" sz="1200" dirty="0" smtClean="0">
                          <a:solidFill>
                            <a:schemeClr val="bg1"/>
                          </a:solidFill>
                        </a:rPr>
                        <a:t>134:176</a:t>
                      </a:r>
                      <a:endParaRPr lang="en-US" sz="1200" dirty="0">
                        <a:solidFill>
                          <a:schemeClr val="bg1"/>
                        </a:solidFill>
                      </a:endParaRPr>
                    </a:p>
                  </a:txBody>
                  <a:tcPr marL="91448" marR="91448" marT="45727" marB="45727"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0000"/>
                        </a:lnSpc>
                      </a:pPr>
                      <a:r>
                        <a:rPr lang="en-US" sz="1200" dirty="0" smtClean="0">
                          <a:solidFill>
                            <a:schemeClr val="bg1"/>
                          </a:solidFill>
                        </a:rPr>
                        <a:t>138:184</a:t>
                      </a:r>
                      <a:endParaRPr lang="en-US" sz="1200" dirty="0">
                        <a:solidFill>
                          <a:schemeClr val="bg1"/>
                        </a:solidFill>
                      </a:endParaRPr>
                    </a:p>
                  </a:txBody>
                  <a:tcPr marL="91448" marR="91448" marT="45727" marB="45727"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0000"/>
                        </a:lnSpc>
                      </a:pPr>
                      <a:r>
                        <a:rPr lang="en-US" sz="1200" dirty="0" smtClean="0">
                          <a:solidFill>
                            <a:schemeClr val="bg1"/>
                          </a:solidFill>
                        </a:rPr>
                        <a:t>122:163</a:t>
                      </a:r>
                      <a:endParaRPr lang="en-US" sz="1200" dirty="0">
                        <a:solidFill>
                          <a:schemeClr val="bg1"/>
                        </a:solidFill>
                      </a:endParaRPr>
                    </a:p>
                  </a:txBody>
                  <a:tcPr marL="91448" marR="91448" marT="45727" marB="45727"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8973">
                <a:tc>
                  <a:txBody>
                    <a:bodyPr/>
                    <a:lstStyle/>
                    <a:p>
                      <a:pPr algn="l">
                        <a:lnSpc>
                          <a:spcPct val="80000"/>
                        </a:lnSpc>
                      </a:pPr>
                      <a:r>
                        <a:rPr lang="en-US" sz="1200" dirty="0" smtClean="0">
                          <a:solidFill>
                            <a:schemeClr val="bg1"/>
                          </a:solidFill>
                        </a:rPr>
                        <a:t>Cirrhosis, n</a:t>
                      </a:r>
                      <a:r>
                        <a:rPr lang="en-US" sz="1200" baseline="0" dirty="0" smtClean="0">
                          <a:solidFill>
                            <a:schemeClr val="bg1"/>
                          </a:solidFill>
                        </a:rPr>
                        <a:t> (%)</a:t>
                      </a:r>
                      <a:endParaRPr lang="en-US" sz="1200" dirty="0">
                        <a:solidFill>
                          <a:schemeClr val="bg1"/>
                        </a:solidFill>
                      </a:endParaRPr>
                    </a:p>
                  </a:txBody>
                  <a:tcPr marL="91448" marR="91448" marT="45727" marB="45727"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0000"/>
                        </a:lnSpc>
                      </a:pPr>
                      <a:r>
                        <a:rPr lang="en-US" sz="1200" dirty="0" smtClean="0">
                          <a:solidFill>
                            <a:schemeClr val="bg1"/>
                          </a:solidFill>
                        </a:rPr>
                        <a:t>93 (29.5%)</a:t>
                      </a:r>
                      <a:endParaRPr lang="en-US" sz="1200" dirty="0">
                        <a:solidFill>
                          <a:schemeClr val="bg1"/>
                        </a:solidFill>
                      </a:endParaRPr>
                    </a:p>
                  </a:txBody>
                  <a:tcPr marL="91448" marR="91448" marT="45727" marB="45727"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0000"/>
                        </a:lnSpc>
                      </a:pPr>
                      <a:r>
                        <a:rPr lang="en-US" sz="1200" dirty="0" smtClean="0">
                          <a:solidFill>
                            <a:schemeClr val="bg1"/>
                          </a:solidFill>
                        </a:rPr>
                        <a:t>91 (27.9%)</a:t>
                      </a:r>
                      <a:endParaRPr lang="en-US" sz="1200" dirty="0">
                        <a:solidFill>
                          <a:schemeClr val="bg1"/>
                        </a:solidFill>
                      </a:endParaRPr>
                    </a:p>
                  </a:txBody>
                  <a:tcPr marL="91448" marR="91448" marT="45727" marB="45727"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0000"/>
                        </a:lnSpc>
                      </a:pPr>
                      <a:r>
                        <a:rPr lang="en-US" sz="1200" dirty="0" smtClean="0">
                          <a:solidFill>
                            <a:schemeClr val="bg1"/>
                          </a:solidFill>
                        </a:rPr>
                        <a:t>87 (30.0%)</a:t>
                      </a:r>
                      <a:endParaRPr lang="en-US" sz="1200" dirty="0">
                        <a:solidFill>
                          <a:schemeClr val="bg1"/>
                        </a:solidFill>
                      </a:endParaRPr>
                    </a:p>
                  </a:txBody>
                  <a:tcPr marL="91448" marR="91448" marT="45727" marB="45727"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8973">
                <a:tc>
                  <a:txBody>
                    <a:bodyPr/>
                    <a:lstStyle/>
                    <a:p>
                      <a:pPr algn="l">
                        <a:lnSpc>
                          <a:spcPct val="80000"/>
                        </a:lnSpc>
                      </a:pPr>
                      <a:r>
                        <a:rPr lang="en-US" sz="1200" dirty="0" smtClean="0">
                          <a:solidFill>
                            <a:schemeClr val="bg1"/>
                          </a:solidFill>
                        </a:rPr>
                        <a:t>CTP</a:t>
                      </a:r>
                      <a:r>
                        <a:rPr lang="en-US" sz="1200" baseline="0" dirty="0" smtClean="0">
                          <a:solidFill>
                            <a:schemeClr val="bg1"/>
                          </a:solidFill>
                        </a:rPr>
                        <a:t> Score</a:t>
                      </a:r>
                      <a:endParaRPr lang="en-US" sz="1200" dirty="0">
                        <a:solidFill>
                          <a:schemeClr val="bg1"/>
                        </a:solidFill>
                      </a:endParaRPr>
                    </a:p>
                  </a:txBody>
                  <a:tcPr marL="91448" marR="91448" marT="45727" marB="45727"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0000"/>
                        </a:lnSpc>
                      </a:pPr>
                      <a:r>
                        <a:rPr lang="en-US" sz="1200" dirty="0" smtClean="0">
                          <a:solidFill>
                            <a:schemeClr val="bg1"/>
                          </a:solidFill>
                        </a:rPr>
                        <a:t>11 (8-14)</a:t>
                      </a:r>
                      <a:endParaRPr lang="en-US" sz="1200" dirty="0">
                        <a:solidFill>
                          <a:schemeClr val="bg1"/>
                        </a:solidFill>
                      </a:endParaRPr>
                    </a:p>
                  </a:txBody>
                  <a:tcPr marL="91448" marR="91448" marT="45727" marB="45727"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0000"/>
                        </a:lnSpc>
                      </a:pPr>
                      <a:r>
                        <a:rPr lang="en-US" sz="1200" dirty="0" smtClean="0">
                          <a:solidFill>
                            <a:schemeClr val="bg1"/>
                          </a:solidFill>
                        </a:rPr>
                        <a:t>12 (9-14)</a:t>
                      </a:r>
                      <a:endParaRPr lang="en-US" sz="1200" dirty="0">
                        <a:solidFill>
                          <a:schemeClr val="bg1"/>
                        </a:solidFill>
                      </a:endParaRPr>
                    </a:p>
                  </a:txBody>
                  <a:tcPr marL="91448" marR="91448" marT="45727" marB="45727"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0000"/>
                        </a:lnSpc>
                      </a:pPr>
                      <a:r>
                        <a:rPr lang="en-US" sz="1200" dirty="0" smtClean="0">
                          <a:solidFill>
                            <a:schemeClr val="bg1"/>
                          </a:solidFill>
                        </a:rPr>
                        <a:t>11 (9-13)</a:t>
                      </a:r>
                      <a:endParaRPr lang="en-US" sz="1200" dirty="0">
                        <a:solidFill>
                          <a:schemeClr val="bg1"/>
                        </a:solidFill>
                      </a:endParaRPr>
                    </a:p>
                  </a:txBody>
                  <a:tcPr marL="91448" marR="91448" marT="45727" marB="45727"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8973">
                <a:tc>
                  <a:txBody>
                    <a:bodyPr/>
                    <a:lstStyle/>
                    <a:p>
                      <a:pPr algn="l">
                        <a:lnSpc>
                          <a:spcPct val="80000"/>
                        </a:lnSpc>
                      </a:pPr>
                      <a:r>
                        <a:rPr lang="en-US" sz="1200" dirty="0" smtClean="0">
                          <a:solidFill>
                            <a:schemeClr val="bg1"/>
                          </a:solidFill>
                        </a:rPr>
                        <a:t>MELD Score</a:t>
                      </a:r>
                      <a:endParaRPr lang="en-US" sz="1200" dirty="0">
                        <a:solidFill>
                          <a:schemeClr val="bg1"/>
                        </a:solidFill>
                      </a:endParaRPr>
                    </a:p>
                  </a:txBody>
                  <a:tcPr marL="91448" marR="91448" marT="45727" marB="45727" anchor="ctr">
                    <a:lnL w="12700" cmpd="sng">
                      <a:noFill/>
                    </a:lnL>
                    <a:lnR w="12700" cmpd="sng">
                      <a:noFill/>
                    </a:lnR>
                    <a:lnT w="12700" cmpd="sng">
                      <a:noFill/>
                    </a:lnT>
                    <a:lnB w="12700" cap="flat" cmpd="sng" algn="ctr">
                      <a:solidFill>
                        <a:srgbClr val="00CC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r>
                        <a:rPr lang="en-US" sz="1200" dirty="0" smtClean="0">
                          <a:solidFill>
                            <a:schemeClr val="bg1"/>
                          </a:solidFill>
                        </a:rPr>
                        <a:t>22 (19-35)</a:t>
                      </a:r>
                      <a:endParaRPr lang="en-US" sz="1200" dirty="0">
                        <a:solidFill>
                          <a:schemeClr val="bg1"/>
                        </a:solidFill>
                      </a:endParaRPr>
                    </a:p>
                  </a:txBody>
                  <a:tcPr marL="91448" marR="91448" marT="45727" marB="45727" anchor="ctr">
                    <a:lnL w="12700" cmpd="sng">
                      <a:noFill/>
                    </a:lnL>
                    <a:lnR w="12700" cmpd="sng">
                      <a:noFill/>
                    </a:lnR>
                    <a:lnT w="12700" cmpd="sng">
                      <a:noFill/>
                    </a:lnT>
                    <a:lnB w="12700" cap="flat" cmpd="sng" algn="ctr">
                      <a:solidFill>
                        <a:srgbClr val="00CC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r>
                        <a:rPr lang="en-US" sz="1200" dirty="0" smtClean="0">
                          <a:solidFill>
                            <a:schemeClr val="bg1"/>
                          </a:solidFill>
                        </a:rPr>
                        <a:t>23 (10-37)</a:t>
                      </a:r>
                      <a:endParaRPr lang="en-US" sz="1200" dirty="0">
                        <a:solidFill>
                          <a:schemeClr val="bg1"/>
                        </a:solidFill>
                      </a:endParaRPr>
                    </a:p>
                  </a:txBody>
                  <a:tcPr marL="91448" marR="91448" marT="45727" marB="45727" anchor="ctr">
                    <a:lnL w="12700" cmpd="sng">
                      <a:noFill/>
                    </a:lnL>
                    <a:lnR w="12700" cmpd="sng">
                      <a:noFill/>
                    </a:lnR>
                    <a:lnT w="12700" cmpd="sng">
                      <a:noFill/>
                    </a:lnT>
                    <a:lnB w="12700" cap="flat" cmpd="sng" algn="ctr">
                      <a:solidFill>
                        <a:srgbClr val="00CC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r>
                        <a:rPr lang="en-US" sz="1200" dirty="0" smtClean="0">
                          <a:solidFill>
                            <a:schemeClr val="bg1"/>
                          </a:solidFill>
                        </a:rPr>
                        <a:t>22 (18-38)</a:t>
                      </a:r>
                      <a:endParaRPr lang="en-US" sz="1200" dirty="0">
                        <a:solidFill>
                          <a:schemeClr val="bg1"/>
                        </a:solidFill>
                      </a:endParaRPr>
                    </a:p>
                  </a:txBody>
                  <a:tcPr marL="91448" marR="91448" marT="45727" marB="45727" anchor="ctr">
                    <a:lnL w="12700" cmpd="sng">
                      <a:noFill/>
                    </a:lnL>
                    <a:lnR w="12700" cmpd="sng">
                      <a:noFill/>
                    </a:lnR>
                    <a:lnT w="12700" cmpd="sng">
                      <a:noFill/>
                    </a:lnT>
                    <a:lnB w="12700" cap="flat" cmpd="sng" algn="ctr">
                      <a:solidFill>
                        <a:srgbClr val="00CC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7224" name="TextBox 93"/>
          <p:cNvSpPr txBox="1">
            <a:spLocks noChangeArrowheads="1"/>
          </p:cNvSpPr>
          <p:nvPr/>
        </p:nvSpPr>
        <p:spPr bwMode="auto">
          <a:xfrm>
            <a:off x="146050" y="6523038"/>
            <a:ext cx="8869363" cy="334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eaLnBrk="1" hangingPunct="1">
              <a:spcBef>
                <a:spcPct val="0"/>
              </a:spcBef>
              <a:spcAft>
                <a:spcPct val="0"/>
              </a:spcAft>
              <a:buClrTx/>
              <a:buFontTx/>
              <a:buNone/>
            </a:pPr>
            <a:r>
              <a:rPr lang="en-US" altLang="en-US" sz="1000" b="0"/>
              <a:t>Yang Y et al. 47</a:t>
            </a:r>
            <a:r>
              <a:rPr lang="en-US" altLang="en-US" sz="1000" b="0" baseline="30000"/>
              <a:t>th</a:t>
            </a:r>
            <a:r>
              <a:rPr lang="en-US" altLang="en-US" sz="1000" b="0"/>
              <a:t> EASL; Barcelona, Spain; April 18-22, 2012. Abst. 526.</a:t>
            </a:r>
          </a:p>
        </p:txBody>
      </p:sp>
      <p:sp>
        <p:nvSpPr>
          <p:cNvPr id="7225" name="TextBox 2"/>
          <p:cNvSpPr txBox="1">
            <a:spLocks noChangeArrowheads="1"/>
          </p:cNvSpPr>
          <p:nvPr/>
        </p:nvSpPr>
        <p:spPr bwMode="auto">
          <a:xfrm>
            <a:off x="3140075" y="2235200"/>
            <a:ext cx="286385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lgn="ctr" eaLnBrk="1" hangingPunct="1">
              <a:spcBef>
                <a:spcPct val="0"/>
              </a:spcBef>
              <a:spcAft>
                <a:spcPct val="0"/>
              </a:spcAft>
              <a:buClrTx/>
              <a:buFontTx/>
              <a:buNone/>
            </a:pPr>
            <a:r>
              <a:rPr lang="en-US" altLang="en-US" sz="1800"/>
              <a:t>Baseline Characteristics</a:t>
            </a:r>
          </a:p>
        </p:txBody>
      </p:sp>
    </p:spTree>
    <p:extLst>
      <p:ext uri="{BB962C8B-B14F-4D97-AF65-F5344CB8AC3E}">
        <p14:creationId xmlns:p14="http://schemas.microsoft.com/office/powerpoint/2010/main" xmlns="" val="2961994642"/>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8" name="Content Placeholder 6"/>
          <p:cNvGraphicFramePr>
            <a:graphicFrameLocks/>
          </p:cNvGraphicFramePr>
          <p:nvPr/>
        </p:nvGraphicFramePr>
        <p:xfrm>
          <a:off x="406400" y="2546350"/>
          <a:ext cx="7974013" cy="3394075"/>
        </p:xfrm>
        <a:graphic>
          <a:graphicData uri="http://schemas.openxmlformats.org/presentationml/2006/ole">
            <p:oleObj spid="_x0000_s12301" name="Worksheet" r:id="rId4" imgW="7972543" imgH="3390900" progId="Excel.Sheet.8">
              <p:embed/>
            </p:oleObj>
          </a:graphicData>
        </a:graphic>
      </p:graphicFrame>
      <p:sp>
        <p:nvSpPr>
          <p:cNvPr id="9219" name="TextBox 8"/>
          <p:cNvSpPr txBox="1">
            <a:spLocks noChangeArrowheads="1"/>
          </p:cNvSpPr>
          <p:nvPr/>
        </p:nvSpPr>
        <p:spPr bwMode="auto">
          <a:xfrm>
            <a:off x="5359400" y="2720975"/>
            <a:ext cx="298767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lgn="ctr" eaLnBrk="1" hangingPunct="1">
              <a:spcBef>
                <a:spcPct val="0"/>
              </a:spcBef>
              <a:spcAft>
                <a:spcPct val="0"/>
              </a:spcAft>
              <a:buClrTx/>
              <a:buFontTx/>
              <a:buNone/>
            </a:pPr>
            <a:r>
              <a:rPr lang="en-US" altLang="en-US" sz="1400" i="1"/>
              <a:t>P</a:t>
            </a:r>
            <a:r>
              <a:rPr lang="en-US" altLang="en-US" sz="1400"/>
              <a:t>&lt;0.05 (ETV vs. Placebo)</a:t>
            </a:r>
          </a:p>
        </p:txBody>
      </p:sp>
      <p:sp>
        <p:nvSpPr>
          <p:cNvPr id="9220" name="TextBox 9"/>
          <p:cNvSpPr txBox="1">
            <a:spLocks noChangeArrowheads="1"/>
          </p:cNvSpPr>
          <p:nvPr/>
        </p:nvSpPr>
        <p:spPr bwMode="auto">
          <a:xfrm>
            <a:off x="5381625" y="2963863"/>
            <a:ext cx="298767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lgn="ctr" eaLnBrk="1" hangingPunct="1">
              <a:spcBef>
                <a:spcPct val="0"/>
              </a:spcBef>
              <a:spcAft>
                <a:spcPct val="0"/>
              </a:spcAft>
              <a:buClrTx/>
              <a:buFontTx/>
              <a:buNone/>
            </a:pPr>
            <a:r>
              <a:rPr lang="en-US" altLang="en-US" sz="1400" i="1"/>
              <a:t>P</a:t>
            </a:r>
            <a:r>
              <a:rPr lang="en-US" altLang="en-US" sz="1400"/>
              <a:t>&lt;0.05 (LAM vs. Placebo)</a:t>
            </a:r>
          </a:p>
        </p:txBody>
      </p:sp>
      <p:sp>
        <p:nvSpPr>
          <p:cNvPr id="9221" name="TextBox 10"/>
          <p:cNvSpPr txBox="1">
            <a:spLocks noChangeArrowheads="1"/>
          </p:cNvSpPr>
          <p:nvPr/>
        </p:nvSpPr>
        <p:spPr bwMode="auto">
          <a:xfrm>
            <a:off x="5210175" y="3205163"/>
            <a:ext cx="298767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lgn="ctr" eaLnBrk="1" hangingPunct="1">
              <a:spcBef>
                <a:spcPct val="0"/>
              </a:spcBef>
              <a:spcAft>
                <a:spcPct val="0"/>
              </a:spcAft>
              <a:buClrTx/>
              <a:buFontTx/>
              <a:buNone/>
            </a:pPr>
            <a:r>
              <a:rPr lang="en-US" altLang="en-US" sz="1400" i="1"/>
              <a:t>P</a:t>
            </a:r>
            <a:r>
              <a:rPr lang="en-US" altLang="en-US" sz="1400"/>
              <a:t>&gt;0.05 (ETV vs. LAM)</a:t>
            </a:r>
          </a:p>
        </p:txBody>
      </p:sp>
      <p:sp>
        <p:nvSpPr>
          <p:cNvPr id="12" name="Freeform 11"/>
          <p:cNvSpPr/>
          <p:nvPr/>
        </p:nvSpPr>
        <p:spPr>
          <a:xfrm>
            <a:off x="1587500" y="2771775"/>
            <a:ext cx="6473825" cy="1462088"/>
          </a:xfrm>
          <a:custGeom>
            <a:avLst/>
            <a:gdLst>
              <a:gd name="connsiteX0" fmla="*/ 6473952 w 6473952"/>
              <a:gd name="connsiteY0" fmla="*/ 1265530 h 1272845"/>
              <a:gd name="connsiteX1" fmla="*/ 5420563 w 6473952"/>
              <a:gd name="connsiteY1" fmla="*/ 1272845 h 1272845"/>
              <a:gd name="connsiteX2" fmla="*/ 5413248 w 6473952"/>
              <a:gd name="connsiteY2" fmla="*/ 1250899 h 1272845"/>
              <a:gd name="connsiteX3" fmla="*/ 4857292 w 6473952"/>
              <a:gd name="connsiteY3" fmla="*/ 1250899 h 1272845"/>
              <a:gd name="connsiteX4" fmla="*/ 4857292 w 6473952"/>
              <a:gd name="connsiteY4" fmla="*/ 1228954 h 1272845"/>
              <a:gd name="connsiteX5" fmla="*/ 4294022 w 6473952"/>
              <a:gd name="connsiteY5" fmla="*/ 1214323 h 1272845"/>
              <a:gd name="connsiteX6" fmla="*/ 4294022 w 6473952"/>
              <a:gd name="connsiteY6" fmla="*/ 1185063 h 1272845"/>
              <a:gd name="connsiteX7" fmla="*/ 4037990 w 6473952"/>
              <a:gd name="connsiteY7" fmla="*/ 1192378 h 1272845"/>
              <a:gd name="connsiteX8" fmla="*/ 4030675 w 6473952"/>
              <a:gd name="connsiteY8" fmla="*/ 1163117 h 1272845"/>
              <a:gd name="connsiteX9" fmla="*/ 3745382 w 6473952"/>
              <a:gd name="connsiteY9" fmla="*/ 1155802 h 1272845"/>
              <a:gd name="connsiteX10" fmla="*/ 3723436 w 6473952"/>
              <a:gd name="connsiteY10" fmla="*/ 1119226 h 1272845"/>
              <a:gd name="connsiteX11" fmla="*/ 3482035 w 6473952"/>
              <a:gd name="connsiteY11" fmla="*/ 1119226 h 1272845"/>
              <a:gd name="connsiteX12" fmla="*/ 3460089 w 6473952"/>
              <a:gd name="connsiteY12" fmla="*/ 1097280 h 1272845"/>
              <a:gd name="connsiteX13" fmla="*/ 3189427 w 6473952"/>
              <a:gd name="connsiteY13" fmla="*/ 1089965 h 1272845"/>
              <a:gd name="connsiteX14" fmla="*/ 3167481 w 6473952"/>
              <a:gd name="connsiteY14" fmla="*/ 1046074 h 1272845"/>
              <a:gd name="connsiteX15" fmla="*/ 3065068 w 6473952"/>
              <a:gd name="connsiteY15" fmla="*/ 1046074 h 1272845"/>
              <a:gd name="connsiteX16" fmla="*/ 3065068 w 6473952"/>
              <a:gd name="connsiteY16" fmla="*/ 1009498 h 1272845"/>
              <a:gd name="connsiteX17" fmla="*/ 2918764 w 6473952"/>
              <a:gd name="connsiteY17" fmla="*/ 1016813 h 1272845"/>
              <a:gd name="connsiteX18" fmla="*/ 2911449 w 6473952"/>
              <a:gd name="connsiteY18" fmla="*/ 1002183 h 1272845"/>
              <a:gd name="connsiteX19" fmla="*/ 2845612 w 6473952"/>
              <a:gd name="connsiteY19" fmla="*/ 1002183 h 1272845"/>
              <a:gd name="connsiteX20" fmla="*/ 2823667 w 6473952"/>
              <a:gd name="connsiteY20" fmla="*/ 972922 h 1272845"/>
              <a:gd name="connsiteX21" fmla="*/ 2750515 w 6473952"/>
              <a:gd name="connsiteY21" fmla="*/ 958291 h 1272845"/>
              <a:gd name="connsiteX22" fmla="*/ 2743200 w 6473952"/>
              <a:gd name="connsiteY22" fmla="*/ 929031 h 1272845"/>
              <a:gd name="connsiteX23" fmla="*/ 2626156 w 6473952"/>
              <a:gd name="connsiteY23" fmla="*/ 929031 h 1272845"/>
              <a:gd name="connsiteX24" fmla="*/ 2626156 w 6473952"/>
              <a:gd name="connsiteY24" fmla="*/ 929031 h 1272845"/>
              <a:gd name="connsiteX25" fmla="*/ 2574950 w 6473952"/>
              <a:gd name="connsiteY25" fmla="*/ 892455 h 1272845"/>
              <a:gd name="connsiteX26" fmla="*/ 2567635 w 6473952"/>
              <a:gd name="connsiteY26" fmla="*/ 848563 h 1272845"/>
              <a:gd name="connsiteX27" fmla="*/ 2465222 w 6473952"/>
              <a:gd name="connsiteY27" fmla="*/ 848563 h 1272845"/>
              <a:gd name="connsiteX28" fmla="*/ 2465222 w 6473952"/>
              <a:gd name="connsiteY28" fmla="*/ 819303 h 1272845"/>
              <a:gd name="connsiteX29" fmla="*/ 2340864 w 6473952"/>
              <a:gd name="connsiteY29" fmla="*/ 811987 h 1272845"/>
              <a:gd name="connsiteX30" fmla="*/ 2326233 w 6473952"/>
              <a:gd name="connsiteY30" fmla="*/ 775411 h 1272845"/>
              <a:gd name="connsiteX31" fmla="*/ 2231136 w 6473952"/>
              <a:gd name="connsiteY31" fmla="*/ 775411 h 1272845"/>
              <a:gd name="connsiteX32" fmla="*/ 2223820 w 6473952"/>
              <a:gd name="connsiteY32" fmla="*/ 753466 h 1272845"/>
              <a:gd name="connsiteX33" fmla="*/ 2121408 w 6473952"/>
              <a:gd name="connsiteY33" fmla="*/ 753466 h 1272845"/>
              <a:gd name="connsiteX34" fmla="*/ 2121408 w 6473952"/>
              <a:gd name="connsiteY34" fmla="*/ 724205 h 1272845"/>
              <a:gd name="connsiteX35" fmla="*/ 2048256 w 6473952"/>
              <a:gd name="connsiteY35" fmla="*/ 724205 h 1272845"/>
              <a:gd name="connsiteX36" fmla="*/ 2026310 w 6473952"/>
              <a:gd name="connsiteY36" fmla="*/ 687629 h 1272845"/>
              <a:gd name="connsiteX37" fmla="*/ 1953158 w 6473952"/>
              <a:gd name="connsiteY37" fmla="*/ 687629 h 1272845"/>
              <a:gd name="connsiteX38" fmla="*/ 1953158 w 6473952"/>
              <a:gd name="connsiteY38" fmla="*/ 643738 h 1272845"/>
              <a:gd name="connsiteX39" fmla="*/ 1887321 w 6473952"/>
              <a:gd name="connsiteY39" fmla="*/ 636423 h 1272845"/>
              <a:gd name="connsiteX40" fmla="*/ 1894636 w 6473952"/>
              <a:gd name="connsiteY40" fmla="*/ 621792 h 1272845"/>
              <a:gd name="connsiteX41" fmla="*/ 1821484 w 6473952"/>
              <a:gd name="connsiteY41" fmla="*/ 607162 h 1272845"/>
              <a:gd name="connsiteX42" fmla="*/ 1814169 w 6473952"/>
              <a:gd name="connsiteY42" fmla="*/ 570586 h 1272845"/>
              <a:gd name="connsiteX43" fmla="*/ 1733702 w 6473952"/>
              <a:gd name="connsiteY43" fmla="*/ 570586 h 1272845"/>
              <a:gd name="connsiteX44" fmla="*/ 1711756 w 6473952"/>
              <a:gd name="connsiteY44" fmla="*/ 555955 h 1272845"/>
              <a:gd name="connsiteX45" fmla="*/ 1645920 w 6473952"/>
              <a:gd name="connsiteY45" fmla="*/ 548640 h 1272845"/>
              <a:gd name="connsiteX46" fmla="*/ 1638604 w 6473952"/>
              <a:gd name="connsiteY46" fmla="*/ 526695 h 1272845"/>
              <a:gd name="connsiteX47" fmla="*/ 1536192 w 6473952"/>
              <a:gd name="connsiteY47" fmla="*/ 497434 h 1272845"/>
              <a:gd name="connsiteX48" fmla="*/ 1536192 w 6473952"/>
              <a:gd name="connsiteY48" fmla="*/ 475488 h 1272845"/>
              <a:gd name="connsiteX49" fmla="*/ 1470355 w 6473952"/>
              <a:gd name="connsiteY49" fmla="*/ 468173 h 1272845"/>
              <a:gd name="connsiteX50" fmla="*/ 1463040 w 6473952"/>
              <a:gd name="connsiteY50" fmla="*/ 409651 h 1272845"/>
              <a:gd name="connsiteX51" fmla="*/ 1353312 w 6473952"/>
              <a:gd name="connsiteY51" fmla="*/ 409651 h 1272845"/>
              <a:gd name="connsiteX52" fmla="*/ 1353312 w 6473952"/>
              <a:gd name="connsiteY52" fmla="*/ 387706 h 1272845"/>
              <a:gd name="connsiteX53" fmla="*/ 1243584 w 6473952"/>
              <a:gd name="connsiteY53" fmla="*/ 387706 h 1272845"/>
              <a:gd name="connsiteX54" fmla="*/ 1228953 w 6473952"/>
              <a:gd name="connsiteY54" fmla="*/ 358445 h 1272845"/>
              <a:gd name="connsiteX55" fmla="*/ 1170432 w 6473952"/>
              <a:gd name="connsiteY55" fmla="*/ 358445 h 1272845"/>
              <a:gd name="connsiteX56" fmla="*/ 1155801 w 6473952"/>
              <a:gd name="connsiteY56" fmla="*/ 336499 h 1272845"/>
              <a:gd name="connsiteX57" fmla="*/ 1082649 w 6473952"/>
              <a:gd name="connsiteY57" fmla="*/ 314554 h 1272845"/>
              <a:gd name="connsiteX58" fmla="*/ 1068019 w 6473952"/>
              <a:gd name="connsiteY58" fmla="*/ 292608 h 1272845"/>
              <a:gd name="connsiteX59" fmla="*/ 965606 w 6473952"/>
              <a:gd name="connsiteY59" fmla="*/ 277978 h 1272845"/>
              <a:gd name="connsiteX60" fmla="*/ 885139 w 6473952"/>
              <a:gd name="connsiteY60" fmla="*/ 256032 h 1272845"/>
              <a:gd name="connsiteX61" fmla="*/ 826617 w 6473952"/>
              <a:gd name="connsiteY61" fmla="*/ 204826 h 1272845"/>
              <a:gd name="connsiteX62" fmla="*/ 760780 w 6473952"/>
              <a:gd name="connsiteY62" fmla="*/ 190195 h 1272845"/>
              <a:gd name="connsiteX63" fmla="*/ 746150 w 6473952"/>
              <a:gd name="connsiteY63" fmla="*/ 168250 h 1272845"/>
              <a:gd name="connsiteX64" fmla="*/ 665683 w 6473952"/>
              <a:gd name="connsiteY64" fmla="*/ 160935 h 1272845"/>
              <a:gd name="connsiteX65" fmla="*/ 643737 w 6473952"/>
              <a:gd name="connsiteY65" fmla="*/ 117043 h 1272845"/>
              <a:gd name="connsiteX66" fmla="*/ 526694 w 6473952"/>
              <a:gd name="connsiteY66" fmla="*/ 102413 h 1272845"/>
              <a:gd name="connsiteX67" fmla="*/ 512064 w 6473952"/>
              <a:gd name="connsiteY67" fmla="*/ 87783 h 1272845"/>
              <a:gd name="connsiteX68" fmla="*/ 395020 w 6473952"/>
              <a:gd name="connsiteY68" fmla="*/ 95098 h 1272845"/>
              <a:gd name="connsiteX69" fmla="*/ 373075 w 6473952"/>
              <a:gd name="connsiteY69" fmla="*/ 65837 h 1272845"/>
              <a:gd name="connsiteX70" fmla="*/ 226771 w 6473952"/>
              <a:gd name="connsiteY70" fmla="*/ 65837 h 1272845"/>
              <a:gd name="connsiteX71" fmla="*/ 204825 w 6473952"/>
              <a:gd name="connsiteY71" fmla="*/ 36576 h 1272845"/>
              <a:gd name="connsiteX72" fmla="*/ 109728 w 6473952"/>
              <a:gd name="connsiteY72" fmla="*/ 21946 h 1272845"/>
              <a:gd name="connsiteX73" fmla="*/ 0 w 6473952"/>
              <a:gd name="connsiteY73" fmla="*/ 0 h 1272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6473952" h="1272845">
                <a:moveTo>
                  <a:pt x="6473952" y="1265530"/>
                </a:moveTo>
                <a:lnTo>
                  <a:pt x="5420563" y="1272845"/>
                </a:lnTo>
                <a:lnTo>
                  <a:pt x="5413248" y="1250899"/>
                </a:lnTo>
                <a:lnTo>
                  <a:pt x="4857292" y="1250899"/>
                </a:lnTo>
                <a:lnTo>
                  <a:pt x="4857292" y="1228954"/>
                </a:lnTo>
                <a:lnTo>
                  <a:pt x="4294022" y="1214323"/>
                </a:lnTo>
                <a:lnTo>
                  <a:pt x="4294022" y="1185063"/>
                </a:lnTo>
                <a:lnTo>
                  <a:pt x="4037990" y="1192378"/>
                </a:lnTo>
                <a:lnTo>
                  <a:pt x="4030675" y="1163117"/>
                </a:lnTo>
                <a:lnTo>
                  <a:pt x="3745382" y="1155802"/>
                </a:lnTo>
                <a:lnTo>
                  <a:pt x="3723436" y="1119226"/>
                </a:lnTo>
                <a:lnTo>
                  <a:pt x="3482035" y="1119226"/>
                </a:lnTo>
                <a:lnTo>
                  <a:pt x="3460089" y="1097280"/>
                </a:lnTo>
                <a:lnTo>
                  <a:pt x="3189427" y="1089965"/>
                </a:lnTo>
                <a:lnTo>
                  <a:pt x="3167481" y="1046074"/>
                </a:lnTo>
                <a:lnTo>
                  <a:pt x="3065068" y="1046074"/>
                </a:lnTo>
                <a:lnTo>
                  <a:pt x="3065068" y="1009498"/>
                </a:lnTo>
                <a:lnTo>
                  <a:pt x="2918764" y="1016813"/>
                </a:lnTo>
                <a:lnTo>
                  <a:pt x="2911449" y="1002183"/>
                </a:lnTo>
                <a:lnTo>
                  <a:pt x="2845612" y="1002183"/>
                </a:lnTo>
                <a:lnTo>
                  <a:pt x="2823667" y="972922"/>
                </a:lnTo>
                <a:lnTo>
                  <a:pt x="2750515" y="958291"/>
                </a:lnTo>
                <a:lnTo>
                  <a:pt x="2743200" y="929031"/>
                </a:lnTo>
                <a:lnTo>
                  <a:pt x="2626156" y="929031"/>
                </a:lnTo>
                <a:lnTo>
                  <a:pt x="2626156" y="929031"/>
                </a:lnTo>
                <a:lnTo>
                  <a:pt x="2574950" y="892455"/>
                </a:lnTo>
                <a:lnTo>
                  <a:pt x="2567635" y="848563"/>
                </a:lnTo>
                <a:lnTo>
                  <a:pt x="2465222" y="848563"/>
                </a:lnTo>
                <a:lnTo>
                  <a:pt x="2465222" y="819303"/>
                </a:lnTo>
                <a:lnTo>
                  <a:pt x="2340864" y="811987"/>
                </a:lnTo>
                <a:lnTo>
                  <a:pt x="2326233" y="775411"/>
                </a:lnTo>
                <a:lnTo>
                  <a:pt x="2231136" y="775411"/>
                </a:lnTo>
                <a:lnTo>
                  <a:pt x="2223820" y="753466"/>
                </a:lnTo>
                <a:lnTo>
                  <a:pt x="2121408" y="753466"/>
                </a:lnTo>
                <a:lnTo>
                  <a:pt x="2121408" y="724205"/>
                </a:lnTo>
                <a:lnTo>
                  <a:pt x="2048256" y="724205"/>
                </a:lnTo>
                <a:lnTo>
                  <a:pt x="2026310" y="687629"/>
                </a:lnTo>
                <a:lnTo>
                  <a:pt x="1953158" y="687629"/>
                </a:lnTo>
                <a:lnTo>
                  <a:pt x="1953158" y="643738"/>
                </a:lnTo>
                <a:lnTo>
                  <a:pt x="1887321" y="636423"/>
                </a:lnTo>
                <a:lnTo>
                  <a:pt x="1894636" y="621792"/>
                </a:lnTo>
                <a:lnTo>
                  <a:pt x="1821484" y="607162"/>
                </a:lnTo>
                <a:lnTo>
                  <a:pt x="1814169" y="570586"/>
                </a:lnTo>
                <a:lnTo>
                  <a:pt x="1733702" y="570586"/>
                </a:lnTo>
                <a:lnTo>
                  <a:pt x="1711756" y="555955"/>
                </a:lnTo>
                <a:lnTo>
                  <a:pt x="1645920" y="548640"/>
                </a:lnTo>
                <a:lnTo>
                  <a:pt x="1638604" y="526695"/>
                </a:lnTo>
                <a:cubicBezTo>
                  <a:pt x="1533808" y="504238"/>
                  <a:pt x="1536192" y="539661"/>
                  <a:pt x="1536192" y="497434"/>
                </a:cubicBezTo>
                <a:lnTo>
                  <a:pt x="1536192" y="475488"/>
                </a:lnTo>
                <a:lnTo>
                  <a:pt x="1470355" y="468173"/>
                </a:lnTo>
                <a:lnTo>
                  <a:pt x="1463040" y="409651"/>
                </a:lnTo>
                <a:lnTo>
                  <a:pt x="1353312" y="409651"/>
                </a:lnTo>
                <a:lnTo>
                  <a:pt x="1353312" y="387706"/>
                </a:lnTo>
                <a:lnTo>
                  <a:pt x="1243584" y="387706"/>
                </a:lnTo>
                <a:lnTo>
                  <a:pt x="1228953" y="358445"/>
                </a:lnTo>
                <a:lnTo>
                  <a:pt x="1170432" y="358445"/>
                </a:lnTo>
                <a:lnTo>
                  <a:pt x="1155801" y="336499"/>
                </a:lnTo>
                <a:lnTo>
                  <a:pt x="1082649" y="314554"/>
                </a:lnTo>
                <a:lnTo>
                  <a:pt x="1068019" y="292608"/>
                </a:lnTo>
                <a:lnTo>
                  <a:pt x="965606" y="277978"/>
                </a:lnTo>
                <a:lnTo>
                  <a:pt x="885139" y="256032"/>
                </a:lnTo>
                <a:lnTo>
                  <a:pt x="826617" y="204826"/>
                </a:lnTo>
                <a:lnTo>
                  <a:pt x="760780" y="190195"/>
                </a:lnTo>
                <a:lnTo>
                  <a:pt x="746150" y="168250"/>
                </a:lnTo>
                <a:lnTo>
                  <a:pt x="665683" y="160935"/>
                </a:lnTo>
                <a:lnTo>
                  <a:pt x="643737" y="117043"/>
                </a:lnTo>
                <a:lnTo>
                  <a:pt x="526694" y="102413"/>
                </a:lnTo>
                <a:lnTo>
                  <a:pt x="512064" y="87783"/>
                </a:lnTo>
                <a:lnTo>
                  <a:pt x="395020" y="95098"/>
                </a:lnTo>
                <a:lnTo>
                  <a:pt x="373075" y="65837"/>
                </a:lnTo>
                <a:lnTo>
                  <a:pt x="226771" y="65837"/>
                </a:lnTo>
                <a:lnTo>
                  <a:pt x="204825" y="36576"/>
                </a:lnTo>
                <a:lnTo>
                  <a:pt x="109728" y="21946"/>
                </a:lnTo>
                <a:lnTo>
                  <a:pt x="0" y="0"/>
                </a:lnTo>
              </a:path>
            </a:pathLst>
          </a:custGeom>
          <a:ln>
            <a:solidFill>
              <a:srgbClr val="00CC00"/>
            </a:solidFill>
          </a:ln>
        </p:spPr>
        <p:style>
          <a:lnRef idx="2">
            <a:schemeClr val="accent1"/>
          </a:lnRef>
          <a:fillRef idx="0">
            <a:schemeClr val="accent1"/>
          </a:fillRef>
          <a:effectRef idx="1">
            <a:schemeClr val="accent1"/>
          </a:effectRef>
          <a:fontRef idx="minor">
            <a:schemeClr val="tx1"/>
          </a:fontRef>
        </p:style>
        <p:txBody>
          <a:bodyPr anchor="ctr"/>
          <a:lstStyle/>
          <a:p>
            <a:pPr algn="ctr" eaLnBrk="1" fontAlgn="auto" hangingPunct="1">
              <a:spcBef>
                <a:spcPts val="0"/>
              </a:spcBef>
              <a:spcAft>
                <a:spcPts val="0"/>
              </a:spcAft>
              <a:defRPr/>
            </a:pPr>
            <a:endParaRPr lang="en-US" dirty="0"/>
          </a:p>
        </p:txBody>
      </p:sp>
      <p:sp>
        <p:nvSpPr>
          <p:cNvPr id="13" name="Freeform 12"/>
          <p:cNvSpPr/>
          <p:nvPr/>
        </p:nvSpPr>
        <p:spPr>
          <a:xfrm>
            <a:off x="1579563" y="2771775"/>
            <a:ext cx="6467475" cy="1554163"/>
          </a:xfrm>
          <a:custGeom>
            <a:avLst/>
            <a:gdLst>
              <a:gd name="connsiteX0" fmla="*/ 6466636 w 6466636"/>
              <a:gd name="connsiteY0" fmla="*/ 1338682 h 1353312"/>
              <a:gd name="connsiteX1" fmla="*/ 5413248 w 6466636"/>
              <a:gd name="connsiteY1" fmla="*/ 1353312 h 1353312"/>
              <a:gd name="connsiteX2" fmla="*/ 5413248 w 6466636"/>
              <a:gd name="connsiteY2" fmla="*/ 1309421 h 1353312"/>
              <a:gd name="connsiteX3" fmla="*/ 4857292 w 6466636"/>
              <a:gd name="connsiteY3" fmla="*/ 1309421 h 1353312"/>
              <a:gd name="connsiteX4" fmla="*/ 4857292 w 6466636"/>
              <a:gd name="connsiteY4" fmla="*/ 1287475 h 1353312"/>
              <a:gd name="connsiteX5" fmla="*/ 4572000 w 6466636"/>
              <a:gd name="connsiteY5" fmla="*/ 1294791 h 1353312"/>
              <a:gd name="connsiteX6" fmla="*/ 4564684 w 6466636"/>
              <a:gd name="connsiteY6" fmla="*/ 1265530 h 1353312"/>
              <a:gd name="connsiteX7" fmla="*/ 4294022 w 6466636"/>
              <a:gd name="connsiteY7" fmla="*/ 1272845 h 1353312"/>
              <a:gd name="connsiteX8" fmla="*/ 4294022 w 6466636"/>
              <a:gd name="connsiteY8" fmla="*/ 1258215 h 1353312"/>
              <a:gd name="connsiteX9" fmla="*/ 4023360 w 6466636"/>
              <a:gd name="connsiteY9" fmla="*/ 1250899 h 1353312"/>
              <a:gd name="connsiteX10" fmla="*/ 4016044 w 6466636"/>
              <a:gd name="connsiteY10" fmla="*/ 1221639 h 1353312"/>
              <a:gd name="connsiteX11" fmla="*/ 3738067 w 6466636"/>
              <a:gd name="connsiteY11" fmla="*/ 1228954 h 1353312"/>
              <a:gd name="connsiteX12" fmla="*/ 3730752 w 6466636"/>
              <a:gd name="connsiteY12" fmla="*/ 1207008 h 1353312"/>
              <a:gd name="connsiteX13" fmla="*/ 3452774 w 6466636"/>
              <a:gd name="connsiteY13" fmla="*/ 1207008 h 1353312"/>
              <a:gd name="connsiteX14" fmla="*/ 3438144 w 6466636"/>
              <a:gd name="connsiteY14" fmla="*/ 1185063 h 1353312"/>
              <a:gd name="connsiteX15" fmla="*/ 3167481 w 6466636"/>
              <a:gd name="connsiteY15" fmla="*/ 1185063 h 1353312"/>
              <a:gd name="connsiteX16" fmla="*/ 3160166 w 6466636"/>
              <a:gd name="connsiteY16" fmla="*/ 1133856 h 1353312"/>
              <a:gd name="connsiteX17" fmla="*/ 3028492 w 6466636"/>
              <a:gd name="connsiteY17" fmla="*/ 1104595 h 1353312"/>
              <a:gd name="connsiteX18" fmla="*/ 3028492 w 6466636"/>
              <a:gd name="connsiteY18" fmla="*/ 1075335 h 1353312"/>
              <a:gd name="connsiteX19" fmla="*/ 2955340 w 6466636"/>
              <a:gd name="connsiteY19" fmla="*/ 1060704 h 1353312"/>
              <a:gd name="connsiteX20" fmla="*/ 2962656 w 6466636"/>
              <a:gd name="connsiteY20" fmla="*/ 1046074 h 1353312"/>
              <a:gd name="connsiteX21" fmla="*/ 2852928 w 6466636"/>
              <a:gd name="connsiteY21" fmla="*/ 1046074 h 1353312"/>
              <a:gd name="connsiteX22" fmla="*/ 2809036 w 6466636"/>
              <a:gd name="connsiteY22" fmla="*/ 987552 h 1353312"/>
              <a:gd name="connsiteX23" fmla="*/ 2706624 w 6466636"/>
              <a:gd name="connsiteY23" fmla="*/ 987552 h 1353312"/>
              <a:gd name="connsiteX24" fmla="*/ 2662732 w 6466636"/>
              <a:gd name="connsiteY24" fmla="*/ 936346 h 1353312"/>
              <a:gd name="connsiteX25" fmla="*/ 2560320 w 6466636"/>
              <a:gd name="connsiteY25" fmla="*/ 936346 h 1353312"/>
              <a:gd name="connsiteX26" fmla="*/ 2553004 w 6466636"/>
              <a:gd name="connsiteY26" fmla="*/ 921715 h 1353312"/>
              <a:gd name="connsiteX27" fmla="*/ 2465222 w 6466636"/>
              <a:gd name="connsiteY27" fmla="*/ 899770 h 1353312"/>
              <a:gd name="connsiteX28" fmla="*/ 2457907 w 6466636"/>
              <a:gd name="connsiteY28" fmla="*/ 877824 h 1353312"/>
              <a:gd name="connsiteX29" fmla="*/ 2340864 w 6466636"/>
              <a:gd name="connsiteY29" fmla="*/ 863194 h 1353312"/>
              <a:gd name="connsiteX30" fmla="*/ 2260396 w 6466636"/>
              <a:gd name="connsiteY30" fmla="*/ 833933 h 1353312"/>
              <a:gd name="connsiteX31" fmla="*/ 2121408 w 6466636"/>
              <a:gd name="connsiteY31" fmla="*/ 797357 h 1353312"/>
              <a:gd name="connsiteX32" fmla="*/ 2106777 w 6466636"/>
              <a:gd name="connsiteY32" fmla="*/ 768096 h 1353312"/>
              <a:gd name="connsiteX33" fmla="*/ 2070201 w 6466636"/>
              <a:gd name="connsiteY33" fmla="*/ 760781 h 1353312"/>
              <a:gd name="connsiteX34" fmla="*/ 1982419 w 6466636"/>
              <a:gd name="connsiteY34" fmla="*/ 702259 h 1353312"/>
              <a:gd name="connsiteX35" fmla="*/ 1916582 w 6466636"/>
              <a:gd name="connsiteY35" fmla="*/ 702259 h 1353312"/>
              <a:gd name="connsiteX36" fmla="*/ 1909267 w 6466636"/>
              <a:gd name="connsiteY36" fmla="*/ 680314 h 1353312"/>
              <a:gd name="connsiteX37" fmla="*/ 1828800 w 6466636"/>
              <a:gd name="connsiteY37" fmla="*/ 665683 h 1353312"/>
              <a:gd name="connsiteX38" fmla="*/ 1814169 w 6466636"/>
              <a:gd name="connsiteY38" fmla="*/ 651053 h 1353312"/>
              <a:gd name="connsiteX39" fmla="*/ 1726387 w 6466636"/>
              <a:gd name="connsiteY39" fmla="*/ 651053 h 1353312"/>
              <a:gd name="connsiteX40" fmla="*/ 1704441 w 6466636"/>
              <a:gd name="connsiteY40" fmla="*/ 614477 h 1353312"/>
              <a:gd name="connsiteX41" fmla="*/ 1602028 w 6466636"/>
              <a:gd name="connsiteY41" fmla="*/ 577901 h 1353312"/>
              <a:gd name="connsiteX42" fmla="*/ 1572768 w 6466636"/>
              <a:gd name="connsiteY42" fmla="*/ 526695 h 1353312"/>
              <a:gd name="connsiteX43" fmla="*/ 1506931 w 6466636"/>
              <a:gd name="connsiteY43" fmla="*/ 534010 h 1353312"/>
              <a:gd name="connsiteX44" fmla="*/ 1463040 w 6466636"/>
              <a:gd name="connsiteY44" fmla="*/ 475488 h 1353312"/>
              <a:gd name="connsiteX45" fmla="*/ 1382572 w 6466636"/>
              <a:gd name="connsiteY45" fmla="*/ 475488 h 1353312"/>
              <a:gd name="connsiteX46" fmla="*/ 1360627 w 6466636"/>
              <a:gd name="connsiteY46" fmla="*/ 438912 h 1353312"/>
              <a:gd name="connsiteX47" fmla="*/ 1302105 w 6466636"/>
              <a:gd name="connsiteY47" fmla="*/ 424282 h 1353312"/>
              <a:gd name="connsiteX48" fmla="*/ 1272844 w 6466636"/>
              <a:gd name="connsiteY48" fmla="*/ 387706 h 1353312"/>
              <a:gd name="connsiteX49" fmla="*/ 1214323 w 6466636"/>
              <a:gd name="connsiteY49" fmla="*/ 373075 h 1353312"/>
              <a:gd name="connsiteX50" fmla="*/ 1192377 w 6466636"/>
              <a:gd name="connsiteY50" fmla="*/ 343815 h 1353312"/>
              <a:gd name="connsiteX51" fmla="*/ 1068019 w 6466636"/>
              <a:gd name="connsiteY51" fmla="*/ 351130 h 1353312"/>
              <a:gd name="connsiteX52" fmla="*/ 1046073 w 6466636"/>
              <a:gd name="connsiteY52" fmla="*/ 314554 h 1353312"/>
              <a:gd name="connsiteX53" fmla="*/ 994867 w 6466636"/>
              <a:gd name="connsiteY53" fmla="*/ 314554 h 1353312"/>
              <a:gd name="connsiteX54" fmla="*/ 965606 w 6466636"/>
              <a:gd name="connsiteY54" fmla="*/ 277978 h 1353312"/>
              <a:gd name="connsiteX55" fmla="*/ 899769 w 6466636"/>
              <a:gd name="connsiteY55" fmla="*/ 270663 h 1353312"/>
              <a:gd name="connsiteX56" fmla="*/ 819302 w 6466636"/>
              <a:gd name="connsiteY56" fmla="*/ 241402 h 1353312"/>
              <a:gd name="connsiteX57" fmla="*/ 768096 w 6466636"/>
              <a:gd name="connsiteY57" fmla="*/ 234087 h 1353312"/>
              <a:gd name="connsiteX58" fmla="*/ 680313 w 6466636"/>
              <a:gd name="connsiteY58" fmla="*/ 212141 h 1353312"/>
              <a:gd name="connsiteX59" fmla="*/ 643737 w 6466636"/>
              <a:gd name="connsiteY59" fmla="*/ 182880 h 1353312"/>
              <a:gd name="connsiteX60" fmla="*/ 592531 w 6466636"/>
              <a:gd name="connsiteY60" fmla="*/ 182880 h 1353312"/>
              <a:gd name="connsiteX61" fmla="*/ 512064 w 6466636"/>
              <a:gd name="connsiteY61" fmla="*/ 160935 h 1353312"/>
              <a:gd name="connsiteX62" fmla="*/ 380390 w 6466636"/>
              <a:gd name="connsiteY62" fmla="*/ 138989 h 1353312"/>
              <a:gd name="connsiteX63" fmla="*/ 314553 w 6466636"/>
              <a:gd name="connsiteY63" fmla="*/ 80467 h 1353312"/>
              <a:gd name="connsiteX64" fmla="*/ 263347 w 6466636"/>
              <a:gd name="connsiteY64" fmla="*/ 80467 h 1353312"/>
              <a:gd name="connsiteX65" fmla="*/ 117043 w 6466636"/>
              <a:gd name="connsiteY65" fmla="*/ 58522 h 1353312"/>
              <a:gd name="connsiteX66" fmla="*/ 0 w 6466636"/>
              <a:gd name="connsiteY66" fmla="*/ 0 h 1353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6466636" h="1353312">
                <a:moveTo>
                  <a:pt x="6466636" y="1338682"/>
                </a:moveTo>
                <a:lnTo>
                  <a:pt x="5413248" y="1353312"/>
                </a:lnTo>
                <a:lnTo>
                  <a:pt x="5413248" y="1309421"/>
                </a:lnTo>
                <a:lnTo>
                  <a:pt x="4857292" y="1309421"/>
                </a:lnTo>
                <a:lnTo>
                  <a:pt x="4857292" y="1287475"/>
                </a:lnTo>
                <a:lnTo>
                  <a:pt x="4572000" y="1294791"/>
                </a:lnTo>
                <a:lnTo>
                  <a:pt x="4564684" y="1265530"/>
                </a:lnTo>
                <a:lnTo>
                  <a:pt x="4294022" y="1272845"/>
                </a:lnTo>
                <a:lnTo>
                  <a:pt x="4294022" y="1258215"/>
                </a:lnTo>
                <a:lnTo>
                  <a:pt x="4023360" y="1250899"/>
                </a:lnTo>
                <a:lnTo>
                  <a:pt x="4016044" y="1221639"/>
                </a:lnTo>
                <a:lnTo>
                  <a:pt x="3738067" y="1228954"/>
                </a:lnTo>
                <a:lnTo>
                  <a:pt x="3730752" y="1207008"/>
                </a:lnTo>
                <a:lnTo>
                  <a:pt x="3452774" y="1207008"/>
                </a:lnTo>
                <a:lnTo>
                  <a:pt x="3438144" y="1185063"/>
                </a:lnTo>
                <a:lnTo>
                  <a:pt x="3167481" y="1185063"/>
                </a:lnTo>
                <a:lnTo>
                  <a:pt x="3160166" y="1133856"/>
                </a:lnTo>
                <a:lnTo>
                  <a:pt x="3028492" y="1104595"/>
                </a:lnTo>
                <a:lnTo>
                  <a:pt x="3028492" y="1075335"/>
                </a:lnTo>
                <a:lnTo>
                  <a:pt x="2955340" y="1060704"/>
                </a:lnTo>
                <a:lnTo>
                  <a:pt x="2962656" y="1046074"/>
                </a:lnTo>
                <a:lnTo>
                  <a:pt x="2852928" y="1046074"/>
                </a:lnTo>
                <a:cubicBezTo>
                  <a:pt x="2815060" y="985484"/>
                  <a:pt x="2839356" y="987552"/>
                  <a:pt x="2809036" y="987552"/>
                </a:cubicBezTo>
                <a:lnTo>
                  <a:pt x="2706624" y="987552"/>
                </a:lnTo>
                <a:lnTo>
                  <a:pt x="2662732" y="936346"/>
                </a:lnTo>
                <a:lnTo>
                  <a:pt x="2560320" y="936346"/>
                </a:lnTo>
                <a:lnTo>
                  <a:pt x="2553004" y="921715"/>
                </a:lnTo>
                <a:lnTo>
                  <a:pt x="2465222" y="899770"/>
                </a:lnTo>
                <a:lnTo>
                  <a:pt x="2457907" y="877824"/>
                </a:lnTo>
                <a:lnTo>
                  <a:pt x="2340864" y="863194"/>
                </a:lnTo>
                <a:lnTo>
                  <a:pt x="2260396" y="833933"/>
                </a:lnTo>
                <a:lnTo>
                  <a:pt x="2121408" y="797357"/>
                </a:lnTo>
                <a:lnTo>
                  <a:pt x="2106777" y="768096"/>
                </a:lnTo>
                <a:lnTo>
                  <a:pt x="2070201" y="760781"/>
                </a:lnTo>
                <a:lnTo>
                  <a:pt x="1982419" y="702259"/>
                </a:lnTo>
                <a:lnTo>
                  <a:pt x="1916582" y="702259"/>
                </a:lnTo>
                <a:lnTo>
                  <a:pt x="1909267" y="680314"/>
                </a:lnTo>
                <a:lnTo>
                  <a:pt x="1828800" y="665683"/>
                </a:lnTo>
                <a:lnTo>
                  <a:pt x="1814169" y="651053"/>
                </a:lnTo>
                <a:lnTo>
                  <a:pt x="1726387" y="651053"/>
                </a:lnTo>
                <a:lnTo>
                  <a:pt x="1704441" y="614477"/>
                </a:lnTo>
                <a:lnTo>
                  <a:pt x="1602028" y="577901"/>
                </a:lnTo>
                <a:lnTo>
                  <a:pt x="1572768" y="526695"/>
                </a:lnTo>
                <a:lnTo>
                  <a:pt x="1506931" y="534010"/>
                </a:lnTo>
                <a:lnTo>
                  <a:pt x="1463040" y="475488"/>
                </a:lnTo>
                <a:lnTo>
                  <a:pt x="1382572" y="475488"/>
                </a:lnTo>
                <a:lnTo>
                  <a:pt x="1360627" y="438912"/>
                </a:lnTo>
                <a:lnTo>
                  <a:pt x="1302105" y="424282"/>
                </a:lnTo>
                <a:lnTo>
                  <a:pt x="1272844" y="387706"/>
                </a:lnTo>
                <a:lnTo>
                  <a:pt x="1214323" y="373075"/>
                </a:lnTo>
                <a:lnTo>
                  <a:pt x="1192377" y="343815"/>
                </a:lnTo>
                <a:lnTo>
                  <a:pt x="1068019" y="351130"/>
                </a:lnTo>
                <a:lnTo>
                  <a:pt x="1046073" y="314554"/>
                </a:lnTo>
                <a:lnTo>
                  <a:pt x="994867" y="314554"/>
                </a:lnTo>
                <a:lnTo>
                  <a:pt x="965606" y="277978"/>
                </a:lnTo>
                <a:lnTo>
                  <a:pt x="899769" y="270663"/>
                </a:lnTo>
                <a:lnTo>
                  <a:pt x="819302" y="241402"/>
                </a:lnTo>
                <a:lnTo>
                  <a:pt x="768096" y="234087"/>
                </a:lnTo>
                <a:lnTo>
                  <a:pt x="680313" y="212141"/>
                </a:lnTo>
                <a:lnTo>
                  <a:pt x="643737" y="182880"/>
                </a:lnTo>
                <a:lnTo>
                  <a:pt x="592531" y="182880"/>
                </a:lnTo>
                <a:lnTo>
                  <a:pt x="512064" y="160935"/>
                </a:lnTo>
                <a:lnTo>
                  <a:pt x="380390" y="138989"/>
                </a:lnTo>
                <a:lnTo>
                  <a:pt x="314553" y="80467"/>
                </a:lnTo>
                <a:lnTo>
                  <a:pt x="263347" y="80467"/>
                </a:lnTo>
                <a:lnTo>
                  <a:pt x="117043" y="58522"/>
                </a:lnTo>
                <a:lnTo>
                  <a:pt x="0" y="0"/>
                </a:lnTo>
              </a:path>
            </a:pathLst>
          </a:custGeom>
          <a:ln>
            <a:solidFill>
              <a:srgbClr val="FF9900"/>
            </a:solidFill>
          </a:ln>
        </p:spPr>
        <p:style>
          <a:lnRef idx="2">
            <a:schemeClr val="accent2"/>
          </a:lnRef>
          <a:fillRef idx="0">
            <a:schemeClr val="accent2"/>
          </a:fillRef>
          <a:effectRef idx="1">
            <a:schemeClr val="accent2"/>
          </a:effectRef>
          <a:fontRef idx="minor">
            <a:schemeClr val="tx1"/>
          </a:fontRef>
        </p:style>
        <p:txBody>
          <a:bodyPr anchor="ctr"/>
          <a:lstStyle/>
          <a:p>
            <a:pPr algn="ctr" eaLnBrk="1" fontAlgn="auto" hangingPunct="1">
              <a:spcBef>
                <a:spcPts val="0"/>
              </a:spcBef>
              <a:spcAft>
                <a:spcPts val="0"/>
              </a:spcAft>
              <a:defRPr/>
            </a:pPr>
            <a:endParaRPr lang="en-US" dirty="0"/>
          </a:p>
        </p:txBody>
      </p:sp>
      <p:sp>
        <p:nvSpPr>
          <p:cNvPr id="14" name="Freeform 13"/>
          <p:cNvSpPr/>
          <p:nvPr/>
        </p:nvSpPr>
        <p:spPr>
          <a:xfrm>
            <a:off x="1592263" y="2789238"/>
            <a:ext cx="6496050" cy="1920875"/>
          </a:xfrm>
          <a:custGeom>
            <a:avLst/>
            <a:gdLst>
              <a:gd name="connsiteX0" fmla="*/ 6495898 w 6495898"/>
              <a:gd name="connsiteY0" fmla="*/ 1682496 h 1682496"/>
              <a:gd name="connsiteX1" fmla="*/ 5427879 w 6495898"/>
              <a:gd name="connsiteY1" fmla="*/ 1682496 h 1682496"/>
              <a:gd name="connsiteX2" fmla="*/ 5413248 w 6495898"/>
              <a:gd name="connsiteY2" fmla="*/ 1653236 h 1682496"/>
              <a:gd name="connsiteX3" fmla="*/ 5127955 w 6495898"/>
              <a:gd name="connsiteY3" fmla="*/ 1645920 h 1682496"/>
              <a:gd name="connsiteX4" fmla="*/ 5120640 w 6495898"/>
              <a:gd name="connsiteY4" fmla="*/ 1623975 h 1682496"/>
              <a:gd name="connsiteX5" fmla="*/ 4842663 w 6495898"/>
              <a:gd name="connsiteY5" fmla="*/ 1631290 h 1682496"/>
              <a:gd name="connsiteX6" fmla="*/ 4842663 w 6495898"/>
              <a:gd name="connsiteY6" fmla="*/ 1602029 h 1682496"/>
              <a:gd name="connsiteX7" fmla="*/ 4601261 w 6495898"/>
              <a:gd name="connsiteY7" fmla="*/ 1602029 h 1682496"/>
              <a:gd name="connsiteX8" fmla="*/ 4586631 w 6495898"/>
              <a:gd name="connsiteY8" fmla="*/ 1572768 h 1682496"/>
              <a:gd name="connsiteX9" fmla="*/ 4301338 w 6495898"/>
              <a:gd name="connsiteY9" fmla="*/ 1565453 h 1682496"/>
              <a:gd name="connsiteX10" fmla="*/ 4301338 w 6495898"/>
              <a:gd name="connsiteY10" fmla="*/ 1543508 h 1682496"/>
              <a:gd name="connsiteX11" fmla="*/ 4052621 w 6495898"/>
              <a:gd name="connsiteY11" fmla="*/ 1550823 h 1682496"/>
              <a:gd name="connsiteX12" fmla="*/ 4037991 w 6495898"/>
              <a:gd name="connsiteY12" fmla="*/ 1528877 h 1682496"/>
              <a:gd name="connsiteX13" fmla="*/ 3738067 w 6495898"/>
              <a:gd name="connsiteY13" fmla="*/ 1528877 h 1682496"/>
              <a:gd name="connsiteX14" fmla="*/ 3730752 w 6495898"/>
              <a:gd name="connsiteY14" fmla="*/ 1499616 h 1682496"/>
              <a:gd name="connsiteX15" fmla="*/ 3474720 w 6495898"/>
              <a:gd name="connsiteY15" fmla="*/ 1484986 h 1682496"/>
              <a:gd name="connsiteX16" fmla="*/ 3460090 w 6495898"/>
              <a:gd name="connsiteY16" fmla="*/ 1463040 h 1682496"/>
              <a:gd name="connsiteX17" fmla="*/ 3218688 w 6495898"/>
              <a:gd name="connsiteY17" fmla="*/ 1448410 h 1682496"/>
              <a:gd name="connsiteX18" fmla="*/ 3218688 w 6495898"/>
              <a:gd name="connsiteY18" fmla="*/ 1411834 h 1682496"/>
              <a:gd name="connsiteX19" fmla="*/ 3094330 w 6495898"/>
              <a:gd name="connsiteY19" fmla="*/ 1404519 h 1682496"/>
              <a:gd name="connsiteX20" fmla="*/ 3094330 w 6495898"/>
              <a:gd name="connsiteY20" fmla="*/ 1404519 h 1682496"/>
              <a:gd name="connsiteX21" fmla="*/ 2999232 w 6495898"/>
              <a:gd name="connsiteY21" fmla="*/ 1375258 h 1682496"/>
              <a:gd name="connsiteX22" fmla="*/ 2984602 w 6495898"/>
              <a:gd name="connsiteY22" fmla="*/ 1324052 h 1682496"/>
              <a:gd name="connsiteX23" fmla="*/ 2684679 w 6495898"/>
              <a:gd name="connsiteY23" fmla="*/ 1324052 h 1682496"/>
              <a:gd name="connsiteX24" fmla="*/ 2655418 w 6495898"/>
              <a:gd name="connsiteY24" fmla="*/ 1265530 h 1682496"/>
              <a:gd name="connsiteX25" fmla="*/ 2567635 w 6495898"/>
              <a:gd name="connsiteY25" fmla="*/ 1265530 h 1682496"/>
              <a:gd name="connsiteX26" fmla="*/ 2567635 w 6495898"/>
              <a:gd name="connsiteY26" fmla="*/ 1236269 h 1682496"/>
              <a:gd name="connsiteX27" fmla="*/ 2479853 w 6495898"/>
              <a:gd name="connsiteY27" fmla="*/ 1214324 h 1682496"/>
              <a:gd name="connsiteX28" fmla="*/ 2472538 w 6495898"/>
              <a:gd name="connsiteY28" fmla="*/ 1170432 h 1682496"/>
              <a:gd name="connsiteX29" fmla="*/ 2384755 w 6495898"/>
              <a:gd name="connsiteY29" fmla="*/ 1177748 h 1682496"/>
              <a:gd name="connsiteX30" fmla="*/ 2355495 w 6495898"/>
              <a:gd name="connsiteY30" fmla="*/ 1141172 h 1682496"/>
              <a:gd name="connsiteX31" fmla="*/ 2253082 w 6495898"/>
              <a:gd name="connsiteY31" fmla="*/ 1148487 h 1682496"/>
              <a:gd name="connsiteX32" fmla="*/ 2245767 w 6495898"/>
              <a:gd name="connsiteY32" fmla="*/ 1126541 h 1682496"/>
              <a:gd name="connsiteX33" fmla="*/ 2209191 w 6495898"/>
              <a:gd name="connsiteY33" fmla="*/ 1119226 h 1682496"/>
              <a:gd name="connsiteX34" fmla="*/ 2187245 w 6495898"/>
              <a:gd name="connsiteY34" fmla="*/ 1089965 h 1682496"/>
              <a:gd name="connsiteX35" fmla="*/ 2121408 w 6495898"/>
              <a:gd name="connsiteY35" fmla="*/ 1089965 h 1682496"/>
              <a:gd name="connsiteX36" fmla="*/ 2121408 w 6495898"/>
              <a:gd name="connsiteY36" fmla="*/ 1060704 h 1682496"/>
              <a:gd name="connsiteX37" fmla="*/ 2077517 w 6495898"/>
              <a:gd name="connsiteY37" fmla="*/ 1046074 h 1682496"/>
              <a:gd name="connsiteX38" fmla="*/ 2055571 w 6495898"/>
              <a:gd name="connsiteY38" fmla="*/ 1002183 h 1682496"/>
              <a:gd name="connsiteX39" fmla="*/ 1997050 w 6495898"/>
              <a:gd name="connsiteY39" fmla="*/ 958292 h 1682496"/>
              <a:gd name="connsiteX40" fmla="*/ 1989735 w 6495898"/>
              <a:gd name="connsiteY40" fmla="*/ 914400 h 1682496"/>
              <a:gd name="connsiteX41" fmla="*/ 1872691 w 6495898"/>
              <a:gd name="connsiteY41" fmla="*/ 892455 h 1682496"/>
              <a:gd name="connsiteX42" fmla="*/ 1836115 w 6495898"/>
              <a:gd name="connsiteY42" fmla="*/ 855879 h 1682496"/>
              <a:gd name="connsiteX43" fmla="*/ 1748333 w 6495898"/>
              <a:gd name="connsiteY43" fmla="*/ 855879 h 1682496"/>
              <a:gd name="connsiteX44" fmla="*/ 1704442 w 6495898"/>
              <a:gd name="connsiteY44" fmla="*/ 790042 h 1682496"/>
              <a:gd name="connsiteX45" fmla="*/ 1623975 w 6495898"/>
              <a:gd name="connsiteY45" fmla="*/ 782727 h 1682496"/>
              <a:gd name="connsiteX46" fmla="*/ 1587399 w 6495898"/>
              <a:gd name="connsiteY46" fmla="*/ 746151 h 1682496"/>
              <a:gd name="connsiteX47" fmla="*/ 1506931 w 6495898"/>
              <a:gd name="connsiteY47" fmla="*/ 724205 h 1682496"/>
              <a:gd name="connsiteX48" fmla="*/ 1492301 w 6495898"/>
              <a:gd name="connsiteY48" fmla="*/ 687629 h 1682496"/>
              <a:gd name="connsiteX49" fmla="*/ 1426464 w 6495898"/>
              <a:gd name="connsiteY49" fmla="*/ 672999 h 1682496"/>
              <a:gd name="connsiteX50" fmla="*/ 1411834 w 6495898"/>
              <a:gd name="connsiteY50" fmla="*/ 651053 h 1682496"/>
              <a:gd name="connsiteX51" fmla="*/ 1302106 w 6495898"/>
              <a:gd name="connsiteY51" fmla="*/ 643738 h 1682496"/>
              <a:gd name="connsiteX52" fmla="*/ 1228954 w 6495898"/>
              <a:gd name="connsiteY52" fmla="*/ 621792 h 1682496"/>
              <a:gd name="connsiteX53" fmla="*/ 1170432 w 6495898"/>
              <a:gd name="connsiteY53" fmla="*/ 607162 h 1682496"/>
              <a:gd name="connsiteX54" fmla="*/ 1075335 w 6495898"/>
              <a:gd name="connsiteY54" fmla="*/ 570586 h 1682496"/>
              <a:gd name="connsiteX55" fmla="*/ 1053389 w 6495898"/>
              <a:gd name="connsiteY55" fmla="*/ 497434 h 1682496"/>
              <a:gd name="connsiteX56" fmla="*/ 1016813 w 6495898"/>
              <a:gd name="connsiteY56" fmla="*/ 490119 h 1682496"/>
              <a:gd name="connsiteX57" fmla="*/ 987552 w 6495898"/>
              <a:gd name="connsiteY57" fmla="*/ 453543 h 1682496"/>
              <a:gd name="connsiteX58" fmla="*/ 914400 w 6495898"/>
              <a:gd name="connsiteY58" fmla="*/ 431597 h 1682496"/>
              <a:gd name="connsiteX59" fmla="*/ 914400 w 6495898"/>
              <a:gd name="connsiteY59" fmla="*/ 373076 h 1682496"/>
              <a:gd name="connsiteX60" fmla="*/ 877824 w 6495898"/>
              <a:gd name="connsiteY60" fmla="*/ 343815 h 1682496"/>
              <a:gd name="connsiteX61" fmla="*/ 870509 w 6495898"/>
              <a:gd name="connsiteY61" fmla="*/ 314554 h 1682496"/>
              <a:gd name="connsiteX62" fmla="*/ 694944 w 6495898"/>
              <a:gd name="connsiteY62" fmla="*/ 256032 h 1682496"/>
              <a:gd name="connsiteX63" fmla="*/ 680314 w 6495898"/>
              <a:gd name="connsiteY63" fmla="*/ 212141 h 1682496"/>
              <a:gd name="connsiteX64" fmla="*/ 585216 w 6495898"/>
              <a:gd name="connsiteY64" fmla="*/ 197511 h 1682496"/>
              <a:gd name="connsiteX65" fmla="*/ 563271 w 6495898"/>
              <a:gd name="connsiteY65" fmla="*/ 168250 h 1682496"/>
              <a:gd name="connsiteX66" fmla="*/ 468173 w 6495898"/>
              <a:gd name="connsiteY66" fmla="*/ 160935 h 1682496"/>
              <a:gd name="connsiteX67" fmla="*/ 380391 w 6495898"/>
              <a:gd name="connsiteY67" fmla="*/ 102413 h 1682496"/>
              <a:gd name="connsiteX68" fmla="*/ 329184 w 6495898"/>
              <a:gd name="connsiteY68" fmla="*/ 95098 h 1682496"/>
              <a:gd name="connsiteX69" fmla="*/ 241402 w 6495898"/>
              <a:gd name="connsiteY69" fmla="*/ 51207 h 1682496"/>
              <a:gd name="connsiteX70" fmla="*/ 175565 w 6495898"/>
              <a:gd name="connsiteY70" fmla="*/ 51207 h 1682496"/>
              <a:gd name="connsiteX71" fmla="*/ 124359 w 6495898"/>
              <a:gd name="connsiteY71" fmla="*/ 7316 h 1682496"/>
              <a:gd name="connsiteX72" fmla="*/ 58522 w 6495898"/>
              <a:gd name="connsiteY72" fmla="*/ 14631 h 1682496"/>
              <a:gd name="connsiteX73" fmla="*/ 0 w 6495898"/>
              <a:gd name="connsiteY73" fmla="*/ 0 h 1682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6495898" h="1682496">
                <a:moveTo>
                  <a:pt x="6495898" y="1682496"/>
                </a:moveTo>
                <a:lnTo>
                  <a:pt x="5427879" y="1682496"/>
                </a:lnTo>
                <a:lnTo>
                  <a:pt x="5413248" y="1653236"/>
                </a:lnTo>
                <a:lnTo>
                  <a:pt x="5127955" y="1645920"/>
                </a:lnTo>
                <a:lnTo>
                  <a:pt x="5120640" y="1623975"/>
                </a:lnTo>
                <a:lnTo>
                  <a:pt x="4842663" y="1631290"/>
                </a:lnTo>
                <a:lnTo>
                  <a:pt x="4842663" y="1602029"/>
                </a:lnTo>
                <a:lnTo>
                  <a:pt x="4601261" y="1602029"/>
                </a:lnTo>
                <a:lnTo>
                  <a:pt x="4586631" y="1572768"/>
                </a:lnTo>
                <a:lnTo>
                  <a:pt x="4301338" y="1565453"/>
                </a:lnTo>
                <a:lnTo>
                  <a:pt x="4301338" y="1543508"/>
                </a:lnTo>
                <a:lnTo>
                  <a:pt x="4052621" y="1550823"/>
                </a:lnTo>
                <a:lnTo>
                  <a:pt x="4037991" y="1528877"/>
                </a:lnTo>
                <a:lnTo>
                  <a:pt x="3738067" y="1528877"/>
                </a:lnTo>
                <a:lnTo>
                  <a:pt x="3730752" y="1499616"/>
                </a:lnTo>
                <a:lnTo>
                  <a:pt x="3474720" y="1484986"/>
                </a:lnTo>
                <a:lnTo>
                  <a:pt x="3460090" y="1463040"/>
                </a:lnTo>
                <a:lnTo>
                  <a:pt x="3218688" y="1448410"/>
                </a:lnTo>
                <a:lnTo>
                  <a:pt x="3218688" y="1411834"/>
                </a:lnTo>
                <a:lnTo>
                  <a:pt x="3094330" y="1404519"/>
                </a:lnTo>
                <a:lnTo>
                  <a:pt x="3094330" y="1404519"/>
                </a:lnTo>
                <a:lnTo>
                  <a:pt x="2999232" y="1375258"/>
                </a:lnTo>
                <a:lnTo>
                  <a:pt x="2984602" y="1324052"/>
                </a:lnTo>
                <a:lnTo>
                  <a:pt x="2684679" y="1324052"/>
                </a:lnTo>
                <a:lnTo>
                  <a:pt x="2655418" y="1265530"/>
                </a:lnTo>
                <a:lnTo>
                  <a:pt x="2567635" y="1265530"/>
                </a:lnTo>
                <a:lnTo>
                  <a:pt x="2567635" y="1236269"/>
                </a:lnTo>
                <a:lnTo>
                  <a:pt x="2479853" y="1214324"/>
                </a:lnTo>
                <a:lnTo>
                  <a:pt x="2472538" y="1170432"/>
                </a:lnTo>
                <a:lnTo>
                  <a:pt x="2384755" y="1177748"/>
                </a:lnTo>
                <a:lnTo>
                  <a:pt x="2355495" y="1141172"/>
                </a:lnTo>
                <a:lnTo>
                  <a:pt x="2253082" y="1148487"/>
                </a:lnTo>
                <a:lnTo>
                  <a:pt x="2245767" y="1126541"/>
                </a:lnTo>
                <a:lnTo>
                  <a:pt x="2209191" y="1119226"/>
                </a:lnTo>
                <a:lnTo>
                  <a:pt x="2187245" y="1089965"/>
                </a:lnTo>
                <a:lnTo>
                  <a:pt x="2121408" y="1089965"/>
                </a:lnTo>
                <a:lnTo>
                  <a:pt x="2121408" y="1060704"/>
                </a:lnTo>
                <a:lnTo>
                  <a:pt x="2077517" y="1046074"/>
                </a:lnTo>
                <a:lnTo>
                  <a:pt x="2055571" y="1002183"/>
                </a:lnTo>
                <a:cubicBezTo>
                  <a:pt x="1986721" y="963932"/>
                  <a:pt x="1971983" y="983359"/>
                  <a:pt x="1997050" y="958292"/>
                </a:cubicBezTo>
                <a:lnTo>
                  <a:pt x="1989735" y="914400"/>
                </a:lnTo>
                <a:lnTo>
                  <a:pt x="1872691" y="892455"/>
                </a:lnTo>
                <a:lnTo>
                  <a:pt x="1836115" y="855879"/>
                </a:lnTo>
                <a:lnTo>
                  <a:pt x="1748333" y="855879"/>
                </a:lnTo>
                <a:lnTo>
                  <a:pt x="1704442" y="790042"/>
                </a:lnTo>
                <a:lnTo>
                  <a:pt x="1623975" y="782727"/>
                </a:lnTo>
                <a:lnTo>
                  <a:pt x="1587399" y="746151"/>
                </a:lnTo>
                <a:lnTo>
                  <a:pt x="1506931" y="724205"/>
                </a:lnTo>
                <a:lnTo>
                  <a:pt x="1492301" y="687629"/>
                </a:lnTo>
                <a:lnTo>
                  <a:pt x="1426464" y="672999"/>
                </a:lnTo>
                <a:lnTo>
                  <a:pt x="1411834" y="651053"/>
                </a:lnTo>
                <a:lnTo>
                  <a:pt x="1302106" y="643738"/>
                </a:lnTo>
                <a:lnTo>
                  <a:pt x="1228954" y="621792"/>
                </a:lnTo>
                <a:lnTo>
                  <a:pt x="1170432" y="607162"/>
                </a:lnTo>
                <a:lnTo>
                  <a:pt x="1075335" y="570586"/>
                </a:lnTo>
                <a:lnTo>
                  <a:pt x="1053389" y="497434"/>
                </a:lnTo>
                <a:lnTo>
                  <a:pt x="1016813" y="490119"/>
                </a:lnTo>
                <a:lnTo>
                  <a:pt x="987552" y="453543"/>
                </a:lnTo>
                <a:lnTo>
                  <a:pt x="914400" y="431597"/>
                </a:lnTo>
                <a:lnTo>
                  <a:pt x="914400" y="373076"/>
                </a:lnTo>
                <a:lnTo>
                  <a:pt x="877824" y="343815"/>
                </a:lnTo>
                <a:lnTo>
                  <a:pt x="870509" y="314554"/>
                </a:lnTo>
                <a:lnTo>
                  <a:pt x="694944" y="256032"/>
                </a:lnTo>
                <a:lnTo>
                  <a:pt x="680314" y="212141"/>
                </a:lnTo>
                <a:lnTo>
                  <a:pt x="585216" y="197511"/>
                </a:lnTo>
                <a:lnTo>
                  <a:pt x="563271" y="168250"/>
                </a:lnTo>
                <a:lnTo>
                  <a:pt x="468173" y="160935"/>
                </a:lnTo>
                <a:lnTo>
                  <a:pt x="380391" y="102413"/>
                </a:lnTo>
                <a:cubicBezTo>
                  <a:pt x="334094" y="94697"/>
                  <a:pt x="351331" y="95098"/>
                  <a:pt x="329184" y="95098"/>
                </a:cubicBezTo>
                <a:lnTo>
                  <a:pt x="241402" y="51207"/>
                </a:lnTo>
                <a:lnTo>
                  <a:pt x="175565" y="51207"/>
                </a:lnTo>
                <a:lnTo>
                  <a:pt x="124359" y="7316"/>
                </a:lnTo>
                <a:lnTo>
                  <a:pt x="58522" y="14631"/>
                </a:lnTo>
                <a:lnTo>
                  <a:pt x="0" y="0"/>
                </a:lnTo>
              </a:path>
            </a:pathLst>
          </a:cu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dirty="0"/>
          </a:p>
        </p:txBody>
      </p:sp>
      <p:sp>
        <p:nvSpPr>
          <p:cNvPr id="9225" name="TextBox 14"/>
          <p:cNvSpPr txBox="1">
            <a:spLocks noChangeArrowheads="1"/>
          </p:cNvSpPr>
          <p:nvPr/>
        </p:nvSpPr>
        <p:spPr bwMode="auto">
          <a:xfrm>
            <a:off x="7002463" y="4735513"/>
            <a:ext cx="164465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lgn="ctr" eaLnBrk="1" hangingPunct="1">
              <a:spcBef>
                <a:spcPct val="0"/>
              </a:spcBef>
              <a:spcAft>
                <a:spcPct val="0"/>
              </a:spcAft>
              <a:buClrTx/>
              <a:buFontTx/>
              <a:buNone/>
            </a:pPr>
            <a:r>
              <a:rPr lang="en-US" altLang="en-US" sz="1400"/>
              <a:t>Placebo (n=315)</a:t>
            </a:r>
          </a:p>
        </p:txBody>
      </p:sp>
      <p:sp>
        <p:nvSpPr>
          <p:cNvPr id="9226" name="TextBox 15"/>
          <p:cNvSpPr txBox="1">
            <a:spLocks noChangeArrowheads="1"/>
          </p:cNvSpPr>
          <p:nvPr/>
        </p:nvSpPr>
        <p:spPr bwMode="auto">
          <a:xfrm>
            <a:off x="6810375" y="3843338"/>
            <a:ext cx="1644650" cy="306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lgn="ctr" eaLnBrk="1" hangingPunct="1">
              <a:spcBef>
                <a:spcPct val="0"/>
              </a:spcBef>
              <a:spcAft>
                <a:spcPct val="0"/>
              </a:spcAft>
              <a:buClrTx/>
              <a:buFontTx/>
              <a:buNone/>
            </a:pPr>
            <a:r>
              <a:rPr lang="en-US" altLang="en-US" sz="1400"/>
              <a:t>ETV (n=290)</a:t>
            </a:r>
          </a:p>
        </p:txBody>
      </p:sp>
      <p:sp>
        <p:nvSpPr>
          <p:cNvPr id="9227" name="TextBox 16"/>
          <p:cNvSpPr txBox="1">
            <a:spLocks noChangeArrowheads="1"/>
          </p:cNvSpPr>
          <p:nvPr/>
        </p:nvSpPr>
        <p:spPr bwMode="auto">
          <a:xfrm>
            <a:off x="6831013" y="4327525"/>
            <a:ext cx="1646237"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lgn="ctr" eaLnBrk="1" hangingPunct="1">
              <a:spcBef>
                <a:spcPct val="0"/>
              </a:spcBef>
              <a:spcAft>
                <a:spcPct val="0"/>
              </a:spcAft>
              <a:buClrTx/>
              <a:buFontTx/>
              <a:buNone/>
            </a:pPr>
            <a:r>
              <a:rPr lang="en-US" altLang="en-US" sz="1400"/>
              <a:t>LAM (n=326)</a:t>
            </a:r>
          </a:p>
        </p:txBody>
      </p:sp>
      <p:sp>
        <p:nvSpPr>
          <p:cNvPr id="9228" name="TextBox 93"/>
          <p:cNvSpPr txBox="1">
            <a:spLocks noChangeArrowheads="1"/>
          </p:cNvSpPr>
          <p:nvPr/>
        </p:nvSpPr>
        <p:spPr bwMode="auto">
          <a:xfrm>
            <a:off x="146050" y="6523038"/>
            <a:ext cx="8869363" cy="334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eaLnBrk="1" hangingPunct="1">
              <a:spcBef>
                <a:spcPct val="0"/>
              </a:spcBef>
              <a:spcAft>
                <a:spcPct val="0"/>
              </a:spcAft>
              <a:buClrTx/>
              <a:buFontTx/>
              <a:buNone/>
            </a:pPr>
            <a:r>
              <a:rPr lang="en-US" altLang="en-US" sz="1000" b="0"/>
              <a:t>Yang Y et al. 47</a:t>
            </a:r>
            <a:r>
              <a:rPr lang="en-US" altLang="en-US" sz="1000" b="0" baseline="30000"/>
              <a:t>th</a:t>
            </a:r>
            <a:r>
              <a:rPr lang="en-US" altLang="en-US" sz="1000" b="0"/>
              <a:t> EASL; Barcelona, Spain; April 18-22, 2012. Abst. 526.</a:t>
            </a:r>
          </a:p>
        </p:txBody>
      </p:sp>
      <p:sp>
        <p:nvSpPr>
          <p:cNvPr id="9229" name="TextBox 19"/>
          <p:cNvSpPr txBox="1">
            <a:spLocks noChangeArrowheads="1"/>
          </p:cNvSpPr>
          <p:nvPr/>
        </p:nvSpPr>
        <p:spPr bwMode="auto">
          <a:xfrm>
            <a:off x="203200" y="1702768"/>
            <a:ext cx="8710613"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lgn="ctr" eaLnBrk="1" hangingPunct="1">
              <a:spcBef>
                <a:spcPct val="0"/>
              </a:spcBef>
              <a:spcAft>
                <a:spcPct val="0"/>
              </a:spcAft>
              <a:buClrTx/>
              <a:buFontTx/>
              <a:buNone/>
            </a:pPr>
            <a:r>
              <a:rPr lang="en-US" altLang="en-US" sz="1800" b="0" dirty="0"/>
              <a:t>Kaplan-Meier estimate of the cumulative survival rate in the three groups of CHB liver failure patients treated with LAM, ETV or placebo</a:t>
            </a:r>
          </a:p>
        </p:txBody>
      </p:sp>
      <p:sp>
        <p:nvSpPr>
          <p:cNvPr id="9230" name="Title 1"/>
          <p:cNvSpPr>
            <a:spLocks noGrp="1"/>
          </p:cNvSpPr>
          <p:nvPr>
            <p:ph type="title"/>
          </p:nvPr>
        </p:nvSpPr>
        <p:spPr/>
        <p:txBody>
          <a:bodyPr/>
          <a:lstStyle/>
          <a:p>
            <a:r>
              <a:rPr lang="en-US" altLang="en-US" sz="3200" smtClean="0"/>
              <a:t>LAM, ETV or Placebo for Patients with Liver Failure due to CHB: Cumulative Survival</a:t>
            </a:r>
          </a:p>
        </p:txBody>
      </p:sp>
    </p:spTree>
    <p:extLst>
      <p:ext uri="{BB962C8B-B14F-4D97-AF65-F5344CB8AC3E}">
        <p14:creationId xmlns:p14="http://schemas.microsoft.com/office/powerpoint/2010/main" xmlns="" val="1633019821"/>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5"/>
          <p:cNvSpPr txBox="1">
            <a:spLocks noChangeArrowheads="1"/>
          </p:cNvSpPr>
          <p:nvPr/>
        </p:nvSpPr>
        <p:spPr bwMode="auto">
          <a:xfrm>
            <a:off x="203200" y="1609725"/>
            <a:ext cx="8710613"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lgn="ctr" eaLnBrk="1" hangingPunct="1">
              <a:spcBef>
                <a:spcPct val="0"/>
              </a:spcBef>
              <a:spcAft>
                <a:spcPct val="0"/>
              </a:spcAft>
              <a:buClrTx/>
              <a:buFontTx/>
              <a:buNone/>
            </a:pPr>
            <a:r>
              <a:rPr lang="en-US" altLang="en-US" sz="1800" b="0"/>
              <a:t>Kaplan-Meier estimate of the cumulative survival rate of CHB liver failure by HBV DNA load in patients who received placebo*</a:t>
            </a:r>
          </a:p>
        </p:txBody>
      </p:sp>
      <p:graphicFrame>
        <p:nvGraphicFramePr>
          <p:cNvPr id="11267" name="Content Placeholder 6"/>
          <p:cNvGraphicFramePr>
            <a:graphicFrameLocks/>
          </p:cNvGraphicFramePr>
          <p:nvPr/>
        </p:nvGraphicFramePr>
        <p:xfrm>
          <a:off x="406400" y="2811463"/>
          <a:ext cx="7974013" cy="3387725"/>
        </p:xfrm>
        <a:graphic>
          <a:graphicData uri="http://schemas.openxmlformats.org/presentationml/2006/ole">
            <p:oleObj spid="_x0000_s13325" name="Worksheet" r:id="rId4" imgW="7972543" imgH="3390900" progId="Excel.Sheet.8">
              <p:embed/>
            </p:oleObj>
          </a:graphicData>
        </a:graphic>
      </p:graphicFrame>
      <p:sp>
        <p:nvSpPr>
          <p:cNvPr id="9" name="Freeform 8"/>
          <p:cNvSpPr/>
          <p:nvPr/>
        </p:nvSpPr>
        <p:spPr>
          <a:xfrm>
            <a:off x="1574800" y="3013075"/>
            <a:ext cx="6503988" cy="1249363"/>
          </a:xfrm>
          <a:custGeom>
            <a:avLst/>
            <a:gdLst>
              <a:gd name="connsiteX0" fmla="*/ 6504167 w 6504167"/>
              <a:gd name="connsiteY0" fmla="*/ 1248355 h 1248355"/>
              <a:gd name="connsiteX1" fmla="*/ 5390984 w 6504167"/>
              <a:gd name="connsiteY1" fmla="*/ 1216550 h 1248355"/>
              <a:gd name="connsiteX2" fmla="*/ 5390984 w 6504167"/>
              <a:gd name="connsiteY2" fmla="*/ 1144988 h 1248355"/>
              <a:gd name="connsiteX3" fmla="*/ 4301656 w 6504167"/>
              <a:gd name="connsiteY3" fmla="*/ 1097280 h 1248355"/>
              <a:gd name="connsiteX4" fmla="*/ 4309607 w 6504167"/>
              <a:gd name="connsiteY4" fmla="*/ 1025719 h 1248355"/>
              <a:gd name="connsiteX5" fmla="*/ 3753016 w 6504167"/>
              <a:gd name="connsiteY5" fmla="*/ 993913 h 1248355"/>
              <a:gd name="connsiteX6" fmla="*/ 3753016 w 6504167"/>
              <a:gd name="connsiteY6" fmla="*/ 962108 h 1248355"/>
              <a:gd name="connsiteX7" fmla="*/ 3220278 w 6504167"/>
              <a:gd name="connsiteY7" fmla="*/ 946206 h 1248355"/>
              <a:gd name="connsiteX8" fmla="*/ 3212327 w 6504167"/>
              <a:gd name="connsiteY8" fmla="*/ 858741 h 1248355"/>
              <a:gd name="connsiteX9" fmla="*/ 2647784 w 6504167"/>
              <a:gd name="connsiteY9" fmla="*/ 842839 h 1248355"/>
              <a:gd name="connsiteX10" fmla="*/ 2647784 w 6504167"/>
              <a:gd name="connsiteY10" fmla="*/ 763326 h 1248355"/>
              <a:gd name="connsiteX11" fmla="*/ 2377440 w 6504167"/>
              <a:gd name="connsiteY11" fmla="*/ 755374 h 1248355"/>
              <a:gd name="connsiteX12" fmla="*/ 2369489 w 6504167"/>
              <a:gd name="connsiteY12" fmla="*/ 707666 h 1248355"/>
              <a:gd name="connsiteX13" fmla="*/ 2091193 w 6504167"/>
              <a:gd name="connsiteY13" fmla="*/ 699715 h 1248355"/>
              <a:gd name="connsiteX14" fmla="*/ 2091193 w 6504167"/>
              <a:gd name="connsiteY14" fmla="*/ 628153 h 1248355"/>
              <a:gd name="connsiteX15" fmla="*/ 2011680 w 6504167"/>
              <a:gd name="connsiteY15" fmla="*/ 620202 h 1248355"/>
              <a:gd name="connsiteX16" fmla="*/ 2003729 w 6504167"/>
              <a:gd name="connsiteY16" fmla="*/ 540689 h 1248355"/>
              <a:gd name="connsiteX17" fmla="*/ 1852654 w 6504167"/>
              <a:gd name="connsiteY17" fmla="*/ 524786 h 1248355"/>
              <a:gd name="connsiteX18" fmla="*/ 1852654 w 6504167"/>
              <a:gd name="connsiteY18" fmla="*/ 492981 h 1248355"/>
              <a:gd name="connsiteX19" fmla="*/ 1582310 w 6504167"/>
              <a:gd name="connsiteY19" fmla="*/ 485030 h 1248355"/>
              <a:gd name="connsiteX20" fmla="*/ 1590261 w 6504167"/>
              <a:gd name="connsiteY20" fmla="*/ 429371 h 1248355"/>
              <a:gd name="connsiteX21" fmla="*/ 1280160 w 6504167"/>
              <a:gd name="connsiteY21" fmla="*/ 421419 h 1248355"/>
              <a:gd name="connsiteX22" fmla="*/ 1280160 w 6504167"/>
              <a:gd name="connsiteY22" fmla="*/ 421419 h 1248355"/>
              <a:gd name="connsiteX23" fmla="*/ 1288111 w 6504167"/>
              <a:gd name="connsiteY23" fmla="*/ 373712 h 1248355"/>
              <a:gd name="connsiteX24" fmla="*/ 1184744 w 6504167"/>
              <a:gd name="connsiteY24" fmla="*/ 365760 h 1248355"/>
              <a:gd name="connsiteX25" fmla="*/ 1192696 w 6504167"/>
              <a:gd name="connsiteY25" fmla="*/ 326004 h 1248355"/>
              <a:gd name="connsiteX26" fmla="*/ 1025718 w 6504167"/>
              <a:gd name="connsiteY26" fmla="*/ 326004 h 1248355"/>
              <a:gd name="connsiteX27" fmla="*/ 1017767 w 6504167"/>
              <a:gd name="connsiteY27" fmla="*/ 230588 h 1248355"/>
              <a:gd name="connsiteX28" fmla="*/ 779228 w 6504167"/>
              <a:gd name="connsiteY28" fmla="*/ 238539 h 1248355"/>
              <a:gd name="connsiteX29" fmla="*/ 779228 w 6504167"/>
              <a:gd name="connsiteY29" fmla="*/ 198783 h 1248355"/>
              <a:gd name="connsiteX30" fmla="*/ 461176 w 6504167"/>
              <a:gd name="connsiteY30" fmla="*/ 174929 h 1248355"/>
              <a:gd name="connsiteX31" fmla="*/ 477078 w 6504167"/>
              <a:gd name="connsiteY31" fmla="*/ 143124 h 1248355"/>
              <a:gd name="connsiteX32" fmla="*/ 246491 w 6504167"/>
              <a:gd name="connsiteY32" fmla="*/ 135173 h 1248355"/>
              <a:gd name="connsiteX33" fmla="*/ 246491 w 6504167"/>
              <a:gd name="connsiteY33" fmla="*/ 103367 h 1248355"/>
              <a:gd name="connsiteX34" fmla="*/ 79513 w 6504167"/>
              <a:gd name="connsiteY34" fmla="*/ 71562 h 1248355"/>
              <a:gd name="connsiteX35" fmla="*/ 79513 w 6504167"/>
              <a:gd name="connsiteY35" fmla="*/ 71562 h 1248355"/>
              <a:gd name="connsiteX36" fmla="*/ 39757 w 6504167"/>
              <a:gd name="connsiteY36" fmla="*/ 47708 h 1248355"/>
              <a:gd name="connsiteX37" fmla="*/ 15903 w 6504167"/>
              <a:gd name="connsiteY37" fmla="*/ 7952 h 1248355"/>
              <a:gd name="connsiteX38" fmla="*/ 0 w 6504167"/>
              <a:gd name="connsiteY38" fmla="*/ 0 h 1248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504167" h="1248355">
                <a:moveTo>
                  <a:pt x="6504167" y="1248355"/>
                </a:moveTo>
                <a:lnTo>
                  <a:pt x="5390984" y="1216550"/>
                </a:lnTo>
                <a:lnTo>
                  <a:pt x="5390984" y="1144988"/>
                </a:lnTo>
                <a:lnTo>
                  <a:pt x="4301656" y="1097280"/>
                </a:lnTo>
                <a:lnTo>
                  <a:pt x="4309607" y="1025719"/>
                </a:lnTo>
                <a:lnTo>
                  <a:pt x="3753016" y="993913"/>
                </a:lnTo>
                <a:lnTo>
                  <a:pt x="3753016" y="962108"/>
                </a:lnTo>
                <a:lnTo>
                  <a:pt x="3220278" y="946206"/>
                </a:lnTo>
                <a:lnTo>
                  <a:pt x="3212327" y="858741"/>
                </a:lnTo>
                <a:lnTo>
                  <a:pt x="2647784" y="842839"/>
                </a:lnTo>
                <a:lnTo>
                  <a:pt x="2647784" y="763326"/>
                </a:lnTo>
                <a:lnTo>
                  <a:pt x="2377440" y="755374"/>
                </a:lnTo>
                <a:lnTo>
                  <a:pt x="2369489" y="707666"/>
                </a:lnTo>
                <a:lnTo>
                  <a:pt x="2091193" y="699715"/>
                </a:lnTo>
                <a:lnTo>
                  <a:pt x="2091193" y="628153"/>
                </a:lnTo>
                <a:lnTo>
                  <a:pt x="2011680" y="620202"/>
                </a:lnTo>
                <a:lnTo>
                  <a:pt x="2003729" y="540689"/>
                </a:lnTo>
                <a:lnTo>
                  <a:pt x="1852654" y="524786"/>
                </a:lnTo>
                <a:lnTo>
                  <a:pt x="1852654" y="492981"/>
                </a:lnTo>
                <a:lnTo>
                  <a:pt x="1582310" y="485030"/>
                </a:lnTo>
                <a:lnTo>
                  <a:pt x="1590261" y="429371"/>
                </a:lnTo>
                <a:lnTo>
                  <a:pt x="1280160" y="421419"/>
                </a:lnTo>
                <a:lnTo>
                  <a:pt x="1280160" y="421419"/>
                </a:lnTo>
                <a:lnTo>
                  <a:pt x="1288111" y="373712"/>
                </a:lnTo>
                <a:cubicBezTo>
                  <a:pt x="1174149" y="365571"/>
                  <a:pt x="1139592" y="365760"/>
                  <a:pt x="1184744" y="365760"/>
                </a:cubicBezTo>
                <a:lnTo>
                  <a:pt x="1192696" y="326004"/>
                </a:lnTo>
                <a:lnTo>
                  <a:pt x="1025718" y="326004"/>
                </a:lnTo>
                <a:lnTo>
                  <a:pt x="1017767" y="230588"/>
                </a:lnTo>
                <a:lnTo>
                  <a:pt x="779228" y="238539"/>
                </a:lnTo>
                <a:lnTo>
                  <a:pt x="779228" y="198783"/>
                </a:lnTo>
                <a:cubicBezTo>
                  <a:pt x="465384" y="182688"/>
                  <a:pt x="542315" y="256068"/>
                  <a:pt x="461176" y="174929"/>
                </a:cubicBezTo>
                <a:lnTo>
                  <a:pt x="477078" y="143124"/>
                </a:lnTo>
                <a:lnTo>
                  <a:pt x="246491" y="135173"/>
                </a:lnTo>
                <a:lnTo>
                  <a:pt x="246491" y="103367"/>
                </a:lnTo>
                <a:cubicBezTo>
                  <a:pt x="87960" y="86680"/>
                  <a:pt x="131221" y="123270"/>
                  <a:pt x="79513" y="71562"/>
                </a:cubicBezTo>
                <a:lnTo>
                  <a:pt x="79513" y="71562"/>
                </a:lnTo>
                <a:lnTo>
                  <a:pt x="39757" y="47708"/>
                </a:lnTo>
                <a:lnTo>
                  <a:pt x="15903" y="7952"/>
                </a:lnTo>
                <a:lnTo>
                  <a:pt x="0" y="0"/>
                </a:lnTo>
              </a:path>
            </a:pathLst>
          </a:custGeom>
          <a:ln>
            <a:solidFill>
              <a:srgbClr val="00CC00"/>
            </a:solidFill>
          </a:ln>
        </p:spPr>
        <p:style>
          <a:lnRef idx="2">
            <a:schemeClr val="accent1"/>
          </a:lnRef>
          <a:fillRef idx="0">
            <a:schemeClr val="accent1"/>
          </a:fillRef>
          <a:effectRef idx="1">
            <a:schemeClr val="accent1"/>
          </a:effectRef>
          <a:fontRef idx="minor">
            <a:schemeClr val="tx1"/>
          </a:fontRef>
        </p:style>
        <p:txBody>
          <a:bodyPr anchor="ctr"/>
          <a:lstStyle/>
          <a:p>
            <a:pPr algn="ctr" eaLnBrk="1" fontAlgn="auto" hangingPunct="1">
              <a:spcBef>
                <a:spcPts val="0"/>
              </a:spcBef>
              <a:spcAft>
                <a:spcPts val="0"/>
              </a:spcAft>
              <a:defRPr/>
            </a:pPr>
            <a:endParaRPr lang="en-US" dirty="0"/>
          </a:p>
        </p:txBody>
      </p:sp>
      <p:sp>
        <p:nvSpPr>
          <p:cNvPr id="10" name="Freeform 9"/>
          <p:cNvSpPr/>
          <p:nvPr/>
        </p:nvSpPr>
        <p:spPr>
          <a:xfrm>
            <a:off x="1582738" y="3052763"/>
            <a:ext cx="6440487" cy="1392237"/>
          </a:xfrm>
          <a:custGeom>
            <a:avLst/>
            <a:gdLst>
              <a:gd name="connsiteX0" fmla="*/ 6440556 w 6440556"/>
              <a:gd name="connsiteY0" fmla="*/ 1391478 h 1391478"/>
              <a:gd name="connsiteX1" fmla="*/ 5383033 w 6440556"/>
              <a:gd name="connsiteY1" fmla="*/ 1359673 h 1391478"/>
              <a:gd name="connsiteX2" fmla="*/ 5383033 w 6440556"/>
              <a:gd name="connsiteY2" fmla="*/ 1304014 h 1391478"/>
              <a:gd name="connsiteX3" fmla="*/ 4842344 w 6440556"/>
              <a:gd name="connsiteY3" fmla="*/ 1288111 h 1391478"/>
              <a:gd name="connsiteX4" fmla="*/ 4842344 w 6440556"/>
              <a:gd name="connsiteY4" fmla="*/ 1240404 h 1391478"/>
              <a:gd name="connsiteX5" fmla="*/ 4293704 w 6440556"/>
              <a:gd name="connsiteY5" fmla="*/ 1240404 h 1391478"/>
              <a:gd name="connsiteX6" fmla="*/ 4293704 w 6440556"/>
              <a:gd name="connsiteY6" fmla="*/ 1192696 h 1391478"/>
              <a:gd name="connsiteX7" fmla="*/ 3697356 w 6440556"/>
              <a:gd name="connsiteY7" fmla="*/ 1168842 h 1391478"/>
              <a:gd name="connsiteX8" fmla="*/ 3697356 w 6440556"/>
              <a:gd name="connsiteY8" fmla="*/ 1121134 h 1391478"/>
              <a:gd name="connsiteX9" fmla="*/ 3180521 w 6440556"/>
              <a:gd name="connsiteY9" fmla="*/ 1097280 h 1391478"/>
              <a:gd name="connsiteX10" fmla="*/ 3180521 w 6440556"/>
              <a:gd name="connsiteY10" fmla="*/ 993913 h 1391478"/>
              <a:gd name="connsiteX11" fmla="*/ 2934031 w 6440556"/>
              <a:gd name="connsiteY11" fmla="*/ 978011 h 1391478"/>
              <a:gd name="connsiteX12" fmla="*/ 2926080 w 6440556"/>
              <a:gd name="connsiteY12" fmla="*/ 906449 h 1391478"/>
              <a:gd name="connsiteX13" fmla="*/ 2647784 w 6440556"/>
              <a:gd name="connsiteY13" fmla="*/ 914400 h 1391478"/>
              <a:gd name="connsiteX14" fmla="*/ 2655735 w 6440556"/>
              <a:gd name="connsiteY14" fmla="*/ 874644 h 1391478"/>
              <a:gd name="connsiteX15" fmla="*/ 2504661 w 6440556"/>
              <a:gd name="connsiteY15" fmla="*/ 874644 h 1391478"/>
              <a:gd name="connsiteX16" fmla="*/ 2504661 w 6440556"/>
              <a:gd name="connsiteY16" fmla="*/ 826936 h 1391478"/>
              <a:gd name="connsiteX17" fmla="*/ 2297927 w 6440556"/>
              <a:gd name="connsiteY17" fmla="*/ 818985 h 1391478"/>
              <a:gd name="connsiteX18" fmla="*/ 2297927 w 6440556"/>
              <a:gd name="connsiteY18" fmla="*/ 771277 h 1391478"/>
              <a:gd name="connsiteX19" fmla="*/ 2091193 w 6440556"/>
              <a:gd name="connsiteY19" fmla="*/ 755374 h 1391478"/>
              <a:gd name="connsiteX20" fmla="*/ 2091193 w 6440556"/>
              <a:gd name="connsiteY20" fmla="*/ 699715 h 1391478"/>
              <a:gd name="connsiteX21" fmla="*/ 1940118 w 6440556"/>
              <a:gd name="connsiteY21" fmla="*/ 691764 h 1391478"/>
              <a:gd name="connsiteX22" fmla="*/ 1940118 w 6440556"/>
              <a:gd name="connsiteY22" fmla="*/ 644056 h 1391478"/>
              <a:gd name="connsiteX23" fmla="*/ 1582309 w 6440556"/>
              <a:gd name="connsiteY23" fmla="*/ 636105 h 1391478"/>
              <a:gd name="connsiteX24" fmla="*/ 1582309 w 6440556"/>
              <a:gd name="connsiteY24" fmla="*/ 588397 h 1391478"/>
              <a:gd name="connsiteX25" fmla="*/ 1478942 w 6440556"/>
              <a:gd name="connsiteY25" fmla="*/ 588397 h 1391478"/>
              <a:gd name="connsiteX26" fmla="*/ 1470991 w 6440556"/>
              <a:gd name="connsiteY26" fmla="*/ 540689 h 1391478"/>
              <a:gd name="connsiteX27" fmla="*/ 1335819 w 6440556"/>
              <a:gd name="connsiteY27" fmla="*/ 532738 h 1391478"/>
              <a:gd name="connsiteX28" fmla="*/ 1335819 w 6440556"/>
              <a:gd name="connsiteY28" fmla="*/ 492981 h 1391478"/>
              <a:gd name="connsiteX29" fmla="*/ 1192695 w 6440556"/>
              <a:gd name="connsiteY29" fmla="*/ 492981 h 1391478"/>
              <a:gd name="connsiteX30" fmla="*/ 1184744 w 6440556"/>
              <a:gd name="connsiteY30" fmla="*/ 461176 h 1391478"/>
              <a:gd name="connsiteX31" fmla="*/ 970059 w 6440556"/>
              <a:gd name="connsiteY31" fmla="*/ 453225 h 1391478"/>
              <a:gd name="connsiteX32" fmla="*/ 962108 w 6440556"/>
              <a:gd name="connsiteY32" fmla="*/ 373711 h 1391478"/>
              <a:gd name="connsiteX33" fmla="*/ 890546 w 6440556"/>
              <a:gd name="connsiteY33" fmla="*/ 214685 h 1391478"/>
              <a:gd name="connsiteX34" fmla="*/ 739471 w 6440556"/>
              <a:gd name="connsiteY34" fmla="*/ 206734 h 1391478"/>
              <a:gd name="connsiteX35" fmla="*/ 731520 w 6440556"/>
              <a:gd name="connsiteY35" fmla="*/ 135172 h 1391478"/>
              <a:gd name="connsiteX36" fmla="*/ 620201 w 6440556"/>
              <a:gd name="connsiteY36" fmla="*/ 135172 h 1391478"/>
              <a:gd name="connsiteX37" fmla="*/ 612250 w 6440556"/>
              <a:gd name="connsiteY37" fmla="*/ 87465 h 1391478"/>
              <a:gd name="connsiteX38" fmla="*/ 365760 w 6440556"/>
              <a:gd name="connsiteY38" fmla="*/ 87465 h 1391478"/>
              <a:gd name="connsiteX39" fmla="*/ 357808 w 6440556"/>
              <a:gd name="connsiteY39" fmla="*/ 63611 h 1391478"/>
              <a:gd name="connsiteX40" fmla="*/ 103367 w 6440556"/>
              <a:gd name="connsiteY40" fmla="*/ 47708 h 1391478"/>
              <a:gd name="connsiteX41" fmla="*/ 87464 w 6440556"/>
              <a:gd name="connsiteY41" fmla="*/ 15903 h 1391478"/>
              <a:gd name="connsiteX42" fmla="*/ 0 w 6440556"/>
              <a:gd name="connsiteY42" fmla="*/ 0 h 1391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6440556" h="1391478">
                <a:moveTo>
                  <a:pt x="6440556" y="1391478"/>
                </a:moveTo>
                <a:lnTo>
                  <a:pt x="5383033" y="1359673"/>
                </a:lnTo>
                <a:lnTo>
                  <a:pt x="5383033" y="1304014"/>
                </a:lnTo>
                <a:lnTo>
                  <a:pt x="4842344" y="1288111"/>
                </a:lnTo>
                <a:lnTo>
                  <a:pt x="4842344" y="1240404"/>
                </a:lnTo>
                <a:lnTo>
                  <a:pt x="4293704" y="1240404"/>
                </a:lnTo>
                <a:lnTo>
                  <a:pt x="4293704" y="1192696"/>
                </a:lnTo>
                <a:lnTo>
                  <a:pt x="3697356" y="1168842"/>
                </a:lnTo>
                <a:lnTo>
                  <a:pt x="3697356" y="1121134"/>
                </a:lnTo>
                <a:lnTo>
                  <a:pt x="3180521" y="1097280"/>
                </a:lnTo>
                <a:lnTo>
                  <a:pt x="3180521" y="993913"/>
                </a:lnTo>
                <a:lnTo>
                  <a:pt x="2934031" y="978011"/>
                </a:lnTo>
                <a:lnTo>
                  <a:pt x="2926080" y="906449"/>
                </a:lnTo>
                <a:lnTo>
                  <a:pt x="2647784" y="914400"/>
                </a:lnTo>
                <a:lnTo>
                  <a:pt x="2655735" y="874644"/>
                </a:lnTo>
                <a:lnTo>
                  <a:pt x="2504661" y="874644"/>
                </a:lnTo>
                <a:lnTo>
                  <a:pt x="2504661" y="826936"/>
                </a:lnTo>
                <a:lnTo>
                  <a:pt x="2297927" y="818985"/>
                </a:lnTo>
                <a:lnTo>
                  <a:pt x="2297927" y="771277"/>
                </a:lnTo>
                <a:lnTo>
                  <a:pt x="2091193" y="755374"/>
                </a:lnTo>
                <a:lnTo>
                  <a:pt x="2091193" y="699715"/>
                </a:lnTo>
                <a:lnTo>
                  <a:pt x="1940118" y="691764"/>
                </a:lnTo>
                <a:lnTo>
                  <a:pt x="1940118" y="644056"/>
                </a:lnTo>
                <a:lnTo>
                  <a:pt x="1582309" y="636105"/>
                </a:lnTo>
                <a:lnTo>
                  <a:pt x="1582309" y="588397"/>
                </a:lnTo>
                <a:lnTo>
                  <a:pt x="1478942" y="588397"/>
                </a:lnTo>
                <a:lnTo>
                  <a:pt x="1470991" y="540689"/>
                </a:lnTo>
                <a:lnTo>
                  <a:pt x="1335819" y="532738"/>
                </a:lnTo>
                <a:lnTo>
                  <a:pt x="1335819" y="492981"/>
                </a:lnTo>
                <a:lnTo>
                  <a:pt x="1192695" y="492981"/>
                </a:lnTo>
                <a:lnTo>
                  <a:pt x="1184744" y="461176"/>
                </a:lnTo>
                <a:lnTo>
                  <a:pt x="970059" y="453225"/>
                </a:lnTo>
                <a:lnTo>
                  <a:pt x="962108" y="373711"/>
                </a:lnTo>
                <a:lnTo>
                  <a:pt x="890546" y="214685"/>
                </a:lnTo>
                <a:lnTo>
                  <a:pt x="739471" y="206734"/>
                </a:lnTo>
                <a:lnTo>
                  <a:pt x="731520" y="135172"/>
                </a:lnTo>
                <a:lnTo>
                  <a:pt x="620201" y="135172"/>
                </a:lnTo>
                <a:lnTo>
                  <a:pt x="612250" y="87465"/>
                </a:lnTo>
                <a:lnTo>
                  <a:pt x="365760" y="87465"/>
                </a:lnTo>
                <a:lnTo>
                  <a:pt x="357808" y="63611"/>
                </a:lnTo>
                <a:lnTo>
                  <a:pt x="103367" y="47708"/>
                </a:lnTo>
                <a:lnTo>
                  <a:pt x="87464" y="15903"/>
                </a:lnTo>
                <a:lnTo>
                  <a:pt x="0" y="0"/>
                </a:lnTo>
              </a:path>
            </a:pathLst>
          </a:custGeom>
          <a:ln>
            <a:solidFill>
              <a:srgbClr val="FF9900"/>
            </a:solidFill>
          </a:ln>
        </p:spPr>
        <p:style>
          <a:lnRef idx="2">
            <a:schemeClr val="accent2"/>
          </a:lnRef>
          <a:fillRef idx="0">
            <a:schemeClr val="accent2"/>
          </a:fillRef>
          <a:effectRef idx="1">
            <a:schemeClr val="accent2"/>
          </a:effectRef>
          <a:fontRef idx="minor">
            <a:schemeClr val="tx1"/>
          </a:fontRef>
        </p:style>
        <p:txBody>
          <a:bodyPr anchor="ctr"/>
          <a:lstStyle/>
          <a:p>
            <a:pPr algn="ctr" eaLnBrk="1" fontAlgn="auto" hangingPunct="1">
              <a:spcBef>
                <a:spcPts val="0"/>
              </a:spcBef>
              <a:spcAft>
                <a:spcPts val="0"/>
              </a:spcAft>
              <a:defRPr/>
            </a:pPr>
            <a:endParaRPr lang="en-US" dirty="0"/>
          </a:p>
        </p:txBody>
      </p:sp>
      <p:sp>
        <p:nvSpPr>
          <p:cNvPr id="11" name="Freeform 10"/>
          <p:cNvSpPr/>
          <p:nvPr/>
        </p:nvSpPr>
        <p:spPr>
          <a:xfrm>
            <a:off x="1519238" y="3078163"/>
            <a:ext cx="6440487" cy="1558925"/>
          </a:xfrm>
          <a:custGeom>
            <a:avLst/>
            <a:gdLst>
              <a:gd name="connsiteX0" fmla="*/ 6440557 w 6440557"/>
              <a:gd name="connsiteY0" fmla="*/ 1558456 h 1558456"/>
              <a:gd name="connsiteX1" fmla="*/ 5406887 w 6440557"/>
              <a:gd name="connsiteY1" fmla="*/ 1534602 h 1558456"/>
              <a:gd name="connsiteX2" fmla="*/ 5398936 w 6440557"/>
              <a:gd name="connsiteY2" fmla="*/ 1494845 h 1558456"/>
              <a:gd name="connsiteX3" fmla="*/ 4866198 w 6440557"/>
              <a:gd name="connsiteY3" fmla="*/ 1486894 h 1558456"/>
              <a:gd name="connsiteX4" fmla="*/ 4866198 w 6440557"/>
              <a:gd name="connsiteY4" fmla="*/ 1463040 h 1558456"/>
              <a:gd name="connsiteX5" fmla="*/ 4325510 w 6440557"/>
              <a:gd name="connsiteY5" fmla="*/ 1431235 h 1558456"/>
              <a:gd name="connsiteX6" fmla="*/ 4309607 w 6440557"/>
              <a:gd name="connsiteY6" fmla="*/ 1407381 h 1558456"/>
              <a:gd name="connsiteX7" fmla="*/ 3705308 w 6440557"/>
              <a:gd name="connsiteY7" fmla="*/ 1383527 h 1558456"/>
              <a:gd name="connsiteX8" fmla="*/ 3713259 w 6440557"/>
              <a:gd name="connsiteY8" fmla="*/ 1351722 h 1558456"/>
              <a:gd name="connsiteX9" fmla="*/ 3204376 w 6440557"/>
              <a:gd name="connsiteY9" fmla="*/ 1343771 h 1558456"/>
              <a:gd name="connsiteX10" fmla="*/ 3204376 w 6440557"/>
              <a:gd name="connsiteY10" fmla="*/ 1319917 h 1558456"/>
              <a:gd name="connsiteX11" fmla="*/ 3085106 w 6440557"/>
              <a:gd name="connsiteY11" fmla="*/ 1304014 h 1558456"/>
              <a:gd name="connsiteX12" fmla="*/ 3085106 w 6440557"/>
              <a:gd name="connsiteY12" fmla="*/ 1240404 h 1558456"/>
              <a:gd name="connsiteX13" fmla="*/ 2822713 w 6440557"/>
              <a:gd name="connsiteY13" fmla="*/ 1216550 h 1558456"/>
              <a:gd name="connsiteX14" fmla="*/ 2798859 w 6440557"/>
              <a:gd name="connsiteY14" fmla="*/ 1144988 h 1558456"/>
              <a:gd name="connsiteX15" fmla="*/ 2584174 w 6440557"/>
              <a:gd name="connsiteY15" fmla="*/ 1137037 h 1558456"/>
              <a:gd name="connsiteX16" fmla="*/ 2584174 w 6440557"/>
              <a:gd name="connsiteY16" fmla="*/ 1089329 h 1558456"/>
              <a:gd name="connsiteX17" fmla="*/ 2385391 w 6440557"/>
              <a:gd name="connsiteY17" fmla="*/ 1089329 h 1558456"/>
              <a:gd name="connsiteX18" fmla="*/ 2377440 w 6440557"/>
              <a:gd name="connsiteY18" fmla="*/ 1041621 h 1558456"/>
              <a:gd name="connsiteX19" fmla="*/ 2138901 w 6440557"/>
              <a:gd name="connsiteY19" fmla="*/ 1009816 h 1558456"/>
              <a:gd name="connsiteX20" fmla="*/ 2067339 w 6440557"/>
              <a:gd name="connsiteY20" fmla="*/ 930303 h 1558456"/>
              <a:gd name="connsiteX21" fmla="*/ 1884459 w 6440557"/>
              <a:gd name="connsiteY21" fmla="*/ 882595 h 1558456"/>
              <a:gd name="connsiteX22" fmla="*/ 1844703 w 6440557"/>
              <a:gd name="connsiteY22" fmla="*/ 803082 h 1558456"/>
              <a:gd name="connsiteX23" fmla="*/ 1383527 w 6440557"/>
              <a:gd name="connsiteY23" fmla="*/ 636104 h 1558456"/>
              <a:gd name="connsiteX24" fmla="*/ 1033670 w 6440557"/>
              <a:gd name="connsiteY24" fmla="*/ 540689 h 1558456"/>
              <a:gd name="connsiteX25" fmla="*/ 1009816 w 6440557"/>
              <a:gd name="connsiteY25" fmla="*/ 413468 h 1558456"/>
              <a:gd name="connsiteX26" fmla="*/ 604299 w 6440557"/>
              <a:gd name="connsiteY26" fmla="*/ 230588 h 1558456"/>
              <a:gd name="connsiteX27" fmla="*/ 580445 w 6440557"/>
              <a:gd name="connsiteY27" fmla="*/ 182880 h 1558456"/>
              <a:gd name="connsiteX28" fmla="*/ 413468 w 6440557"/>
              <a:gd name="connsiteY28" fmla="*/ 166977 h 1558456"/>
              <a:gd name="connsiteX29" fmla="*/ 389614 w 6440557"/>
              <a:gd name="connsiteY29" fmla="*/ 119270 h 1558456"/>
              <a:gd name="connsiteX30" fmla="*/ 230588 w 6440557"/>
              <a:gd name="connsiteY30" fmla="*/ 111318 h 1558456"/>
              <a:gd name="connsiteX31" fmla="*/ 206734 w 6440557"/>
              <a:gd name="connsiteY31" fmla="*/ 39757 h 1558456"/>
              <a:gd name="connsiteX32" fmla="*/ 87464 w 6440557"/>
              <a:gd name="connsiteY32" fmla="*/ 7951 h 1558456"/>
              <a:gd name="connsiteX33" fmla="*/ 0 w 6440557"/>
              <a:gd name="connsiteY33" fmla="*/ 0 h 155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440557" h="1558456">
                <a:moveTo>
                  <a:pt x="6440557" y="1558456"/>
                </a:moveTo>
                <a:lnTo>
                  <a:pt x="5406887" y="1534602"/>
                </a:lnTo>
                <a:lnTo>
                  <a:pt x="5398936" y="1494845"/>
                </a:lnTo>
                <a:lnTo>
                  <a:pt x="4866198" y="1486894"/>
                </a:lnTo>
                <a:lnTo>
                  <a:pt x="4866198" y="1463040"/>
                </a:lnTo>
                <a:lnTo>
                  <a:pt x="4325510" y="1431235"/>
                </a:lnTo>
                <a:lnTo>
                  <a:pt x="4309607" y="1407381"/>
                </a:lnTo>
                <a:lnTo>
                  <a:pt x="3705308" y="1383527"/>
                </a:lnTo>
                <a:lnTo>
                  <a:pt x="3713259" y="1351722"/>
                </a:lnTo>
                <a:lnTo>
                  <a:pt x="3204376" y="1343771"/>
                </a:lnTo>
                <a:lnTo>
                  <a:pt x="3204376" y="1319917"/>
                </a:lnTo>
                <a:lnTo>
                  <a:pt x="3085106" y="1304014"/>
                </a:lnTo>
                <a:lnTo>
                  <a:pt x="3085106" y="1240404"/>
                </a:lnTo>
                <a:lnTo>
                  <a:pt x="2822713" y="1216550"/>
                </a:lnTo>
                <a:cubicBezTo>
                  <a:pt x="2814177" y="1139719"/>
                  <a:pt x="2838763" y="1144988"/>
                  <a:pt x="2798859" y="1144988"/>
                </a:cubicBezTo>
                <a:lnTo>
                  <a:pt x="2584174" y="1137037"/>
                </a:lnTo>
                <a:lnTo>
                  <a:pt x="2584174" y="1089329"/>
                </a:lnTo>
                <a:lnTo>
                  <a:pt x="2385391" y="1089329"/>
                </a:lnTo>
                <a:lnTo>
                  <a:pt x="2377440" y="1041621"/>
                </a:lnTo>
                <a:lnTo>
                  <a:pt x="2138901" y="1009816"/>
                </a:lnTo>
                <a:cubicBezTo>
                  <a:pt x="2080202" y="925960"/>
                  <a:pt x="2115595" y="930303"/>
                  <a:pt x="2067339" y="930303"/>
                </a:cubicBezTo>
                <a:lnTo>
                  <a:pt x="1884459" y="882595"/>
                </a:lnTo>
                <a:lnTo>
                  <a:pt x="1844703" y="803082"/>
                </a:lnTo>
                <a:lnTo>
                  <a:pt x="1383527" y="636104"/>
                </a:lnTo>
                <a:lnTo>
                  <a:pt x="1033670" y="540689"/>
                </a:lnTo>
                <a:lnTo>
                  <a:pt x="1009816" y="413468"/>
                </a:lnTo>
                <a:lnTo>
                  <a:pt x="604299" y="230588"/>
                </a:lnTo>
                <a:lnTo>
                  <a:pt x="580445" y="182880"/>
                </a:lnTo>
                <a:lnTo>
                  <a:pt x="413468" y="166977"/>
                </a:lnTo>
                <a:lnTo>
                  <a:pt x="389614" y="119270"/>
                </a:lnTo>
                <a:lnTo>
                  <a:pt x="230588" y="111318"/>
                </a:lnTo>
                <a:lnTo>
                  <a:pt x="206734" y="39757"/>
                </a:lnTo>
                <a:lnTo>
                  <a:pt x="87464" y="7951"/>
                </a:lnTo>
                <a:lnTo>
                  <a:pt x="0" y="0"/>
                </a:lnTo>
              </a:path>
            </a:pathLst>
          </a:custGeom>
          <a:ln>
            <a:solidFill>
              <a:srgbClr val="00ACE5"/>
            </a:solidFill>
          </a:ln>
        </p:spPr>
        <p:style>
          <a:lnRef idx="2">
            <a:schemeClr val="accent3"/>
          </a:lnRef>
          <a:fillRef idx="0">
            <a:schemeClr val="accent3"/>
          </a:fillRef>
          <a:effectRef idx="1">
            <a:schemeClr val="accent3"/>
          </a:effectRef>
          <a:fontRef idx="minor">
            <a:schemeClr val="tx1"/>
          </a:fontRef>
        </p:style>
        <p:txBody>
          <a:bodyPr anchor="ctr"/>
          <a:lstStyle/>
          <a:p>
            <a:pPr algn="ctr" eaLnBrk="1" fontAlgn="auto" hangingPunct="1">
              <a:spcBef>
                <a:spcPts val="0"/>
              </a:spcBef>
              <a:spcAft>
                <a:spcPts val="0"/>
              </a:spcAft>
              <a:defRPr/>
            </a:pPr>
            <a:endParaRPr lang="en-US" dirty="0"/>
          </a:p>
        </p:txBody>
      </p:sp>
      <p:sp>
        <p:nvSpPr>
          <p:cNvPr id="12" name="Freeform 11"/>
          <p:cNvSpPr/>
          <p:nvPr/>
        </p:nvSpPr>
        <p:spPr>
          <a:xfrm>
            <a:off x="1550988" y="3049588"/>
            <a:ext cx="6416675" cy="1781175"/>
          </a:xfrm>
          <a:custGeom>
            <a:avLst/>
            <a:gdLst>
              <a:gd name="connsiteX0" fmla="*/ 6416703 w 6416703"/>
              <a:gd name="connsiteY0" fmla="*/ 1781093 h 1781093"/>
              <a:gd name="connsiteX1" fmla="*/ 5351228 w 6416703"/>
              <a:gd name="connsiteY1" fmla="*/ 1757239 h 1781093"/>
              <a:gd name="connsiteX2" fmla="*/ 5351228 w 6416703"/>
              <a:gd name="connsiteY2" fmla="*/ 1693628 h 1781093"/>
              <a:gd name="connsiteX3" fmla="*/ 4794637 w 6416703"/>
              <a:gd name="connsiteY3" fmla="*/ 1677726 h 1781093"/>
              <a:gd name="connsiteX4" fmla="*/ 4786686 w 6416703"/>
              <a:gd name="connsiteY4" fmla="*/ 1645920 h 1781093"/>
              <a:gd name="connsiteX5" fmla="*/ 4269851 w 6416703"/>
              <a:gd name="connsiteY5" fmla="*/ 1645920 h 1781093"/>
              <a:gd name="connsiteX6" fmla="*/ 4269851 w 6416703"/>
              <a:gd name="connsiteY6" fmla="*/ 1590261 h 1781093"/>
              <a:gd name="connsiteX7" fmla="*/ 3681454 w 6416703"/>
              <a:gd name="connsiteY7" fmla="*/ 1566407 h 1781093"/>
              <a:gd name="connsiteX8" fmla="*/ 3681454 w 6416703"/>
              <a:gd name="connsiteY8" fmla="*/ 1518700 h 1781093"/>
              <a:gd name="connsiteX9" fmla="*/ 3156668 w 6416703"/>
              <a:gd name="connsiteY9" fmla="*/ 1502797 h 1781093"/>
              <a:gd name="connsiteX10" fmla="*/ 3156668 w 6416703"/>
              <a:gd name="connsiteY10" fmla="*/ 1447138 h 1781093"/>
              <a:gd name="connsiteX11" fmla="*/ 3005593 w 6416703"/>
              <a:gd name="connsiteY11" fmla="*/ 1439187 h 1781093"/>
              <a:gd name="connsiteX12" fmla="*/ 3013545 w 6416703"/>
              <a:gd name="connsiteY12" fmla="*/ 1375576 h 1781093"/>
              <a:gd name="connsiteX13" fmla="*/ 2790908 w 6416703"/>
              <a:gd name="connsiteY13" fmla="*/ 1375576 h 1781093"/>
              <a:gd name="connsiteX14" fmla="*/ 2790908 w 6416703"/>
              <a:gd name="connsiteY14" fmla="*/ 1335820 h 1781093"/>
              <a:gd name="connsiteX15" fmla="*/ 2615979 w 6416703"/>
              <a:gd name="connsiteY15" fmla="*/ 1327868 h 1781093"/>
              <a:gd name="connsiteX16" fmla="*/ 2608028 w 6416703"/>
              <a:gd name="connsiteY16" fmla="*/ 1256307 h 1781093"/>
              <a:gd name="connsiteX17" fmla="*/ 2345635 w 6416703"/>
              <a:gd name="connsiteY17" fmla="*/ 1248355 h 1781093"/>
              <a:gd name="connsiteX18" fmla="*/ 2345635 w 6416703"/>
              <a:gd name="connsiteY18" fmla="*/ 1200647 h 1781093"/>
              <a:gd name="connsiteX19" fmla="*/ 2170706 w 6416703"/>
              <a:gd name="connsiteY19" fmla="*/ 1184745 h 1781093"/>
              <a:gd name="connsiteX20" fmla="*/ 2170706 w 6416703"/>
              <a:gd name="connsiteY20" fmla="*/ 1152940 h 1781093"/>
              <a:gd name="connsiteX21" fmla="*/ 2075291 w 6416703"/>
              <a:gd name="connsiteY21" fmla="*/ 1121134 h 1781093"/>
              <a:gd name="connsiteX22" fmla="*/ 2083242 w 6416703"/>
              <a:gd name="connsiteY22" fmla="*/ 1057524 h 1781093"/>
              <a:gd name="connsiteX23" fmla="*/ 2003729 w 6416703"/>
              <a:gd name="connsiteY23" fmla="*/ 1041621 h 1781093"/>
              <a:gd name="connsiteX24" fmla="*/ 1995778 w 6416703"/>
              <a:gd name="connsiteY24" fmla="*/ 970060 h 1781093"/>
              <a:gd name="connsiteX25" fmla="*/ 1892411 w 6416703"/>
              <a:gd name="connsiteY25" fmla="*/ 954157 h 1781093"/>
              <a:gd name="connsiteX26" fmla="*/ 1876508 w 6416703"/>
              <a:gd name="connsiteY26" fmla="*/ 890547 h 1781093"/>
              <a:gd name="connsiteX27" fmla="*/ 1749287 w 6416703"/>
              <a:gd name="connsiteY27" fmla="*/ 858741 h 1781093"/>
              <a:gd name="connsiteX28" fmla="*/ 1717482 w 6416703"/>
              <a:gd name="connsiteY28" fmla="*/ 803082 h 1781093"/>
              <a:gd name="connsiteX29" fmla="*/ 1534602 w 6416703"/>
              <a:gd name="connsiteY29" fmla="*/ 787180 h 1781093"/>
              <a:gd name="connsiteX30" fmla="*/ 1510748 w 6416703"/>
              <a:gd name="connsiteY30" fmla="*/ 707667 h 1781093"/>
              <a:gd name="connsiteX31" fmla="*/ 1431235 w 6416703"/>
              <a:gd name="connsiteY31" fmla="*/ 707667 h 1781093"/>
              <a:gd name="connsiteX32" fmla="*/ 1391479 w 6416703"/>
              <a:gd name="connsiteY32" fmla="*/ 644056 h 1781093"/>
              <a:gd name="connsiteX33" fmla="*/ 1319917 w 6416703"/>
              <a:gd name="connsiteY33" fmla="*/ 644056 h 1781093"/>
              <a:gd name="connsiteX34" fmla="*/ 1296063 w 6416703"/>
              <a:gd name="connsiteY34" fmla="*/ 580446 h 1781093"/>
              <a:gd name="connsiteX35" fmla="*/ 1097280 w 6416703"/>
              <a:gd name="connsiteY35" fmla="*/ 580446 h 1781093"/>
              <a:gd name="connsiteX36" fmla="*/ 1049573 w 6416703"/>
              <a:gd name="connsiteY36" fmla="*/ 556592 h 1781093"/>
              <a:gd name="connsiteX37" fmla="*/ 985962 w 6416703"/>
              <a:gd name="connsiteY37" fmla="*/ 540689 h 1781093"/>
              <a:gd name="connsiteX38" fmla="*/ 962108 w 6416703"/>
              <a:gd name="connsiteY38" fmla="*/ 477079 h 1781093"/>
              <a:gd name="connsiteX39" fmla="*/ 747423 w 6416703"/>
              <a:gd name="connsiteY39" fmla="*/ 453225 h 1781093"/>
              <a:gd name="connsiteX40" fmla="*/ 723569 w 6416703"/>
              <a:gd name="connsiteY40" fmla="*/ 389614 h 1781093"/>
              <a:gd name="connsiteX41" fmla="*/ 572494 w 6416703"/>
              <a:gd name="connsiteY41" fmla="*/ 349858 h 1781093"/>
              <a:gd name="connsiteX42" fmla="*/ 580446 w 6416703"/>
              <a:gd name="connsiteY42" fmla="*/ 278296 h 1781093"/>
              <a:gd name="connsiteX43" fmla="*/ 429371 w 6416703"/>
              <a:gd name="connsiteY43" fmla="*/ 270345 h 1781093"/>
              <a:gd name="connsiteX44" fmla="*/ 397566 w 6416703"/>
              <a:gd name="connsiteY44" fmla="*/ 198783 h 1781093"/>
              <a:gd name="connsiteX45" fmla="*/ 318053 w 6416703"/>
              <a:gd name="connsiteY45" fmla="*/ 190832 h 1781093"/>
              <a:gd name="connsiteX46" fmla="*/ 278296 w 6416703"/>
              <a:gd name="connsiteY46" fmla="*/ 151075 h 1781093"/>
              <a:gd name="connsiteX47" fmla="*/ 182880 w 6416703"/>
              <a:gd name="connsiteY47" fmla="*/ 119270 h 1781093"/>
              <a:gd name="connsiteX48" fmla="*/ 182880 w 6416703"/>
              <a:gd name="connsiteY48" fmla="*/ 71562 h 1781093"/>
              <a:gd name="connsiteX49" fmla="*/ 63611 w 6416703"/>
              <a:gd name="connsiteY49" fmla="*/ 39757 h 1781093"/>
              <a:gd name="connsiteX50" fmla="*/ 0 w 6416703"/>
              <a:gd name="connsiteY50" fmla="*/ 0 h 1781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6416703" h="1781093">
                <a:moveTo>
                  <a:pt x="6416703" y="1781093"/>
                </a:moveTo>
                <a:lnTo>
                  <a:pt x="5351228" y="1757239"/>
                </a:lnTo>
                <a:lnTo>
                  <a:pt x="5351228" y="1693628"/>
                </a:lnTo>
                <a:lnTo>
                  <a:pt x="4794637" y="1677726"/>
                </a:lnTo>
                <a:lnTo>
                  <a:pt x="4786686" y="1645920"/>
                </a:lnTo>
                <a:lnTo>
                  <a:pt x="4269851" y="1645920"/>
                </a:lnTo>
                <a:lnTo>
                  <a:pt x="4269851" y="1590261"/>
                </a:lnTo>
                <a:lnTo>
                  <a:pt x="3681454" y="1566407"/>
                </a:lnTo>
                <a:lnTo>
                  <a:pt x="3681454" y="1518700"/>
                </a:lnTo>
                <a:lnTo>
                  <a:pt x="3156668" y="1502797"/>
                </a:lnTo>
                <a:lnTo>
                  <a:pt x="3156668" y="1447138"/>
                </a:lnTo>
                <a:lnTo>
                  <a:pt x="3005593" y="1439187"/>
                </a:lnTo>
                <a:lnTo>
                  <a:pt x="3013545" y="1375576"/>
                </a:lnTo>
                <a:lnTo>
                  <a:pt x="2790908" y="1375576"/>
                </a:lnTo>
                <a:lnTo>
                  <a:pt x="2790908" y="1335820"/>
                </a:lnTo>
                <a:lnTo>
                  <a:pt x="2615979" y="1327868"/>
                </a:lnTo>
                <a:cubicBezTo>
                  <a:pt x="2607699" y="1261628"/>
                  <a:pt x="2608028" y="1285626"/>
                  <a:pt x="2608028" y="1256307"/>
                </a:cubicBezTo>
                <a:lnTo>
                  <a:pt x="2345635" y="1248355"/>
                </a:lnTo>
                <a:lnTo>
                  <a:pt x="2345635" y="1200647"/>
                </a:lnTo>
                <a:lnTo>
                  <a:pt x="2170706" y="1184745"/>
                </a:lnTo>
                <a:lnTo>
                  <a:pt x="2170706" y="1152940"/>
                </a:lnTo>
                <a:cubicBezTo>
                  <a:pt x="2072719" y="1128443"/>
                  <a:pt x="2075291" y="1161870"/>
                  <a:pt x="2075291" y="1121134"/>
                </a:cubicBezTo>
                <a:lnTo>
                  <a:pt x="2083242" y="1057524"/>
                </a:lnTo>
                <a:lnTo>
                  <a:pt x="2003729" y="1041621"/>
                </a:lnTo>
                <a:lnTo>
                  <a:pt x="1995778" y="970060"/>
                </a:lnTo>
                <a:lnTo>
                  <a:pt x="1892411" y="954157"/>
                </a:lnTo>
                <a:lnTo>
                  <a:pt x="1876508" y="890547"/>
                </a:lnTo>
                <a:lnTo>
                  <a:pt x="1749287" y="858741"/>
                </a:lnTo>
                <a:lnTo>
                  <a:pt x="1717482" y="803082"/>
                </a:lnTo>
                <a:lnTo>
                  <a:pt x="1534602" y="787180"/>
                </a:lnTo>
                <a:cubicBezTo>
                  <a:pt x="1526124" y="702392"/>
                  <a:pt x="1553288" y="707667"/>
                  <a:pt x="1510748" y="707667"/>
                </a:cubicBezTo>
                <a:lnTo>
                  <a:pt x="1431235" y="707667"/>
                </a:lnTo>
                <a:cubicBezTo>
                  <a:pt x="1405047" y="646560"/>
                  <a:pt x="1425435" y="661034"/>
                  <a:pt x="1391479" y="644056"/>
                </a:cubicBezTo>
                <a:lnTo>
                  <a:pt x="1319917" y="644056"/>
                </a:lnTo>
                <a:cubicBezTo>
                  <a:pt x="1311128" y="582530"/>
                  <a:pt x="1328729" y="596778"/>
                  <a:pt x="1296063" y="580446"/>
                </a:cubicBezTo>
                <a:lnTo>
                  <a:pt x="1097280" y="580446"/>
                </a:lnTo>
                <a:lnTo>
                  <a:pt x="1049573" y="556592"/>
                </a:lnTo>
                <a:lnTo>
                  <a:pt x="985962" y="540689"/>
                </a:lnTo>
                <a:lnTo>
                  <a:pt x="962108" y="477079"/>
                </a:lnTo>
                <a:lnTo>
                  <a:pt x="747423" y="453225"/>
                </a:lnTo>
                <a:lnTo>
                  <a:pt x="723569" y="389614"/>
                </a:lnTo>
                <a:lnTo>
                  <a:pt x="572494" y="349858"/>
                </a:lnTo>
                <a:lnTo>
                  <a:pt x="580446" y="278296"/>
                </a:lnTo>
                <a:lnTo>
                  <a:pt x="429371" y="270345"/>
                </a:lnTo>
                <a:lnTo>
                  <a:pt x="397566" y="198783"/>
                </a:lnTo>
                <a:lnTo>
                  <a:pt x="318053" y="190832"/>
                </a:lnTo>
                <a:lnTo>
                  <a:pt x="278296" y="151075"/>
                </a:lnTo>
                <a:lnTo>
                  <a:pt x="182880" y="119270"/>
                </a:lnTo>
                <a:lnTo>
                  <a:pt x="182880" y="71562"/>
                </a:lnTo>
                <a:lnTo>
                  <a:pt x="63611" y="39757"/>
                </a:lnTo>
                <a:lnTo>
                  <a:pt x="0" y="0"/>
                </a:lnTo>
              </a:path>
            </a:pathLst>
          </a:custGeom>
          <a:ln>
            <a:solidFill>
              <a:srgbClr val="FFCC00"/>
            </a:solidFill>
          </a:ln>
        </p:spPr>
        <p:style>
          <a:lnRef idx="2">
            <a:schemeClr val="accent4"/>
          </a:lnRef>
          <a:fillRef idx="0">
            <a:schemeClr val="accent4"/>
          </a:fillRef>
          <a:effectRef idx="1">
            <a:schemeClr val="accent4"/>
          </a:effectRef>
          <a:fontRef idx="minor">
            <a:schemeClr val="tx1"/>
          </a:fontRef>
        </p:style>
        <p:txBody>
          <a:bodyPr anchor="ctr"/>
          <a:lstStyle/>
          <a:p>
            <a:pPr algn="ctr" eaLnBrk="1" fontAlgn="auto" hangingPunct="1">
              <a:spcBef>
                <a:spcPts val="0"/>
              </a:spcBef>
              <a:spcAft>
                <a:spcPts val="0"/>
              </a:spcAft>
              <a:defRPr/>
            </a:pPr>
            <a:endParaRPr lang="en-US" dirty="0"/>
          </a:p>
        </p:txBody>
      </p:sp>
      <p:sp>
        <p:nvSpPr>
          <p:cNvPr id="11272" name="TextBox 12"/>
          <p:cNvSpPr txBox="1">
            <a:spLocks noChangeArrowheads="1"/>
          </p:cNvSpPr>
          <p:nvPr/>
        </p:nvSpPr>
        <p:spPr bwMode="auto">
          <a:xfrm>
            <a:off x="6867525" y="3987800"/>
            <a:ext cx="1736725"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lgn="ctr" eaLnBrk="1" hangingPunct="1">
              <a:spcBef>
                <a:spcPct val="0"/>
              </a:spcBef>
              <a:spcAft>
                <a:spcPct val="0"/>
              </a:spcAft>
              <a:buClrTx/>
              <a:buFontTx/>
              <a:buNone/>
            </a:pPr>
            <a:r>
              <a:rPr lang="en-US" altLang="en-US" sz="1000"/>
              <a:t>HBV DNA&lt;10</a:t>
            </a:r>
            <a:r>
              <a:rPr lang="en-US" altLang="en-US" sz="1000" baseline="30000"/>
              <a:t>3</a:t>
            </a:r>
            <a:r>
              <a:rPr lang="en-US" altLang="en-US" sz="1000"/>
              <a:t> copies/ml</a:t>
            </a:r>
          </a:p>
        </p:txBody>
      </p:sp>
      <p:sp>
        <p:nvSpPr>
          <p:cNvPr id="11273" name="TextBox 13"/>
          <p:cNvSpPr txBox="1">
            <a:spLocks noChangeArrowheads="1"/>
          </p:cNvSpPr>
          <p:nvPr/>
        </p:nvSpPr>
        <p:spPr bwMode="auto">
          <a:xfrm>
            <a:off x="6851650" y="4421188"/>
            <a:ext cx="1919288"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lgn="ctr" eaLnBrk="1" hangingPunct="1">
              <a:spcBef>
                <a:spcPct val="0"/>
              </a:spcBef>
              <a:spcAft>
                <a:spcPct val="0"/>
              </a:spcAft>
              <a:buClrTx/>
              <a:buFontTx/>
              <a:buNone/>
            </a:pPr>
            <a:r>
              <a:rPr lang="en-US" altLang="en-US" sz="1000"/>
              <a:t>HBV DNA10</a:t>
            </a:r>
            <a:r>
              <a:rPr lang="en-US" altLang="en-US" sz="1000" baseline="30000"/>
              <a:t>5</a:t>
            </a:r>
            <a:r>
              <a:rPr lang="en-US" altLang="en-US" sz="1000"/>
              <a:t> - 10</a:t>
            </a:r>
            <a:r>
              <a:rPr lang="en-US" altLang="en-US" sz="1000" baseline="30000"/>
              <a:t>7</a:t>
            </a:r>
            <a:r>
              <a:rPr lang="en-US" altLang="en-US" sz="1000"/>
              <a:t>copies/ml</a:t>
            </a:r>
          </a:p>
        </p:txBody>
      </p:sp>
      <p:sp>
        <p:nvSpPr>
          <p:cNvPr id="11274" name="TextBox 14"/>
          <p:cNvSpPr txBox="1">
            <a:spLocks noChangeArrowheads="1"/>
          </p:cNvSpPr>
          <p:nvPr/>
        </p:nvSpPr>
        <p:spPr bwMode="auto">
          <a:xfrm>
            <a:off x="6892925" y="4613275"/>
            <a:ext cx="1644650"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lgn="ctr" eaLnBrk="1" hangingPunct="1">
              <a:spcBef>
                <a:spcPct val="0"/>
              </a:spcBef>
              <a:spcAft>
                <a:spcPct val="0"/>
              </a:spcAft>
              <a:buClrTx/>
              <a:buFontTx/>
              <a:buNone/>
            </a:pPr>
            <a:r>
              <a:rPr lang="en-US" altLang="en-US" sz="1000"/>
              <a:t>HBV DNA&gt;10</a:t>
            </a:r>
            <a:r>
              <a:rPr lang="en-US" altLang="en-US" sz="1000" baseline="30000"/>
              <a:t>7</a:t>
            </a:r>
            <a:r>
              <a:rPr lang="en-US" altLang="en-US" sz="1000"/>
              <a:t> copies/ml</a:t>
            </a:r>
          </a:p>
        </p:txBody>
      </p:sp>
      <p:sp>
        <p:nvSpPr>
          <p:cNvPr id="11275" name="TextBox 15"/>
          <p:cNvSpPr txBox="1">
            <a:spLocks noChangeArrowheads="1"/>
          </p:cNvSpPr>
          <p:nvPr/>
        </p:nvSpPr>
        <p:spPr bwMode="auto">
          <a:xfrm>
            <a:off x="6854825" y="4219575"/>
            <a:ext cx="1920875"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lgn="ctr" eaLnBrk="1" hangingPunct="1">
              <a:spcBef>
                <a:spcPct val="0"/>
              </a:spcBef>
              <a:spcAft>
                <a:spcPct val="0"/>
              </a:spcAft>
              <a:buClrTx/>
              <a:buFontTx/>
              <a:buNone/>
            </a:pPr>
            <a:r>
              <a:rPr lang="en-US" altLang="en-US" sz="1000"/>
              <a:t>HBV DNA10</a:t>
            </a:r>
            <a:r>
              <a:rPr lang="en-US" altLang="en-US" sz="1000" baseline="30000"/>
              <a:t>3</a:t>
            </a:r>
            <a:r>
              <a:rPr lang="en-US" altLang="en-US" sz="1000"/>
              <a:t> - 10</a:t>
            </a:r>
            <a:r>
              <a:rPr lang="en-US" altLang="en-US" sz="1000" baseline="30000"/>
              <a:t>5</a:t>
            </a:r>
            <a:r>
              <a:rPr lang="en-US" altLang="en-US" sz="1000"/>
              <a:t>copies/ml</a:t>
            </a:r>
          </a:p>
        </p:txBody>
      </p:sp>
      <p:sp>
        <p:nvSpPr>
          <p:cNvPr id="11276" name="TextBox 93"/>
          <p:cNvSpPr txBox="1">
            <a:spLocks noChangeArrowheads="1"/>
          </p:cNvSpPr>
          <p:nvPr/>
        </p:nvSpPr>
        <p:spPr bwMode="auto">
          <a:xfrm>
            <a:off x="146050" y="6523038"/>
            <a:ext cx="8869363" cy="334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eaLnBrk="1" hangingPunct="1">
              <a:spcBef>
                <a:spcPct val="0"/>
              </a:spcBef>
              <a:spcAft>
                <a:spcPct val="0"/>
              </a:spcAft>
              <a:buClrTx/>
              <a:buFontTx/>
              <a:buNone/>
            </a:pPr>
            <a:r>
              <a:rPr lang="en-US" altLang="en-US" sz="1000" b="0"/>
              <a:t>Yang Y et al. 47</a:t>
            </a:r>
            <a:r>
              <a:rPr lang="en-US" altLang="en-US" sz="1000" b="0" baseline="30000"/>
              <a:t>th</a:t>
            </a:r>
            <a:r>
              <a:rPr lang="en-US" altLang="en-US" sz="1000" b="0"/>
              <a:t> EASL; Barcelona, Spain; April 18-22, 2012. Abst. 526.</a:t>
            </a:r>
          </a:p>
        </p:txBody>
      </p:sp>
      <p:sp>
        <p:nvSpPr>
          <p:cNvPr id="11277" name="Title 1"/>
          <p:cNvSpPr>
            <a:spLocks noGrp="1"/>
          </p:cNvSpPr>
          <p:nvPr>
            <p:ph type="title"/>
          </p:nvPr>
        </p:nvSpPr>
        <p:spPr>
          <a:xfrm>
            <a:off x="179388" y="155575"/>
            <a:ext cx="8785225" cy="1125538"/>
          </a:xfrm>
        </p:spPr>
        <p:txBody>
          <a:bodyPr/>
          <a:lstStyle/>
          <a:p>
            <a:r>
              <a:rPr lang="en-US" altLang="en-US" sz="3000" smtClean="0"/>
              <a:t>LAM, ETV or Placebo for Patients with Liver Failure due to CHB: HBV DNA Level Affects Survival in Placebo Group</a:t>
            </a:r>
          </a:p>
        </p:txBody>
      </p:sp>
      <p:sp>
        <p:nvSpPr>
          <p:cNvPr id="11278" name="TextBox 18"/>
          <p:cNvSpPr txBox="1">
            <a:spLocks noChangeArrowheads="1"/>
          </p:cNvSpPr>
          <p:nvPr/>
        </p:nvSpPr>
        <p:spPr bwMode="auto">
          <a:xfrm>
            <a:off x="554038" y="6161088"/>
            <a:ext cx="804545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eaLnBrk="1" hangingPunct="1">
              <a:spcBef>
                <a:spcPct val="0"/>
              </a:spcBef>
              <a:spcAft>
                <a:spcPct val="0"/>
              </a:spcAft>
              <a:buClrTx/>
              <a:buFontTx/>
              <a:buNone/>
            </a:pPr>
            <a:r>
              <a:rPr lang="en-US" altLang="en-US" sz="1200" b="0"/>
              <a:t>*due to refusal to sign an informed consent form to receive NA treatment</a:t>
            </a:r>
          </a:p>
          <a:p>
            <a:pPr eaLnBrk="1" hangingPunct="1">
              <a:spcBef>
                <a:spcPct val="0"/>
              </a:spcBef>
              <a:spcAft>
                <a:spcPct val="0"/>
              </a:spcAft>
              <a:buClrTx/>
              <a:buFontTx/>
              <a:buNone/>
            </a:pPr>
            <a:endParaRPr lang="en-US" altLang="en-US" sz="1200" b="0"/>
          </a:p>
        </p:txBody>
      </p:sp>
    </p:spTree>
    <p:extLst>
      <p:ext uri="{BB962C8B-B14F-4D97-AF65-F5344CB8AC3E}">
        <p14:creationId xmlns:p14="http://schemas.microsoft.com/office/powerpoint/2010/main" xmlns="" val="572153933"/>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4" name="Content Placeholder 5"/>
          <p:cNvGraphicFramePr>
            <a:graphicFrameLocks noGrp="1"/>
          </p:cNvGraphicFramePr>
          <p:nvPr/>
        </p:nvGraphicFramePr>
        <p:xfrm>
          <a:off x="350838" y="1852613"/>
          <a:ext cx="4133850" cy="3114675"/>
        </p:xfrm>
        <a:graphic>
          <a:graphicData uri="http://schemas.openxmlformats.org/presentationml/2006/ole">
            <p:oleObj spid="_x0000_s14360" name="Worksheet" r:id="rId4" imgW="4133951" imgH="3114743" progId="Excel.Sheet.8">
              <p:embed/>
            </p:oleObj>
          </a:graphicData>
        </a:graphic>
      </p:graphicFrame>
      <p:graphicFrame>
        <p:nvGraphicFramePr>
          <p:cNvPr id="13315" name="Object 4"/>
          <p:cNvGraphicFramePr>
            <a:graphicFrameLocks noGrp="1"/>
          </p:cNvGraphicFramePr>
          <p:nvPr/>
        </p:nvGraphicFramePr>
        <p:xfrm>
          <a:off x="4611688" y="1839913"/>
          <a:ext cx="4138612" cy="3106737"/>
        </p:xfrm>
        <a:graphic>
          <a:graphicData uri="http://schemas.openxmlformats.org/presentationml/2006/ole">
            <p:oleObj spid="_x0000_s14361" name="Worksheet" r:id="rId5" imgW="4143392" imgH="3105285" progId="Excel.Sheet.8">
              <p:embed/>
            </p:oleObj>
          </a:graphicData>
        </a:graphic>
      </p:graphicFrame>
      <p:sp>
        <p:nvSpPr>
          <p:cNvPr id="13316" name="Title 1"/>
          <p:cNvSpPr>
            <a:spLocks noGrp="1"/>
          </p:cNvSpPr>
          <p:nvPr>
            <p:ph type="title"/>
          </p:nvPr>
        </p:nvSpPr>
        <p:spPr>
          <a:xfrm>
            <a:off x="304800" y="-27384"/>
            <a:ext cx="8534400" cy="1143000"/>
          </a:xfrm>
        </p:spPr>
        <p:txBody>
          <a:bodyPr/>
          <a:lstStyle/>
          <a:p>
            <a:r>
              <a:rPr lang="en-US" altLang="en-US" sz="2400" dirty="0" smtClean="0"/>
              <a:t>LAM, ETV or Placebo for Patients </a:t>
            </a:r>
            <a:br>
              <a:rPr lang="en-US" altLang="en-US" sz="2400" dirty="0" smtClean="0"/>
            </a:br>
            <a:r>
              <a:rPr lang="en-US" altLang="en-US" sz="2400" dirty="0" smtClean="0"/>
              <a:t>with Liver Failure Due to CHB: </a:t>
            </a:r>
            <a:br>
              <a:rPr lang="en-US" altLang="en-US" sz="2400" dirty="0" smtClean="0"/>
            </a:br>
            <a:r>
              <a:rPr lang="en-US" altLang="en-US" sz="2400" dirty="0" smtClean="0"/>
              <a:t>Change in CTP and MELD Scores</a:t>
            </a:r>
          </a:p>
        </p:txBody>
      </p:sp>
      <p:sp>
        <p:nvSpPr>
          <p:cNvPr id="13317" name="Content Placeholder 34"/>
          <p:cNvSpPr>
            <a:spLocks noGrp="1"/>
          </p:cNvSpPr>
          <p:nvPr>
            <p:ph idx="1"/>
          </p:nvPr>
        </p:nvSpPr>
        <p:spPr>
          <a:xfrm>
            <a:off x="179388" y="4908550"/>
            <a:ext cx="8785225" cy="1717675"/>
          </a:xfrm>
        </p:spPr>
        <p:txBody>
          <a:bodyPr/>
          <a:lstStyle/>
          <a:p>
            <a:pPr>
              <a:spcBef>
                <a:spcPct val="0"/>
              </a:spcBef>
              <a:spcAft>
                <a:spcPct val="0"/>
              </a:spcAft>
            </a:pPr>
            <a:r>
              <a:rPr lang="en-US" altLang="en-US" sz="2000" smtClean="0"/>
              <a:t>Conclusions:</a:t>
            </a:r>
          </a:p>
          <a:p>
            <a:pPr lvl="1">
              <a:spcBef>
                <a:spcPct val="0"/>
              </a:spcBef>
              <a:spcAft>
                <a:spcPct val="0"/>
              </a:spcAft>
            </a:pPr>
            <a:r>
              <a:rPr lang="en-US" altLang="en-US" sz="1800" smtClean="0"/>
              <a:t>Improved survival in patients with liver failure strongly linked to HBV DNA suppression </a:t>
            </a:r>
          </a:p>
          <a:p>
            <a:pPr lvl="1">
              <a:spcBef>
                <a:spcPct val="0"/>
              </a:spcBef>
              <a:spcAft>
                <a:spcPct val="0"/>
              </a:spcAft>
            </a:pPr>
            <a:r>
              <a:rPr lang="en-US" altLang="en-US" sz="1800" smtClean="0"/>
              <a:t>Treatment is strongly recommended in this patient population </a:t>
            </a:r>
          </a:p>
          <a:p>
            <a:pPr>
              <a:spcBef>
                <a:spcPct val="0"/>
              </a:spcBef>
              <a:spcAft>
                <a:spcPct val="0"/>
              </a:spcAft>
            </a:pPr>
            <a:endParaRPr lang="en-US" altLang="en-US" sz="2000" smtClean="0"/>
          </a:p>
        </p:txBody>
      </p:sp>
      <p:sp>
        <p:nvSpPr>
          <p:cNvPr id="13318" name="TextBox 93"/>
          <p:cNvSpPr txBox="1">
            <a:spLocks noChangeArrowheads="1"/>
          </p:cNvSpPr>
          <p:nvPr/>
        </p:nvSpPr>
        <p:spPr bwMode="auto">
          <a:xfrm>
            <a:off x="146050" y="6523038"/>
            <a:ext cx="8869363" cy="334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eaLnBrk="1" hangingPunct="1">
              <a:spcBef>
                <a:spcPct val="0"/>
              </a:spcBef>
              <a:spcAft>
                <a:spcPct val="0"/>
              </a:spcAft>
              <a:buClrTx/>
              <a:buFontTx/>
              <a:buNone/>
            </a:pPr>
            <a:r>
              <a:rPr lang="en-US" altLang="en-US" sz="1000" b="0"/>
              <a:t>Yang Y et al. 47</a:t>
            </a:r>
            <a:r>
              <a:rPr lang="en-US" altLang="en-US" sz="1000" b="0" baseline="30000"/>
              <a:t>th</a:t>
            </a:r>
            <a:r>
              <a:rPr lang="en-US" altLang="en-US" sz="1000" b="0"/>
              <a:t> EASL; Barcelona, Spain; April 18-22, 2012. Abst. 526.</a:t>
            </a:r>
          </a:p>
        </p:txBody>
      </p:sp>
      <p:sp>
        <p:nvSpPr>
          <p:cNvPr id="13319" name="TextBox 3"/>
          <p:cNvSpPr txBox="1">
            <a:spLocks noChangeArrowheads="1"/>
          </p:cNvSpPr>
          <p:nvPr/>
        </p:nvSpPr>
        <p:spPr bwMode="auto">
          <a:xfrm>
            <a:off x="276225" y="1052736"/>
            <a:ext cx="860901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lgn="ctr" eaLnBrk="1" hangingPunct="1">
              <a:spcBef>
                <a:spcPct val="0"/>
              </a:spcBef>
              <a:spcAft>
                <a:spcPct val="0"/>
              </a:spcAft>
              <a:buClrTx/>
              <a:buFontTx/>
              <a:buNone/>
            </a:pPr>
            <a:r>
              <a:rPr lang="en-US" altLang="en-US" sz="1400" b="0" dirty="0"/>
              <a:t>Change in median CTP score and MELD following 12 weeks of lamivudine, entecavir and placebo treatment in the patients with CHB liver failure. </a:t>
            </a:r>
          </a:p>
        </p:txBody>
      </p:sp>
      <p:sp>
        <p:nvSpPr>
          <p:cNvPr id="68" name="TextBox 9"/>
          <p:cNvSpPr txBox="1">
            <a:spLocks noChangeArrowheads="1"/>
          </p:cNvSpPr>
          <p:nvPr/>
        </p:nvSpPr>
        <p:spPr bwMode="auto">
          <a:xfrm>
            <a:off x="668338" y="4487863"/>
            <a:ext cx="731837" cy="277812"/>
          </a:xfrm>
          <a:prstGeom prst="rect">
            <a:avLst/>
          </a:prstGeom>
          <a:noFill/>
          <a:ln w="9525">
            <a:noFill/>
            <a:miter lim="800000"/>
            <a:headEnd/>
            <a:tailEnd/>
          </a:ln>
        </p:spPr>
        <p:txBody>
          <a:bodyPr>
            <a:spAutoFit/>
          </a:bodyPr>
          <a:lstStyle/>
          <a:p>
            <a:pPr algn="ctr" eaLnBrk="1" fontAlgn="auto" hangingPunct="1">
              <a:spcBef>
                <a:spcPts val="0"/>
              </a:spcBef>
              <a:spcAft>
                <a:spcPts val="0"/>
              </a:spcAft>
              <a:defRPr/>
            </a:pPr>
            <a:r>
              <a:rPr lang="en-US" sz="1200" b="1" kern="0" dirty="0">
                <a:solidFill>
                  <a:schemeClr val="bg1"/>
                </a:solidFill>
              </a:rPr>
              <a:t>*</a:t>
            </a:r>
            <a:r>
              <a:rPr lang="en-US" sz="1200" b="1" i="1" kern="0" dirty="0">
                <a:solidFill>
                  <a:schemeClr val="bg1"/>
                </a:solidFill>
              </a:rPr>
              <a:t>P</a:t>
            </a:r>
            <a:r>
              <a:rPr lang="en-US" sz="1200" b="1" kern="0" dirty="0">
                <a:solidFill>
                  <a:schemeClr val="bg1"/>
                </a:solidFill>
              </a:rPr>
              <a:t>&lt;0.05</a:t>
            </a:r>
          </a:p>
        </p:txBody>
      </p:sp>
      <p:sp>
        <p:nvSpPr>
          <p:cNvPr id="69" name="Right Bracket 68"/>
          <p:cNvSpPr/>
          <p:nvPr/>
        </p:nvSpPr>
        <p:spPr>
          <a:xfrm rot="16200000">
            <a:off x="3963194" y="3109119"/>
            <a:ext cx="66675" cy="182563"/>
          </a:xfrm>
          <a:prstGeom prst="rightBracket">
            <a:avLst/>
          </a:prstGeom>
          <a:noFill/>
          <a:ln w="9525" cap="flat" cmpd="sng" algn="ctr">
            <a:solidFill>
              <a:schemeClr val="bg1"/>
            </a:solidFill>
            <a:prstDash val="solid"/>
          </a:ln>
          <a:effectLst/>
        </p:spPr>
        <p:txBody>
          <a:bodyPr anchor="ctr"/>
          <a:lstStyle/>
          <a:p>
            <a:pPr algn="ctr" eaLnBrk="1" fontAlgn="auto" hangingPunct="1">
              <a:spcBef>
                <a:spcPts val="0"/>
              </a:spcBef>
              <a:spcAft>
                <a:spcPts val="0"/>
              </a:spcAft>
              <a:defRPr/>
            </a:pPr>
            <a:endParaRPr lang="en-US" kern="0" dirty="0">
              <a:solidFill>
                <a:schemeClr val="bg1"/>
              </a:solidFill>
              <a:latin typeface="Arial"/>
              <a:cs typeface="+mn-cs"/>
            </a:endParaRPr>
          </a:p>
        </p:txBody>
      </p:sp>
      <p:sp>
        <p:nvSpPr>
          <p:cNvPr id="70" name="Right Bracket 69"/>
          <p:cNvSpPr/>
          <p:nvPr/>
        </p:nvSpPr>
        <p:spPr>
          <a:xfrm rot="16200000">
            <a:off x="3765550" y="2976563"/>
            <a:ext cx="65088" cy="182562"/>
          </a:xfrm>
          <a:prstGeom prst="rightBracket">
            <a:avLst/>
          </a:prstGeom>
          <a:noFill/>
          <a:ln w="9525" cap="flat" cmpd="sng" algn="ctr">
            <a:solidFill>
              <a:schemeClr val="bg1"/>
            </a:solidFill>
            <a:prstDash val="solid"/>
          </a:ln>
          <a:effectLst/>
        </p:spPr>
        <p:txBody>
          <a:bodyPr anchor="ctr"/>
          <a:lstStyle/>
          <a:p>
            <a:pPr algn="ctr" eaLnBrk="1" fontAlgn="auto" hangingPunct="1">
              <a:spcBef>
                <a:spcPts val="0"/>
              </a:spcBef>
              <a:spcAft>
                <a:spcPts val="0"/>
              </a:spcAft>
              <a:defRPr/>
            </a:pPr>
            <a:endParaRPr lang="en-US" kern="0" dirty="0">
              <a:solidFill>
                <a:schemeClr val="bg1"/>
              </a:solidFill>
              <a:latin typeface="Arial"/>
              <a:cs typeface="+mn-cs"/>
            </a:endParaRPr>
          </a:p>
        </p:txBody>
      </p:sp>
      <p:sp>
        <p:nvSpPr>
          <p:cNvPr id="71" name="Right Bracket 70"/>
          <p:cNvSpPr/>
          <p:nvPr/>
        </p:nvSpPr>
        <p:spPr>
          <a:xfrm rot="16200000">
            <a:off x="3854450" y="2730500"/>
            <a:ext cx="66675" cy="365125"/>
          </a:xfrm>
          <a:prstGeom prst="rightBracket">
            <a:avLst/>
          </a:prstGeom>
          <a:noFill/>
          <a:ln w="9525" cap="flat" cmpd="sng" algn="ctr">
            <a:solidFill>
              <a:schemeClr val="bg1"/>
            </a:solidFill>
            <a:prstDash val="solid"/>
          </a:ln>
          <a:effectLst/>
        </p:spPr>
        <p:txBody>
          <a:bodyPr anchor="ctr"/>
          <a:lstStyle/>
          <a:p>
            <a:pPr algn="ctr" eaLnBrk="1" fontAlgn="auto" hangingPunct="1">
              <a:spcBef>
                <a:spcPts val="0"/>
              </a:spcBef>
              <a:spcAft>
                <a:spcPts val="0"/>
              </a:spcAft>
              <a:defRPr/>
            </a:pPr>
            <a:endParaRPr lang="en-US" kern="0" dirty="0">
              <a:solidFill>
                <a:schemeClr val="bg1"/>
              </a:solidFill>
              <a:latin typeface="Arial"/>
              <a:cs typeface="+mn-cs"/>
            </a:endParaRPr>
          </a:p>
        </p:txBody>
      </p:sp>
      <p:sp>
        <p:nvSpPr>
          <p:cNvPr id="72" name="Right Bracket 71"/>
          <p:cNvSpPr/>
          <p:nvPr/>
        </p:nvSpPr>
        <p:spPr>
          <a:xfrm rot="16200000">
            <a:off x="3179763" y="2940050"/>
            <a:ext cx="65087" cy="182563"/>
          </a:xfrm>
          <a:prstGeom prst="rightBracket">
            <a:avLst/>
          </a:prstGeom>
          <a:noFill/>
          <a:ln w="9525" cap="flat" cmpd="sng" algn="ctr">
            <a:solidFill>
              <a:schemeClr val="bg1"/>
            </a:solidFill>
            <a:prstDash val="solid"/>
          </a:ln>
          <a:effectLst/>
        </p:spPr>
        <p:txBody>
          <a:bodyPr anchor="ctr"/>
          <a:lstStyle/>
          <a:p>
            <a:pPr algn="ctr" eaLnBrk="1" fontAlgn="auto" hangingPunct="1">
              <a:spcBef>
                <a:spcPts val="0"/>
              </a:spcBef>
              <a:spcAft>
                <a:spcPts val="0"/>
              </a:spcAft>
              <a:defRPr/>
            </a:pPr>
            <a:endParaRPr lang="en-US" kern="0" dirty="0">
              <a:solidFill>
                <a:schemeClr val="bg1"/>
              </a:solidFill>
              <a:latin typeface="Arial"/>
              <a:cs typeface="+mn-cs"/>
            </a:endParaRPr>
          </a:p>
        </p:txBody>
      </p:sp>
      <p:sp>
        <p:nvSpPr>
          <p:cNvPr id="73" name="Right Bracket 72"/>
          <p:cNvSpPr/>
          <p:nvPr/>
        </p:nvSpPr>
        <p:spPr>
          <a:xfrm rot="16200000">
            <a:off x="2981325" y="2806701"/>
            <a:ext cx="65087" cy="182562"/>
          </a:xfrm>
          <a:prstGeom prst="rightBracket">
            <a:avLst/>
          </a:prstGeom>
          <a:noFill/>
          <a:ln w="9525" cap="flat" cmpd="sng" algn="ctr">
            <a:solidFill>
              <a:schemeClr val="bg1"/>
            </a:solidFill>
            <a:prstDash val="solid"/>
          </a:ln>
          <a:effectLst/>
        </p:spPr>
        <p:txBody>
          <a:bodyPr anchor="ctr"/>
          <a:lstStyle/>
          <a:p>
            <a:pPr algn="ctr" eaLnBrk="1" fontAlgn="auto" hangingPunct="1">
              <a:spcBef>
                <a:spcPts val="0"/>
              </a:spcBef>
              <a:spcAft>
                <a:spcPts val="0"/>
              </a:spcAft>
              <a:defRPr/>
            </a:pPr>
            <a:endParaRPr lang="en-US" kern="0" dirty="0">
              <a:solidFill>
                <a:schemeClr val="bg1"/>
              </a:solidFill>
              <a:latin typeface="Arial"/>
              <a:cs typeface="+mn-cs"/>
            </a:endParaRPr>
          </a:p>
        </p:txBody>
      </p:sp>
      <p:sp>
        <p:nvSpPr>
          <p:cNvPr id="74" name="Right Bracket 73"/>
          <p:cNvSpPr/>
          <p:nvPr/>
        </p:nvSpPr>
        <p:spPr>
          <a:xfrm rot="16200000">
            <a:off x="3070225" y="2560638"/>
            <a:ext cx="66675" cy="365125"/>
          </a:xfrm>
          <a:prstGeom prst="rightBracket">
            <a:avLst/>
          </a:prstGeom>
          <a:noFill/>
          <a:ln w="9525" cap="flat" cmpd="sng" algn="ctr">
            <a:solidFill>
              <a:schemeClr val="bg1"/>
            </a:solidFill>
            <a:prstDash val="solid"/>
          </a:ln>
          <a:effectLst/>
        </p:spPr>
        <p:txBody>
          <a:bodyPr anchor="ctr"/>
          <a:lstStyle/>
          <a:p>
            <a:pPr algn="ctr" eaLnBrk="1" fontAlgn="auto" hangingPunct="1">
              <a:spcBef>
                <a:spcPts val="0"/>
              </a:spcBef>
              <a:spcAft>
                <a:spcPts val="0"/>
              </a:spcAft>
              <a:defRPr/>
            </a:pPr>
            <a:endParaRPr lang="en-US" kern="0" dirty="0">
              <a:solidFill>
                <a:schemeClr val="bg1"/>
              </a:solidFill>
              <a:latin typeface="Arial"/>
              <a:cs typeface="+mn-cs"/>
            </a:endParaRPr>
          </a:p>
        </p:txBody>
      </p:sp>
      <p:sp>
        <p:nvSpPr>
          <p:cNvPr id="75" name="Right Bracket 74"/>
          <p:cNvSpPr/>
          <p:nvPr/>
        </p:nvSpPr>
        <p:spPr>
          <a:xfrm rot="16200000">
            <a:off x="8262144" y="3340894"/>
            <a:ext cx="66675" cy="182563"/>
          </a:xfrm>
          <a:prstGeom prst="rightBracket">
            <a:avLst/>
          </a:prstGeom>
          <a:noFill/>
          <a:ln w="9525" cap="flat" cmpd="sng" algn="ctr">
            <a:solidFill>
              <a:schemeClr val="bg1"/>
            </a:solidFill>
            <a:prstDash val="solid"/>
          </a:ln>
          <a:effectLst/>
        </p:spPr>
        <p:txBody>
          <a:bodyPr anchor="ctr"/>
          <a:lstStyle/>
          <a:p>
            <a:pPr algn="ctr" eaLnBrk="1" fontAlgn="auto" hangingPunct="1">
              <a:spcBef>
                <a:spcPts val="0"/>
              </a:spcBef>
              <a:spcAft>
                <a:spcPts val="0"/>
              </a:spcAft>
              <a:defRPr/>
            </a:pPr>
            <a:endParaRPr lang="en-US" kern="0" dirty="0">
              <a:solidFill>
                <a:schemeClr val="bg1"/>
              </a:solidFill>
              <a:latin typeface="Arial"/>
              <a:cs typeface="+mn-cs"/>
            </a:endParaRPr>
          </a:p>
        </p:txBody>
      </p:sp>
      <p:sp>
        <p:nvSpPr>
          <p:cNvPr id="76" name="Right Bracket 75"/>
          <p:cNvSpPr/>
          <p:nvPr/>
        </p:nvSpPr>
        <p:spPr>
          <a:xfrm rot="16200000">
            <a:off x="8062912" y="3206751"/>
            <a:ext cx="66675" cy="184150"/>
          </a:xfrm>
          <a:prstGeom prst="rightBracket">
            <a:avLst/>
          </a:prstGeom>
          <a:noFill/>
          <a:ln w="9525" cap="flat" cmpd="sng" algn="ctr">
            <a:solidFill>
              <a:schemeClr val="bg1"/>
            </a:solidFill>
            <a:prstDash val="solid"/>
          </a:ln>
          <a:effectLst/>
        </p:spPr>
        <p:txBody>
          <a:bodyPr anchor="ctr"/>
          <a:lstStyle/>
          <a:p>
            <a:pPr algn="ctr" eaLnBrk="1" fontAlgn="auto" hangingPunct="1">
              <a:spcBef>
                <a:spcPts val="0"/>
              </a:spcBef>
              <a:spcAft>
                <a:spcPts val="0"/>
              </a:spcAft>
              <a:defRPr/>
            </a:pPr>
            <a:endParaRPr lang="en-US" kern="0" dirty="0">
              <a:solidFill>
                <a:schemeClr val="bg1"/>
              </a:solidFill>
              <a:latin typeface="Arial"/>
              <a:cs typeface="+mn-cs"/>
            </a:endParaRPr>
          </a:p>
        </p:txBody>
      </p:sp>
      <p:sp>
        <p:nvSpPr>
          <p:cNvPr id="77" name="Right Bracket 76"/>
          <p:cNvSpPr/>
          <p:nvPr/>
        </p:nvSpPr>
        <p:spPr>
          <a:xfrm rot="16200000">
            <a:off x="8154194" y="2961481"/>
            <a:ext cx="65088" cy="365125"/>
          </a:xfrm>
          <a:prstGeom prst="rightBracket">
            <a:avLst/>
          </a:prstGeom>
          <a:noFill/>
          <a:ln w="9525" cap="flat" cmpd="sng" algn="ctr">
            <a:solidFill>
              <a:schemeClr val="bg1"/>
            </a:solidFill>
            <a:prstDash val="solid"/>
          </a:ln>
          <a:effectLst/>
        </p:spPr>
        <p:txBody>
          <a:bodyPr anchor="ctr"/>
          <a:lstStyle/>
          <a:p>
            <a:pPr algn="ctr" eaLnBrk="1" fontAlgn="auto" hangingPunct="1">
              <a:spcBef>
                <a:spcPts val="0"/>
              </a:spcBef>
              <a:spcAft>
                <a:spcPts val="0"/>
              </a:spcAft>
              <a:defRPr/>
            </a:pPr>
            <a:endParaRPr lang="en-US" kern="0" dirty="0">
              <a:solidFill>
                <a:schemeClr val="bg1"/>
              </a:solidFill>
              <a:latin typeface="Arial"/>
              <a:cs typeface="+mn-cs"/>
            </a:endParaRPr>
          </a:p>
        </p:txBody>
      </p:sp>
      <p:sp>
        <p:nvSpPr>
          <p:cNvPr id="78" name="Right Bracket 77"/>
          <p:cNvSpPr/>
          <p:nvPr/>
        </p:nvSpPr>
        <p:spPr>
          <a:xfrm rot="16200000">
            <a:off x="7434263" y="3076575"/>
            <a:ext cx="65087" cy="182563"/>
          </a:xfrm>
          <a:prstGeom prst="rightBracket">
            <a:avLst/>
          </a:prstGeom>
          <a:noFill/>
          <a:ln w="9525" cap="flat" cmpd="sng" algn="ctr">
            <a:solidFill>
              <a:schemeClr val="bg1"/>
            </a:solidFill>
            <a:prstDash val="solid"/>
          </a:ln>
          <a:effectLst/>
        </p:spPr>
        <p:txBody>
          <a:bodyPr anchor="ctr"/>
          <a:lstStyle/>
          <a:p>
            <a:pPr algn="ctr" eaLnBrk="1" fontAlgn="auto" hangingPunct="1">
              <a:spcBef>
                <a:spcPts val="0"/>
              </a:spcBef>
              <a:spcAft>
                <a:spcPts val="0"/>
              </a:spcAft>
              <a:defRPr/>
            </a:pPr>
            <a:endParaRPr lang="en-US" kern="0" dirty="0">
              <a:solidFill>
                <a:schemeClr val="bg1"/>
              </a:solidFill>
              <a:latin typeface="Arial"/>
              <a:cs typeface="+mn-cs"/>
            </a:endParaRPr>
          </a:p>
        </p:txBody>
      </p:sp>
      <p:sp>
        <p:nvSpPr>
          <p:cNvPr id="79" name="Right Bracket 78"/>
          <p:cNvSpPr/>
          <p:nvPr/>
        </p:nvSpPr>
        <p:spPr>
          <a:xfrm rot="16200000">
            <a:off x="7235825" y="2943226"/>
            <a:ext cx="65087" cy="182562"/>
          </a:xfrm>
          <a:prstGeom prst="rightBracket">
            <a:avLst/>
          </a:prstGeom>
          <a:noFill/>
          <a:ln w="9525" cap="flat" cmpd="sng" algn="ctr">
            <a:solidFill>
              <a:schemeClr val="bg1"/>
            </a:solidFill>
            <a:prstDash val="solid"/>
          </a:ln>
          <a:effectLst/>
        </p:spPr>
        <p:txBody>
          <a:bodyPr anchor="ctr"/>
          <a:lstStyle/>
          <a:p>
            <a:pPr algn="ctr" eaLnBrk="1" fontAlgn="auto" hangingPunct="1">
              <a:spcBef>
                <a:spcPts val="0"/>
              </a:spcBef>
              <a:spcAft>
                <a:spcPts val="0"/>
              </a:spcAft>
              <a:defRPr/>
            </a:pPr>
            <a:endParaRPr lang="en-US" kern="0" dirty="0">
              <a:solidFill>
                <a:schemeClr val="bg1"/>
              </a:solidFill>
              <a:latin typeface="Arial"/>
              <a:cs typeface="+mn-cs"/>
            </a:endParaRPr>
          </a:p>
        </p:txBody>
      </p:sp>
      <p:sp>
        <p:nvSpPr>
          <p:cNvPr id="80" name="Right Bracket 79"/>
          <p:cNvSpPr/>
          <p:nvPr/>
        </p:nvSpPr>
        <p:spPr>
          <a:xfrm rot="16200000">
            <a:off x="7325519" y="2696369"/>
            <a:ext cx="66675" cy="366713"/>
          </a:xfrm>
          <a:prstGeom prst="rightBracket">
            <a:avLst/>
          </a:prstGeom>
          <a:noFill/>
          <a:ln w="9525" cap="flat" cmpd="sng" algn="ctr">
            <a:solidFill>
              <a:schemeClr val="bg1"/>
            </a:solidFill>
            <a:prstDash val="solid"/>
          </a:ln>
          <a:effectLst/>
        </p:spPr>
        <p:txBody>
          <a:bodyPr anchor="ctr"/>
          <a:lstStyle/>
          <a:p>
            <a:pPr algn="ctr" eaLnBrk="1" fontAlgn="auto" hangingPunct="1">
              <a:spcBef>
                <a:spcPts val="0"/>
              </a:spcBef>
              <a:spcAft>
                <a:spcPts val="0"/>
              </a:spcAft>
              <a:defRPr/>
            </a:pPr>
            <a:endParaRPr lang="en-US" kern="0" dirty="0">
              <a:solidFill>
                <a:schemeClr val="bg1"/>
              </a:solidFill>
              <a:latin typeface="Arial"/>
              <a:cs typeface="+mn-cs"/>
            </a:endParaRPr>
          </a:p>
        </p:txBody>
      </p:sp>
      <p:sp>
        <p:nvSpPr>
          <p:cNvPr id="81" name="TextBox 28"/>
          <p:cNvSpPr txBox="1">
            <a:spLocks noChangeArrowheads="1"/>
          </p:cNvSpPr>
          <p:nvPr/>
        </p:nvSpPr>
        <p:spPr bwMode="auto">
          <a:xfrm>
            <a:off x="2895600" y="2552700"/>
            <a:ext cx="457200" cy="261938"/>
          </a:xfrm>
          <a:prstGeom prst="rect">
            <a:avLst/>
          </a:prstGeom>
          <a:noFill/>
          <a:ln w="9525">
            <a:noFill/>
            <a:miter lim="800000"/>
            <a:headEnd/>
            <a:tailEnd/>
          </a:ln>
        </p:spPr>
        <p:txBody>
          <a:bodyPr>
            <a:spAutoFit/>
          </a:bodyPr>
          <a:lstStyle/>
          <a:p>
            <a:pPr algn="ctr" eaLnBrk="1" fontAlgn="auto" hangingPunct="1">
              <a:spcBef>
                <a:spcPts val="0"/>
              </a:spcBef>
              <a:spcAft>
                <a:spcPts val="0"/>
              </a:spcAft>
              <a:defRPr/>
            </a:pPr>
            <a:r>
              <a:rPr lang="en-US" sz="1100" kern="0">
                <a:solidFill>
                  <a:schemeClr val="bg1"/>
                </a:solidFill>
              </a:rPr>
              <a:t>*</a:t>
            </a:r>
          </a:p>
        </p:txBody>
      </p:sp>
      <p:sp>
        <p:nvSpPr>
          <p:cNvPr id="82" name="TextBox 37"/>
          <p:cNvSpPr txBox="1">
            <a:spLocks noChangeArrowheads="1"/>
          </p:cNvSpPr>
          <p:nvPr/>
        </p:nvSpPr>
        <p:spPr bwMode="auto">
          <a:xfrm>
            <a:off x="2786063" y="2713038"/>
            <a:ext cx="457200" cy="261937"/>
          </a:xfrm>
          <a:prstGeom prst="rect">
            <a:avLst/>
          </a:prstGeom>
          <a:noFill/>
          <a:ln w="9525">
            <a:noFill/>
            <a:miter lim="800000"/>
            <a:headEnd/>
            <a:tailEnd/>
          </a:ln>
        </p:spPr>
        <p:txBody>
          <a:bodyPr>
            <a:spAutoFit/>
          </a:bodyPr>
          <a:lstStyle/>
          <a:p>
            <a:pPr algn="ctr" eaLnBrk="1" fontAlgn="auto" hangingPunct="1">
              <a:spcBef>
                <a:spcPts val="0"/>
              </a:spcBef>
              <a:spcAft>
                <a:spcPts val="0"/>
              </a:spcAft>
              <a:defRPr/>
            </a:pPr>
            <a:r>
              <a:rPr lang="en-US" sz="1100" kern="0">
                <a:solidFill>
                  <a:schemeClr val="bg1"/>
                </a:solidFill>
              </a:rPr>
              <a:t>*</a:t>
            </a:r>
          </a:p>
        </p:txBody>
      </p:sp>
      <p:sp>
        <p:nvSpPr>
          <p:cNvPr id="83" name="TextBox 38"/>
          <p:cNvSpPr txBox="1">
            <a:spLocks noChangeArrowheads="1"/>
          </p:cNvSpPr>
          <p:nvPr/>
        </p:nvSpPr>
        <p:spPr bwMode="auto">
          <a:xfrm>
            <a:off x="2984500" y="2843213"/>
            <a:ext cx="457200" cy="261937"/>
          </a:xfrm>
          <a:prstGeom prst="rect">
            <a:avLst/>
          </a:prstGeom>
          <a:noFill/>
          <a:ln w="9525">
            <a:noFill/>
            <a:miter lim="800000"/>
            <a:headEnd/>
            <a:tailEnd/>
          </a:ln>
        </p:spPr>
        <p:txBody>
          <a:bodyPr>
            <a:spAutoFit/>
          </a:bodyPr>
          <a:lstStyle/>
          <a:p>
            <a:pPr algn="ctr" eaLnBrk="1" fontAlgn="auto" hangingPunct="1">
              <a:spcBef>
                <a:spcPts val="0"/>
              </a:spcBef>
              <a:spcAft>
                <a:spcPts val="0"/>
              </a:spcAft>
              <a:defRPr/>
            </a:pPr>
            <a:r>
              <a:rPr lang="en-US" sz="1100" kern="0">
                <a:solidFill>
                  <a:schemeClr val="bg1"/>
                </a:solidFill>
              </a:rPr>
              <a:t>*</a:t>
            </a:r>
          </a:p>
        </p:txBody>
      </p:sp>
      <p:sp>
        <p:nvSpPr>
          <p:cNvPr id="84" name="TextBox 39"/>
          <p:cNvSpPr txBox="1">
            <a:spLocks noChangeArrowheads="1"/>
          </p:cNvSpPr>
          <p:nvPr/>
        </p:nvSpPr>
        <p:spPr bwMode="auto">
          <a:xfrm>
            <a:off x="3657600" y="2727325"/>
            <a:ext cx="457200" cy="261938"/>
          </a:xfrm>
          <a:prstGeom prst="rect">
            <a:avLst/>
          </a:prstGeom>
          <a:noFill/>
          <a:ln w="9525">
            <a:noFill/>
            <a:miter lim="800000"/>
            <a:headEnd/>
            <a:tailEnd/>
          </a:ln>
        </p:spPr>
        <p:txBody>
          <a:bodyPr>
            <a:spAutoFit/>
          </a:bodyPr>
          <a:lstStyle/>
          <a:p>
            <a:pPr algn="ctr" eaLnBrk="1" fontAlgn="auto" hangingPunct="1">
              <a:spcBef>
                <a:spcPts val="0"/>
              </a:spcBef>
              <a:spcAft>
                <a:spcPts val="0"/>
              </a:spcAft>
              <a:defRPr/>
            </a:pPr>
            <a:r>
              <a:rPr lang="en-US" sz="1100" kern="0">
                <a:solidFill>
                  <a:schemeClr val="bg1"/>
                </a:solidFill>
              </a:rPr>
              <a:t>*</a:t>
            </a:r>
          </a:p>
        </p:txBody>
      </p:sp>
      <p:sp>
        <p:nvSpPr>
          <p:cNvPr id="85" name="TextBox 40"/>
          <p:cNvSpPr txBox="1">
            <a:spLocks noChangeArrowheads="1"/>
          </p:cNvSpPr>
          <p:nvPr/>
        </p:nvSpPr>
        <p:spPr bwMode="auto">
          <a:xfrm>
            <a:off x="3770313" y="3013075"/>
            <a:ext cx="457200" cy="261938"/>
          </a:xfrm>
          <a:prstGeom prst="rect">
            <a:avLst/>
          </a:prstGeom>
          <a:noFill/>
          <a:ln w="9525">
            <a:noFill/>
            <a:miter lim="800000"/>
            <a:headEnd/>
            <a:tailEnd/>
          </a:ln>
        </p:spPr>
        <p:txBody>
          <a:bodyPr>
            <a:spAutoFit/>
          </a:bodyPr>
          <a:lstStyle/>
          <a:p>
            <a:pPr algn="ctr" eaLnBrk="1" fontAlgn="auto" hangingPunct="1">
              <a:spcBef>
                <a:spcPts val="0"/>
              </a:spcBef>
              <a:spcAft>
                <a:spcPts val="0"/>
              </a:spcAft>
              <a:defRPr/>
            </a:pPr>
            <a:r>
              <a:rPr lang="en-US" sz="1100" kern="0">
                <a:solidFill>
                  <a:schemeClr val="bg1"/>
                </a:solidFill>
              </a:rPr>
              <a:t>*</a:t>
            </a:r>
          </a:p>
        </p:txBody>
      </p:sp>
      <p:sp>
        <p:nvSpPr>
          <p:cNvPr id="86" name="TextBox 41"/>
          <p:cNvSpPr txBox="1">
            <a:spLocks noChangeArrowheads="1"/>
          </p:cNvSpPr>
          <p:nvPr/>
        </p:nvSpPr>
        <p:spPr bwMode="auto">
          <a:xfrm>
            <a:off x="3562350" y="2882900"/>
            <a:ext cx="457200" cy="260350"/>
          </a:xfrm>
          <a:prstGeom prst="rect">
            <a:avLst/>
          </a:prstGeom>
          <a:noFill/>
          <a:ln w="9525">
            <a:noFill/>
            <a:miter lim="800000"/>
            <a:headEnd/>
            <a:tailEnd/>
          </a:ln>
        </p:spPr>
        <p:txBody>
          <a:bodyPr>
            <a:spAutoFit/>
          </a:bodyPr>
          <a:lstStyle/>
          <a:p>
            <a:pPr algn="ctr" eaLnBrk="1" fontAlgn="auto" hangingPunct="1">
              <a:spcBef>
                <a:spcPts val="0"/>
              </a:spcBef>
              <a:spcAft>
                <a:spcPts val="0"/>
              </a:spcAft>
              <a:defRPr/>
            </a:pPr>
            <a:r>
              <a:rPr lang="en-US" sz="1100" kern="0">
                <a:solidFill>
                  <a:schemeClr val="bg1"/>
                </a:solidFill>
              </a:rPr>
              <a:t>*</a:t>
            </a:r>
          </a:p>
        </p:txBody>
      </p:sp>
      <p:sp>
        <p:nvSpPr>
          <p:cNvPr id="87" name="TextBox 42"/>
          <p:cNvSpPr txBox="1">
            <a:spLocks noChangeArrowheads="1"/>
          </p:cNvSpPr>
          <p:nvPr/>
        </p:nvSpPr>
        <p:spPr bwMode="auto">
          <a:xfrm>
            <a:off x="7146925" y="2684463"/>
            <a:ext cx="457200" cy="261937"/>
          </a:xfrm>
          <a:prstGeom prst="rect">
            <a:avLst/>
          </a:prstGeom>
          <a:noFill/>
          <a:ln w="9525">
            <a:noFill/>
            <a:miter lim="800000"/>
            <a:headEnd/>
            <a:tailEnd/>
          </a:ln>
        </p:spPr>
        <p:txBody>
          <a:bodyPr>
            <a:spAutoFit/>
          </a:bodyPr>
          <a:lstStyle/>
          <a:p>
            <a:pPr algn="ctr" eaLnBrk="1" fontAlgn="auto" hangingPunct="1">
              <a:spcBef>
                <a:spcPts val="0"/>
              </a:spcBef>
              <a:spcAft>
                <a:spcPts val="0"/>
              </a:spcAft>
              <a:defRPr/>
            </a:pPr>
            <a:r>
              <a:rPr lang="en-US" sz="1100" kern="0">
                <a:solidFill>
                  <a:schemeClr val="bg1"/>
                </a:solidFill>
              </a:rPr>
              <a:t>*</a:t>
            </a:r>
          </a:p>
        </p:txBody>
      </p:sp>
      <p:sp>
        <p:nvSpPr>
          <p:cNvPr id="88" name="TextBox 44"/>
          <p:cNvSpPr txBox="1">
            <a:spLocks noChangeArrowheads="1"/>
          </p:cNvSpPr>
          <p:nvPr/>
        </p:nvSpPr>
        <p:spPr bwMode="auto">
          <a:xfrm>
            <a:off x="7046913" y="2843213"/>
            <a:ext cx="457200" cy="261937"/>
          </a:xfrm>
          <a:prstGeom prst="rect">
            <a:avLst/>
          </a:prstGeom>
          <a:noFill/>
          <a:ln w="9525">
            <a:noFill/>
            <a:miter lim="800000"/>
            <a:headEnd/>
            <a:tailEnd/>
          </a:ln>
        </p:spPr>
        <p:txBody>
          <a:bodyPr>
            <a:spAutoFit/>
          </a:bodyPr>
          <a:lstStyle/>
          <a:p>
            <a:pPr algn="ctr" eaLnBrk="1" fontAlgn="auto" hangingPunct="1">
              <a:spcBef>
                <a:spcPts val="0"/>
              </a:spcBef>
              <a:spcAft>
                <a:spcPts val="0"/>
              </a:spcAft>
              <a:defRPr/>
            </a:pPr>
            <a:r>
              <a:rPr lang="en-US" sz="1100" kern="0">
                <a:solidFill>
                  <a:schemeClr val="bg1"/>
                </a:solidFill>
              </a:rPr>
              <a:t>*</a:t>
            </a:r>
          </a:p>
        </p:txBody>
      </p:sp>
      <p:sp>
        <p:nvSpPr>
          <p:cNvPr id="89" name="TextBox 45"/>
          <p:cNvSpPr txBox="1">
            <a:spLocks noChangeArrowheads="1"/>
          </p:cNvSpPr>
          <p:nvPr/>
        </p:nvSpPr>
        <p:spPr bwMode="auto">
          <a:xfrm>
            <a:off x="7239000" y="2974975"/>
            <a:ext cx="457200" cy="261938"/>
          </a:xfrm>
          <a:prstGeom prst="rect">
            <a:avLst/>
          </a:prstGeom>
          <a:noFill/>
          <a:ln w="9525">
            <a:noFill/>
            <a:miter lim="800000"/>
            <a:headEnd/>
            <a:tailEnd/>
          </a:ln>
        </p:spPr>
        <p:txBody>
          <a:bodyPr>
            <a:spAutoFit/>
          </a:bodyPr>
          <a:lstStyle/>
          <a:p>
            <a:pPr algn="ctr" eaLnBrk="1" fontAlgn="auto" hangingPunct="1">
              <a:spcBef>
                <a:spcPts val="0"/>
              </a:spcBef>
              <a:spcAft>
                <a:spcPts val="0"/>
              </a:spcAft>
              <a:defRPr/>
            </a:pPr>
            <a:r>
              <a:rPr lang="en-US" sz="1100" kern="0">
                <a:solidFill>
                  <a:schemeClr val="bg1"/>
                </a:solidFill>
              </a:rPr>
              <a:t>*</a:t>
            </a:r>
          </a:p>
        </p:txBody>
      </p:sp>
      <p:sp>
        <p:nvSpPr>
          <p:cNvPr id="90" name="TextBox 46"/>
          <p:cNvSpPr txBox="1">
            <a:spLocks noChangeArrowheads="1"/>
          </p:cNvSpPr>
          <p:nvPr/>
        </p:nvSpPr>
        <p:spPr bwMode="auto">
          <a:xfrm>
            <a:off x="7958138" y="2946400"/>
            <a:ext cx="457200" cy="260350"/>
          </a:xfrm>
          <a:prstGeom prst="rect">
            <a:avLst/>
          </a:prstGeom>
          <a:noFill/>
          <a:ln w="9525">
            <a:noFill/>
            <a:miter lim="800000"/>
            <a:headEnd/>
            <a:tailEnd/>
          </a:ln>
        </p:spPr>
        <p:txBody>
          <a:bodyPr>
            <a:spAutoFit/>
          </a:bodyPr>
          <a:lstStyle/>
          <a:p>
            <a:pPr algn="ctr" eaLnBrk="1" fontAlgn="auto" hangingPunct="1">
              <a:spcBef>
                <a:spcPts val="0"/>
              </a:spcBef>
              <a:spcAft>
                <a:spcPts val="0"/>
              </a:spcAft>
              <a:defRPr/>
            </a:pPr>
            <a:r>
              <a:rPr lang="en-US" sz="1100" kern="0">
                <a:solidFill>
                  <a:schemeClr val="bg1"/>
                </a:solidFill>
              </a:rPr>
              <a:t>*</a:t>
            </a:r>
          </a:p>
        </p:txBody>
      </p:sp>
      <p:sp>
        <p:nvSpPr>
          <p:cNvPr id="91" name="TextBox 47"/>
          <p:cNvSpPr txBox="1">
            <a:spLocks noChangeArrowheads="1"/>
          </p:cNvSpPr>
          <p:nvPr/>
        </p:nvSpPr>
        <p:spPr bwMode="auto">
          <a:xfrm>
            <a:off x="8064500" y="3243263"/>
            <a:ext cx="457200" cy="261937"/>
          </a:xfrm>
          <a:prstGeom prst="rect">
            <a:avLst/>
          </a:prstGeom>
          <a:noFill/>
          <a:ln w="9525">
            <a:noFill/>
            <a:miter lim="800000"/>
            <a:headEnd/>
            <a:tailEnd/>
          </a:ln>
        </p:spPr>
        <p:txBody>
          <a:bodyPr>
            <a:spAutoFit/>
          </a:bodyPr>
          <a:lstStyle/>
          <a:p>
            <a:pPr algn="ctr" eaLnBrk="1" fontAlgn="auto" hangingPunct="1">
              <a:spcBef>
                <a:spcPts val="0"/>
              </a:spcBef>
              <a:spcAft>
                <a:spcPts val="0"/>
              </a:spcAft>
              <a:defRPr/>
            </a:pPr>
            <a:r>
              <a:rPr lang="en-US" sz="1100" kern="0">
                <a:solidFill>
                  <a:schemeClr val="bg1"/>
                </a:solidFill>
              </a:rPr>
              <a:t>*</a:t>
            </a:r>
          </a:p>
        </p:txBody>
      </p:sp>
      <p:sp>
        <p:nvSpPr>
          <p:cNvPr id="92" name="TextBox 48"/>
          <p:cNvSpPr txBox="1">
            <a:spLocks noChangeArrowheads="1"/>
          </p:cNvSpPr>
          <p:nvPr/>
        </p:nvSpPr>
        <p:spPr bwMode="auto">
          <a:xfrm>
            <a:off x="7867650" y="3108325"/>
            <a:ext cx="457200" cy="260350"/>
          </a:xfrm>
          <a:prstGeom prst="rect">
            <a:avLst/>
          </a:prstGeom>
          <a:noFill/>
          <a:ln w="9525">
            <a:noFill/>
            <a:miter lim="800000"/>
            <a:headEnd/>
            <a:tailEnd/>
          </a:ln>
        </p:spPr>
        <p:txBody>
          <a:bodyPr>
            <a:spAutoFit/>
          </a:bodyPr>
          <a:lstStyle/>
          <a:p>
            <a:pPr algn="ctr" eaLnBrk="1" fontAlgn="auto" hangingPunct="1">
              <a:spcBef>
                <a:spcPts val="0"/>
              </a:spcBef>
              <a:spcAft>
                <a:spcPts val="0"/>
              </a:spcAft>
              <a:defRPr/>
            </a:pPr>
            <a:r>
              <a:rPr lang="en-US" sz="1100" kern="0">
                <a:solidFill>
                  <a:schemeClr val="bg1"/>
                </a:solidFill>
              </a:rPr>
              <a:t>*</a:t>
            </a:r>
          </a:p>
        </p:txBody>
      </p:sp>
    </p:spTree>
    <p:extLst>
      <p:ext uri="{BB962C8B-B14F-4D97-AF65-F5344CB8AC3E}">
        <p14:creationId xmlns:p14="http://schemas.microsoft.com/office/powerpoint/2010/main" xmlns="" val="3093557748"/>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슬라이드 번호 개체 틀 5"/>
          <p:cNvSpPr txBox="1">
            <a:spLocks/>
          </p:cNvSpPr>
          <p:nvPr/>
        </p:nvSpPr>
        <p:spPr>
          <a:xfrm>
            <a:off x="6915596" y="6475941"/>
            <a:ext cx="2133600" cy="347531"/>
          </a:xfrm>
          <a:prstGeom prst="rect">
            <a:avLst/>
          </a:prstGeom>
        </p:spPr>
        <p:txBody>
          <a:bodyPr vert="horz" lIns="91440" tIns="45720" rIns="91440" bIns="45720" rtlCol="0" anchor="ctr"/>
          <a:lstStyle>
            <a:defPPr>
              <a:defRPr lang="ko-KR"/>
            </a:defPPr>
            <a:lvl1pPr marL="0" algn="r" defTabSz="914400" rtl="0" eaLnBrk="1" latinLnBrk="1" hangingPunct="1">
              <a:defRPr sz="1200" b="1" kern="1200">
                <a:gradFill>
                  <a:gsLst>
                    <a:gs pos="18333">
                      <a:schemeClr val="tx1">
                        <a:lumMod val="50000"/>
                        <a:lumOff val="50000"/>
                      </a:schemeClr>
                    </a:gs>
                    <a:gs pos="0">
                      <a:schemeClr val="tx1">
                        <a:lumMod val="50000"/>
                        <a:lumOff val="50000"/>
                      </a:schemeClr>
                    </a:gs>
                  </a:gsLst>
                  <a:lin ang="5400000" scaled="0"/>
                </a:gra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18E23911-D0FE-4AD4-B579-316E8E4737A1}" type="slidenum">
              <a:rPr lang="ko-KR" altLang="en-US" sz="1100" smtClean="0">
                <a:gradFill>
                  <a:gsLst>
                    <a:gs pos="18333">
                      <a:schemeClr val="tx1"/>
                    </a:gs>
                    <a:gs pos="0">
                      <a:schemeClr val="tx1"/>
                    </a:gs>
                  </a:gsLst>
                  <a:lin ang="5400000" scaled="0"/>
                </a:gradFill>
                <a:latin typeface="Arial" pitchFamily="34" charset="0"/>
                <a:cs typeface="Arial" pitchFamily="34" charset="0"/>
              </a:rPr>
              <a:pPr/>
              <a:t>28</a:t>
            </a:fld>
            <a:endParaRPr lang="ko-KR" altLang="en-US" sz="1100" dirty="0">
              <a:gradFill>
                <a:gsLst>
                  <a:gs pos="18333">
                    <a:schemeClr val="tx1"/>
                  </a:gs>
                  <a:gs pos="0">
                    <a:schemeClr val="tx1"/>
                  </a:gs>
                </a:gsLst>
                <a:lin ang="5400000" scaled="0"/>
              </a:gradFill>
              <a:latin typeface="Arial" pitchFamily="34" charset="0"/>
              <a:cs typeface="Arial" pitchFamily="34" charset="0"/>
            </a:endParaRPr>
          </a:p>
        </p:txBody>
      </p:sp>
      <p:sp>
        <p:nvSpPr>
          <p:cNvPr id="16" name="Rectangle 4"/>
          <p:cNvSpPr txBox="1">
            <a:spLocks noChangeArrowheads="1"/>
          </p:cNvSpPr>
          <p:nvPr/>
        </p:nvSpPr>
        <p:spPr bwMode="auto">
          <a:xfrm>
            <a:off x="0" y="52388"/>
            <a:ext cx="8460432" cy="1049867"/>
          </a:xfrm>
          <a:prstGeom prst="rect">
            <a:avLst/>
          </a:prstGeom>
          <a:noFill/>
          <a:ln w="9525">
            <a:noFill/>
            <a:miter lim="800000"/>
            <a:headEnd/>
            <a:tailEnd/>
          </a:ln>
        </p:spPr>
        <p:txBody>
          <a:bodyPr anchor="ctr"/>
          <a:lstStyle/>
          <a:p>
            <a:pPr algn="ctr">
              <a:defRPr/>
            </a:pPr>
            <a:r>
              <a:rPr lang="en-US" sz="2400" b="1" kern="0" dirty="0">
                <a:solidFill>
                  <a:schemeClr val="tx1">
                    <a:lumMod val="75000"/>
                    <a:lumOff val="25000"/>
                  </a:schemeClr>
                </a:solidFill>
                <a:latin typeface="Berlin Sans FB Demi" pitchFamily="34" charset="0"/>
                <a:ea typeface="+mj-ea"/>
                <a:cs typeface="Arial" pitchFamily="34" charset="0"/>
              </a:rPr>
              <a:t>Key considerations </a:t>
            </a:r>
            <a:r>
              <a:rPr lang="en-US" sz="2400" b="1" kern="0" dirty="0" smtClean="0">
                <a:solidFill>
                  <a:schemeClr val="tx1">
                    <a:lumMod val="75000"/>
                    <a:lumOff val="25000"/>
                  </a:schemeClr>
                </a:solidFill>
                <a:latin typeface="Berlin Sans FB Demi" pitchFamily="34" charset="0"/>
                <a:ea typeface="+mj-ea"/>
                <a:cs typeface="Arial" pitchFamily="34" charset="0"/>
              </a:rPr>
              <a:t/>
            </a:r>
            <a:br>
              <a:rPr lang="en-US" sz="2400" b="1" kern="0" dirty="0" smtClean="0">
                <a:solidFill>
                  <a:schemeClr val="tx1">
                    <a:lumMod val="75000"/>
                    <a:lumOff val="25000"/>
                  </a:schemeClr>
                </a:solidFill>
                <a:latin typeface="Berlin Sans FB Demi" pitchFamily="34" charset="0"/>
                <a:ea typeface="+mj-ea"/>
                <a:cs typeface="Arial" pitchFamily="34" charset="0"/>
              </a:rPr>
            </a:br>
            <a:r>
              <a:rPr lang="en-US" sz="2400" b="1" kern="0" dirty="0" smtClean="0">
                <a:solidFill>
                  <a:schemeClr val="tx1">
                    <a:lumMod val="75000"/>
                    <a:lumOff val="25000"/>
                  </a:schemeClr>
                </a:solidFill>
                <a:latin typeface="Berlin Sans FB Demi" pitchFamily="34" charset="0"/>
                <a:ea typeface="+mj-ea"/>
                <a:cs typeface="Arial" pitchFamily="34" charset="0"/>
              </a:rPr>
              <a:t>in </a:t>
            </a:r>
            <a:r>
              <a:rPr lang="en-US" sz="2400" b="1" kern="0" dirty="0">
                <a:solidFill>
                  <a:schemeClr val="tx1">
                    <a:lumMod val="75000"/>
                    <a:lumOff val="25000"/>
                  </a:schemeClr>
                </a:solidFill>
                <a:latin typeface="Berlin Sans FB Demi" pitchFamily="34" charset="0"/>
                <a:ea typeface="+mj-ea"/>
                <a:cs typeface="Arial" pitchFamily="34" charset="0"/>
              </a:rPr>
              <a:t>long-term CHB management</a:t>
            </a:r>
          </a:p>
        </p:txBody>
      </p:sp>
      <p:grpSp>
        <p:nvGrpSpPr>
          <p:cNvPr id="2" name="그룹 37"/>
          <p:cNvGrpSpPr/>
          <p:nvPr/>
        </p:nvGrpSpPr>
        <p:grpSpPr>
          <a:xfrm>
            <a:off x="3168909" y="6116670"/>
            <a:ext cx="4787467" cy="657670"/>
            <a:chOff x="179511" y="6220403"/>
            <a:chExt cx="4211403" cy="493253"/>
          </a:xfrm>
        </p:grpSpPr>
        <p:cxnSp>
          <p:nvCxnSpPr>
            <p:cNvPr id="39" name="직선 연결선 38"/>
            <p:cNvCxnSpPr/>
            <p:nvPr/>
          </p:nvCxnSpPr>
          <p:spPr>
            <a:xfrm>
              <a:off x="183794" y="6301268"/>
              <a:ext cx="0" cy="412388"/>
            </a:xfrm>
            <a:prstGeom prst="line">
              <a:avLst/>
            </a:prstGeom>
            <a:ln w="19050">
              <a:solidFill>
                <a:srgbClr val="034892"/>
              </a:solidFill>
            </a:ln>
            <a:effectLst/>
          </p:spPr>
          <p:style>
            <a:lnRef idx="2">
              <a:schemeClr val="accent1"/>
            </a:lnRef>
            <a:fillRef idx="0">
              <a:schemeClr val="accent1"/>
            </a:fillRef>
            <a:effectRef idx="1">
              <a:schemeClr val="accent1"/>
            </a:effectRef>
            <a:fontRef idx="minor">
              <a:schemeClr val="tx1"/>
            </a:fontRef>
          </p:style>
        </p:cxnSp>
        <p:sp>
          <p:nvSpPr>
            <p:cNvPr id="40" name="직사각형 39"/>
            <p:cNvSpPr/>
            <p:nvPr/>
          </p:nvSpPr>
          <p:spPr>
            <a:xfrm>
              <a:off x="179511" y="6220403"/>
              <a:ext cx="4211403" cy="432811"/>
            </a:xfrm>
            <a:prstGeom prst="rect">
              <a:avLst/>
            </a:prstGeom>
          </p:spPr>
          <p:txBody>
            <a:bodyPr wrap="square">
              <a:spAutoFit/>
            </a:bodyPr>
            <a:lstStyle/>
            <a:p>
              <a:pPr marL="228600" indent="-228600">
                <a:buAutoNum type="arabicPeriod"/>
              </a:pPr>
              <a:r>
                <a:rPr lang="en-US" altLang="ko-KR" sz="1050" b="1" dirty="0" err="1" smtClean="0">
                  <a:latin typeface="Arial" pitchFamily="34" charset="0"/>
                  <a:cs typeface="Arial" pitchFamily="34" charset="0"/>
                </a:rPr>
                <a:t>Keeffe</a:t>
              </a:r>
              <a:r>
                <a:rPr lang="en-US" altLang="ko-KR" sz="1050" b="1" dirty="0" smtClean="0">
                  <a:latin typeface="Arial" pitchFamily="34" charset="0"/>
                  <a:cs typeface="Arial" pitchFamily="34" charset="0"/>
                </a:rPr>
                <a:t> E. Clin Gastroenterol Hepatol. 2008;6:1315–1341. </a:t>
              </a:r>
            </a:p>
            <a:p>
              <a:r>
                <a:rPr lang="fr-FR" altLang="ko-KR" sz="1050" b="1" dirty="0" smtClean="0">
                  <a:latin typeface="Arial" pitchFamily="34" charset="0"/>
                  <a:cs typeface="Arial" pitchFamily="34" charset="0"/>
                </a:rPr>
                <a:t>2. </a:t>
              </a:r>
              <a:r>
                <a:rPr lang="da-DK" altLang="ko-KR" sz="1050" b="1" dirty="0" smtClean="0">
                  <a:latin typeface="Arial" pitchFamily="34" charset="0"/>
                  <a:cs typeface="Arial" pitchFamily="34" charset="0"/>
                </a:rPr>
                <a:t>Liaw YF, et al. Hepatol Int. 2008;2:263–283. </a:t>
              </a:r>
              <a:br>
                <a:rPr lang="da-DK" altLang="ko-KR" sz="1050" b="1" dirty="0" smtClean="0">
                  <a:latin typeface="Arial" pitchFamily="34" charset="0"/>
                  <a:cs typeface="Arial" pitchFamily="34" charset="0"/>
                </a:rPr>
              </a:br>
              <a:r>
                <a:rPr lang="en-US" altLang="ko-KR" sz="1050" b="1" dirty="0" smtClean="0">
                  <a:latin typeface="Arial" pitchFamily="34" charset="0"/>
                  <a:cs typeface="Arial" pitchFamily="34" charset="0"/>
                </a:rPr>
                <a:t>3. Lok A &amp; McMahon B. Hepatology. 2009;50:1–36. </a:t>
              </a:r>
            </a:p>
          </p:txBody>
        </p:sp>
      </p:grpSp>
      <p:grpSp>
        <p:nvGrpSpPr>
          <p:cNvPr id="3" name="그룹 40"/>
          <p:cNvGrpSpPr/>
          <p:nvPr/>
        </p:nvGrpSpPr>
        <p:grpSpPr>
          <a:xfrm>
            <a:off x="611560" y="2492896"/>
            <a:ext cx="7891008" cy="3936437"/>
            <a:chOff x="447274" y="1833688"/>
            <a:chExt cx="7891008" cy="2579807"/>
          </a:xfrm>
        </p:grpSpPr>
        <p:sp>
          <p:nvSpPr>
            <p:cNvPr id="42" name="모서리가 둥근 직사각형 96"/>
            <p:cNvSpPr/>
            <p:nvPr/>
          </p:nvSpPr>
          <p:spPr>
            <a:xfrm>
              <a:off x="6957779" y="1833688"/>
              <a:ext cx="1282926" cy="488302"/>
            </a:xfrm>
            <a:prstGeom prst="roundRect">
              <a:avLst/>
            </a:prstGeom>
            <a:gradFill>
              <a:gsLst>
                <a:gs pos="0">
                  <a:srgbClr val="4496C9">
                    <a:lumMod val="66000"/>
                    <a:lumOff val="34000"/>
                  </a:srgbClr>
                </a:gs>
                <a:gs pos="100000">
                  <a:srgbClr val="4496C9"/>
                </a:gs>
              </a:gsLst>
              <a:lin ang="5400000" scaled="0"/>
            </a:gradFill>
            <a:ln w="6350">
              <a:noFill/>
            </a:ln>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algn="ctr" defTabSz="914321">
                <a:defRPr/>
              </a:pPr>
              <a:r>
                <a:rPr lang="en-US" altLang="ko-KR" sz="1200" b="1" dirty="0">
                  <a:solidFill>
                    <a:schemeClr val="tx1">
                      <a:lumMod val="75000"/>
                      <a:lumOff val="25000"/>
                    </a:schemeClr>
                  </a:solidFill>
                  <a:latin typeface="Arial" pitchFamily="34" charset="0"/>
                  <a:ea typeface="굴림" pitchFamily="50" charset="-127"/>
                  <a:cs typeface="Arial" pitchFamily="34" charset="0"/>
                </a:rPr>
                <a:t>Improved liver histology</a:t>
              </a:r>
            </a:p>
          </p:txBody>
        </p:sp>
        <p:sp>
          <p:nvSpPr>
            <p:cNvPr id="43" name="모서리가 둥근 직사각형 96"/>
            <p:cNvSpPr/>
            <p:nvPr/>
          </p:nvSpPr>
          <p:spPr>
            <a:xfrm>
              <a:off x="683568" y="2732438"/>
              <a:ext cx="876256" cy="488302"/>
            </a:xfrm>
            <a:prstGeom prst="roundRect">
              <a:avLst/>
            </a:prstGeom>
            <a:gradFill>
              <a:gsLst>
                <a:gs pos="0">
                  <a:srgbClr val="700B3A">
                    <a:lumMod val="84000"/>
                    <a:lumOff val="16000"/>
                  </a:srgbClr>
                </a:gs>
                <a:gs pos="99000">
                  <a:srgbClr val="7E0C42">
                    <a:lumMod val="90000"/>
                  </a:srgbClr>
                </a:gs>
              </a:gsLst>
              <a:lin ang="5400000" scaled="0"/>
            </a:gradFill>
            <a:ln w="6350">
              <a:noFill/>
            </a:ln>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algn="ctr" defTabSz="914321">
                <a:defRPr/>
              </a:pPr>
              <a:r>
                <a:rPr lang="en-US" altLang="ko-KR" sz="1200" b="1" dirty="0">
                  <a:solidFill>
                    <a:schemeClr val="tx1">
                      <a:lumMod val="75000"/>
                      <a:lumOff val="25000"/>
                    </a:schemeClr>
                  </a:solidFill>
                  <a:latin typeface="Arial" pitchFamily="34" charset="0"/>
                  <a:ea typeface="굴림" pitchFamily="50" charset="-127"/>
                  <a:cs typeface="Arial" pitchFamily="34" charset="0"/>
                </a:rPr>
                <a:t>Fibrosis</a:t>
              </a:r>
            </a:p>
          </p:txBody>
        </p:sp>
        <p:sp>
          <p:nvSpPr>
            <p:cNvPr id="44" name="AutoShape 7"/>
            <p:cNvSpPr>
              <a:spLocks noChangeArrowheads="1"/>
            </p:cNvSpPr>
            <p:nvPr/>
          </p:nvSpPr>
          <p:spPr bwMode="auto">
            <a:xfrm rot="5400000" flipH="1">
              <a:off x="4747595" y="2628984"/>
              <a:ext cx="105727" cy="695210"/>
            </a:xfrm>
            <a:prstGeom prst="upArrow">
              <a:avLst>
                <a:gd name="adj1" fmla="val 52704"/>
                <a:gd name="adj2" fmla="val 91888"/>
              </a:avLst>
            </a:prstGeom>
            <a:gradFill flip="none" rotWithShape="1">
              <a:gsLst>
                <a:gs pos="13333">
                  <a:sysClr val="window" lastClr="FFFFFF">
                    <a:lumMod val="33000"/>
                  </a:sysClr>
                </a:gs>
                <a:gs pos="100000">
                  <a:sysClr val="window" lastClr="FFFFFF">
                    <a:lumMod val="30000"/>
                  </a:sysClr>
                </a:gs>
                <a:gs pos="41000">
                  <a:sysClr val="window" lastClr="FFFFFF">
                    <a:lumMod val="69000"/>
                  </a:sysClr>
                </a:gs>
              </a:gsLst>
              <a:lin ang="0" scaled="1"/>
              <a:tileRect/>
            </a:gradFill>
            <a:ln>
              <a:noFill/>
            </a:ln>
            <a:effectLst>
              <a:outerShdw blurRad="63500" sx="102000" sy="102000" algn="ctr" rotWithShape="0">
                <a:prstClr val="black">
                  <a:alpha val="40000"/>
                </a:prstClr>
              </a:outerShdw>
            </a:effectLst>
            <a:scene3d>
              <a:camera prst="orthographicFront"/>
              <a:lightRig rig="threePt" dir="t"/>
            </a:scene3d>
            <a:sp3d>
              <a:bevelT w="139700" prst="cross"/>
            </a:sp3d>
            <a:extLst/>
          </p:spPr>
          <p:txBody>
            <a:bodyPr rot="10800000" vert="eaVert"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latinLnBrk="0" hangingPunct="1">
                <a:spcBef>
                  <a:spcPct val="0"/>
                </a:spcBef>
                <a:spcAft>
                  <a:spcPct val="0"/>
                </a:spcAft>
                <a:defRPr/>
              </a:pPr>
              <a:endParaRPr lang="en-GB" altLang="zh-HK" sz="2000" kern="0" dirty="0" smtClean="0">
                <a:solidFill>
                  <a:schemeClr val="tx1">
                    <a:lumMod val="75000"/>
                    <a:lumOff val="25000"/>
                  </a:schemeClr>
                </a:solidFill>
              </a:endParaRPr>
            </a:p>
          </p:txBody>
        </p:sp>
        <p:grpSp>
          <p:nvGrpSpPr>
            <p:cNvPr id="4" name="그룹 44"/>
            <p:cNvGrpSpPr/>
            <p:nvPr/>
          </p:nvGrpSpPr>
          <p:grpSpPr>
            <a:xfrm>
              <a:off x="5283466" y="2677652"/>
              <a:ext cx="3054816" cy="597875"/>
              <a:chOff x="6629752" y="2482852"/>
              <a:chExt cx="3054816" cy="597875"/>
            </a:xfrm>
          </p:grpSpPr>
          <p:sp>
            <p:nvSpPr>
              <p:cNvPr id="61" name="모서리가 둥근 직사각형 60"/>
              <p:cNvSpPr/>
              <p:nvPr/>
            </p:nvSpPr>
            <p:spPr>
              <a:xfrm>
                <a:off x="6629752" y="2482852"/>
                <a:ext cx="3054816" cy="597875"/>
              </a:xfrm>
              <a:prstGeom prst="roundRect">
                <a:avLst>
                  <a:gd name="adj" fmla="val 1490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dirty="0">
                  <a:solidFill>
                    <a:schemeClr val="tx1">
                      <a:lumMod val="75000"/>
                      <a:lumOff val="25000"/>
                    </a:schemeClr>
                  </a:solidFill>
                  <a:latin typeface="Arial" pitchFamily="34" charset="0"/>
                  <a:cs typeface="Arial" pitchFamily="34" charset="0"/>
                </a:endParaRPr>
              </a:p>
            </p:txBody>
          </p:sp>
          <p:grpSp>
            <p:nvGrpSpPr>
              <p:cNvPr id="5" name="그룹 61"/>
              <p:cNvGrpSpPr/>
              <p:nvPr/>
            </p:nvGrpSpPr>
            <p:grpSpPr>
              <a:xfrm>
                <a:off x="6722912" y="2559834"/>
                <a:ext cx="2868497" cy="443911"/>
                <a:chOff x="6701463" y="2559835"/>
                <a:chExt cx="2868497" cy="443911"/>
              </a:xfrm>
            </p:grpSpPr>
            <p:sp>
              <p:nvSpPr>
                <p:cNvPr id="63" name="모서리가 둥근 직사각형 96"/>
                <p:cNvSpPr/>
                <p:nvPr/>
              </p:nvSpPr>
              <p:spPr>
                <a:xfrm>
                  <a:off x="8403664" y="2559835"/>
                  <a:ext cx="1166296" cy="443911"/>
                </a:xfrm>
                <a:prstGeom prst="roundRect">
                  <a:avLst/>
                </a:prstGeom>
                <a:gradFill>
                  <a:gsLst>
                    <a:gs pos="0">
                      <a:schemeClr val="bg1">
                        <a:lumMod val="83000"/>
                      </a:schemeClr>
                    </a:gs>
                    <a:gs pos="99000">
                      <a:schemeClr val="bg1">
                        <a:lumMod val="63000"/>
                      </a:schemeClr>
                    </a:gs>
                  </a:gsLst>
                  <a:lin ang="5400000" scaled="0"/>
                </a:gradFill>
                <a:ln w="6350">
                  <a:noFill/>
                </a:ln>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algn="ctr" defTabSz="914321">
                    <a:defRPr/>
                  </a:pPr>
                  <a:r>
                    <a:rPr lang="en-US" altLang="ko-KR" sz="1200" b="1" dirty="0">
                      <a:solidFill>
                        <a:schemeClr val="tx1">
                          <a:lumMod val="75000"/>
                          <a:lumOff val="25000"/>
                        </a:schemeClr>
                      </a:solidFill>
                      <a:latin typeface="Arial" pitchFamily="34" charset="0"/>
                      <a:ea typeface="굴림" pitchFamily="50" charset="-127"/>
                      <a:cs typeface="Arial" pitchFamily="34" charset="0"/>
                    </a:rPr>
                    <a:t>Prevention of </a:t>
                  </a:r>
                  <a:br>
                    <a:rPr lang="en-US" altLang="ko-KR" sz="1200" b="1" dirty="0">
                      <a:solidFill>
                        <a:schemeClr val="tx1">
                          <a:lumMod val="75000"/>
                          <a:lumOff val="25000"/>
                        </a:schemeClr>
                      </a:solidFill>
                      <a:latin typeface="Arial" pitchFamily="34" charset="0"/>
                      <a:ea typeface="굴림" pitchFamily="50" charset="-127"/>
                      <a:cs typeface="Arial" pitchFamily="34" charset="0"/>
                    </a:rPr>
                  </a:br>
                  <a:r>
                    <a:rPr lang="en-US" altLang="ko-KR" sz="1200" b="1" dirty="0">
                      <a:solidFill>
                        <a:schemeClr val="tx1">
                          <a:lumMod val="75000"/>
                          <a:lumOff val="25000"/>
                        </a:schemeClr>
                      </a:solidFill>
                      <a:latin typeface="Arial" pitchFamily="34" charset="0"/>
                      <a:ea typeface="굴림" pitchFamily="50" charset="-127"/>
                      <a:cs typeface="Arial" pitchFamily="34" charset="0"/>
                    </a:rPr>
                    <a:t>resistance</a:t>
                  </a:r>
                </a:p>
              </p:txBody>
            </p:sp>
            <p:sp>
              <p:nvSpPr>
                <p:cNvPr id="64" name="모서리가 둥근 직사각형 96"/>
                <p:cNvSpPr/>
                <p:nvPr/>
              </p:nvSpPr>
              <p:spPr>
                <a:xfrm>
                  <a:off x="6701463" y="2559835"/>
                  <a:ext cx="1166296" cy="443911"/>
                </a:xfrm>
                <a:prstGeom prst="roundRect">
                  <a:avLst/>
                </a:prstGeom>
                <a:gradFill>
                  <a:gsLst>
                    <a:gs pos="0">
                      <a:schemeClr val="bg1">
                        <a:lumMod val="84000"/>
                      </a:schemeClr>
                    </a:gs>
                    <a:gs pos="99000">
                      <a:schemeClr val="bg1">
                        <a:lumMod val="63000"/>
                      </a:schemeClr>
                    </a:gs>
                  </a:gsLst>
                  <a:lin ang="5400000" scaled="0"/>
                </a:gradFill>
                <a:ln w="6350">
                  <a:noFill/>
                </a:ln>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algn="ctr" defTabSz="914321">
                    <a:defRPr/>
                  </a:pPr>
                  <a:r>
                    <a:rPr lang="en-US" altLang="ko-KR" sz="1200" b="1" dirty="0">
                      <a:solidFill>
                        <a:schemeClr val="tx1">
                          <a:lumMod val="75000"/>
                          <a:lumOff val="25000"/>
                        </a:schemeClr>
                      </a:solidFill>
                      <a:latin typeface="Arial" pitchFamily="34" charset="0"/>
                      <a:ea typeface="굴림" pitchFamily="50" charset="-127"/>
                      <a:cs typeface="Arial" pitchFamily="34" charset="0"/>
                    </a:rPr>
                    <a:t>Potent viral </a:t>
                  </a:r>
                  <a:br>
                    <a:rPr lang="en-US" altLang="ko-KR" sz="1200" b="1" dirty="0">
                      <a:solidFill>
                        <a:schemeClr val="tx1">
                          <a:lumMod val="75000"/>
                          <a:lumOff val="25000"/>
                        </a:schemeClr>
                      </a:solidFill>
                      <a:latin typeface="Arial" pitchFamily="34" charset="0"/>
                      <a:ea typeface="굴림" pitchFamily="50" charset="-127"/>
                      <a:cs typeface="Arial" pitchFamily="34" charset="0"/>
                    </a:rPr>
                  </a:br>
                  <a:r>
                    <a:rPr lang="en-US" altLang="ko-KR" sz="1200" b="1" dirty="0">
                      <a:solidFill>
                        <a:schemeClr val="tx1">
                          <a:lumMod val="75000"/>
                          <a:lumOff val="25000"/>
                        </a:schemeClr>
                      </a:solidFill>
                      <a:latin typeface="Arial" pitchFamily="34" charset="0"/>
                      <a:ea typeface="굴림" pitchFamily="50" charset="-127"/>
                      <a:cs typeface="Arial" pitchFamily="34" charset="0"/>
                    </a:rPr>
                    <a:t>suppression</a:t>
                  </a:r>
                </a:p>
              </p:txBody>
            </p:sp>
            <p:sp>
              <p:nvSpPr>
                <p:cNvPr id="66" name="AutoShape 7"/>
                <p:cNvSpPr>
                  <a:spLocks noChangeArrowheads="1"/>
                </p:cNvSpPr>
                <p:nvPr/>
              </p:nvSpPr>
              <p:spPr bwMode="auto">
                <a:xfrm rot="10800000">
                  <a:off x="7987189" y="2642572"/>
                  <a:ext cx="297046" cy="279416"/>
                </a:xfrm>
                <a:custGeom>
                  <a:avLst/>
                  <a:gdLst/>
                  <a:ahLst/>
                  <a:cxnLst/>
                  <a:rect l="l" t="t" r="r" b="b"/>
                  <a:pathLst>
                    <a:path w="338094" h="338093">
                      <a:moveTo>
                        <a:pt x="201871" y="338093"/>
                      </a:moveTo>
                      <a:lnTo>
                        <a:pt x="136223" y="338093"/>
                      </a:lnTo>
                      <a:lnTo>
                        <a:pt x="136223" y="201871"/>
                      </a:lnTo>
                      <a:lnTo>
                        <a:pt x="0" y="201871"/>
                      </a:lnTo>
                      <a:lnTo>
                        <a:pt x="0" y="136223"/>
                      </a:lnTo>
                      <a:lnTo>
                        <a:pt x="136223" y="136223"/>
                      </a:lnTo>
                      <a:lnTo>
                        <a:pt x="136223" y="0"/>
                      </a:lnTo>
                      <a:lnTo>
                        <a:pt x="201871" y="0"/>
                      </a:lnTo>
                      <a:lnTo>
                        <a:pt x="201871" y="136223"/>
                      </a:lnTo>
                      <a:lnTo>
                        <a:pt x="338094" y="136223"/>
                      </a:lnTo>
                      <a:lnTo>
                        <a:pt x="338094" y="201871"/>
                      </a:lnTo>
                      <a:lnTo>
                        <a:pt x="201871" y="201871"/>
                      </a:lnTo>
                      <a:close/>
                    </a:path>
                  </a:pathLst>
                </a:custGeom>
                <a:gradFill flip="none" rotWithShape="1">
                  <a:gsLst>
                    <a:gs pos="13333">
                      <a:sysClr val="window" lastClr="FFFFFF">
                        <a:lumMod val="33000"/>
                      </a:sysClr>
                    </a:gs>
                    <a:gs pos="100000">
                      <a:sysClr val="window" lastClr="FFFFFF">
                        <a:lumMod val="30000"/>
                      </a:sysClr>
                    </a:gs>
                    <a:gs pos="41000">
                      <a:sysClr val="window" lastClr="FFFFFF">
                        <a:lumMod val="69000"/>
                      </a:sysClr>
                    </a:gs>
                  </a:gsLst>
                  <a:lin ang="0" scaled="1"/>
                  <a:tileRect/>
                </a:gradFill>
                <a:ln>
                  <a:noFill/>
                </a:ln>
                <a:effectLst>
                  <a:outerShdw blurRad="63500" sx="102000" sy="102000" algn="ctr" rotWithShape="0">
                    <a:prstClr val="black">
                      <a:alpha val="40000"/>
                    </a:prstClr>
                  </a:outerShdw>
                </a:effectLst>
                <a:scene3d>
                  <a:camera prst="orthographicFront"/>
                  <a:lightRig rig="threePt" dir="t"/>
                </a:scene3d>
                <a:sp3d>
                  <a:bevelT w="139700" prst="cross"/>
                </a:sp3d>
                <a:extLst/>
              </p:spPr>
              <p:txBody>
                <a:bodyPr rot="10800000" vert="eaVert"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latinLnBrk="0" hangingPunct="1">
                    <a:spcBef>
                      <a:spcPct val="0"/>
                    </a:spcBef>
                    <a:spcAft>
                      <a:spcPct val="0"/>
                    </a:spcAft>
                    <a:defRPr/>
                  </a:pPr>
                  <a:endParaRPr lang="en-GB" altLang="zh-HK" sz="2000" kern="0" dirty="0" smtClean="0">
                    <a:solidFill>
                      <a:schemeClr val="tx1">
                        <a:lumMod val="75000"/>
                        <a:lumOff val="25000"/>
                      </a:schemeClr>
                    </a:solidFill>
                  </a:endParaRPr>
                </a:p>
              </p:txBody>
            </p:sp>
          </p:grpSp>
        </p:grpSp>
        <p:sp>
          <p:nvSpPr>
            <p:cNvPr id="46" name="AutoShape 7"/>
            <p:cNvSpPr>
              <a:spLocks noChangeArrowheads="1"/>
            </p:cNvSpPr>
            <p:nvPr/>
          </p:nvSpPr>
          <p:spPr bwMode="auto">
            <a:xfrm flipH="1">
              <a:off x="7543043" y="2384360"/>
              <a:ext cx="112398" cy="230922"/>
            </a:xfrm>
            <a:prstGeom prst="upArrow">
              <a:avLst>
                <a:gd name="adj1" fmla="val 52704"/>
                <a:gd name="adj2" fmla="val 91888"/>
              </a:avLst>
            </a:prstGeom>
            <a:gradFill flip="none" rotWithShape="1">
              <a:gsLst>
                <a:gs pos="13333">
                  <a:sysClr val="window" lastClr="FFFFFF">
                    <a:lumMod val="33000"/>
                  </a:sysClr>
                </a:gs>
                <a:gs pos="100000">
                  <a:sysClr val="window" lastClr="FFFFFF">
                    <a:lumMod val="30000"/>
                  </a:sysClr>
                </a:gs>
                <a:gs pos="41000">
                  <a:sysClr val="window" lastClr="FFFFFF">
                    <a:lumMod val="69000"/>
                  </a:sysClr>
                </a:gs>
              </a:gsLst>
              <a:lin ang="0" scaled="1"/>
              <a:tileRect/>
            </a:gradFill>
            <a:ln>
              <a:noFill/>
            </a:ln>
            <a:effectLst>
              <a:outerShdw blurRad="63500" sx="102000" sy="102000" algn="ctr" rotWithShape="0">
                <a:prstClr val="black">
                  <a:alpha val="40000"/>
                </a:prstClr>
              </a:outerShdw>
            </a:effectLst>
            <a:scene3d>
              <a:camera prst="orthographicFront"/>
              <a:lightRig rig="threePt" dir="t"/>
            </a:scene3d>
            <a:sp3d>
              <a:bevelT w="139700" prst="cross"/>
            </a:sp3d>
            <a:extLst/>
          </p:spPr>
          <p:txBody>
            <a:bodyPr rot="10800000" vert="eaVert"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latinLnBrk="0" hangingPunct="1">
                <a:spcBef>
                  <a:spcPct val="0"/>
                </a:spcBef>
                <a:spcAft>
                  <a:spcPct val="0"/>
                </a:spcAft>
                <a:defRPr/>
              </a:pPr>
              <a:endParaRPr lang="en-GB" altLang="zh-HK" sz="2000" kern="0" dirty="0" smtClean="0">
                <a:solidFill>
                  <a:schemeClr val="tx1">
                    <a:lumMod val="75000"/>
                    <a:lumOff val="25000"/>
                  </a:schemeClr>
                </a:solidFill>
              </a:endParaRPr>
            </a:p>
          </p:txBody>
        </p:sp>
        <p:sp>
          <p:nvSpPr>
            <p:cNvPr id="47" name="AutoShape 7"/>
            <p:cNvSpPr>
              <a:spLocks noChangeArrowheads="1"/>
            </p:cNvSpPr>
            <p:nvPr/>
          </p:nvSpPr>
          <p:spPr bwMode="auto">
            <a:xfrm flipH="1" flipV="1">
              <a:off x="1065497" y="3314042"/>
              <a:ext cx="112398" cy="230922"/>
            </a:xfrm>
            <a:prstGeom prst="upArrow">
              <a:avLst>
                <a:gd name="adj1" fmla="val 52704"/>
                <a:gd name="adj2" fmla="val 91888"/>
              </a:avLst>
            </a:prstGeom>
            <a:gradFill flip="none" rotWithShape="1">
              <a:gsLst>
                <a:gs pos="0">
                  <a:srgbClr val="780C3F"/>
                </a:gs>
                <a:gs pos="50000">
                  <a:srgbClr val="700B3A">
                    <a:lumMod val="84000"/>
                    <a:lumOff val="16000"/>
                  </a:srgbClr>
                </a:gs>
                <a:gs pos="99000">
                  <a:srgbClr val="7E0C42">
                    <a:lumMod val="90000"/>
                  </a:srgbClr>
                </a:gs>
              </a:gsLst>
              <a:lin ang="0" scaled="1"/>
              <a:tileRect/>
            </a:gradFill>
            <a:ln>
              <a:noFill/>
            </a:ln>
            <a:effectLst>
              <a:outerShdw blurRad="63500" sx="102000" sy="102000" algn="ctr" rotWithShape="0">
                <a:prstClr val="black">
                  <a:alpha val="40000"/>
                </a:prstClr>
              </a:outerShdw>
            </a:effectLst>
            <a:scene3d>
              <a:camera prst="orthographicFront"/>
              <a:lightRig rig="threePt" dir="t"/>
            </a:scene3d>
            <a:sp3d>
              <a:bevelT w="139700" prst="cross"/>
            </a:sp3d>
            <a:extLst/>
          </p:spPr>
          <p:txBody>
            <a:bodyPr rot="10800000" vert="eaVert"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latinLnBrk="0" hangingPunct="1">
                <a:spcBef>
                  <a:spcPct val="0"/>
                </a:spcBef>
                <a:spcAft>
                  <a:spcPct val="0"/>
                </a:spcAft>
                <a:defRPr/>
              </a:pPr>
              <a:endParaRPr lang="en-GB" altLang="zh-HK" sz="2000" kern="0" dirty="0" smtClean="0">
                <a:solidFill>
                  <a:schemeClr val="tx1">
                    <a:lumMod val="75000"/>
                    <a:lumOff val="25000"/>
                  </a:schemeClr>
                </a:solidFill>
              </a:endParaRPr>
            </a:p>
          </p:txBody>
        </p:sp>
        <p:sp>
          <p:nvSpPr>
            <p:cNvPr id="48" name="AutoShape 7"/>
            <p:cNvSpPr>
              <a:spLocks noChangeArrowheads="1"/>
            </p:cNvSpPr>
            <p:nvPr/>
          </p:nvSpPr>
          <p:spPr bwMode="auto">
            <a:xfrm rot="16200000">
              <a:off x="2250886" y="2364523"/>
              <a:ext cx="105727" cy="1224136"/>
            </a:xfrm>
            <a:prstGeom prst="upArrow">
              <a:avLst>
                <a:gd name="adj1" fmla="val 52704"/>
                <a:gd name="adj2" fmla="val 91888"/>
              </a:avLst>
            </a:prstGeom>
            <a:gradFill flip="none" rotWithShape="1">
              <a:gsLst>
                <a:gs pos="0">
                  <a:srgbClr val="780C3F"/>
                </a:gs>
                <a:gs pos="50000">
                  <a:srgbClr val="700B3A">
                    <a:lumMod val="84000"/>
                    <a:lumOff val="16000"/>
                  </a:srgbClr>
                </a:gs>
                <a:gs pos="99000">
                  <a:srgbClr val="7E0C42">
                    <a:lumMod val="90000"/>
                  </a:srgbClr>
                </a:gs>
              </a:gsLst>
              <a:lin ang="0" scaled="1"/>
              <a:tileRect/>
            </a:gradFill>
            <a:ln>
              <a:noFill/>
            </a:ln>
            <a:effectLst>
              <a:outerShdw blurRad="63500" sx="102000" sy="102000" algn="ctr" rotWithShape="0">
                <a:prstClr val="black">
                  <a:alpha val="40000"/>
                </a:prstClr>
              </a:outerShdw>
            </a:effectLst>
            <a:scene3d>
              <a:camera prst="orthographicFront"/>
              <a:lightRig rig="threePt" dir="t"/>
            </a:scene3d>
            <a:sp3d>
              <a:bevelT w="139700" prst="cross"/>
            </a:sp3d>
            <a:extLst/>
          </p:spPr>
          <p:txBody>
            <a:bodyPr rot="10800000" vert="eaVert"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latinLnBrk="0" hangingPunct="1">
                <a:spcBef>
                  <a:spcPct val="0"/>
                </a:spcBef>
                <a:spcAft>
                  <a:spcPct val="0"/>
                </a:spcAft>
                <a:defRPr/>
              </a:pPr>
              <a:endParaRPr lang="en-GB" altLang="zh-HK" sz="2000" kern="0" dirty="0" smtClean="0">
                <a:solidFill>
                  <a:schemeClr val="tx1">
                    <a:lumMod val="75000"/>
                    <a:lumOff val="25000"/>
                  </a:schemeClr>
                </a:solidFill>
              </a:endParaRPr>
            </a:p>
          </p:txBody>
        </p:sp>
        <p:sp>
          <p:nvSpPr>
            <p:cNvPr id="49" name="Text Box 9"/>
            <p:cNvSpPr txBox="1">
              <a:spLocks noChangeArrowheads="1"/>
            </p:cNvSpPr>
            <p:nvPr/>
          </p:nvSpPr>
          <p:spPr bwMode="auto">
            <a:xfrm>
              <a:off x="1723876" y="2998328"/>
              <a:ext cx="1223412" cy="260201"/>
            </a:xfrm>
            <a:prstGeom prst="rect">
              <a:avLst/>
            </a:prstGeom>
            <a:noFill/>
            <a:ln w="9525">
              <a:noFill/>
              <a:miter lim="800000"/>
              <a:headEnd/>
              <a:tailEnd/>
            </a:ln>
          </p:spPr>
          <p:txBody>
            <a:bodyPr wrap="none">
              <a:spAutoFit/>
            </a:bodyPr>
            <a:lstStyle/>
            <a:p>
              <a:pPr algn="ctr" latinLnBrk="0">
                <a:lnSpc>
                  <a:spcPct val="90000"/>
                </a:lnSpc>
              </a:pPr>
              <a:r>
                <a:rPr lang="en-US" sz="1100" b="1" dirty="0">
                  <a:solidFill>
                    <a:schemeClr val="tx1">
                      <a:lumMod val="75000"/>
                      <a:lumOff val="25000"/>
                    </a:schemeClr>
                  </a:solidFill>
                  <a:latin typeface="Arial" pitchFamily="34" charset="0"/>
                  <a:ea typeface="MS PGothic" pitchFamily="34" charset="-128"/>
                  <a:cs typeface="Arial" pitchFamily="34" charset="0"/>
                </a:rPr>
                <a:t>Uncontrolled </a:t>
              </a:r>
              <a:br>
                <a:rPr lang="en-US" sz="1100" b="1" dirty="0">
                  <a:solidFill>
                    <a:schemeClr val="tx1">
                      <a:lumMod val="75000"/>
                      <a:lumOff val="25000"/>
                    </a:schemeClr>
                  </a:solidFill>
                  <a:latin typeface="Arial" pitchFamily="34" charset="0"/>
                  <a:ea typeface="MS PGothic" pitchFamily="34" charset="-128"/>
                  <a:cs typeface="Arial" pitchFamily="34" charset="0"/>
                </a:rPr>
              </a:br>
              <a:r>
                <a:rPr lang="en-US" sz="1100" b="1" dirty="0">
                  <a:solidFill>
                    <a:schemeClr val="tx1">
                      <a:lumMod val="75000"/>
                      <a:lumOff val="25000"/>
                    </a:schemeClr>
                  </a:solidFill>
                  <a:latin typeface="Arial" pitchFamily="34" charset="0"/>
                  <a:ea typeface="MS PGothic" pitchFamily="34" charset="-128"/>
                  <a:cs typeface="Arial" pitchFamily="34" charset="0"/>
                </a:rPr>
                <a:t>viral replication</a:t>
              </a:r>
            </a:p>
          </p:txBody>
        </p:sp>
        <p:sp>
          <p:nvSpPr>
            <p:cNvPr id="50" name="TextBox 49"/>
            <p:cNvSpPr txBox="1"/>
            <p:nvPr/>
          </p:nvSpPr>
          <p:spPr>
            <a:xfrm>
              <a:off x="4246885" y="3021188"/>
              <a:ext cx="1024639" cy="282389"/>
            </a:xfrm>
            <a:prstGeom prst="rect">
              <a:avLst/>
            </a:prstGeom>
            <a:noFill/>
          </p:spPr>
          <p:txBody>
            <a:bodyPr wrap="none" rtlCol="0">
              <a:spAutoFit/>
            </a:bodyPr>
            <a:lstStyle/>
            <a:p>
              <a:pPr algn="ctr"/>
              <a:r>
                <a:rPr lang="en-US" altLang="ko-KR" sz="1100" b="1" dirty="0" smtClean="0">
                  <a:solidFill>
                    <a:schemeClr val="tx1">
                      <a:lumMod val="75000"/>
                      <a:lumOff val="25000"/>
                    </a:schemeClr>
                  </a:solidFill>
                  <a:latin typeface="Arial" pitchFamily="34" charset="0"/>
                  <a:cs typeface="Arial" pitchFamily="34" charset="0"/>
                </a:rPr>
                <a:t>Potent viral</a:t>
              </a:r>
            </a:p>
            <a:p>
              <a:pPr algn="ctr"/>
              <a:r>
                <a:rPr lang="en-US" altLang="ko-KR" sz="1100" b="1" dirty="0" smtClean="0">
                  <a:solidFill>
                    <a:schemeClr val="tx1">
                      <a:lumMod val="75000"/>
                      <a:lumOff val="25000"/>
                    </a:schemeClr>
                  </a:solidFill>
                  <a:latin typeface="Arial" pitchFamily="34" charset="0"/>
                  <a:cs typeface="Arial" pitchFamily="34" charset="0"/>
                </a:rPr>
                <a:t>suppression</a:t>
              </a:r>
              <a:endParaRPr lang="ko-KR" altLang="en-US" sz="1100" b="1" dirty="0">
                <a:solidFill>
                  <a:schemeClr val="tx1">
                    <a:lumMod val="75000"/>
                    <a:lumOff val="25000"/>
                  </a:schemeClr>
                </a:solidFill>
                <a:latin typeface="Arial" pitchFamily="34" charset="0"/>
                <a:cs typeface="Arial" pitchFamily="34" charset="0"/>
              </a:endParaRPr>
            </a:p>
          </p:txBody>
        </p:sp>
        <p:sp>
          <p:nvSpPr>
            <p:cNvPr id="51" name="TextBox 50"/>
            <p:cNvSpPr txBox="1"/>
            <p:nvPr/>
          </p:nvSpPr>
          <p:spPr>
            <a:xfrm>
              <a:off x="1789205" y="2589140"/>
              <a:ext cx="1107996" cy="260201"/>
            </a:xfrm>
            <a:prstGeom prst="rect">
              <a:avLst/>
            </a:prstGeom>
            <a:noFill/>
          </p:spPr>
          <p:txBody>
            <a:bodyPr wrap="none" rtlCol="0">
              <a:spAutoFit/>
            </a:bodyPr>
            <a:lstStyle/>
            <a:p>
              <a:pPr algn="ctr">
                <a:lnSpc>
                  <a:spcPct val="90000"/>
                </a:lnSpc>
              </a:pPr>
              <a:r>
                <a:rPr lang="en-US" altLang="ko-KR" sz="1100" b="1" dirty="0" smtClean="0">
                  <a:solidFill>
                    <a:schemeClr val="tx1">
                      <a:lumMod val="75000"/>
                      <a:lumOff val="25000"/>
                    </a:schemeClr>
                  </a:solidFill>
                  <a:latin typeface="Arial" pitchFamily="34" charset="0"/>
                  <a:cs typeface="Arial" pitchFamily="34" charset="0"/>
                </a:rPr>
                <a:t>No/ineffective</a:t>
              </a:r>
            </a:p>
            <a:p>
              <a:pPr algn="ctr">
                <a:lnSpc>
                  <a:spcPct val="90000"/>
                </a:lnSpc>
              </a:pPr>
              <a:r>
                <a:rPr lang="en-US" altLang="ko-KR" sz="1100" b="1" dirty="0" smtClean="0">
                  <a:solidFill>
                    <a:schemeClr val="tx1">
                      <a:lumMod val="75000"/>
                      <a:lumOff val="25000"/>
                    </a:schemeClr>
                  </a:solidFill>
                  <a:latin typeface="Arial" pitchFamily="34" charset="0"/>
                  <a:cs typeface="Arial" pitchFamily="34" charset="0"/>
                </a:rPr>
                <a:t>treatment</a:t>
              </a:r>
            </a:p>
          </p:txBody>
        </p:sp>
        <p:grpSp>
          <p:nvGrpSpPr>
            <p:cNvPr id="6" name="그룹 51"/>
            <p:cNvGrpSpPr/>
            <p:nvPr/>
          </p:nvGrpSpPr>
          <p:grpSpPr>
            <a:xfrm>
              <a:off x="2756234" y="2704903"/>
              <a:ext cx="1633586" cy="856496"/>
              <a:chOff x="2833736" y="3572619"/>
              <a:chExt cx="2000306" cy="1048769"/>
            </a:xfrm>
          </p:grpSpPr>
          <p:pic>
            <p:nvPicPr>
              <p:cNvPr id="59" name="Picture 4" descr="C:\Users\Ptinside\Desktop\00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137885" y="3572619"/>
                <a:ext cx="1696157" cy="1048769"/>
              </a:xfrm>
              <a:prstGeom prst="rect">
                <a:avLst/>
              </a:prstGeom>
              <a:noFill/>
              <a:effectLst>
                <a:outerShdw blurRad="50800" sx="101000" sy="101000" algn="ctr" rotWithShape="0">
                  <a:prstClr val="black">
                    <a:alpha val="65000"/>
                  </a:prstClr>
                </a:outerShdw>
              </a:effectLst>
              <a:extLst>
                <a:ext uri="{909E8E84-426E-40DD-AFC4-6F175D3DCCD1}">
                  <a14:hiddenFill xmlns:a14="http://schemas.microsoft.com/office/drawing/2010/main" xmlns="">
                    <a:solidFill>
                      <a:srgbClr val="FFFFFF"/>
                    </a:solidFill>
                  </a14:hiddenFill>
                </a:ext>
              </a:extLst>
            </p:spPr>
          </p:pic>
          <p:sp>
            <p:nvSpPr>
              <p:cNvPr id="60" name="직사각형 59"/>
              <p:cNvSpPr/>
              <p:nvPr/>
            </p:nvSpPr>
            <p:spPr>
              <a:xfrm>
                <a:off x="2833736" y="3675780"/>
                <a:ext cx="1762704" cy="395180"/>
              </a:xfrm>
              <a:prstGeom prst="rect">
                <a:avLst/>
              </a:prstGeom>
            </p:spPr>
            <p:txBody>
              <a:bodyPr>
                <a:spAutoFit/>
              </a:bodyPr>
              <a:lstStyle/>
              <a:p>
                <a:pPr algn="ctr" defTabSz="914321">
                  <a:defRPr/>
                </a:pPr>
                <a:r>
                  <a:rPr lang="en-US" altLang="ko-KR" sz="1300" b="1" dirty="0">
                    <a:solidFill>
                      <a:schemeClr val="tx1">
                        <a:lumMod val="75000"/>
                        <a:lumOff val="25000"/>
                      </a:schemeClr>
                    </a:solidFill>
                    <a:effectLst>
                      <a:outerShdw blurRad="25400" dist="25400" dir="2700000" algn="tl" rotWithShape="0">
                        <a:prstClr val="black"/>
                      </a:outerShdw>
                    </a:effectLst>
                    <a:latin typeface="Arial" pitchFamily="34" charset="0"/>
                    <a:ea typeface="굴림" pitchFamily="50" charset="-127"/>
                    <a:cs typeface="Arial" pitchFamily="34" charset="0"/>
                  </a:rPr>
                  <a:t>CHB</a:t>
                </a:r>
                <a:br>
                  <a:rPr lang="en-US" altLang="ko-KR" sz="1300" b="1" dirty="0">
                    <a:solidFill>
                      <a:schemeClr val="tx1">
                        <a:lumMod val="75000"/>
                        <a:lumOff val="25000"/>
                      </a:schemeClr>
                    </a:solidFill>
                    <a:effectLst>
                      <a:outerShdw blurRad="25400" dist="25400" dir="2700000" algn="tl" rotWithShape="0">
                        <a:prstClr val="black"/>
                      </a:outerShdw>
                    </a:effectLst>
                    <a:latin typeface="Arial" pitchFamily="34" charset="0"/>
                    <a:ea typeface="굴림" pitchFamily="50" charset="-127"/>
                    <a:cs typeface="Arial" pitchFamily="34" charset="0"/>
                  </a:rPr>
                </a:br>
                <a:r>
                  <a:rPr lang="en-US" altLang="ko-KR" sz="1300" b="1" dirty="0">
                    <a:solidFill>
                      <a:schemeClr val="tx1">
                        <a:lumMod val="75000"/>
                        <a:lumOff val="25000"/>
                      </a:schemeClr>
                    </a:solidFill>
                    <a:effectLst>
                      <a:outerShdw blurRad="25400" dist="25400" dir="2700000" algn="tl" rotWithShape="0">
                        <a:prstClr val="black"/>
                      </a:outerShdw>
                    </a:effectLst>
                    <a:latin typeface="Arial" pitchFamily="34" charset="0"/>
                    <a:ea typeface="굴림" pitchFamily="50" charset="-127"/>
                    <a:cs typeface="Arial" pitchFamily="34" charset="0"/>
                  </a:rPr>
                  <a:t>infection</a:t>
                </a:r>
              </a:p>
            </p:txBody>
          </p:sp>
        </p:grpSp>
        <p:sp>
          <p:nvSpPr>
            <p:cNvPr id="53" name="TextBox 52"/>
            <p:cNvSpPr txBox="1"/>
            <p:nvPr/>
          </p:nvSpPr>
          <p:spPr>
            <a:xfrm>
              <a:off x="2908615" y="2049096"/>
              <a:ext cx="920445" cy="282389"/>
            </a:xfrm>
            <a:prstGeom prst="rect">
              <a:avLst/>
            </a:prstGeom>
            <a:noFill/>
          </p:spPr>
          <p:txBody>
            <a:bodyPr wrap="none" rtlCol="0">
              <a:spAutoFit/>
            </a:bodyPr>
            <a:lstStyle/>
            <a:p>
              <a:pPr algn="ctr"/>
              <a:r>
                <a:rPr lang="en-US" altLang="ko-KR" sz="1100" b="1" dirty="0" smtClean="0">
                  <a:solidFill>
                    <a:schemeClr val="tx1">
                      <a:lumMod val="75000"/>
                      <a:lumOff val="25000"/>
                    </a:schemeClr>
                  </a:solidFill>
                  <a:latin typeface="Arial" pitchFamily="34" charset="0"/>
                  <a:cs typeface="Arial" pitchFamily="34" charset="0"/>
                </a:rPr>
                <a:t>Hepatitis B</a:t>
              </a:r>
            </a:p>
            <a:p>
              <a:pPr algn="ctr"/>
              <a:r>
                <a:rPr lang="en-US" altLang="ko-KR" sz="1100" b="1" dirty="0" smtClean="0">
                  <a:solidFill>
                    <a:schemeClr val="tx1">
                      <a:lumMod val="75000"/>
                      <a:lumOff val="25000"/>
                    </a:schemeClr>
                  </a:solidFill>
                  <a:latin typeface="Arial" pitchFamily="34" charset="0"/>
                  <a:cs typeface="Arial" pitchFamily="34" charset="0"/>
                </a:rPr>
                <a:t>Virus</a:t>
              </a:r>
              <a:endParaRPr lang="ko-KR" altLang="en-US" sz="1100" b="1" dirty="0">
                <a:solidFill>
                  <a:schemeClr val="tx1">
                    <a:lumMod val="75000"/>
                    <a:lumOff val="25000"/>
                  </a:schemeClr>
                </a:solidFill>
                <a:latin typeface="Arial" pitchFamily="34" charset="0"/>
                <a:cs typeface="Arial" pitchFamily="34" charset="0"/>
              </a:endParaRPr>
            </a:p>
          </p:txBody>
        </p:sp>
        <p:pic>
          <p:nvPicPr>
            <p:cNvPr id="54" name="Picture 4" descr="C:\Users\PTINSIDE1\Desktop\35a4eweg4tawe5rf.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428462" y="2278825"/>
              <a:ext cx="653322" cy="446717"/>
            </a:xfrm>
            <a:prstGeom prst="rect">
              <a:avLst/>
            </a:prstGeom>
            <a:noFill/>
            <a:extLst>
              <a:ext uri="{909E8E84-426E-40DD-AFC4-6F175D3DCCD1}">
                <a14:hiddenFill xmlns:a14="http://schemas.microsoft.com/office/drawing/2010/main" xmlns="">
                  <a:solidFill>
                    <a:srgbClr val="FFFFFF"/>
                  </a:solidFill>
                </a14:hiddenFill>
              </a:ext>
            </a:extLst>
          </p:spPr>
        </p:pic>
        <p:pic>
          <p:nvPicPr>
            <p:cNvPr id="55" name="Picture 5" descr="C:\Users\PTINSIDE1\Desktop\24551.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47274" y="3442608"/>
              <a:ext cx="1293463" cy="970887"/>
            </a:xfrm>
            <a:prstGeom prst="rect">
              <a:avLst/>
            </a:prstGeom>
            <a:noFill/>
            <a:extLst>
              <a:ext uri="{909E8E84-426E-40DD-AFC4-6F175D3DCCD1}">
                <a14:hiddenFill xmlns:a14="http://schemas.microsoft.com/office/drawing/2010/main" xmlns="">
                  <a:solidFill>
                    <a:srgbClr val="FFFFFF"/>
                  </a:solidFill>
                </a14:hiddenFill>
              </a:ext>
            </a:extLst>
          </p:spPr>
        </p:pic>
        <p:sp>
          <p:nvSpPr>
            <p:cNvPr id="56" name="Text Box 9"/>
            <p:cNvSpPr txBox="1">
              <a:spLocks noChangeArrowheads="1"/>
            </p:cNvSpPr>
            <p:nvPr/>
          </p:nvSpPr>
          <p:spPr bwMode="auto">
            <a:xfrm>
              <a:off x="1238770" y="3928051"/>
              <a:ext cx="803425" cy="260201"/>
            </a:xfrm>
            <a:prstGeom prst="rect">
              <a:avLst/>
            </a:prstGeom>
            <a:noFill/>
            <a:ln w="9525">
              <a:noFill/>
              <a:miter lim="800000"/>
              <a:headEnd/>
              <a:tailEnd/>
            </a:ln>
          </p:spPr>
          <p:txBody>
            <a:bodyPr wrap="none">
              <a:spAutoFit/>
            </a:bodyPr>
            <a:lstStyle/>
            <a:p>
              <a:pPr algn="ctr" latinLnBrk="0">
                <a:lnSpc>
                  <a:spcPct val="90000"/>
                </a:lnSpc>
              </a:pPr>
              <a:r>
                <a:rPr lang="en-US" sz="1100" b="1" dirty="0">
                  <a:solidFill>
                    <a:schemeClr val="tx1">
                      <a:lumMod val="75000"/>
                      <a:lumOff val="25000"/>
                    </a:schemeClr>
                  </a:solidFill>
                  <a:latin typeface="Arial" pitchFamily="34" charset="0"/>
                  <a:ea typeface="MS PGothic" pitchFamily="34" charset="-128"/>
                  <a:cs typeface="Arial" pitchFamily="34" charset="0"/>
                </a:rPr>
                <a:t>Liver</a:t>
              </a:r>
            </a:p>
            <a:p>
              <a:pPr algn="ctr" latinLnBrk="0">
                <a:lnSpc>
                  <a:spcPct val="90000"/>
                </a:lnSpc>
              </a:pPr>
              <a:r>
                <a:rPr lang="en-US" sz="1100" b="1" dirty="0">
                  <a:solidFill>
                    <a:schemeClr val="tx1">
                      <a:lumMod val="75000"/>
                      <a:lumOff val="25000"/>
                    </a:schemeClr>
                  </a:solidFill>
                  <a:latin typeface="Arial" pitchFamily="34" charset="0"/>
                  <a:ea typeface="MS PGothic" pitchFamily="34" charset="-128"/>
                  <a:cs typeface="Arial" pitchFamily="34" charset="0"/>
                </a:rPr>
                <a:t>Cirrhosis</a:t>
              </a:r>
            </a:p>
          </p:txBody>
        </p:sp>
      </p:grpSp>
      <p:sp>
        <p:nvSpPr>
          <p:cNvPr id="30" name="TextBox 29"/>
          <p:cNvSpPr txBox="1"/>
          <p:nvPr/>
        </p:nvSpPr>
        <p:spPr>
          <a:xfrm>
            <a:off x="6660232" y="1412776"/>
            <a:ext cx="2160240" cy="646331"/>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path path="circle">
              <a:fillToRect l="100000" b="100000"/>
            </a:path>
            <a:tileRect t="-100000" r="-100000"/>
          </a:gradFill>
          <a:scene3d>
            <a:camera prst="orthographicFront"/>
            <a:lightRig rig="threePt" dir="t"/>
          </a:scene3d>
          <a:sp3d>
            <a:bevelT/>
          </a:sp3d>
        </p:spPr>
        <p:txBody>
          <a:bodyPr wrap="square" rtlCol="0">
            <a:spAutoFit/>
          </a:bodyPr>
          <a:lstStyle/>
          <a:p>
            <a:r>
              <a:rPr lang="en-US" dirty="0" smtClean="0"/>
              <a:t>Prevention of liver disease progression</a:t>
            </a:r>
            <a:endParaRPr lang="en-US" dirty="0"/>
          </a:p>
        </p:txBody>
      </p:sp>
      <p:sp>
        <p:nvSpPr>
          <p:cNvPr id="31" name="위쪽 화살표 30"/>
          <p:cNvSpPr/>
          <p:nvPr/>
        </p:nvSpPr>
        <p:spPr>
          <a:xfrm>
            <a:off x="7668344" y="2132856"/>
            <a:ext cx="216024" cy="21602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AutoShape 7"/>
          <p:cNvSpPr>
            <a:spLocks noChangeArrowheads="1"/>
          </p:cNvSpPr>
          <p:nvPr/>
        </p:nvSpPr>
        <p:spPr bwMode="auto">
          <a:xfrm rot="16200000" flipH="1" flipV="1">
            <a:off x="1907229" y="5473065"/>
            <a:ext cx="529725" cy="196784"/>
          </a:xfrm>
          <a:prstGeom prst="upArrow">
            <a:avLst>
              <a:gd name="adj1" fmla="val 52704"/>
              <a:gd name="adj2" fmla="val 91888"/>
            </a:avLst>
          </a:prstGeom>
          <a:gradFill flip="none" rotWithShape="1">
            <a:gsLst>
              <a:gs pos="0">
                <a:srgbClr val="780C3F"/>
              </a:gs>
              <a:gs pos="50000">
                <a:srgbClr val="700B3A">
                  <a:lumMod val="84000"/>
                  <a:lumOff val="16000"/>
                </a:srgbClr>
              </a:gs>
              <a:gs pos="99000">
                <a:srgbClr val="7E0C42">
                  <a:lumMod val="90000"/>
                </a:srgbClr>
              </a:gs>
            </a:gsLst>
            <a:lin ang="0" scaled="1"/>
            <a:tileRect/>
          </a:gradFill>
          <a:ln>
            <a:noFill/>
          </a:ln>
          <a:effectLst>
            <a:outerShdw blurRad="63500" sx="102000" sy="102000" algn="ctr" rotWithShape="0">
              <a:prstClr val="black">
                <a:alpha val="40000"/>
              </a:prstClr>
            </a:outerShdw>
          </a:effectLst>
          <a:scene3d>
            <a:camera prst="orthographicFront"/>
            <a:lightRig rig="threePt" dir="t"/>
          </a:scene3d>
          <a:sp3d>
            <a:bevelT w="139700" prst="cross"/>
          </a:sp3d>
          <a:extLst/>
        </p:spPr>
        <p:txBody>
          <a:bodyPr rot="10800000" vert="eaVert"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latinLnBrk="0" hangingPunct="1">
              <a:spcBef>
                <a:spcPct val="0"/>
              </a:spcBef>
              <a:spcAft>
                <a:spcPct val="0"/>
              </a:spcAft>
              <a:defRPr/>
            </a:pPr>
            <a:endParaRPr lang="en-GB" altLang="zh-HK" sz="2000" kern="0" dirty="0" smtClean="0">
              <a:solidFill>
                <a:schemeClr val="tx1">
                  <a:lumMod val="75000"/>
                  <a:lumOff val="25000"/>
                </a:schemeClr>
              </a:solidFill>
            </a:endParaRPr>
          </a:p>
        </p:txBody>
      </p:sp>
      <p:sp>
        <p:nvSpPr>
          <p:cNvPr id="33" name="AutoShape 7"/>
          <p:cNvSpPr>
            <a:spLocks noChangeArrowheads="1"/>
          </p:cNvSpPr>
          <p:nvPr/>
        </p:nvSpPr>
        <p:spPr bwMode="auto">
          <a:xfrm flipH="1" flipV="1">
            <a:off x="3426277" y="5201493"/>
            <a:ext cx="529725" cy="196784"/>
          </a:xfrm>
          <a:prstGeom prst="upArrow">
            <a:avLst>
              <a:gd name="adj1" fmla="val 52704"/>
              <a:gd name="adj2" fmla="val 91888"/>
            </a:avLst>
          </a:prstGeom>
          <a:gradFill flip="none" rotWithShape="1">
            <a:gsLst>
              <a:gs pos="0">
                <a:srgbClr val="780C3F"/>
              </a:gs>
              <a:gs pos="50000">
                <a:srgbClr val="700B3A">
                  <a:lumMod val="84000"/>
                  <a:lumOff val="16000"/>
                </a:srgbClr>
              </a:gs>
              <a:gs pos="99000">
                <a:srgbClr val="7E0C42">
                  <a:lumMod val="90000"/>
                </a:srgbClr>
              </a:gs>
            </a:gsLst>
            <a:lin ang="0" scaled="1"/>
            <a:tileRect/>
          </a:gradFill>
          <a:ln>
            <a:noFill/>
          </a:ln>
          <a:effectLst>
            <a:outerShdw blurRad="63500" sx="102000" sy="102000" algn="ctr" rotWithShape="0">
              <a:prstClr val="black">
                <a:alpha val="40000"/>
              </a:prstClr>
            </a:outerShdw>
          </a:effectLst>
          <a:scene3d>
            <a:camera prst="orthographicFront"/>
            <a:lightRig rig="threePt" dir="t"/>
          </a:scene3d>
          <a:sp3d>
            <a:bevelT w="139700" prst="cross"/>
          </a:sp3d>
          <a:extLst/>
        </p:spPr>
        <p:txBody>
          <a:bodyPr rot="10800000" vert="eaVert"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latinLnBrk="0" hangingPunct="1">
              <a:spcBef>
                <a:spcPct val="0"/>
              </a:spcBef>
              <a:spcAft>
                <a:spcPct val="0"/>
              </a:spcAft>
              <a:defRPr/>
            </a:pPr>
            <a:endParaRPr lang="en-GB" altLang="zh-HK" sz="2000" kern="0" dirty="0" smtClean="0">
              <a:solidFill>
                <a:schemeClr val="tx1">
                  <a:lumMod val="75000"/>
                  <a:lumOff val="25000"/>
                </a:schemeClr>
              </a:solidFill>
            </a:endParaRPr>
          </a:p>
        </p:txBody>
      </p:sp>
      <p:sp>
        <p:nvSpPr>
          <p:cNvPr id="7" name="TextBox 6"/>
          <p:cNvSpPr txBox="1"/>
          <p:nvPr/>
        </p:nvSpPr>
        <p:spPr>
          <a:xfrm>
            <a:off x="2920520" y="5552227"/>
            <a:ext cx="628698" cy="369332"/>
          </a:xfrm>
          <a:prstGeom prst="rect">
            <a:avLst/>
          </a:prstGeom>
          <a:noFill/>
        </p:spPr>
        <p:txBody>
          <a:bodyPr wrap="none" rtlCol="0">
            <a:spAutoFit/>
          </a:bodyPr>
          <a:lstStyle/>
          <a:p>
            <a:r>
              <a:rPr lang="en-US" dirty="0" smtClean="0"/>
              <a:t>HCC </a:t>
            </a:r>
            <a:endParaRPr lang="en-US" dirty="0"/>
          </a:p>
        </p:txBody>
      </p:sp>
    </p:spTree>
    <p:extLst>
      <p:ext uri="{BB962C8B-B14F-4D97-AF65-F5344CB8AC3E}">
        <p14:creationId xmlns:p14="http://schemas.microsoft.com/office/powerpoint/2010/main" xmlns="" val="495497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0" y="1785926"/>
            <a:ext cx="9146610" cy="2161332"/>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cstate="print"/>
          <a:srcRect/>
          <a:stretch>
            <a:fillRect/>
          </a:stretch>
        </p:blipFill>
        <p:spPr bwMode="auto">
          <a:xfrm>
            <a:off x="4300569" y="4286256"/>
            <a:ext cx="4772025" cy="5048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562074"/>
          </a:xfrm>
        </p:spPr>
        <p:txBody>
          <a:bodyPr>
            <a:normAutofit fontScale="90000"/>
          </a:bodyPr>
          <a:lstStyle/>
          <a:p>
            <a:r>
              <a:rPr lang="en-US" dirty="0" smtClean="0">
                <a:solidFill>
                  <a:schemeClr val="tx1">
                    <a:lumMod val="75000"/>
                    <a:lumOff val="25000"/>
                  </a:schemeClr>
                </a:solidFill>
              </a:rPr>
              <a:t>Ultimate Goal of CHB Treatment</a:t>
            </a:r>
            <a:endParaRPr lang="en-US" dirty="0">
              <a:solidFill>
                <a:schemeClr val="tx1">
                  <a:lumMod val="75000"/>
                  <a:lumOff val="25000"/>
                </a:schemeClr>
              </a:solidFill>
            </a:endParaRPr>
          </a:p>
        </p:txBody>
      </p:sp>
      <p:pic>
        <p:nvPicPr>
          <p:cNvPr id="4" name="내용 개체 틀 3" descr="mondo_ridotto0p25.gif"/>
          <p:cNvPicPr>
            <a:picLocks noGrp="1" noChangeAspect="1"/>
          </p:cNvPicPr>
          <p:nvPr>
            <p:ph idx="1"/>
          </p:nvPr>
        </p:nvPicPr>
        <p:blipFill>
          <a:blip r:embed="rId3" cstate="print"/>
          <a:stretch>
            <a:fillRect/>
          </a:stretch>
        </p:blipFill>
        <p:spPr>
          <a:xfrm>
            <a:off x="457200" y="1993005"/>
            <a:ext cx="8229600" cy="3740353"/>
          </a:xfrm>
        </p:spPr>
      </p:pic>
      <p:sp>
        <p:nvSpPr>
          <p:cNvPr id="5" name="TextBox 4"/>
          <p:cNvSpPr txBox="1"/>
          <p:nvPr/>
        </p:nvSpPr>
        <p:spPr>
          <a:xfrm>
            <a:off x="179512" y="1268760"/>
            <a:ext cx="2736304" cy="1008112"/>
          </a:xfrm>
          <a:prstGeom prst="rect">
            <a:avLst/>
          </a:prstGeom>
          <a:solidFill>
            <a:schemeClr val="accent1"/>
          </a:solidFill>
        </p:spPr>
        <p:txBody>
          <a:bodyPr wrap="square" rtlCol="0">
            <a:noAutofit/>
          </a:bodyPr>
          <a:lstStyle/>
          <a:p>
            <a:r>
              <a:rPr lang="en-US" dirty="0" smtClean="0"/>
              <a:t>AASLD Guidelines</a:t>
            </a:r>
          </a:p>
          <a:p>
            <a:r>
              <a:rPr lang="en-US" altLang="ko-KR" sz="1400" dirty="0" smtClean="0">
                <a:solidFill>
                  <a:schemeClr val="bg1"/>
                </a:solidFill>
                <a:cs typeface="Arial" pitchFamily="34" charset="0"/>
              </a:rPr>
              <a:t>The ultimate goal is to prevent cirrhosis, hepatic failure and HCC</a:t>
            </a:r>
          </a:p>
        </p:txBody>
      </p:sp>
      <p:sp>
        <p:nvSpPr>
          <p:cNvPr id="6" name="TextBox 5"/>
          <p:cNvSpPr txBox="1"/>
          <p:nvPr/>
        </p:nvSpPr>
        <p:spPr>
          <a:xfrm>
            <a:off x="1619672" y="3933056"/>
            <a:ext cx="3240360" cy="1008112"/>
          </a:xfrm>
          <a:prstGeom prst="rect">
            <a:avLst/>
          </a:prstGeom>
          <a:solidFill>
            <a:schemeClr val="accent1"/>
          </a:solidFill>
        </p:spPr>
        <p:txBody>
          <a:bodyPr wrap="square" rtlCol="0">
            <a:noAutofit/>
          </a:bodyPr>
          <a:lstStyle/>
          <a:p>
            <a:r>
              <a:rPr lang="en-US" dirty="0" smtClean="0"/>
              <a:t>EASL Guidelines</a:t>
            </a:r>
          </a:p>
          <a:p>
            <a:r>
              <a:rPr lang="en-US" sz="1400" dirty="0" smtClean="0">
                <a:solidFill>
                  <a:schemeClr val="bg1"/>
                </a:solidFill>
              </a:rPr>
              <a:t>The goal of therapy for hepatitis B is to improve </a:t>
            </a:r>
            <a:r>
              <a:rPr lang="en-US" sz="1400" dirty="0" err="1" smtClean="0">
                <a:solidFill>
                  <a:schemeClr val="bg1"/>
                </a:solidFill>
              </a:rPr>
              <a:t>QoL</a:t>
            </a:r>
            <a:r>
              <a:rPr lang="en-US" sz="1400" dirty="0" smtClean="0">
                <a:solidFill>
                  <a:schemeClr val="bg1"/>
                </a:solidFill>
              </a:rPr>
              <a:t> and survival by preventing progression of disease</a:t>
            </a:r>
          </a:p>
        </p:txBody>
      </p:sp>
      <p:sp>
        <p:nvSpPr>
          <p:cNvPr id="8" name="TextBox 7"/>
          <p:cNvSpPr txBox="1"/>
          <p:nvPr/>
        </p:nvSpPr>
        <p:spPr>
          <a:xfrm>
            <a:off x="5292080" y="1268760"/>
            <a:ext cx="3851920" cy="1008112"/>
          </a:xfrm>
          <a:prstGeom prst="rect">
            <a:avLst/>
          </a:prstGeom>
          <a:solidFill>
            <a:schemeClr val="accent1"/>
          </a:solidFill>
        </p:spPr>
        <p:txBody>
          <a:bodyPr wrap="square" rtlCol="0">
            <a:noAutofit/>
          </a:bodyPr>
          <a:lstStyle/>
          <a:p>
            <a:r>
              <a:rPr lang="en-US" dirty="0" smtClean="0"/>
              <a:t>APASL Guidelines</a:t>
            </a:r>
          </a:p>
          <a:p>
            <a:r>
              <a:rPr lang="en-US" dirty="0" smtClean="0"/>
              <a:t>Treat to Control Disease and Prevent Unfavorable Outcomes</a:t>
            </a:r>
          </a:p>
          <a:p>
            <a:pPr marL="342597" indent="-342597" defTabSz="913593">
              <a:lnSpc>
                <a:spcPct val="130000"/>
              </a:lnSpc>
              <a:defRPr/>
            </a:pPr>
            <a:endParaRPr lang="ko-KR" altLang="en-US" sz="1200" spc="-150" dirty="0" smtClean="0">
              <a:solidFill>
                <a:schemeClr val="bg1"/>
              </a:solidFill>
            </a:endParaRPr>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28604"/>
            <a:ext cx="9144000" cy="584775"/>
          </a:xfrm>
          <a:prstGeom prst="rect">
            <a:avLst/>
          </a:prstGeom>
          <a:noFill/>
        </p:spPr>
        <p:txBody>
          <a:bodyPr wrap="square" rtlCol="0">
            <a:spAutoFit/>
          </a:bodyPr>
          <a:lstStyle/>
          <a:p>
            <a:pPr algn="ctr"/>
            <a:r>
              <a:rPr lang="en-US" altLang="ko-KR" sz="3200" b="1" dirty="0" smtClean="0"/>
              <a:t>Risk calculator for HCC risk estimation</a:t>
            </a:r>
            <a:endParaRPr lang="ko-KR" altLang="en-US" sz="3200" b="1" dirty="0"/>
          </a:p>
        </p:txBody>
      </p:sp>
      <p:sp>
        <p:nvSpPr>
          <p:cNvPr id="3" name="TextBox 2"/>
          <p:cNvSpPr txBox="1"/>
          <p:nvPr/>
        </p:nvSpPr>
        <p:spPr>
          <a:xfrm>
            <a:off x="285720" y="1643050"/>
            <a:ext cx="8501122" cy="4524315"/>
          </a:xfrm>
          <a:prstGeom prst="rect">
            <a:avLst/>
          </a:prstGeom>
          <a:noFill/>
        </p:spPr>
        <p:txBody>
          <a:bodyPr wrap="square" rtlCol="0">
            <a:spAutoFit/>
          </a:bodyPr>
          <a:lstStyle/>
          <a:p>
            <a:pPr>
              <a:buClr>
                <a:srgbClr val="FF0000"/>
              </a:buClr>
              <a:buFont typeface="Wingdings" pitchFamily="2" charset="2"/>
              <a:buChar char="§"/>
            </a:pPr>
            <a:r>
              <a:rPr lang="en-US" altLang="ko-KR" sz="2400" dirty="0" smtClean="0"/>
              <a:t> </a:t>
            </a:r>
            <a:r>
              <a:rPr lang="en-US" altLang="ko-KR" sz="2400" dirty="0" smtClean="0">
                <a:solidFill>
                  <a:srgbClr val="FF0000"/>
                </a:solidFill>
              </a:rPr>
              <a:t>Generation of risk calculator</a:t>
            </a:r>
          </a:p>
          <a:p>
            <a:endParaRPr lang="en-US" altLang="ko-KR" sz="2400" dirty="0" smtClean="0"/>
          </a:p>
          <a:p>
            <a:pPr lvl="1">
              <a:buFont typeface="Arial" pitchFamily="34" charset="0"/>
              <a:buChar char="•"/>
            </a:pPr>
            <a:r>
              <a:rPr lang="en-US" altLang="ko-KR" sz="2400" dirty="0"/>
              <a:t> </a:t>
            </a:r>
            <a:r>
              <a:rPr lang="en-US" altLang="ko-KR" sz="2400" dirty="0" smtClean="0"/>
              <a:t>Database of REVEAL study</a:t>
            </a:r>
          </a:p>
          <a:p>
            <a:pPr lvl="1"/>
            <a:endParaRPr lang="en-US" altLang="ko-KR" sz="2400" dirty="0" smtClean="0"/>
          </a:p>
          <a:p>
            <a:pPr lvl="2">
              <a:buFontTx/>
              <a:buChar char="-"/>
            </a:pPr>
            <a:r>
              <a:rPr lang="en-US" altLang="ko-KR" sz="2400" dirty="0" smtClean="0"/>
              <a:t>population-based cohort</a:t>
            </a:r>
          </a:p>
          <a:p>
            <a:pPr lvl="2">
              <a:buFontTx/>
              <a:buChar char="-"/>
            </a:pPr>
            <a:r>
              <a:rPr lang="en-US" altLang="ko-KR" sz="2400" dirty="0" smtClean="0"/>
              <a:t>3,584 patients, age 30-65 years</a:t>
            </a:r>
          </a:p>
          <a:p>
            <a:pPr lvl="2">
              <a:buFontTx/>
              <a:buChar char="-"/>
            </a:pPr>
            <a:r>
              <a:rPr lang="en-US" altLang="ko-KR" sz="2400" dirty="0" err="1" smtClean="0"/>
              <a:t>HBsAg</a:t>
            </a:r>
            <a:r>
              <a:rPr lang="en-US" altLang="ko-KR" sz="2400" dirty="0" smtClean="0"/>
              <a:t> (+), anti-HCV (-)</a:t>
            </a:r>
          </a:p>
          <a:p>
            <a:pPr lvl="2">
              <a:buFontTx/>
              <a:buChar char="-"/>
            </a:pPr>
            <a:r>
              <a:rPr lang="en-US" altLang="ko-KR" sz="2400" dirty="0" smtClean="0"/>
              <a:t>No cirrhosis</a:t>
            </a:r>
          </a:p>
          <a:p>
            <a:pPr lvl="2">
              <a:buFontTx/>
              <a:buChar char="-"/>
            </a:pPr>
            <a:r>
              <a:rPr lang="en-US" altLang="ko-KR" sz="2400" dirty="0" smtClean="0"/>
              <a:t>HBV DNA measured at study entry</a:t>
            </a:r>
          </a:p>
          <a:p>
            <a:pPr lvl="2">
              <a:buFontTx/>
              <a:buChar char="-"/>
            </a:pPr>
            <a:r>
              <a:rPr lang="en-US" altLang="ko-KR" sz="2400" dirty="0" smtClean="0"/>
              <a:t>No antiviral therapy</a:t>
            </a:r>
          </a:p>
          <a:p>
            <a:pPr lvl="2">
              <a:buFontTx/>
              <a:buChar char="-"/>
            </a:pPr>
            <a:r>
              <a:rPr lang="en-US" altLang="ko-KR" sz="2400" dirty="0" smtClean="0"/>
              <a:t>Median follow-up of 12 years</a:t>
            </a:r>
          </a:p>
          <a:p>
            <a:pPr lvl="2">
              <a:buFontTx/>
              <a:buChar char="-"/>
            </a:pPr>
            <a:r>
              <a:rPr lang="en-US" altLang="ko-KR" sz="2400" dirty="0" smtClean="0"/>
              <a:t>131 HCC developed</a:t>
            </a:r>
            <a:endParaRPr lang="ko-KR" altLang="en-US" sz="2400" dirty="0"/>
          </a:p>
        </p:txBody>
      </p:sp>
      <p:sp>
        <p:nvSpPr>
          <p:cNvPr id="5" name="TextBox 4"/>
          <p:cNvSpPr txBox="1"/>
          <p:nvPr/>
        </p:nvSpPr>
        <p:spPr>
          <a:xfrm>
            <a:off x="395536" y="6309320"/>
            <a:ext cx="4824536" cy="369332"/>
          </a:xfrm>
          <a:prstGeom prst="rect">
            <a:avLst/>
          </a:prstGeom>
          <a:noFill/>
        </p:spPr>
        <p:txBody>
          <a:bodyPr wrap="square" rtlCol="0">
            <a:spAutoFit/>
          </a:bodyPr>
          <a:lstStyle/>
          <a:p>
            <a:r>
              <a:rPr lang="en-US" dirty="0" smtClean="0"/>
              <a:t>HI Yang et al. Lancet </a:t>
            </a:r>
            <a:r>
              <a:rPr lang="en-US" dirty="0" err="1" smtClean="0"/>
              <a:t>Oncol</a:t>
            </a:r>
            <a:r>
              <a:rPr lang="en-US" dirty="0" smtClean="0"/>
              <a:t> 2011;12:568-74</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14290"/>
            <a:ext cx="9144000" cy="584775"/>
          </a:xfrm>
          <a:prstGeom prst="rect">
            <a:avLst/>
          </a:prstGeom>
          <a:noFill/>
        </p:spPr>
        <p:txBody>
          <a:bodyPr wrap="square" rtlCol="0">
            <a:spAutoFit/>
          </a:bodyPr>
          <a:lstStyle/>
          <a:p>
            <a:pPr algn="ctr"/>
            <a:r>
              <a:rPr lang="en-US" altLang="ko-KR" sz="3200" b="1" dirty="0" smtClean="0"/>
              <a:t>Risk calculator for HCC risk estimation</a:t>
            </a:r>
            <a:endParaRPr lang="ko-KR" altLang="en-US" sz="3200" b="1" dirty="0"/>
          </a:p>
        </p:txBody>
      </p:sp>
      <p:sp>
        <p:nvSpPr>
          <p:cNvPr id="3" name="TextBox 2"/>
          <p:cNvSpPr txBox="1"/>
          <p:nvPr/>
        </p:nvSpPr>
        <p:spPr>
          <a:xfrm>
            <a:off x="395536" y="908720"/>
            <a:ext cx="8358246" cy="5632311"/>
          </a:xfrm>
          <a:prstGeom prst="rect">
            <a:avLst/>
          </a:prstGeom>
          <a:noFill/>
        </p:spPr>
        <p:txBody>
          <a:bodyPr wrap="square" rtlCol="0">
            <a:spAutoFit/>
          </a:bodyPr>
          <a:lstStyle/>
          <a:p>
            <a:pPr>
              <a:buFont typeface="Wingdings" pitchFamily="2" charset="2"/>
              <a:buChar char="§"/>
            </a:pPr>
            <a:r>
              <a:rPr lang="en-US" altLang="ko-KR" sz="2400" dirty="0" smtClean="0">
                <a:solidFill>
                  <a:srgbClr val="FF0000"/>
                </a:solidFill>
              </a:rPr>
              <a:t> Validation of risk calculator</a:t>
            </a:r>
          </a:p>
          <a:p>
            <a:endParaRPr lang="en-US" altLang="ko-KR" sz="2400" dirty="0"/>
          </a:p>
          <a:p>
            <a:pPr lvl="1">
              <a:buFont typeface="Arial" pitchFamily="34" charset="0"/>
              <a:buChar char="•"/>
            </a:pPr>
            <a:r>
              <a:rPr lang="en-US" altLang="ko-KR" sz="2400" dirty="0" smtClean="0"/>
              <a:t> Three independent hospital-based cohort</a:t>
            </a:r>
          </a:p>
          <a:p>
            <a:pPr lvl="1">
              <a:buFont typeface="Arial" pitchFamily="34" charset="0"/>
              <a:buChar char="•"/>
            </a:pPr>
            <a:r>
              <a:rPr lang="en-US" altLang="ko-KR" sz="2400" u="sng" dirty="0"/>
              <a:t> </a:t>
            </a:r>
            <a:r>
              <a:rPr lang="en-US" altLang="ko-KR" sz="2400" u="sng" dirty="0" smtClean="0"/>
              <a:t>Korea (</a:t>
            </a:r>
            <a:r>
              <a:rPr lang="en-US" altLang="ko-KR" sz="2400" u="sng" dirty="0" err="1" smtClean="0"/>
              <a:t>Yonsei</a:t>
            </a:r>
            <a:r>
              <a:rPr lang="en-US" altLang="ko-KR" sz="2400" u="sng" dirty="0" smtClean="0"/>
              <a:t> University)</a:t>
            </a:r>
          </a:p>
          <a:p>
            <a:pPr lvl="2">
              <a:buFontTx/>
              <a:buChar char="-"/>
            </a:pPr>
            <a:r>
              <a:rPr lang="en-US" altLang="ko-KR" sz="2400" dirty="0" smtClean="0"/>
              <a:t>259 non-cirrhotic patients</a:t>
            </a:r>
          </a:p>
          <a:p>
            <a:pPr lvl="2">
              <a:buFontTx/>
              <a:buChar char="-"/>
            </a:pPr>
            <a:r>
              <a:rPr lang="en-US" altLang="ko-KR" sz="2400" dirty="0" smtClean="0"/>
              <a:t>Aged 24-70 years</a:t>
            </a:r>
          </a:p>
          <a:p>
            <a:pPr lvl="2">
              <a:buFontTx/>
              <a:buChar char="-"/>
            </a:pPr>
            <a:r>
              <a:rPr lang="en-US" altLang="ko-KR" sz="2400" dirty="0" smtClean="0"/>
              <a:t>Median follow-up of 7 years</a:t>
            </a:r>
          </a:p>
          <a:p>
            <a:pPr lvl="1">
              <a:buFont typeface="Arial" pitchFamily="34" charset="0"/>
              <a:buChar char="•"/>
            </a:pPr>
            <a:r>
              <a:rPr lang="en-US" altLang="ko-KR" sz="2400" dirty="0" smtClean="0"/>
              <a:t> </a:t>
            </a:r>
            <a:r>
              <a:rPr lang="en-US" altLang="ko-KR" sz="2400" u="sng" dirty="0" smtClean="0"/>
              <a:t>Hong Kong (University of Hong Kong)</a:t>
            </a:r>
          </a:p>
          <a:p>
            <a:pPr lvl="2"/>
            <a:r>
              <a:rPr lang="en-US" altLang="ko-KR" sz="2400" dirty="0" smtClean="0"/>
              <a:t>-820 patients</a:t>
            </a:r>
          </a:p>
          <a:p>
            <a:pPr lvl="2"/>
            <a:r>
              <a:rPr lang="en-US" altLang="ko-KR" sz="2400" dirty="0" smtClean="0"/>
              <a:t>-Aged 14-83 years</a:t>
            </a:r>
          </a:p>
          <a:p>
            <a:pPr lvl="2"/>
            <a:r>
              <a:rPr lang="en-US" altLang="ko-KR" sz="2400" dirty="0" smtClean="0"/>
              <a:t>-Median follow-up of 6.3 years</a:t>
            </a:r>
          </a:p>
          <a:p>
            <a:pPr lvl="1">
              <a:buFont typeface="Arial" pitchFamily="34" charset="0"/>
              <a:buChar char="•"/>
            </a:pPr>
            <a:r>
              <a:rPr lang="en-US" altLang="ko-KR" sz="2400" u="sng" dirty="0"/>
              <a:t> </a:t>
            </a:r>
            <a:r>
              <a:rPr lang="en-US" altLang="ko-KR" sz="2400" u="sng" dirty="0" smtClean="0"/>
              <a:t>Chinese University of Hong Kong</a:t>
            </a:r>
          </a:p>
          <a:p>
            <a:pPr lvl="2"/>
            <a:r>
              <a:rPr lang="en-US" altLang="ko-KR" sz="2400" dirty="0" smtClean="0"/>
              <a:t>-426 patients</a:t>
            </a:r>
          </a:p>
          <a:p>
            <a:pPr lvl="2"/>
            <a:r>
              <a:rPr lang="en-US" altLang="ko-KR" sz="2400" dirty="0" smtClean="0"/>
              <a:t>-Aged 12-80 years</a:t>
            </a:r>
          </a:p>
          <a:p>
            <a:pPr lvl="2"/>
            <a:r>
              <a:rPr lang="en-US" altLang="ko-KR" sz="2400" dirty="0" smtClean="0"/>
              <a:t>-Median follow-up of 9.4 years</a:t>
            </a:r>
            <a:endParaRPr lang="ko-KR" altLang="en-US" sz="2400" dirty="0"/>
          </a:p>
        </p:txBody>
      </p:sp>
      <p:sp>
        <p:nvSpPr>
          <p:cNvPr id="4" name="TextBox 3"/>
          <p:cNvSpPr txBox="1"/>
          <p:nvPr/>
        </p:nvSpPr>
        <p:spPr>
          <a:xfrm>
            <a:off x="395536" y="6309320"/>
            <a:ext cx="4824536" cy="369332"/>
          </a:xfrm>
          <a:prstGeom prst="rect">
            <a:avLst/>
          </a:prstGeom>
          <a:noFill/>
        </p:spPr>
        <p:txBody>
          <a:bodyPr wrap="square" rtlCol="0">
            <a:spAutoFit/>
          </a:bodyPr>
          <a:lstStyle/>
          <a:p>
            <a:r>
              <a:rPr lang="en-US" dirty="0" smtClean="0"/>
              <a:t>HI Yang et al. Lancet </a:t>
            </a:r>
            <a:r>
              <a:rPr lang="en-US" dirty="0" err="1" smtClean="0"/>
              <a:t>Oncol</a:t>
            </a:r>
            <a:r>
              <a:rPr lang="en-US" dirty="0" smtClean="0"/>
              <a:t> 2011;12:568-74</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3131840" y="-15736"/>
            <a:ext cx="4985897" cy="6181040"/>
          </a:xfrm>
          <a:prstGeom prst="rect">
            <a:avLst/>
          </a:prstGeom>
          <a:noFill/>
          <a:ln w="9525">
            <a:noFill/>
            <a:miter lim="800000"/>
            <a:headEnd/>
            <a:tailEnd/>
          </a:ln>
          <a:effectLst/>
        </p:spPr>
      </p:pic>
      <p:sp>
        <p:nvSpPr>
          <p:cNvPr id="3" name="TextBox 2"/>
          <p:cNvSpPr txBox="1"/>
          <p:nvPr/>
        </p:nvSpPr>
        <p:spPr>
          <a:xfrm>
            <a:off x="179512" y="6237312"/>
            <a:ext cx="4824536" cy="369332"/>
          </a:xfrm>
          <a:prstGeom prst="rect">
            <a:avLst/>
          </a:prstGeom>
          <a:noFill/>
        </p:spPr>
        <p:txBody>
          <a:bodyPr wrap="square" rtlCol="0">
            <a:spAutoFit/>
          </a:bodyPr>
          <a:lstStyle/>
          <a:p>
            <a:r>
              <a:rPr lang="en-US" dirty="0" smtClean="0"/>
              <a:t>HI Yang et al. Lancet </a:t>
            </a:r>
            <a:r>
              <a:rPr lang="en-US" dirty="0" err="1" smtClean="0"/>
              <a:t>Oncol</a:t>
            </a:r>
            <a:r>
              <a:rPr lang="en-US" dirty="0" smtClean="0"/>
              <a:t> 2011;12:568-74</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1714480" y="0"/>
            <a:ext cx="568106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1774384" y="-18287"/>
            <a:ext cx="5687432" cy="6111583"/>
          </a:xfrm>
          <a:prstGeom prst="rect">
            <a:avLst/>
          </a:prstGeom>
          <a:noFill/>
          <a:ln w="9525">
            <a:noFill/>
            <a:miter lim="800000"/>
            <a:headEnd/>
            <a:tailEnd/>
          </a:ln>
          <a:effectLst/>
        </p:spPr>
      </p:pic>
      <p:sp>
        <p:nvSpPr>
          <p:cNvPr id="3" name="TextBox 2"/>
          <p:cNvSpPr txBox="1"/>
          <p:nvPr/>
        </p:nvSpPr>
        <p:spPr>
          <a:xfrm>
            <a:off x="395536" y="6309320"/>
            <a:ext cx="4824536" cy="369332"/>
          </a:xfrm>
          <a:prstGeom prst="rect">
            <a:avLst/>
          </a:prstGeom>
          <a:noFill/>
        </p:spPr>
        <p:txBody>
          <a:bodyPr wrap="square" rtlCol="0">
            <a:spAutoFit/>
          </a:bodyPr>
          <a:lstStyle/>
          <a:p>
            <a:r>
              <a:rPr lang="en-US" dirty="0" smtClean="0"/>
              <a:t>HI Yang et al. Lancet </a:t>
            </a:r>
            <a:r>
              <a:rPr lang="en-US" dirty="0" err="1" smtClean="0"/>
              <a:t>Oncol</a:t>
            </a:r>
            <a:r>
              <a:rPr lang="en-US" dirty="0" smtClean="0"/>
              <a:t> 2011;12:568-74</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1264436" y="0"/>
            <a:ext cx="6665150" cy="6802551"/>
          </a:xfrm>
          <a:prstGeom prst="rect">
            <a:avLst/>
          </a:prstGeom>
          <a:noFill/>
          <a:ln w="9525">
            <a:noFill/>
            <a:miter lim="800000"/>
            <a:headEnd/>
            <a:tailEnd/>
          </a:ln>
          <a:effectLst/>
        </p:spPr>
      </p:pic>
      <p:sp>
        <p:nvSpPr>
          <p:cNvPr id="3" name="TextBox 2"/>
          <p:cNvSpPr txBox="1"/>
          <p:nvPr/>
        </p:nvSpPr>
        <p:spPr>
          <a:xfrm>
            <a:off x="395536" y="6309320"/>
            <a:ext cx="4824536" cy="369332"/>
          </a:xfrm>
          <a:prstGeom prst="rect">
            <a:avLst/>
          </a:prstGeom>
          <a:noFill/>
        </p:spPr>
        <p:txBody>
          <a:bodyPr wrap="square" rtlCol="0">
            <a:spAutoFit/>
          </a:bodyPr>
          <a:lstStyle/>
          <a:p>
            <a:r>
              <a:rPr lang="en-US" dirty="0" smtClean="0"/>
              <a:t>HI Yang et al. Lancet </a:t>
            </a:r>
            <a:r>
              <a:rPr lang="en-US" dirty="0" err="1" smtClean="0"/>
              <a:t>Oncol</a:t>
            </a:r>
            <a:r>
              <a:rPr lang="en-US" dirty="0" smtClean="0"/>
              <a:t> 2011;12:568-74</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58209"/>
            <a:ext cx="9144000" cy="584775"/>
          </a:xfrm>
          <a:prstGeom prst="rect">
            <a:avLst/>
          </a:prstGeom>
          <a:noFill/>
        </p:spPr>
        <p:txBody>
          <a:bodyPr wrap="square" rtlCol="0">
            <a:spAutoFit/>
          </a:bodyPr>
          <a:lstStyle/>
          <a:p>
            <a:pPr algn="ctr"/>
            <a:r>
              <a:rPr lang="en-US" altLang="ko-KR" sz="3200" b="1" dirty="0" smtClean="0"/>
              <a:t>Merits, limits, and further directions</a:t>
            </a:r>
            <a:endParaRPr lang="ko-KR" altLang="en-US" sz="3200" b="1" dirty="0"/>
          </a:p>
        </p:txBody>
      </p:sp>
      <p:sp>
        <p:nvSpPr>
          <p:cNvPr id="3" name="TextBox 2"/>
          <p:cNvSpPr txBox="1"/>
          <p:nvPr/>
        </p:nvSpPr>
        <p:spPr>
          <a:xfrm>
            <a:off x="214282" y="1882210"/>
            <a:ext cx="8715436" cy="3046988"/>
          </a:xfrm>
          <a:prstGeom prst="rect">
            <a:avLst/>
          </a:prstGeom>
          <a:noFill/>
        </p:spPr>
        <p:txBody>
          <a:bodyPr wrap="square" rtlCol="0">
            <a:spAutoFit/>
          </a:bodyPr>
          <a:lstStyle/>
          <a:p>
            <a:pPr>
              <a:buFont typeface="Wingdings" pitchFamily="2" charset="2"/>
              <a:buChar char="§"/>
            </a:pPr>
            <a:r>
              <a:rPr lang="en-US" altLang="ko-KR" sz="2400" dirty="0" smtClean="0"/>
              <a:t> Simple variables included</a:t>
            </a:r>
          </a:p>
          <a:p>
            <a:pPr lvl="1">
              <a:buFont typeface="Arial" pitchFamily="34" charset="0"/>
              <a:buChar char="•"/>
            </a:pPr>
            <a:r>
              <a:rPr lang="en-US" altLang="ko-KR" sz="2400" dirty="0"/>
              <a:t> </a:t>
            </a:r>
            <a:r>
              <a:rPr lang="en-US" altLang="ko-KR" sz="2400" dirty="0" smtClean="0"/>
              <a:t>Alcohol, smoking, genotype, obesity, mutation excluded</a:t>
            </a:r>
          </a:p>
          <a:p>
            <a:pPr lvl="1">
              <a:buFont typeface="Arial" pitchFamily="34" charset="0"/>
              <a:buChar char="•"/>
            </a:pPr>
            <a:r>
              <a:rPr lang="en-US" altLang="ko-KR" sz="2400" dirty="0"/>
              <a:t> </a:t>
            </a:r>
            <a:r>
              <a:rPr lang="en-US" altLang="ko-KR" sz="2400" dirty="0" smtClean="0"/>
              <a:t>Easily applied in private clinic</a:t>
            </a:r>
          </a:p>
          <a:p>
            <a:pPr>
              <a:buFont typeface="Arial" pitchFamily="34" charset="0"/>
              <a:buChar char="•"/>
            </a:pPr>
            <a:endParaRPr lang="en-US" altLang="ko-KR" sz="2400" dirty="0"/>
          </a:p>
          <a:p>
            <a:pPr>
              <a:buFont typeface="Wingdings" pitchFamily="2" charset="2"/>
              <a:buChar char="§"/>
            </a:pPr>
            <a:r>
              <a:rPr lang="en-US" altLang="ko-KR" sz="2400" dirty="0" smtClean="0"/>
              <a:t> What is the cutoff of risk for recommendation of therapy?</a:t>
            </a:r>
          </a:p>
          <a:p>
            <a:pPr>
              <a:buFont typeface="Wingdings" pitchFamily="2" charset="2"/>
              <a:buChar char="§"/>
            </a:pPr>
            <a:r>
              <a:rPr lang="en-US" altLang="ko-KR" sz="2400" dirty="0"/>
              <a:t> </a:t>
            </a:r>
            <a:r>
              <a:rPr lang="en-US" altLang="ko-KR" sz="2400" dirty="0" smtClean="0"/>
              <a:t>Is this model effective for patients who received therapy?</a:t>
            </a:r>
          </a:p>
          <a:p>
            <a:endParaRPr lang="en-US" altLang="ko-KR" sz="2400" dirty="0" smtClean="0"/>
          </a:p>
          <a:p>
            <a:pPr>
              <a:buFont typeface="Wingdings" pitchFamily="2" charset="2"/>
              <a:buChar char="§"/>
            </a:pPr>
            <a:r>
              <a:rPr lang="en-US" altLang="ko-KR" sz="2400" dirty="0"/>
              <a:t> </a:t>
            </a:r>
            <a:r>
              <a:rPr lang="en-US" altLang="ko-KR" sz="2400" dirty="0" smtClean="0"/>
              <a:t>More validation in other ethnic is needed.</a:t>
            </a:r>
          </a:p>
        </p:txBody>
      </p:sp>
      <p:sp>
        <p:nvSpPr>
          <p:cNvPr id="4" name="TextBox 3"/>
          <p:cNvSpPr txBox="1"/>
          <p:nvPr/>
        </p:nvSpPr>
        <p:spPr>
          <a:xfrm>
            <a:off x="395536" y="6309320"/>
            <a:ext cx="4824536" cy="369332"/>
          </a:xfrm>
          <a:prstGeom prst="rect">
            <a:avLst/>
          </a:prstGeom>
          <a:noFill/>
        </p:spPr>
        <p:txBody>
          <a:bodyPr wrap="square" rtlCol="0">
            <a:spAutoFit/>
          </a:bodyPr>
          <a:lstStyle/>
          <a:p>
            <a:r>
              <a:rPr lang="en-US" dirty="0" smtClean="0"/>
              <a:t>HI Yang et al. Lancet </a:t>
            </a:r>
            <a:r>
              <a:rPr lang="en-US" dirty="0" err="1" smtClean="0"/>
              <a:t>Oncol</a:t>
            </a:r>
            <a:r>
              <a:rPr lang="en-US" dirty="0" smtClean="0"/>
              <a:t> 2011;12:568-74</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직사각형 29"/>
          <p:cNvSpPr/>
          <p:nvPr/>
        </p:nvSpPr>
        <p:spPr>
          <a:xfrm>
            <a:off x="3707904" y="1124744"/>
            <a:ext cx="5112568" cy="4176464"/>
          </a:xfrm>
          <a:prstGeom prst="rect">
            <a:avLst/>
          </a:prstGeom>
          <a:solidFill>
            <a:schemeClr val="accent6">
              <a:lumMod val="75000"/>
              <a:alpha val="40000"/>
            </a:schemeClr>
          </a:solidFill>
          <a:ln w="47625" cap="rnd">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슬라이드 번호 개체 틀 5"/>
          <p:cNvSpPr txBox="1">
            <a:spLocks/>
          </p:cNvSpPr>
          <p:nvPr/>
        </p:nvSpPr>
        <p:spPr>
          <a:xfrm>
            <a:off x="6915596" y="6475941"/>
            <a:ext cx="2133600" cy="347531"/>
          </a:xfrm>
          <a:prstGeom prst="rect">
            <a:avLst/>
          </a:prstGeom>
        </p:spPr>
        <p:txBody>
          <a:bodyPr vert="horz" lIns="91440" tIns="45720" rIns="91440" bIns="45720" rtlCol="0" anchor="ctr"/>
          <a:lstStyle>
            <a:defPPr>
              <a:defRPr lang="ko-KR"/>
            </a:defPPr>
            <a:lvl1pPr marL="0" algn="r" defTabSz="914400" rtl="0" eaLnBrk="1" latinLnBrk="1" hangingPunct="1">
              <a:defRPr sz="1200" b="1" kern="1200">
                <a:gradFill>
                  <a:gsLst>
                    <a:gs pos="18333">
                      <a:schemeClr val="tx1">
                        <a:lumMod val="50000"/>
                        <a:lumOff val="50000"/>
                      </a:schemeClr>
                    </a:gs>
                    <a:gs pos="0">
                      <a:schemeClr val="tx1">
                        <a:lumMod val="50000"/>
                        <a:lumOff val="50000"/>
                      </a:schemeClr>
                    </a:gs>
                  </a:gsLst>
                  <a:lin ang="5400000" scaled="0"/>
                </a:gra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18E23911-D0FE-4AD4-B579-316E8E4737A1}" type="slidenum">
              <a:rPr lang="ko-KR" altLang="en-US" sz="1100" smtClean="0">
                <a:solidFill>
                  <a:schemeClr val="tx1"/>
                </a:solidFill>
                <a:latin typeface="Arial" pitchFamily="34" charset="0"/>
                <a:cs typeface="Arial" pitchFamily="34" charset="0"/>
              </a:rPr>
              <a:pPr/>
              <a:t>37</a:t>
            </a:fld>
            <a:endParaRPr lang="ko-KR" altLang="en-US" sz="1100" dirty="0">
              <a:solidFill>
                <a:schemeClr val="tx1"/>
              </a:solidFill>
              <a:latin typeface="Arial" pitchFamily="34" charset="0"/>
              <a:cs typeface="Arial" pitchFamily="34" charset="0"/>
            </a:endParaRPr>
          </a:p>
        </p:txBody>
      </p:sp>
      <p:sp>
        <p:nvSpPr>
          <p:cNvPr id="16" name="Rectangle 4"/>
          <p:cNvSpPr txBox="1">
            <a:spLocks noChangeArrowheads="1"/>
          </p:cNvSpPr>
          <p:nvPr/>
        </p:nvSpPr>
        <p:spPr bwMode="auto">
          <a:xfrm>
            <a:off x="0" y="0"/>
            <a:ext cx="9144000" cy="1049867"/>
          </a:xfrm>
          <a:prstGeom prst="rect">
            <a:avLst/>
          </a:prstGeom>
          <a:noFill/>
          <a:ln w="9525">
            <a:noFill/>
            <a:miter lim="800000"/>
            <a:headEnd/>
            <a:tailEnd/>
          </a:ln>
        </p:spPr>
        <p:txBody>
          <a:bodyPr anchor="ctr"/>
          <a:lstStyle/>
          <a:p>
            <a:pPr algn="ctr">
              <a:defRPr/>
            </a:pPr>
            <a:r>
              <a:rPr lang="en-US" sz="2400" b="1" kern="0" dirty="0">
                <a:latin typeface="Arial" pitchFamily="34" charset="0"/>
                <a:ea typeface="+mj-ea"/>
                <a:cs typeface="Arial" pitchFamily="34" charset="0"/>
              </a:rPr>
              <a:t>Key considerations </a:t>
            </a:r>
            <a:r>
              <a:rPr lang="en-US" sz="2400" b="1" kern="0" dirty="0" smtClean="0">
                <a:latin typeface="Arial" pitchFamily="34" charset="0"/>
                <a:ea typeface="+mj-ea"/>
                <a:cs typeface="Arial" pitchFamily="34" charset="0"/>
              </a:rPr>
              <a:t/>
            </a:r>
            <a:br>
              <a:rPr lang="en-US" sz="2400" b="1" kern="0" dirty="0" smtClean="0">
                <a:latin typeface="Arial" pitchFamily="34" charset="0"/>
                <a:ea typeface="+mj-ea"/>
                <a:cs typeface="Arial" pitchFamily="34" charset="0"/>
              </a:rPr>
            </a:br>
            <a:r>
              <a:rPr lang="en-US" sz="2400" b="1" kern="0" dirty="0" smtClean="0">
                <a:latin typeface="Arial" pitchFamily="34" charset="0"/>
                <a:ea typeface="+mj-ea"/>
                <a:cs typeface="Arial" pitchFamily="34" charset="0"/>
              </a:rPr>
              <a:t>in </a:t>
            </a:r>
            <a:r>
              <a:rPr lang="en-US" sz="2400" b="1" kern="0" dirty="0">
                <a:latin typeface="Arial" pitchFamily="34" charset="0"/>
                <a:ea typeface="+mj-ea"/>
                <a:cs typeface="Arial" pitchFamily="34" charset="0"/>
              </a:rPr>
              <a:t>long-term CHB management</a:t>
            </a:r>
          </a:p>
        </p:txBody>
      </p:sp>
      <p:grpSp>
        <p:nvGrpSpPr>
          <p:cNvPr id="2" name="그룹 37"/>
          <p:cNvGrpSpPr/>
          <p:nvPr/>
        </p:nvGrpSpPr>
        <p:grpSpPr>
          <a:xfrm>
            <a:off x="179511" y="6054027"/>
            <a:ext cx="3806453" cy="657670"/>
            <a:chOff x="179511" y="6220403"/>
            <a:chExt cx="3806453" cy="493253"/>
          </a:xfrm>
        </p:grpSpPr>
        <p:cxnSp>
          <p:nvCxnSpPr>
            <p:cNvPr id="39" name="직선 연결선 38"/>
            <p:cNvCxnSpPr/>
            <p:nvPr/>
          </p:nvCxnSpPr>
          <p:spPr>
            <a:xfrm>
              <a:off x="183794" y="6301268"/>
              <a:ext cx="0" cy="412388"/>
            </a:xfrm>
            <a:prstGeom prst="line">
              <a:avLst/>
            </a:prstGeom>
            <a:ln w="19050">
              <a:solidFill>
                <a:srgbClr val="034892"/>
              </a:solidFill>
            </a:ln>
            <a:effectLst/>
          </p:spPr>
          <p:style>
            <a:lnRef idx="2">
              <a:schemeClr val="accent1"/>
            </a:lnRef>
            <a:fillRef idx="0">
              <a:schemeClr val="accent1"/>
            </a:fillRef>
            <a:effectRef idx="1">
              <a:schemeClr val="accent1"/>
            </a:effectRef>
            <a:fontRef idx="minor">
              <a:schemeClr val="tx1"/>
            </a:fontRef>
          </p:style>
        </p:cxnSp>
        <p:sp>
          <p:nvSpPr>
            <p:cNvPr id="40" name="직사각형 39"/>
            <p:cNvSpPr/>
            <p:nvPr/>
          </p:nvSpPr>
          <p:spPr>
            <a:xfrm>
              <a:off x="179511" y="6220403"/>
              <a:ext cx="3806453" cy="432811"/>
            </a:xfrm>
            <a:prstGeom prst="rect">
              <a:avLst/>
            </a:prstGeom>
          </p:spPr>
          <p:txBody>
            <a:bodyPr wrap="square">
              <a:spAutoFit/>
            </a:bodyPr>
            <a:lstStyle/>
            <a:p>
              <a:r>
                <a:rPr lang="en-US" altLang="ko-KR" sz="1050" dirty="0" smtClean="0">
                  <a:latin typeface="Arial" pitchFamily="34" charset="0"/>
                  <a:cs typeface="Arial" pitchFamily="34" charset="0"/>
                </a:rPr>
                <a:t>1. Keeffe E. Clin Gastroenterol Hepatol. 2008;6:1315–1341. </a:t>
              </a:r>
              <a:r>
                <a:rPr lang="fr-FR" altLang="ko-KR" sz="1050" dirty="0" smtClean="0">
                  <a:latin typeface="Arial" pitchFamily="34" charset="0"/>
                  <a:cs typeface="Arial" pitchFamily="34" charset="0"/>
                </a:rPr>
                <a:t>2. </a:t>
              </a:r>
              <a:r>
                <a:rPr lang="da-DK" altLang="ko-KR" sz="1050" dirty="0" smtClean="0">
                  <a:latin typeface="Arial" pitchFamily="34" charset="0"/>
                  <a:cs typeface="Arial" pitchFamily="34" charset="0"/>
                </a:rPr>
                <a:t>Liaw YF, et al. Hepatol Int. 2008;2:263–283. </a:t>
              </a:r>
              <a:br>
                <a:rPr lang="da-DK" altLang="ko-KR" sz="1050" dirty="0" smtClean="0">
                  <a:latin typeface="Arial" pitchFamily="34" charset="0"/>
                  <a:cs typeface="Arial" pitchFamily="34" charset="0"/>
                </a:rPr>
              </a:br>
              <a:r>
                <a:rPr lang="en-US" altLang="ko-KR" sz="1050" dirty="0" smtClean="0">
                  <a:latin typeface="Arial" pitchFamily="34" charset="0"/>
                  <a:cs typeface="Arial" pitchFamily="34" charset="0"/>
                </a:rPr>
                <a:t>3. Lok A &amp; McMahon B. Hepatology. 2009;50:1–36. </a:t>
              </a:r>
            </a:p>
          </p:txBody>
        </p:sp>
      </p:grpSp>
      <p:grpSp>
        <p:nvGrpSpPr>
          <p:cNvPr id="3" name="그룹 40"/>
          <p:cNvGrpSpPr/>
          <p:nvPr/>
        </p:nvGrpSpPr>
        <p:grpSpPr>
          <a:xfrm>
            <a:off x="539552" y="2300875"/>
            <a:ext cx="7891008" cy="3936437"/>
            <a:chOff x="447274" y="1833688"/>
            <a:chExt cx="7891008" cy="2579807"/>
          </a:xfrm>
        </p:grpSpPr>
        <p:sp>
          <p:nvSpPr>
            <p:cNvPr id="42" name="모서리가 둥근 직사각형 96"/>
            <p:cNvSpPr/>
            <p:nvPr/>
          </p:nvSpPr>
          <p:spPr>
            <a:xfrm>
              <a:off x="6957779" y="1833688"/>
              <a:ext cx="1282926" cy="488302"/>
            </a:xfrm>
            <a:prstGeom prst="roundRect">
              <a:avLst/>
            </a:prstGeom>
            <a:gradFill>
              <a:gsLst>
                <a:gs pos="0">
                  <a:srgbClr val="4496C9">
                    <a:lumMod val="66000"/>
                    <a:lumOff val="34000"/>
                  </a:srgbClr>
                </a:gs>
                <a:gs pos="100000">
                  <a:srgbClr val="4496C9"/>
                </a:gs>
              </a:gsLst>
              <a:lin ang="5400000" scaled="0"/>
            </a:gradFill>
            <a:ln w="6350">
              <a:noFill/>
            </a:ln>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algn="ctr" defTabSz="914321">
                <a:defRPr/>
              </a:pPr>
              <a:r>
                <a:rPr lang="en-US" altLang="ko-KR" sz="1200" b="1" dirty="0">
                  <a:solidFill>
                    <a:schemeClr val="tx1"/>
                  </a:solidFill>
                  <a:latin typeface="Arial" pitchFamily="34" charset="0"/>
                  <a:ea typeface="굴림" pitchFamily="50" charset="-127"/>
                  <a:cs typeface="Arial" pitchFamily="34" charset="0"/>
                </a:rPr>
                <a:t>Improved liver histology</a:t>
              </a:r>
            </a:p>
          </p:txBody>
        </p:sp>
        <p:sp>
          <p:nvSpPr>
            <p:cNvPr id="43" name="모서리가 둥근 직사각형 96"/>
            <p:cNvSpPr/>
            <p:nvPr/>
          </p:nvSpPr>
          <p:spPr>
            <a:xfrm>
              <a:off x="683568" y="2732438"/>
              <a:ext cx="876256" cy="488302"/>
            </a:xfrm>
            <a:prstGeom prst="roundRect">
              <a:avLst/>
            </a:prstGeom>
            <a:gradFill>
              <a:gsLst>
                <a:gs pos="0">
                  <a:srgbClr val="700B3A">
                    <a:lumMod val="84000"/>
                    <a:lumOff val="16000"/>
                  </a:srgbClr>
                </a:gs>
                <a:gs pos="99000">
                  <a:srgbClr val="7E0C42">
                    <a:lumMod val="90000"/>
                  </a:srgbClr>
                </a:gs>
              </a:gsLst>
              <a:lin ang="5400000" scaled="0"/>
            </a:gradFill>
            <a:ln w="6350">
              <a:noFill/>
            </a:ln>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algn="ctr" defTabSz="914321">
                <a:defRPr/>
              </a:pPr>
              <a:r>
                <a:rPr lang="en-US" altLang="ko-KR" sz="1200" b="1" dirty="0">
                  <a:solidFill>
                    <a:schemeClr val="tx1"/>
                  </a:solidFill>
                  <a:latin typeface="Arial" pitchFamily="34" charset="0"/>
                  <a:ea typeface="굴림" pitchFamily="50" charset="-127"/>
                  <a:cs typeface="Arial" pitchFamily="34" charset="0"/>
                </a:rPr>
                <a:t>Fibrosis</a:t>
              </a:r>
            </a:p>
          </p:txBody>
        </p:sp>
        <p:sp>
          <p:nvSpPr>
            <p:cNvPr id="44" name="AutoShape 7"/>
            <p:cNvSpPr>
              <a:spLocks noChangeArrowheads="1"/>
            </p:cNvSpPr>
            <p:nvPr/>
          </p:nvSpPr>
          <p:spPr bwMode="auto">
            <a:xfrm rot="5400000" flipH="1">
              <a:off x="4747595" y="2628984"/>
              <a:ext cx="105727" cy="695210"/>
            </a:xfrm>
            <a:prstGeom prst="upArrow">
              <a:avLst>
                <a:gd name="adj1" fmla="val 52704"/>
                <a:gd name="adj2" fmla="val 91888"/>
              </a:avLst>
            </a:prstGeom>
            <a:gradFill flip="none" rotWithShape="1">
              <a:gsLst>
                <a:gs pos="13333">
                  <a:sysClr val="window" lastClr="FFFFFF">
                    <a:lumMod val="33000"/>
                  </a:sysClr>
                </a:gs>
                <a:gs pos="100000">
                  <a:sysClr val="window" lastClr="FFFFFF">
                    <a:lumMod val="30000"/>
                  </a:sysClr>
                </a:gs>
                <a:gs pos="41000">
                  <a:sysClr val="window" lastClr="FFFFFF">
                    <a:lumMod val="69000"/>
                  </a:sysClr>
                </a:gs>
              </a:gsLst>
              <a:lin ang="0" scaled="1"/>
              <a:tileRect/>
            </a:gradFill>
            <a:ln>
              <a:noFill/>
            </a:ln>
            <a:effectLst>
              <a:outerShdw blurRad="63500" sx="102000" sy="102000" algn="ctr" rotWithShape="0">
                <a:prstClr val="black">
                  <a:alpha val="40000"/>
                </a:prstClr>
              </a:outerShdw>
            </a:effectLst>
            <a:scene3d>
              <a:camera prst="orthographicFront"/>
              <a:lightRig rig="threePt" dir="t"/>
            </a:scene3d>
            <a:sp3d>
              <a:bevelT w="139700" prst="cross"/>
            </a:sp3d>
            <a:extLst/>
          </p:spPr>
          <p:txBody>
            <a:bodyPr rot="10800000" vert="eaVert"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latinLnBrk="0" hangingPunct="1">
                <a:spcBef>
                  <a:spcPct val="0"/>
                </a:spcBef>
                <a:spcAft>
                  <a:spcPct val="0"/>
                </a:spcAft>
                <a:defRPr/>
              </a:pPr>
              <a:endParaRPr lang="en-GB" altLang="zh-HK" sz="2000" kern="0" dirty="0" smtClean="0"/>
            </a:p>
          </p:txBody>
        </p:sp>
        <p:grpSp>
          <p:nvGrpSpPr>
            <p:cNvPr id="4" name="그룹 44"/>
            <p:cNvGrpSpPr/>
            <p:nvPr/>
          </p:nvGrpSpPr>
          <p:grpSpPr>
            <a:xfrm>
              <a:off x="5283466" y="2677652"/>
              <a:ext cx="3054816" cy="597875"/>
              <a:chOff x="6629752" y="2482852"/>
              <a:chExt cx="3054816" cy="597875"/>
            </a:xfrm>
          </p:grpSpPr>
          <p:sp>
            <p:nvSpPr>
              <p:cNvPr id="61" name="모서리가 둥근 직사각형 60"/>
              <p:cNvSpPr/>
              <p:nvPr/>
            </p:nvSpPr>
            <p:spPr>
              <a:xfrm>
                <a:off x="6629752" y="2482852"/>
                <a:ext cx="3054816" cy="597875"/>
              </a:xfrm>
              <a:prstGeom prst="roundRect">
                <a:avLst>
                  <a:gd name="adj" fmla="val 1490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dirty="0">
                  <a:solidFill>
                    <a:schemeClr val="tx1"/>
                  </a:solidFill>
                  <a:latin typeface="Arial" pitchFamily="34" charset="0"/>
                  <a:cs typeface="Arial" pitchFamily="34" charset="0"/>
                </a:endParaRPr>
              </a:p>
            </p:txBody>
          </p:sp>
          <p:grpSp>
            <p:nvGrpSpPr>
              <p:cNvPr id="5" name="그룹 61"/>
              <p:cNvGrpSpPr/>
              <p:nvPr/>
            </p:nvGrpSpPr>
            <p:grpSpPr>
              <a:xfrm>
                <a:off x="6722912" y="2559834"/>
                <a:ext cx="2868497" cy="443911"/>
                <a:chOff x="6701463" y="2559835"/>
                <a:chExt cx="2868497" cy="443911"/>
              </a:xfrm>
            </p:grpSpPr>
            <p:sp>
              <p:nvSpPr>
                <p:cNvPr id="63" name="모서리가 둥근 직사각형 96"/>
                <p:cNvSpPr/>
                <p:nvPr/>
              </p:nvSpPr>
              <p:spPr>
                <a:xfrm>
                  <a:off x="8403664" y="2559835"/>
                  <a:ext cx="1166296" cy="443911"/>
                </a:xfrm>
                <a:prstGeom prst="roundRect">
                  <a:avLst/>
                </a:prstGeom>
                <a:gradFill>
                  <a:gsLst>
                    <a:gs pos="0">
                      <a:schemeClr val="bg1">
                        <a:lumMod val="83000"/>
                      </a:schemeClr>
                    </a:gs>
                    <a:gs pos="99000">
                      <a:schemeClr val="bg1">
                        <a:lumMod val="63000"/>
                      </a:schemeClr>
                    </a:gs>
                  </a:gsLst>
                  <a:lin ang="5400000" scaled="0"/>
                </a:gradFill>
                <a:ln w="6350">
                  <a:noFill/>
                </a:ln>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algn="ctr" defTabSz="914321">
                    <a:defRPr/>
                  </a:pPr>
                  <a:r>
                    <a:rPr lang="en-US" altLang="ko-KR" sz="1200" b="1" dirty="0">
                      <a:solidFill>
                        <a:schemeClr val="tx1"/>
                      </a:solidFill>
                      <a:latin typeface="Arial" pitchFamily="34" charset="0"/>
                      <a:ea typeface="굴림" pitchFamily="50" charset="-127"/>
                      <a:cs typeface="Arial" pitchFamily="34" charset="0"/>
                    </a:rPr>
                    <a:t>Prevention of </a:t>
                  </a:r>
                  <a:br>
                    <a:rPr lang="en-US" altLang="ko-KR" sz="1200" b="1" dirty="0">
                      <a:solidFill>
                        <a:schemeClr val="tx1"/>
                      </a:solidFill>
                      <a:latin typeface="Arial" pitchFamily="34" charset="0"/>
                      <a:ea typeface="굴림" pitchFamily="50" charset="-127"/>
                      <a:cs typeface="Arial" pitchFamily="34" charset="0"/>
                    </a:rPr>
                  </a:br>
                  <a:r>
                    <a:rPr lang="en-US" altLang="ko-KR" sz="1200" b="1" dirty="0">
                      <a:solidFill>
                        <a:schemeClr val="tx1"/>
                      </a:solidFill>
                      <a:latin typeface="Arial" pitchFamily="34" charset="0"/>
                      <a:ea typeface="굴림" pitchFamily="50" charset="-127"/>
                      <a:cs typeface="Arial" pitchFamily="34" charset="0"/>
                    </a:rPr>
                    <a:t>resistance</a:t>
                  </a:r>
                </a:p>
              </p:txBody>
            </p:sp>
            <p:sp>
              <p:nvSpPr>
                <p:cNvPr id="64" name="모서리가 둥근 직사각형 96"/>
                <p:cNvSpPr/>
                <p:nvPr/>
              </p:nvSpPr>
              <p:spPr>
                <a:xfrm>
                  <a:off x="6701463" y="2559835"/>
                  <a:ext cx="1166296" cy="443911"/>
                </a:xfrm>
                <a:prstGeom prst="roundRect">
                  <a:avLst/>
                </a:prstGeom>
                <a:gradFill>
                  <a:gsLst>
                    <a:gs pos="0">
                      <a:schemeClr val="bg1">
                        <a:lumMod val="84000"/>
                      </a:schemeClr>
                    </a:gs>
                    <a:gs pos="99000">
                      <a:schemeClr val="bg1">
                        <a:lumMod val="63000"/>
                      </a:schemeClr>
                    </a:gs>
                  </a:gsLst>
                  <a:lin ang="5400000" scaled="0"/>
                </a:gradFill>
                <a:ln w="6350">
                  <a:noFill/>
                </a:ln>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algn="ctr" defTabSz="914321">
                    <a:defRPr/>
                  </a:pPr>
                  <a:r>
                    <a:rPr lang="en-US" altLang="ko-KR" sz="1200" b="1" dirty="0">
                      <a:solidFill>
                        <a:schemeClr val="tx1"/>
                      </a:solidFill>
                      <a:latin typeface="Arial" pitchFamily="34" charset="0"/>
                      <a:ea typeface="굴림" pitchFamily="50" charset="-127"/>
                      <a:cs typeface="Arial" pitchFamily="34" charset="0"/>
                    </a:rPr>
                    <a:t>Potent viral </a:t>
                  </a:r>
                  <a:br>
                    <a:rPr lang="en-US" altLang="ko-KR" sz="1200" b="1" dirty="0">
                      <a:solidFill>
                        <a:schemeClr val="tx1"/>
                      </a:solidFill>
                      <a:latin typeface="Arial" pitchFamily="34" charset="0"/>
                      <a:ea typeface="굴림" pitchFamily="50" charset="-127"/>
                      <a:cs typeface="Arial" pitchFamily="34" charset="0"/>
                    </a:rPr>
                  </a:br>
                  <a:r>
                    <a:rPr lang="en-US" altLang="ko-KR" sz="1200" b="1" dirty="0">
                      <a:solidFill>
                        <a:schemeClr val="tx1"/>
                      </a:solidFill>
                      <a:latin typeface="Arial" pitchFamily="34" charset="0"/>
                      <a:ea typeface="굴림" pitchFamily="50" charset="-127"/>
                      <a:cs typeface="Arial" pitchFamily="34" charset="0"/>
                    </a:rPr>
                    <a:t>suppression</a:t>
                  </a:r>
                </a:p>
              </p:txBody>
            </p:sp>
            <p:sp>
              <p:nvSpPr>
                <p:cNvPr id="66" name="AutoShape 7"/>
                <p:cNvSpPr>
                  <a:spLocks noChangeArrowheads="1"/>
                </p:cNvSpPr>
                <p:nvPr/>
              </p:nvSpPr>
              <p:spPr bwMode="auto">
                <a:xfrm rot="10800000">
                  <a:off x="7987189" y="2642572"/>
                  <a:ext cx="297046" cy="279416"/>
                </a:xfrm>
                <a:custGeom>
                  <a:avLst/>
                  <a:gdLst/>
                  <a:ahLst/>
                  <a:cxnLst/>
                  <a:rect l="l" t="t" r="r" b="b"/>
                  <a:pathLst>
                    <a:path w="338094" h="338093">
                      <a:moveTo>
                        <a:pt x="201871" y="338093"/>
                      </a:moveTo>
                      <a:lnTo>
                        <a:pt x="136223" y="338093"/>
                      </a:lnTo>
                      <a:lnTo>
                        <a:pt x="136223" y="201871"/>
                      </a:lnTo>
                      <a:lnTo>
                        <a:pt x="0" y="201871"/>
                      </a:lnTo>
                      <a:lnTo>
                        <a:pt x="0" y="136223"/>
                      </a:lnTo>
                      <a:lnTo>
                        <a:pt x="136223" y="136223"/>
                      </a:lnTo>
                      <a:lnTo>
                        <a:pt x="136223" y="0"/>
                      </a:lnTo>
                      <a:lnTo>
                        <a:pt x="201871" y="0"/>
                      </a:lnTo>
                      <a:lnTo>
                        <a:pt x="201871" y="136223"/>
                      </a:lnTo>
                      <a:lnTo>
                        <a:pt x="338094" y="136223"/>
                      </a:lnTo>
                      <a:lnTo>
                        <a:pt x="338094" y="201871"/>
                      </a:lnTo>
                      <a:lnTo>
                        <a:pt x="201871" y="201871"/>
                      </a:lnTo>
                      <a:close/>
                    </a:path>
                  </a:pathLst>
                </a:custGeom>
                <a:gradFill flip="none" rotWithShape="1">
                  <a:gsLst>
                    <a:gs pos="13333">
                      <a:sysClr val="window" lastClr="FFFFFF">
                        <a:lumMod val="33000"/>
                      </a:sysClr>
                    </a:gs>
                    <a:gs pos="100000">
                      <a:sysClr val="window" lastClr="FFFFFF">
                        <a:lumMod val="30000"/>
                      </a:sysClr>
                    </a:gs>
                    <a:gs pos="41000">
                      <a:sysClr val="window" lastClr="FFFFFF">
                        <a:lumMod val="69000"/>
                      </a:sysClr>
                    </a:gs>
                  </a:gsLst>
                  <a:lin ang="0" scaled="1"/>
                  <a:tileRect/>
                </a:gradFill>
                <a:ln>
                  <a:noFill/>
                </a:ln>
                <a:effectLst>
                  <a:outerShdw blurRad="63500" sx="102000" sy="102000" algn="ctr" rotWithShape="0">
                    <a:prstClr val="black">
                      <a:alpha val="40000"/>
                    </a:prstClr>
                  </a:outerShdw>
                </a:effectLst>
                <a:scene3d>
                  <a:camera prst="orthographicFront"/>
                  <a:lightRig rig="threePt" dir="t"/>
                </a:scene3d>
                <a:sp3d>
                  <a:bevelT w="139700" prst="cross"/>
                </a:sp3d>
                <a:extLst/>
              </p:spPr>
              <p:txBody>
                <a:bodyPr rot="10800000" vert="eaVert"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latinLnBrk="0" hangingPunct="1">
                    <a:spcBef>
                      <a:spcPct val="0"/>
                    </a:spcBef>
                    <a:spcAft>
                      <a:spcPct val="0"/>
                    </a:spcAft>
                    <a:defRPr/>
                  </a:pPr>
                  <a:endParaRPr lang="en-GB" altLang="zh-HK" sz="2000" kern="0" dirty="0" smtClean="0"/>
                </a:p>
              </p:txBody>
            </p:sp>
          </p:grpSp>
        </p:grpSp>
        <p:sp>
          <p:nvSpPr>
            <p:cNvPr id="46" name="AutoShape 7"/>
            <p:cNvSpPr>
              <a:spLocks noChangeArrowheads="1"/>
            </p:cNvSpPr>
            <p:nvPr/>
          </p:nvSpPr>
          <p:spPr bwMode="auto">
            <a:xfrm flipH="1">
              <a:off x="7543043" y="2384360"/>
              <a:ext cx="112398" cy="230922"/>
            </a:xfrm>
            <a:prstGeom prst="upArrow">
              <a:avLst>
                <a:gd name="adj1" fmla="val 52704"/>
                <a:gd name="adj2" fmla="val 91888"/>
              </a:avLst>
            </a:prstGeom>
            <a:gradFill flip="none" rotWithShape="1">
              <a:gsLst>
                <a:gs pos="13333">
                  <a:sysClr val="window" lastClr="FFFFFF">
                    <a:lumMod val="33000"/>
                  </a:sysClr>
                </a:gs>
                <a:gs pos="100000">
                  <a:sysClr val="window" lastClr="FFFFFF">
                    <a:lumMod val="30000"/>
                  </a:sysClr>
                </a:gs>
                <a:gs pos="41000">
                  <a:sysClr val="window" lastClr="FFFFFF">
                    <a:lumMod val="69000"/>
                  </a:sysClr>
                </a:gs>
              </a:gsLst>
              <a:lin ang="0" scaled="1"/>
              <a:tileRect/>
            </a:gradFill>
            <a:ln>
              <a:noFill/>
            </a:ln>
            <a:effectLst>
              <a:outerShdw blurRad="63500" sx="102000" sy="102000" algn="ctr" rotWithShape="0">
                <a:prstClr val="black">
                  <a:alpha val="40000"/>
                </a:prstClr>
              </a:outerShdw>
            </a:effectLst>
            <a:scene3d>
              <a:camera prst="orthographicFront"/>
              <a:lightRig rig="threePt" dir="t"/>
            </a:scene3d>
            <a:sp3d>
              <a:bevelT w="139700" prst="cross"/>
            </a:sp3d>
            <a:extLst/>
          </p:spPr>
          <p:txBody>
            <a:bodyPr rot="10800000" vert="eaVert"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latinLnBrk="0" hangingPunct="1">
                <a:spcBef>
                  <a:spcPct val="0"/>
                </a:spcBef>
                <a:spcAft>
                  <a:spcPct val="0"/>
                </a:spcAft>
                <a:defRPr/>
              </a:pPr>
              <a:endParaRPr lang="en-GB" altLang="zh-HK" sz="2000" kern="0" dirty="0" smtClean="0"/>
            </a:p>
          </p:txBody>
        </p:sp>
        <p:sp>
          <p:nvSpPr>
            <p:cNvPr id="47" name="AutoShape 7"/>
            <p:cNvSpPr>
              <a:spLocks noChangeArrowheads="1"/>
            </p:cNvSpPr>
            <p:nvPr/>
          </p:nvSpPr>
          <p:spPr bwMode="auto">
            <a:xfrm flipH="1" flipV="1">
              <a:off x="1065497" y="3314042"/>
              <a:ext cx="112398" cy="230922"/>
            </a:xfrm>
            <a:prstGeom prst="upArrow">
              <a:avLst>
                <a:gd name="adj1" fmla="val 52704"/>
                <a:gd name="adj2" fmla="val 91888"/>
              </a:avLst>
            </a:prstGeom>
            <a:gradFill flip="none" rotWithShape="1">
              <a:gsLst>
                <a:gs pos="0">
                  <a:srgbClr val="780C3F"/>
                </a:gs>
                <a:gs pos="50000">
                  <a:srgbClr val="700B3A">
                    <a:lumMod val="84000"/>
                    <a:lumOff val="16000"/>
                  </a:srgbClr>
                </a:gs>
                <a:gs pos="99000">
                  <a:srgbClr val="7E0C42">
                    <a:lumMod val="90000"/>
                  </a:srgbClr>
                </a:gs>
              </a:gsLst>
              <a:lin ang="0" scaled="1"/>
              <a:tileRect/>
            </a:gradFill>
            <a:ln>
              <a:noFill/>
            </a:ln>
            <a:effectLst>
              <a:outerShdw blurRad="63500" sx="102000" sy="102000" algn="ctr" rotWithShape="0">
                <a:prstClr val="black">
                  <a:alpha val="40000"/>
                </a:prstClr>
              </a:outerShdw>
            </a:effectLst>
            <a:scene3d>
              <a:camera prst="orthographicFront"/>
              <a:lightRig rig="threePt" dir="t"/>
            </a:scene3d>
            <a:sp3d>
              <a:bevelT w="139700" prst="cross"/>
            </a:sp3d>
            <a:extLst/>
          </p:spPr>
          <p:txBody>
            <a:bodyPr rot="10800000" vert="eaVert"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latinLnBrk="0" hangingPunct="1">
                <a:spcBef>
                  <a:spcPct val="0"/>
                </a:spcBef>
                <a:spcAft>
                  <a:spcPct val="0"/>
                </a:spcAft>
                <a:defRPr/>
              </a:pPr>
              <a:endParaRPr lang="en-GB" altLang="zh-HK" sz="2000" kern="0" dirty="0" smtClean="0"/>
            </a:p>
          </p:txBody>
        </p:sp>
        <p:sp>
          <p:nvSpPr>
            <p:cNvPr id="48" name="AutoShape 7"/>
            <p:cNvSpPr>
              <a:spLocks noChangeArrowheads="1"/>
            </p:cNvSpPr>
            <p:nvPr/>
          </p:nvSpPr>
          <p:spPr bwMode="auto">
            <a:xfrm rot="16200000">
              <a:off x="2250886" y="2364523"/>
              <a:ext cx="105727" cy="1224136"/>
            </a:xfrm>
            <a:prstGeom prst="upArrow">
              <a:avLst>
                <a:gd name="adj1" fmla="val 52704"/>
                <a:gd name="adj2" fmla="val 91888"/>
              </a:avLst>
            </a:prstGeom>
            <a:gradFill flip="none" rotWithShape="1">
              <a:gsLst>
                <a:gs pos="0">
                  <a:srgbClr val="780C3F"/>
                </a:gs>
                <a:gs pos="50000">
                  <a:srgbClr val="700B3A">
                    <a:lumMod val="84000"/>
                    <a:lumOff val="16000"/>
                  </a:srgbClr>
                </a:gs>
                <a:gs pos="99000">
                  <a:srgbClr val="7E0C42">
                    <a:lumMod val="90000"/>
                  </a:srgbClr>
                </a:gs>
              </a:gsLst>
              <a:lin ang="0" scaled="1"/>
              <a:tileRect/>
            </a:gradFill>
            <a:ln>
              <a:noFill/>
            </a:ln>
            <a:effectLst>
              <a:outerShdw blurRad="63500" sx="102000" sy="102000" algn="ctr" rotWithShape="0">
                <a:prstClr val="black">
                  <a:alpha val="40000"/>
                </a:prstClr>
              </a:outerShdw>
            </a:effectLst>
            <a:scene3d>
              <a:camera prst="orthographicFront"/>
              <a:lightRig rig="threePt" dir="t"/>
            </a:scene3d>
            <a:sp3d>
              <a:bevelT w="139700" prst="cross"/>
            </a:sp3d>
            <a:extLst/>
          </p:spPr>
          <p:txBody>
            <a:bodyPr rot="10800000" vert="eaVert"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latinLnBrk="0" hangingPunct="1">
                <a:spcBef>
                  <a:spcPct val="0"/>
                </a:spcBef>
                <a:spcAft>
                  <a:spcPct val="0"/>
                </a:spcAft>
                <a:defRPr/>
              </a:pPr>
              <a:endParaRPr lang="en-GB" altLang="zh-HK" sz="2000" kern="0" dirty="0" smtClean="0"/>
            </a:p>
          </p:txBody>
        </p:sp>
        <p:sp>
          <p:nvSpPr>
            <p:cNvPr id="49" name="Text Box 9"/>
            <p:cNvSpPr txBox="1">
              <a:spLocks noChangeArrowheads="1"/>
            </p:cNvSpPr>
            <p:nvPr/>
          </p:nvSpPr>
          <p:spPr bwMode="auto">
            <a:xfrm>
              <a:off x="1723876" y="2998328"/>
              <a:ext cx="1223412" cy="260201"/>
            </a:xfrm>
            <a:prstGeom prst="rect">
              <a:avLst/>
            </a:prstGeom>
            <a:noFill/>
            <a:ln w="9525">
              <a:noFill/>
              <a:miter lim="800000"/>
              <a:headEnd/>
              <a:tailEnd/>
            </a:ln>
          </p:spPr>
          <p:txBody>
            <a:bodyPr wrap="none">
              <a:spAutoFit/>
            </a:bodyPr>
            <a:lstStyle/>
            <a:p>
              <a:pPr algn="ctr" latinLnBrk="0">
                <a:lnSpc>
                  <a:spcPct val="90000"/>
                </a:lnSpc>
              </a:pPr>
              <a:r>
                <a:rPr lang="en-US" sz="1100" b="1" dirty="0">
                  <a:latin typeface="Arial" pitchFamily="34" charset="0"/>
                  <a:ea typeface="MS PGothic" pitchFamily="34" charset="-128"/>
                  <a:cs typeface="Arial" pitchFamily="34" charset="0"/>
                </a:rPr>
                <a:t>Uncontrolled </a:t>
              </a:r>
              <a:br>
                <a:rPr lang="en-US" sz="1100" b="1" dirty="0">
                  <a:latin typeface="Arial" pitchFamily="34" charset="0"/>
                  <a:ea typeface="MS PGothic" pitchFamily="34" charset="-128"/>
                  <a:cs typeface="Arial" pitchFamily="34" charset="0"/>
                </a:rPr>
              </a:br>
              <a:r>
                <a:rPr lang="en-US" sz="1100" b="1" dirty="0">
                  <a:latin typeface="Arial" pitchFamily="34" charset="0"/>
                  <a:ea typeface="MS PGothic" pitchFamily="34" charset="-128"/>
                  <a:cs typeface="Arial" pitchFamily="34" charset="0"/>
                </a:rPr>
                <a:t>viral replication</a:t>
              </a:r>
            </a:p>
          </p:txBody>
        </p:sp>
        <p:sp>
          <p:nvSpPr>
            <p:cNvPr id="50" name="TextBox 49"/>
            <p:cNvSpPr txBox="1"/>
            <p:nvPr/>
          </p:nvSpPr>
          <p:spPr>
            <a:xfrm>
              <a:off x="4246885" y="3021188"/>
              <a:ext cx="1024639" cy="282389"/>
            </a:xfrm>
            <a:prstGeom prst="rect">
              <a:avLst/>
            </a:prstGeom>
            <a:noFill/>
          </p:spPr>
          <p:txBody>
            <a:bodyPr wrap="none" rtlCol="0">
              <a:spAutoFit/>
            </a:bodyPr>
            <a:lstStyle/>
            <a:p>
              <a:pPr algn="ctr"/>
              <a:r>
                <a:rPr lang="en-US" altLang="ko-KR" sz="1100" b="1" dirty="0" smtClean="0">
                  <a:latin typeface="Arial" pitchFamily="34" charset="0"/>
                  <a:cs typeface="Arial" pitchFamily="34" charset="0"/>
                </a:rPr>
                <a:t>Potent viral</a:t>
              </a:r>
            </a:p>
            <a:p>
              <a:pPr algn="ctr"/>
              <a:r>
                <a:rPr lang="en-US" altLang="ko-KR" sz="1100" b="1" dirty="0" smtClean="0">
                  <a:latin typeface="Arial" pitchFamily="34" charset="0"/>
                  <a:cs typeface="Arial" pitchFamily="34" charset="0"/>
                </a:rPr>
                <a:t>suppression</a:t>
              </a:r>
              <a:endParaRPr lang="ko-KR" altLang="en-US" sz="1100" b="1" dirty="0">
                <a:latin typeface="Arial" pitchFamily="34" charset="0"/>
                <a:cs typeface="Arial" pitchFamily="34" charset="0"/>
              </a:endParaRPr>
            </a:p>
          </p:txBody>
        </p:sp>
        <p:sp>
          <p:nvSpPr>
            <p:cNvPr id="51" name="TextBox 50"/>
            <p:cNvSpPr txBox="1"/>
            <p:nvPr/>
          </p:nvSpPr>
          <p:spPr>
            <a:xfrm>
              <a:off x="1789205" y="2589140"/>
              <a:ext cx="1107996" cy="260201"/>
            </a:xfrm>
            <a:prstGeom prst="rect">
              <a:avLst/>
            </a:prstGeom>
            <a:noFill/>
          </p:spPr>
          <p:txBody>
            <a:bodyPr wrap="none" rtlCol="0">
              <a:spAutoFit/>
            </a:bodyPr>
            <a:lstStyle/>
            <a:p>
              <a:pPr algn="ctr">
                <a:lnSpc>
                  <a:spcPct val="90000"/>
                </a:lnSpc>
              </a:pPr>
              <a:r>
                <a:rPr lang="en-US" altLang="ko-KR" sz="1100" b="1" dirty="0" smtClean="0">
                  <a:latin typeface="Arial" pitchFamily="34" charset="0"/>
                  <a:cs typeface="Arial" pitchFamily="34" charset="0"/>
                </a:rPr>
                <a:t>No/ineffective</a:t>
              </a:r>
            </a:p>
            <a:p>
              <a:pPr algn="ctr">
                <a:lnSpc>
                  <a:spcPct val="90000"/>
                </a:lnSpc>
              </a:pPr>
              <a:r>
                <a:rPr lang="en-US" altLang="ko-KR" sz="1100" b="1" dirty="0" smtClean="0">
                  <a:latin typeface="Arial" pitchFamily="34" charset="0"/>
                  <a:cs typeface="Arial" pitchFamily="34" charset="0"/>
                </a:rPr>
                <a:t>treatment</a:t>
              </a:r>
            </a:p>
          </p:txBody>
        </p:sp>
        <p:grpSp>
          <p:nvGrpSpPr>
            <p:cNvPr id="6" name="그룹 51"/>
            <p:cNvGrpSpPr/>
            <p:nvPr/>
          </p:nvGrpSpPr>
          <p:grpSpPr>
            <a:xfrm>
              <a:off x="2756234" y="2704903"/>
              <a:ext cx="1633586" cy="856496"/>
              <a:chOff x="2833736" y="3572619"/>
              <a:chExt cx="2000306" cy="1048769"/>
            </a:xfrm>
          </p:grpSpPr>
          <p:pic>
            <p:nvPicPr>
              <p:cNvPr id="59" name="Picture 4" descr="C:\Users\Ptinside\Desktop\00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137885" y="3572619"/>
                <a:ext cx="1696157" cy="1048769"/>
              </a:xfrm>
              <a:prstGeom prst="rect">
                <a:avLst/>
              </a:prstGeom>
              <a:noFill/>
              <a:effectLst>
                <a:outerShdw blurRad="50800" sx="101000" sy="101000" algn="ctr" rotWithShape="0">
                  <a:prstClr val="black">
                    <a:alpha val="65000"/>
                  </a:prstClr>
                </a:outerShdw>
              </a:effectLst>
              <a:extLst>
                <a:ext uri="{909E8E84-426E-40DD-AFC4-6F175D3DCCD1}">
                  <a14:hiddenFill xmlns:a14="http://schemas.microsoft.com/office/drawing/2010/main" xmlns="">
                    <a:solidFill>
                      <a:srgbClr val="FFFFFF"/>
                    </a:solidFill>
                  </a14:hiddenFill>
                </a:ext>
              </a:extLst>
            </p:spPr>
          </p:pic>
          <p:sp>
            <p:nvSpPr>
              <p:cNvPr id="60" name="직사각형 59"/>
              <p:cNvSpPr/>
              <p:nvPr/>
            </p:nvSpPr>
            <p:spPr>
              <a:xfrm>
                <a:off x="2833736" y="3675780"/>
                <a:ext cx="1762704" cy="395180"/>
              </a:xfrm>
              <a:prstGeom prst="rect">
                <a:avLst/>
              </a:prstGeom>
            </p:spPr>
            <p:txBody>
              <a:bodyPr>
                <a:spAutoFit/>
              </a:bodyPr>
              <a:lstStyle/>
              <a:p>
                <a:pPr algn="ctr" defTabSz="914321">
                  <a:defRPr/>
                </a:pPr>
                <a:r>
                  <a:rPr lang="en-US" altLang="ko-KR" sz="1300" b="1" dirty="0">
                    <a:effectLst>
                      <a:outerShdw blurRad="25400" dist="25400" dir="2700000" algn="tl" rotWithShape="0">
                        <a:prstClr val="black"/>
                      </a:outerShdw>
                    </a:effectLst>
                    <a:latin typeface="Arial" pitchFamily="34" charset="0"/>
                    <a:ea typeface="굴림" pitchFamily="50" charset="-127"/>
                    <a:cs typeface="Arial" pitchFamily="34" charset="0"/>
                  </a:rPr>
                  <a:t>CHB</a:t>
                </a:r>
                <a:br>
                  <a:rPr lang="en-US" altLang="ko-KR" sz="1300" b="1" dirty="0">
                    <a:effectLst>
                      <a:outerShdw blurRad="25400" dist="25400" dir="2700000" algn="tl" rotWithShape="0">
                        <a:prstClr val="black"/>
                      </a:outerShdw>
                    </a:effectLst>
                    <a:latin typeface="Arial" pitchFamily="34" charset="0"/>
                    <a:ea typeface="굴림" pitchFamily="50" charset="-127"/>
                    <a:cs typeface="Arial" pitchFamily="34" charset="0"/>
                  </a:rPr>
                </a:br>
                <a:r>
                  <a:rPr lang="en-US" altLang="ko-KR" sz="1300" b="1" dirty="0">
                    <a:effectLst>
                      <a:outerShdw blurRad="25400" dist="25400" dir="2700000" algn="tl" rotWithShape="0">
                        <a:prstClr val="black"/>
                      </a:outerShdw>
                    </a:effectLst>
                    <a:latin typeface="Arial" pitchFamily="34" charset="0"/>
                    <a:ea typeface="굴림" pitchFamily="50" charset="-127"/>
                    <a:cs typeface="Arial" pitchFamily="34" charset="0"/>
                  </a:rPr>
                  <a:t>infection</a:t>
                </a:r>
              </a:p>
            </p:txBody>
          </p:sp>
        </p:grpSp>
        <p:sp>
          <p:nvSpPr>
            <p:cNvPr id="53" name="TextBox 52"/>
            <p:cNvSpPr txBox="1"/>
            <p:nvPr/>
          </p:nvSpPr>
          <p:spPr>
            <a:xfrm>
              <a:off x="2908615" y="2049096"/>
              <a:ext cx="920445" cy="282389"/>
            </a:xfrm>
            <a:prstGeom prst="rect">
              <a:avLst/>
            </a:prstGeom>
            <a:noFill/>
          </p:spPr>
          <p:txBody>
            <a:bodyPr wrap="none" rtlCol="0">
              <a:spAutoFit/>
            </a:bodyPr>
            <a:lstStyle/>
            <a:p>
              <a:pPr algn="ctr"/>
              <a:r>
                <a:rPr lang="en-US" altLang="ko-KR" sz="1100" b="1" dirty="0" smtClean="0">
                  <a:latin typeface="Arial" pitchFamily="34" charset="0"/>
                  <a:cs typeface="Arial" pitchFamily="34" charset="0"/>
                </a:rPr>
                <a:t>Hepatitis B</a:t>
              </a:r>
            </a:p>
            <a:p>
              <a:pPr algn="ctr"/>
              <a:r>
                <a:rPr lang="en-US" altLang="ko-KR" sz="1100" b="1" dirty="0" smtClean="0">
                  <a:latin typeface="Arial" pitchFamily="34" charset="0"/>
                  <a:cs typeface="Arial" pitchFamily="34" charset="0"/>
                </a:rPr>
                <a:t>Virus</a:t>
              </a:r>
              <a:endParaRPr lang="ko-KR" altLang="en-US" sz="1100" b="1" dirty="0">
                <a:latin typeface="Arial" pitchFamily="34" charset="0"/>
                <a:cs typeface="Arial" pitchFamily="34" charset="0"/>
              </a:endParaRPr>
            </a:p>
          </p:txBody>
        </p:sp>
        <p:pic>
          <p:nvPicPr>
            <p:cNvPr id="54" name="Picture 4" descr="C:\Users\PTINSIDE1\Desktop\35a4eweg4tawe5rf.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428462" y="2278825"/>
              <a:ext cx="653322" cy="446717"/>
            </a:xfrm>
            <a:prstGeom prst="rect">
              <a:avLst/>
            </a:prstGeom>
            <a:noFill/>
            <a:extLst>
              <a:ext uri="{909E8E84-426E-40DD-AFC4-6F175D3DCCD1}">
                <a14:hiddenFill xmlns:a14="http://schemas.microsoft.com/office/drawing/2010/main" xmlns="">
                  <a:solidFill>
                    <a:srgbClr val="FFFFFF"/>
                  </a:solidFill>
                </a14:hiddenFill>
              </a:ext>
            </a:extLst>
          </p:spPr>
        </p:pic>
        <p:pic>
          <p:nvPicPr>
            <p:cNvPr id="55" name="Picture 5" descr="C:\Users\PTINSIDE1\Desktop\24551.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47274" y="3442608"/>
              <a:ext cx="1293463" cy="970887"/>
            </a:xfrm>
            <a:prstGeom prst="rect">
              <a:avLst/>
            </a:prstGeom>
            <a:noFill/>
            <a:extLst>
              <a:ext uri="{909E8E84-426E-40DD-AFC4-6F175D3DCCD1}">
                <a14:hiddenFill xmlns:a14="http://schemas.microsoft.com/office/drawing/2010/main" xmlns="">
                  <a:solidFill>
                    <a:srgbClr val="FFFFFF"/>
                  </a:solidFill>
                </a14:hiddenFill>
              </a:ext>
            </a:extLst>
          </p:spPr>
        </p:pic>
        <p:sp>
          <p:nvSpPr>
            <p:cNvPr id="56" name="Text Box 9"/>
            <p:cNvSpPr txBox="1">
              <a:spLocks noChangeArrowheads="1"/>
            </p:cNvSpPr>
            <p:nvPr/>
          </p:nvSpPr>
          <p:spPr bwMode="auto">
            <a:xfrm>
              <a:off x="1238770" y="3928051"/>
              <a:ext cx="803425" cy="260201"/>
            </a:xfrm>
            <a:prstGeom prst="rect">
              <a:avLst/>
            </a:prstGeom>
            <a:noFill/>
            <a:ln w="9525">
              <a:noFill/>
              <a:miter lim="800000"/>
              <a:headEnd/>
              <a:tailEnd/>
            </a:ln>
          </p:spPr>
          <p:txBody>
            <a:bodyPr wrap="none">
              <a:spAutoFit/>
            </a:bodyPr>
            <a:lstStyle/>
            <a:p>
              <a:pPr algn="ctr" latinLnBrk="0">
                <a:lnSpc>
                  <a:spcPct val="90000"/>
                </a:lnSpc>
              </a:pPr>
              <a:r>
                <a:rPr lang="en-US" sz="1100" b="1" dirty="0">
                  <a:latin typeface="Arial" pitchFamily="34" charset="0"/>
                  <a:ea typeface="MS PGothic" pitchFamily="34" charset="-128"/>
                  <a:cs typeface="Arial" pitchFamily="34" charset="0"/>
                </a:rPr>
                <a:t>Liver</a:t>
              </a:r>
            </a:p>
            <a:p>
              <a:pPr algn="ctr" latinLnBrk="0">
                <a:lnSpc>
                  <a:spcPct val="90000"/>
                </a:lnSpc>
              </a:pPr>
              <a:r>
                <a:rPr lang="en-US" sz="1100" b="1" dirty="0">
                  <a:latin typeface="Arial" pitchFamily="34" charset="0"/>
                  <a:ea typeface="MS PGothic" pitchFamily="34" charset="-128"/>
                  <a:cs typeface="Arial" pitchFamily="34" charset="0"/>
                </a:rPr>
                <a:t>Cirrhosis</a:t>
              </a:r>
            </a:p>
          </p:txBody>
        </p:sp>
      </p:grpSp>
      <p:sp>
        <p:nvSpPr>
          <p:cNvPr id="31" name="타원 30"/>
          <p:cNvSpPr/>
          <p:nvPr/>
        </p:nvSpPr>
        <p:spPr>
          <a:xfrm>
            <a:off x="4139952" y="3789040"/>
            <a:ext cx="1368152" cy="86409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588224" y="1268760"/>
            <a:ext cx="2160240" cy="646331"/>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path path="circle">
              <a:fillToRect l="100000" b="100000"/>
            </a:path>
            <a:tileRect t="-100000" r="-100000"/>
          </a:gradFill>
          <a:scene3d>
            <a:camera prst="orthographicFront"/>
            <a:lightRig rig="threePt" dir="t"/>
          </a:scene3d>
          <a:sp3d>
            <a:bevelT/>
          </a:sp3d>
        </p:spPr>
        <p:txBody>
          <a:bodyPr wrap="square" rtlCol="0">
            <a:spAutoFit/>
          </a:bodyPr>
          <a:lstStyle/>
          <a:p>
            <a:r>
              <a:rPr lang="en-US" dirty="0" smtClean="0"/>
              <a:t>Prevention of liver disease progression</a:t>
            </a:r>
            <a:endParaRPr lang="en-US" dirty="0"/>
          </a:p>
        </p:txBody>
      </p:sp>
      <p:sp>
        <p:nvSpPr>
          <p:cNvPr id="33" name="위쪽 화살표 32"/>
          <p:cNvSpPr/>
          <p:nvPr/>
        </p:nvSpPr>
        <p:spPr>
          <a:xfrm>
            <a:off x="7596336" y="1988840"/>
            <a:ext cx="216024" cy="21602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95497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r>
              <a:rPr lang="en-US" altLang="en-US" sz="3600" dirty="0"/>
              <a:t>Overall Results for </a:t>
            </a:r>
            <a:r>
              <a:rPr lang="en-US" altLang="en-US" sz="3600" dirty="0" smtClean="0"/>
              <a:t>Interferon</a:t>
            </a:r>
            <a:br>
              <a:rPr lang="en-US" altLang="en-US" sz="3600" dirty="0" smtClean="0"/>
            </a:br>
            <a:r>
              <a:rPr lang="en-US" altLang="en-US" sz="3600" dirty="0" smtClean="0"/>
              <a:t>Prevent HCC</a:t>
            </a:r>
            <a:endParaRPr lang="en-US" altLang="en-US" sz="3600" dirty="0"/>
          </a:p>
        </p:txBody>
      </p:sp>
      <p:pic>
        <p:nvPicPr>
          <p:cNvPr id="9316" name="Picture 100"/>
          <p:cNvPicPr>
            <a:picLocks noChangeAspect="1" noChangeArrowheads="1"/>
          </p:cNvPicPr>
          <p:nvPr/>
        </p:nvPicPr>
        <p:blipFill>
          <a:blip r:embed="rId2">
            <a:extLst>
              <a:ext uri="{28A0092B-C50C-407E-A947-70E740481C1C}">
                <a14:useLocalDpi xmlns:a14="http://schemas.microsoft.com/office/drawing/2010/main" xmlns="" val="0"/>
              </a:ext>
            </a:extLst>
          </a:blip>
          <a:srcRect l="41406" t="3125" r="25000" b="50000"/>
          <a:stretch>
            <a:fillRect/>
          </a:stretch>
        </p:blipFill>
        <p:spPr bwMode="auto">
          <a:xfrm>
            <a:off x="2530475" y="1371600"/>
            <a:ext cx="5241925" cy="5486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332" name="Picture 116"/>
          <p:cNvPicPr>
            <a:picLocks noChangeAspect="1" noChangeArrowheads="1"/>
          </p:cNvPicPr>
          <p:nvPr/>
        </p:nvPicPr>
        <p:blipFill>
          <a:blip r:embed="rId3">
            <a:extLst>
              <a:ext uri="{28A0092B-C50C-407E-A947-70E740481C1C}">
                <a14:useLocalDpi xmlns:a14="http://schemas.microsoft.com/office/drawing/2010/main" xmlns="" val="0"/>
              </a:ext>
            </a:extLst>
          </a:blip>
          <a:srcRect l="75781" t="55208" r="11719" b="9375"/>
          <a:stretch>
            <a:fillRect/>
          </a:stretch>
        </p:blipFill>
        <p:spPr bwMode="auto">
          <a:xfrm>
            <a:off x="6208713" y="1309688"/>
            <a:ext cx="1944687" cy="41290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333" name="Picture 117"/>
          <p:cNvPicPr>
            <a:picLocks noChangeAspect="1" noChangeArrowheads="1"/>
          </p:cNvPicPr>
          <p:nvPr/>
        </p:nvPicPr>
        <p:blipFill>
          <a:blip r:embed="rId3">
            <a:extLst>
              <a:ext uri="{28A0092B-C50C-407E-A947-70E740481C1C}">
                <a14:useLocalDpi xmlns:a14="http://schemas.microsoft.com/office/drawing/2010/main" xmlns="" val="0"/>
              </a:ext>
            </a:extLst>
          </a:blip>
          <a:srcRect l="29688" t="55208" r="53523" b="11217"/>
          <a:stretch>
            <a:fillRect/>
          </a:stretch>
        </p:blipFill>
        <p:spPr bwMode="auto">
          <a:xfrm>
            <a:off x="939800" y="1323975"/>
            <a:ext cx="2641600" cy="3962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334" name="Line 118"/>
          <p:cNvSpPr>
            <a:spLocks noChangeShapeType="1"/>
          </p:cNvSpPr>
          <p:nvPr/>
        </p:nvSpPr>
        <p:spPr bwMode="auto">
          <a:xfrm>
            <a:off x="990600" y="1947863"/>
            <a:ext cx="7010400" cy="0"/>
          </a:xfrm>
          <a:prstGeom prst="line">
            <a:avLst/>
          </a:prstGeom>
          <a:noFill/>
          <a:ln w="317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9335" name="Line 119"/>
          <p:cNvSpPr>
            <a:spLocks noChangeShapeType="1"/>
          </p:cNvSpPr>
          <p:nvPr/>
        </p:nvSpPr>
        <p:spPr bwMode="auto">
          <a:xfrm>
            <a:off x="990600" y="6019800"/>
            <a:ext cx="7010400" cy="0"/>
          </a:xfrm>
          <a:prstGeom prst="line">
            <a:avLst/>
          </a:prstGeom>
          <a:noFill/>
          <a:ln w="317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9336" name="Rectangle 120"/>
          <p:cNvSpPr>
            <a:spLocks noChangeArrowheads="1"/>
          </p:cNvSpPr>
          <p:nvPr/>
        </p:nvSpPr>
        <p:spPr bwMode="auto">
          <a:xfrm>
            <a:off x="1154113" y="5392738"/>
            <a:ext cx="3478212" cy="18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altLang="en-US" sz="1200">
                <a:solidFill>
                  <a:srgbClr val="000000"/>
                </a:solidFill>
                <a:latin typeface="Times New Roman" panose="02020603050405020304" pitchFamily="18" charset="0"/>
              </a:rPr>
              <a:t>Total events: 59 (Interferon), 131 (Placebo/no treatment)</a:t>
            </a:r>
            <a:endParaRPr lang="en-US" altLang="en-US" sz="1200">
              <a:latin typeface="Times New Roman" panose="02020603050405020304" pitchFamily="18" charset="0"/>
            </a:endParaRPr>
          </a:p>
        </p:txBody>
      </p:sp>
      <p:sp>
        <p:nvSpPr>
          <p:cNvPr id="9337" name="Rectangle 121"/>
          <p:cNvSpPr>
            <a:spLocks noChangeArrowheads="1"/>
          </p:cNvSpPr>
          <p:nvPr/>
        </p:nvSpPr>
        <p:spPr bwMode="auto">
          <a:xfrm>
            <a:off x="1154113" y="5583238"/>
            <a:ext cx="4216400" cy="18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altLang="en-US" sz="1200">
                <a:solidFill>
                  <a:srgbClr val="000000"/>
                </a:solidFill>
                <a:latin typeface="Times New Roman" panose="02020603050405020304" pitchFamily="18" charset="0"/>
              </a:rPr>
              <a:t>Test for heterogeneity: Chi² = 14.16, df = 11 (P = 0.22),    I² = 22.3%</a:t>
            </a:r>
            <a:endParaRPr lang="en-US" altLang="en-US" sz="1200">
              <a:latin typeface="Times New Roman" panose="02020603050405020304" pitchFamily="18" charset="0"/>
            </a:endParaRPr>
          </a:p>
        </p:txBody>
      </p:sp>
      <p:sp>
        <p:nvSpPr>
          <p:cNvPr id="9338" name="Rectangle 122"/>
          <p:cNvSpPr>
            <a:spLocks noChangeArrowheads="1"/>
          </p:cNvSpPr>
          <p:nvPr/>
        </p:nvSpPr>
        <p:spPr bwMode="auto">
          <a:xfrm>
            <a:off x="1154113" y="5773738"/>
            <a:ext cx="2662237" cy="18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altLang="en-US" sz="1200">
                <a:solidFill>
                  <a:srgbClr val="000000"/>
                </a:solidFill>
                <a:latin typeface="Times New Roman" panose="02020603050405020304" pitchFamily="18" charset="0"/>
              </a:rPr>
              <a:t>Test for overall effect: Z = 2.75 (P = 0.006)</a:t>
            </a:r>
            <a:endParaRPr lang="en-US" altLang="en-US" sz="1200">
              <a:latin typeface="Times New Roman" panose="02020603050405020304" pitchFamily="18" charset="0"/>
            </a:endParaRPr>
          </a:p>
        </p:txBody>
      </p:sp>
      <p:sp>
        <p:nvSpPr>
          <p:cNvPr id="9339" name="Text Box 123"/>
          <p:cNvSpPr txBox="1">
            <a:spLocks noChangeArrowheads="1"/>
          </p:cNvSpPr>
          <p:nvPr/>
        </p:nvSpPr>
        <p:spPr bwMode="auto">
          <a:xfrm>
            <a:off x="228600" y="6248400"/>
            <a:ext cx="23558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en-US"/>
              <a:t>Sung et al. APT 2008</a:t>
            </a:r>
          </a:p>
        </p:txBody>
      </p:sp>
    </p:spTree>
    <p:extLst>
      <p:ext uri="{BB962C8B-B14F-4D97-AF65-F5344CB8AC3E}">
        <p14:creationId xmlns:p14="http://schemas.microsoft.com/office/powerpoint/2010/main" xmlns="" val="15182099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4"/>
          <p:cNvSpPr txBox="1">
            <a:spLocks noChangeArrowheads="1"/>
          </p:cNvSpPr>
          <p:nvPr/>
        </p:nvSpPr>
        <p:spPr bwMode="auto">
          <a:xfrm>
            <a:off x="265113" y="6343650"/>
            <a:ext cx="8031162" cy="461963"/>
          </a:xfrm>
          <a:prstGeom prst="rect">
            <a:avLst/>
          </a:prstGeom>
          <a:noFill/>
          <a:ln w="9525">
            <a:noFill/>
            <a:miter lim="800000"/>
            <a:headEnd/>
            <a:tailEnd/>
          </a:ln>
        </p:spPr>
        <p:txBody>
          <a:bodyPr anchor="b">
            <a:spAutoFit/>
          </a:bodyPr>
          <a:lstStyle/>
          <a:p>
            <a:r>
              <a:rPr lang="en-US" sz="1200" b="0">
                <a:solidFill>
                  <a:srgbClr val="000000"/>
                </a:solidFill>
              </a:rPr>
              <a:t>*Marcellin P, et al.  </a:t>
            </a:r>
            <a:r>
              <a:rPr lang="en-US" sz="1200" b="0" i="1"/>
              <a:t>Lancet</a:t>
            </a:r>
            <a:r>
              <a:rPr lang="en-US" sz="1200" b="0"/>
              <a:t>. 2013 Feb 9;381(9865):468-75.</a:t>
            </a:r>
            <a:endParaRPr lang="en-US" sz="1200" b="0">
              <a:solidFill>
                <a:srgbClr val="000000"/>
              </a:solidFill>
            </a:endParaRPr>
          </a:p>
          <a:p>
            <a:r>
              <a:rPr lang="en-US" sz="1200" b="0">
                <a:solidFill>
                  <a:srgbClr val="000000"/>
                </a:solidFill>
              </a:rPr>
              <a:t>Kim WR, et al. EASL 2013. Amsterdam, The Netherlands.  Oral #43</a:t>
            </a:r>
          </a:p>
        </p:txBody>
      </p:sp>
      <p:sp>
        <p:nvSpPr>
          <p:cNvPr id="35843" name="Rectangle 5"/>
          <p:cNvSpPr txBox="1">
            <a:spLocks noChangeArrowheads="1"/>
          </p:cNvSpPr>
          <p:nvPr/>
        </p:nvSpPr>
        <p:spPr bwMode="auto">
          <a:xfrm>
            <a:off x="387350" y="1377950"/>
            <a:ext cx="8272463" cy="700088"/>
          </a:xfrm>
          <a:prstGeom prst="rect">
            <a:avLst/>
          </a:prstGeom>
          <a:noFill/>
          <a:ln w="9525">
            <a:noFill/>
            <a:miter lim="800000"/>
            <a:headEnd/>
            <a:tailEnd/>
          </a:ln>
        </p:spPr>
        <p:txBody>
          <a:bodyPr/>
          <a:lstStyle/>
          <a:p>
            <a:pPr algn="ctr">
              <a:buFont typeface="Symbol" pitchFamily="18" charset="2"/>
              <a:buNone/>
            </a:pPr>
            <a:endParaRPr lang="en-US" sz="2000" b="0">
              <a:solidFill>
                <a:srgbClr val="990000"/>
              </a:solidFill>
              <a:latin typeface="Arial Narrow" pitchFamily="34" charset="0"/>
            </a:endParaRPr>
          </a:p>
        </p:txBody>
      </p:sp>
      <p:sp>
        <p:nvSpPr>
          <p:cNvPr id="8" name="Rectangle 4"/>
          <p:cNvSpPr txBox="1">
            <a:spLocks noChangeArrowheads="1"/>
          </p:cNvSpPr>
          <p:nvPr/>
        </p:nvSpPr>
        <p:spPr bwMode="auto">
          <a:xfrm>
            <a:off x="0" y="152400"/>
            <a:ext cx="9144000" cy="787400"/>
          </a:xfrm>
          <a:prstGeom prst="rect">
            <a:avLst/>
          </a:prstGeom>
          <a:noFill/>
          <a:ln w="9525">
            <a:noFill/>
            <a:miter lim="800000"/>
            <a:headEnd/>
            <a:tailEnd/>
          </a:ln>
        </p:spPr>
        <p:txBody>
          <a:bodyPr anchor="ctr"/>
          <a:lstStyle/>
          <a:p>
            <a:pPr algn="ctr">
              <a:defRPr/>
            </a:pPr>
            <a:r>
              <a:rPr lang="en-US" sz="2800" b="0" kern="0" dirty="0">
                <a:latin typeface="Arial Narrow" pitchFamily="34" charset="0"/>
                <a:ea typeface="+mj-ea"/>
                <a:cs typeface="+mj-cs"/>
              </a:rPr>
              <a:t>Studies 102/103</a:t>
            </a:r>
            <a:br>
              <a:rPr lang="en-US" sz="2800" b="0" kern="0" dirty="0">
                <a:latin typeface="Arial Narrow" pitchFamily="34" charset="0"/>
                <a:ea typeface="+mj-ea"/>
                <a:cs typeface="+mj-cs"/>
              </a:rPr>
            </a:br>
            <a:r>
              <a:rPr lang="en-US" sz="3200" kern="0" dirty="0">
                <a:solidFill>
                  <a:srgbClr val="990000"/>
                </a:solidFill>
                <a:latin typeface="Arial Narrow" pitchFamily="34" charset="0"/>
                <a:ea typeface="+mj-ea"/>
                <a:cs typeface="+mj-cs"/>
              </a:rPr>
              <a:t>Long Term TDF Therapy and Risk of HCC</a:t>
            </a:r>
          </a:p>
        </p:txBody>
      </p:sp>
      <p:sp>
        <p:nvSpPr>
          <p:cNvPr id="9" name="Line 40"/>
          <p:cNvSpPr>
            <a:spLocks noChangeShapeType="1"/>
          </p:cNvSpPr>
          <p:nvPr/>
        </p:nvSpPr>
        <p:spPr bwMode="auto">
          <a:xfrm flipH="1">
            <a:off x="3094038" y="5583238"/>
            <a:ext cx="228600" cy="0"/>
          </a:xfrm>
          <a:prstGeom prst="line">
            <a:avLst/>
          </a:prstGeom>
          <a:noFill/>
          <a:ln w="19050">
            <a:solidFill>
              <a:schemeClr val="tx1"/>
            </a:solidFill>
            <a:round/>
            <a:headEnd/>
            <a:tailEnd/>
          </a:ln>
          <a:extLst/>
        </p:spPr>
        <p:txBody>
          <a:bodyPr wrap="none" anchor="ctr"/>
          <a:lstStyle/>
          <a:p>
            <a:pPr>
              <a:defRPr/>
            </a:pPr>
            <a:endParaRPr lang="en-US" dirty="0">
              <a:latin typeface="+mj-lt"/>
            </a:endParaRPr>
          </a:p>
        </p:txBody>
      </p:sp>
      <p:sp>
        <p:nvSpPr>
          <p:cNvPr id="10" name="Line 40"/>
          <p:cNvSpPr>
            <a:spLocks noChangeShapeType="1"/>
          </p:cNvSpPr>
          <p:nvPr/>
        </p:nvSpPr>
        <p:spPr bwMode="auto">
          <a:xfrm flipH="1">
            <a:off x="3094038" y="4652963"/>
            <a:ext cx="228600" cy="0"/>
          </a:xfrm>
          <a:prstGeom prst="line">
            <a:avLst/>
          </a:prstGeom>
          <a:noFill/>
          <a:ln w="19050">
            <a:solidFill>
              <a:schemeClr val="tx1"/>
            </a:solidFill>
            <a:round/>
            <a:headEnd/>
            <a:tailEnd/>
          </a:ln>
          <a:extLst/>
        </p:spPr>
        <p:txBody>
          <a:bodyPr wrap="none" anchor="ctr"/>
          <a:lstStyle/>
          <a:p>
            <a:pPr>
              <a:defRPr/>
            </a:pPr>
            <a:endParaRPr lang="en-US" dirty="0">
              <a:latin typeface="+mj-lt"/>
            </a:endParaRPr>
          </a:p>
        </p:txBody>
      </p:sp>
      <p:sp>
        <p:nvSpPr>
          <p:cNvPr id="11" name="Rectangle 10"/>
          <p:cNvSpPr/>
          <p:nvPr/>
        </p:nvSpPr>
        <p:spPr bwMode="auto">
          <a:xfrm>
            <a:off x="381000" y="3382963"/>
            <a:ext cx="8382000" cy="320675"/>
          </a:xfrm>
          <a:prstGeom prst="rect">
            <a:avLst/>
          </a:prstGeom>
          <a:solidFill>
            <a:schemeClr val="bg1">
              <a:lumMod val="85000"/>
            </a:schemeClr>
          </a:solidFill>
          <a:ln w="9525" cap="flat" cmpd="sng" algn="ctr">
            <a:noFill/>
            <a:prstDash val="solid"/>
            <a:round/>
            <a:headEnd type="none" w="med" len="med"/>
            <a:tailEnd type="none" w="med" len="med"/>
          </a:ln>
          <a:effectLst/>
        </p:spPr>
        <p:txBody>
          <a:bodyPr/>
          <a:lstStyle/>
          <a:p>
            <a:pPr>
              <a:spcAft>
                <a:spcPct val="25000"/>
              </a:spcAft>
              <a:buFontTx/>
              <a:buChar char="•"/>
            </a:pPr>
            <a:endParaRPr lang="en-US" sz="2400" baseline="-25000"/>
          </a:p>
        </p:txBody>
      </p:sp>
      <p:sp>
        <p:nvSpPr>
          <p:cNvPr id="12" name="Content Placeholder 1"/>
          <p:cNvSpPr txBox="1">
            <a:spLocks/>
          </p:cNvSpPr>
          <p:nvPr/>
        </p:nvSpPr>
        <p:spPr>
          <a:xfrm>
            <a:off x="387350" y="1579563"/>
            <a:ext cx="8382000" cy="2189162"/>
          </a:xfrm>
          <a:prstGeom prst="rect">
            <a:avLst/>
          </a:prstGeom>
        </p:spPr>
        <p:txBody>
          <a:bodyPr/>
          <a:lstStyle/>
          <a:p>
            <a:pPr marL="342900" indent="-342900" eaLnBrk="0" hangingPunct="0">
              <a:spcBef>
                <a:spcPts val="575"/>
              </a:spcBef>
              <a:buClr>
                <a:srgbClr val="990000"/>
              </a:buClr>
              <a:buFont typeface="Symbol" pitchFamily="18" charset="2"/>
              <a:buChar char="¨"/>
            </a:pPr>
            <a:r>
              <a:rPr lang="en-US" sz="1800" b="0">
                <a:latin typeface="Arial Narrow" pitchFamily="34" charset="0"/>
              </a:rPr>
              <a:t>Phase 3, randomized, double-blind, placebo-controlled </a:t>
            </a:r>
          </a:p>
          <a:p>
            <a:pPr marL="342900" indent="-342900" eaLnBrk="0" hangingPunct="0">
              <a:spcBef>
                <a:spcPts val="575"/>
              </a:spcBef>
              <a:buClr>
                <a:srgbClr val="990000"/>
              </a:buClr>
              <a:buFont typeface="Symbol" pitchFamily="18" charset="2"/>
              <a:buChar char="¨"/>
            </a:pPr>
            <a:r>
              <a:rPr lang="en-US" sz="1800" b="0">
                <a:latin typeface="Arial Narrow" pitchFamily="34" charset="0"/>
              </a:rPr>
              <a:t>All patients received open-label TDF after Year 1 for total study duration of 8 years</a:t>
            </a:r>
          </a:p>
          <a:p>
            <a:pPr marL="342900" indent="-342900" eaLnBrk="0" hangingPunct="0">
              <a:spcBef>
                <a:spcPts val="575"/>
              </a:spcBef>
              <a:buClr>
                <a:srgbClr val="990000"/>
              </a:buClr>
              <a:buFont typeface="Symbol" pitchFamily="18" charset="2"/>
              <a:buChar char="¨"/>
            </a:pPr>
            <a:r>
              <a:rPr lang="en-US" sz="1800" b="0">
                <a:latin typeface="Arial Narrow" pitchFamily="34" charset="0"/>
              </a:rPr>
              <a:t>Previously reported 5-year data showed no resistance and reversal of fibrosis*</a:t>
            </a:r>
          </a:p>
          <a:p>
            <a:pPr marL="342900" indent="-342900" eaLnBrk="0" hangingPunct="0">
              <a:spcBef>
                <a:spcPts val="575"/>
              </a:spcBef>
              <a:buClr>
                <a:srgbClr val="990000"/>
              </a:buClr>
              <a:buFont typeface="Symbol" pitchFamily="18" charset="2"/>
              <a:buChar char="¨"/>
            </a:pPr>
            <a:r>
              <a:rPr lang="en-US" sz="1800" b="0">
                <a:latin typeface="Arial Narrow" pitchFamily="34" charset="0"/>
              </a:rPr>
              <a:t>Study Aim:  To compare the observed incidence of HCC  in patients treated with TDF in Studies 102/103  with the predicted HCC incidence based on the REACH-B risk calculator</a:t>
            </a:r>
          </a:p>
          <a:p>
            <a:pPr marL="342900" indent="-342900" eaLnBrk="0" hangingPunct="0">
              <a:spcBef>
                <a:spcPts val="575"/>
              </a:spcBef>
              <a:buClr>
                <a:srgbClr val="990000"/>
              </a:buClr>
              <a:buFont typeface="Symbol" pitchFamily="18" charset="2"/>
              <a:buChar char="¨"/>
            </a:pPr>
            <a:endParaRPr lang="en-US" sz="1800" b="0">
              <a:latin typeface="Arial Narrow" pitchFamily="34" charset="0"/>
            </a:endParaRPr>
          </a:p>
        </p:txBody>
      </p:sp>
      <p:sp>
        <p:nvSpPr>
          <p:cNvPr id="14" name="Line 9"/>
          <p:cNvSpPr>
            <a:spLocks noChangeShapeType="1"/>
          </p:cNvSpPr>
          <p:nvPr/>
        </p:nvSpPr>
        <p:spPr bwMode="auto">
          <a:xfrm>
            <a:off x="5794375" y="5430838"/>
            <a:ext cx="0" cy="366712"/>
          </a:xfrm>
          <a:prstGeom prst="line">
            <a:avLst/>
          </a:prstGeom>
          <a:noFill/>
          <a:ln>
            <a:noFill/>
          </a:ln>
          <a:extLst/>
        </p:spPr>
        <p:txBody>
          <a:bodyPr anchor="ctr">
            <a:spAutoFit/>
          </a:bodyPr>
          <a:lstStyle/>
          <a:p>
            <a:pPr>
              <a:defRPr/>
            </a:pPr>
            <a:endParaRPr lang="en-US" dirty="0">
              <a:latin typeface="+mj-lt"/>
            </a:endParaRPr>
          </a:p>
        </p:txBody>
      </p:sp>
      <p:sp>
        <p:nvSpPr>
          <p:cNvPr id="15" name="Rectangle 13"/>
          <p:cNvSpPr>
            <a:spLocks noChangeArrowheads="1"/>
          </p:cNvSpPr>
          <p:nvPr/>
        </p:nvSpPr>
        <p:spPr bwMode="auto">
          <a:xfrm>
            <a:off x="1955800" y="4257675"/>
            <a:ext cx="1231900" cy="790575"/>
          </a:xfrm>
          <a:prstGeom prst="rect">
            <a:avLst/>
          </a:prstGeom>
          <a:solidFill>
            <a:schemeClr val="tx2">
              <a:lumMod val="60000"/>
              <a:lumOff val="40000"/>
            </a:schemeClr>
          </a:solidFill>
          <a:ln>
            <a:noFill/>
          </a:ln>
          <a:extLst/>
        </p:spPr>
        <p:txBody>
          <a:bodyPr anchor="ctr"/>
          <a:lstStyle/>
          <a:p>
            <a:pPr algn="ctr">
              <a:spcBef>
                <a:spcPct val="20000"/>
              </a:spcBef>
              <a:buClr>
                <a:srgbClr val="990000"/>
              </a:buClr>
              <a:buFont typeface="Symbol" pitchFamily="18" charset="2"/>
              <a:buNone/>
              <a:defRPr/>
            </a:pPr>
            <a:r>
              <a:rPr lang="en-US" sz="1400" dirty="0">
                <a:solidFill>
                  <a:schemeClr val="bg1"/>
                </a:solidFill>
                <a:latin typeface="+mj-lt"/>
              </a:rPr>
              <a:t>TDF 300 mg</a:t>
            </a:r>
          </a:p>
          <a:p>
            <a:pPr algn="ctr">
              <a:spcBef>
                <a:spcPct val="20000"/>
              </a:spcBef>
              <a:buClr>
                <a:srgbClr val="990000"/>
              </a:buClr>
              <a:buFont typeface="Symbol" pitchFamily="18" charset="2"/>
              <a:buNone/>
              <a:defRPr/>
            </a:pPr>
            <a:r>
              <a:rPr lang="en-US" sz="1200" dirty="0">
                <a:solidFill>
                  <a:schemeClr val="bg1"/>
                </a:solidFill>
                <a:latin typeface="+mj-lt"/>
              </a:rPr>
              <a:t>(n=426)</a:t>
            </a:r>
          </a:p>
        </p:txBody>
      </p:sp>
      <p:sp>
        <p:nvSpPr>
          <p:cNvPr id="16" name="Rectangle 14"/>
          <p:cNvSpPr>
            <a:spLocks noChangeArrowheads="1"/>
          </p:cNvSpPr>
          <p:nvPr/>
        </p:nvSpPr>
        <p:spPr bwMode="auto">
          <a:xfrm>
            <a:off x="1958975" y="5184775"/>
            <a:ext cx="1250950" cy="790575"/>
          </a:xfrm>
          <a:prstGeom prst="rect">
            <a:avLst/>
          </a:prstGeom>
          <a:solidFill>
            <a:schemeClr val="bg1">
              <a:lumMod val="50000"/>
            </a:schemeClr>
          </a:solidFill>
          <a:ln>
            <a:noFill/>
          </a:ln>
          <a:extLst/>
        </p:spPr>
        <p:txBody>
          <a:bodyPr anchor="ctr"/>
          <a:lstStyle/>
          <a:p>
            <a:pPr algn="ctr">
              <a:spcBef>
                <a:spcPct val="20000"/>
              </a:spcBef>
              <a:buClr>
                <a:srgbClr val="990000"/>
              </a:buClr>
              <a:buFont typeface="Symbol" pitchFamily="18" charset="2"/>
              <a:buNone/>
              <a:defRPr/>
            </a:pPr>
            <a:r>
              <a:rPr lang="en-US" sz="1400" dirty="0">
                <a:solidFill>
                  <a:schemeClr val="bg1"/>
                </a:solidFill>
                <a:latin typeface="+mj-lt"/>
              </a:rPr>
              <a:t>ADV 10 mg</a:t>
            </a:r>
          </a:p>
          <a:p>
            <a:pPr algn="ctr">
              <a:spcBef>
                <a:spcPct val="20000"/>
              </a:spcBef>
              <a:buClr>
                <a:srgbClr val="990000"/>
              </a:buClr>
              <a:buFont typeface="Symbol" pitchFamily="18" charset="2"/>
              <a:buNone/>
              <a:defRPr/>
            </a:pPr>
            <a:r>
              <a:rPr lang="en-US" sz="1200" dirty="0">
                <a:solidFill>
                  <a:schemeClr val="bg1"/>
                </a:solidFill>
                <a:latin typeface="+mj-lt"/>
              </a:rPr>
              <a:t>(n=215)</a:t>
            </a:r>
          </a:p>
        </p:txBody>
      </p:sp>
      <p:sp>
        <p:nvSpPr>
          <p:cNvPr id="17" name="Text Box 16"/>
          <p:cNvSpPr txBox="1">
            <a:spLocks noChangeArrowheads="1"/>
          </p:cNvSpPr>
          <p:nvPr/>
        </p:nvSpPr>
        <p:spPr bwMode="auto">
          <a:xfrm>
            <a:off x="3551238" y="4719638"/>
            <a:ext cx="5030787" cy="738187"/>
          </a:xfrm>
          <a:prstGeom prst="rect">
            <a:avLst/>
          </a:prstGeom>
          <a:solidFill>
            <a:schemeClr val="tx2">
              <a:lumMod val="60000"/>
              <a:lumOff val="40000"/>
            </a:schemeClr>
          </a:solidFill>
          <a:ln>
            <a:noFill/>
          </a:ln>
          <a:extLst/>
        </p:spPr>
        <p:txBody>
          <a:bodyPr>
            <a:spAutoFit/>
          </a:bodyPr>
          <a:lstStyle/>
          <a:p>
            <a:pPr algn="ctr"/>
            <a:endParaRPr lang="en-US" sz="1400">
              <a:solidFill>
                <a:schemeClr val="bg1"/>
              </a:solidFill>
              <a:ea typeface="MS PGothic" pitchFamily="34" charset="-128"/>
            </a:endParaRPr>
          </a:p>
          <a:p>
            <a:pPr algn="ctr"/>
            <a:r>
              <a:rPr lang="en-US" sz="1400">
                <a:solidFill>
                  <a:schemeClr val="bg1"/>
                </a:solidFill>
                <a:ea typeface="MS PGothic" pitchFamily="34" charset="-128"/>
              </a:rPr>
              <a:t>Open-label TDF 300 mg QD</a:t>
            </a:r>
          </a:p>
          <a:p>
            <a:pPr algn="ctr"/>
            <a:endParaRPr lang="en-US" sz="1400">
              <a:solidFill>
                <a:schemeClr val="bg1"/>
              </a:solidFill>
              <a:ea typeface="MS PGothic" pitchFamily="34" charset="-128"/>
            </a:endParaRPr>
          </a:p>
        </p:txBody>
      </p:sp>
      <p:sp>
        <p:nvSpPr>
          <p:cNvPr id="18" name="Line 36"/>
          <p:cNvSpPr>
            <a:spLocks noChangeShapeType="1"/>
          </p:cNvSpPr>
          <p:nvPr/>
        </p:nvSpPr>
        <p:spPr bwMode="auto">
          <a:xfrm flipH="1">
            <a:off x="1619250" y="5089525"/>
            <a:ext cx="152400" cy="0"/>
          </a:xfrm>
          <a:prstGeom prst="line">
            <a:avLst/>
          </a:prstGeom>
          <a:noFill/>
          <a:ln w="19050">
            <a:solidFill>
              <a:schemeClr val="tx1"/>
            </a:solidFill>
            <a:round/>
            <a:headEnd/>
            <a:tailEnd/>
          </a:ln>
          <a:extLst/>
        </p:spPr>
        <p:txBody>
          <a:bodyPr wrap="none" anchor="ctr"/>
          <a:lstStyle/>
          <a:p>
            <a:pPr>
              <a:defRPr/>
            </a:pPr>
            <a:endParaRPr lang="en-US" dirty="0">
              <a:latin typeface="+mj-lt"/>
            </a:endParaRPr>
          </a:p>
        </p:txBody>
      </p:sp>
      <p:sp>
        <p:nvSpPr>
          <p:cNvPr id="19" name="Line 37"/>
          <p:cNvSpPr>
            <a:spLocks noChangeShapeType="1"/>
          </p:cNvSpPr>
          <p:nvPr/>
        </p:nvSpPr>
        <p:spPr bwMode="auto">
          <a:xfrm>
            <a:off x="1768475" y="4652963"/>
            <a:ext cx="182563" cy="0"/>
          </a:xfrm>
          <a:prstGeom prst="line">
            <a:avLst/>
          </a:prstGeom>
          <a:noFill/>
          <a:ln w="19050">
            <a:solidFill>
              <a:schemeClr val="tx1"/>
            </a:solidFill>
            <a:round/>
            <a:headEnd/>
            <a:tailEnd type="triangle" w="med" len="med"/>
          </a:ln>
          <a:extLst/>
        </p:spPr>
        <p:txBody>
          <a:bodyPr wrap="none" anchor="ctr"/>
          <a:lstStyle/>
          <a:p>
            <a:pPr>
              <a:defRPr/>
            </a:pPr>
            <a:endParaRPr lang="en-US" dirty="0">
              <a:latin typeface="+mj-lt"/>
            </a:endParaRPr>
          </a:p>
        </p:txBody>
      </p:sp>
      <p:sp>
        <p:nvSpPr>
          <p:cNvPr id="20" name="Line 38"/>
          <p:cNvSpPr>
            <a:spLocks noChangeShapeType="1"/>
          </p:cNvSpPr>
          <p:nvPr/>
        </p:nvSpPr>
        <p:spPr bwMode="auto">
          <a:xfrm>
            <a:off x="1768475" y="5565775"/>
            <a:ext cx="182563" cy="0"/>
          </a:xfrm>
          <a:prstGeom prst="line">
            <a:avLst/>
          </a:prstGeom>
          <a:noFill/>
          <a:ln w="19050">
            <a:solidFill>
              <a:schemeClr val="tx1"/>
            </a:solidFill>
            <a:round/>
            <a:headEnd/>
            <a:tailEnd type="triangle" w="med" len="med"/>
          </a:ln>
          <a:extLst/>
        </p:spPr>
        <p:txBody>
          <a:bodyPr wrap="none" anchor="ctr"/>
          <a:lstStyle/>
          <a:p>
            <a:pPr>
              <a:defRPr/>
            </a:pPr>
            <a:endParaRPr lang="en-US" dirty="0">
              <a:latin typeface="+mj-lt"/>
            </a:endParaRPr>
          </a:p>
        </p:txBody>
      </p:sp>
      <p:sp>
        <p:nvSpPr>
          <p:cNvPr id="22" name="Line 39"/>
          <p:cNvSpPr>
            <a:spLocks noChangeShapeType="1"/>
          </p:cNvSpPr>
          <p:nvPr/>
        </p:nvSpPr>
        <p:spPr bwMode="auto">
          <a:xfrm>
            <a:off x="3316288" y="4660900"/>
            <a:ext cx="0" cy="931863"/>
          </a:xfrm>
          <a:prstGeom prst="line">
            <a:avLst/>
          </a:prstGeom>
          <a:noFill/>
          <a:ln w="19050">
            <a:solidFill>
              <a:schemeClr val="tx1"/>
            </a:solidFill>
            <a:round/>
            <a:headEnd/>
            <a:tailEnd/>
          </a:ln>
          <a:extLst/>
        </p:spPr>
        <p:txBody>
          <a:bodyPr wrap="none" anchor="ctr"/>
          <a:lstStyle/>
          <a:p>
            <a:pPr>
              <a:defRPr/>
            </a:pPr>
            <a:endParaRPr lang="en-US" dirty="0">
              <a:latin typeface="+mj-lt"/>
            </a:endParaRPr>
          </a:p>
        </p:txBody>
      </p:sp>
      <p:sp>
        <p:nvSpPr>
          <p:cNvPr id="23" name="Line 42"/>
          <p:cNvSpPr>
            <a:spLocks noChangeShapeType="1"/>
          </p:cNvSpPr>
          <p:nvPr/>
        </p:nvSpPr>
        <p:spPr bwMode="auto">
          <a:xfrm>
            <a:off x="3316288" y="5089525"/>
            <a:ext cx="228600" cy="0"/>
          </a:xfrm>
          <a:prstGeom prst="line">
            <a:avLst/>
          </a:prstGeom>
          <a:noFill/>
          <a:ln w="19050">
            <a:solidFill>
              <a:schemeClr val="tx1"/>
            </a:solidFill>
            <a:round/>
            <a:headEnd/>
            <a:tailEnd type="triangle" w="med" len="med"/>
          </a:ln>
          <a:extLst/>
        </p:spPr>
        <p:txBody>
          <a:bodyPr wrap="none" anchor="ctr"/>
          <a:lstStyle/>
          <a:p>
            <a:pPr>
              <a:defRPr/>
            </a:pPr>
            <a:endParaRPr lang="en-US" dirty="0">
              <a:latin typeface="+mj-lt"/>
            </a:endParaRPr>
          </a:p>
        </p:txBody>
      </p:sp>
      <p:sp>
        <p:nvSpPr>
          <p:cNvPr id="24" name="Line 10"/>
          <p:cNvSpPr>
            <a:spLocks noChangeShapeType="1"/>
          </p:cNvSpPr>
          <p:nvPr/>
        </p:nvSpPr>
        <p:spPr bwMode="auto">
          <a:xfrm>
            <a:off x="7583488" y="3370263"/>
            <a:ext cx="0" cy="366712"/>
          </a:xfrm>
          <a:prstGeom prst="line">
            <a:avLst/>
          </a:prstGeom>
          <a:noFill/>
          <a:ln>
            <a:noFill/>
          </a:ln>
          <a:extLst/>
        </p:spPr>
        <p:txBody>
          <a:bodyPr anchor="ctr">
            <a:spAutoFit/>
          </a:bodyPr>
          <a:lstStyle/>
          <a:p>
            <a:pPr>
              <a:defRPr/>
            </a:pPr>
            <a:endParaRPr lang="en-US" sz="1400" dirty="0">
              <a:solidFill>
                <a:schemeClr val="tx1">
                  <a:lumMod val="65000"/>
                  <a:lumOff val="35000"/>
                </a:schemeClr>
              </a:solidFill>
              <a:latin typeface="+mj-lt"/>
            </a:endParaRPr>
          </a:p>
        </p:txBody>
      </p:sp>
      <p:sp>
        <p:nvSpPr>
          <p:cNvPr id="25" name="Text Box 17"/>
          <p:cNvSpPr txBox="1">
            <a:spLocks noChangeArrowheads="1"/>
          </p:cNvSpPr>
          <p:nvPr/>
        </p:nvSpPr>
        <p:spPr bwMode="auto">
          <a:xfrm>
            <a:off x="8416925" y="3382963"/>
            <a:ext cx="346075" cy="307975"/>
          </a:xfrm>
          <a:prstGeom prst="rect">
            <a:avLst/>
          </a:prstGeom>
          <a:noFill/>
          <a:ln>
            <a:noFill/>
          </a:ln>
          <a:extLst/>
        </p:spPr>
        <p:txBody>
          <a:bodyPr>
            <a:spAutoFit/>
          </a:bodyPr>
          <a:lstStyle/>
          <a:p>
            <a:pPr algn="ctr">
              <a:spcBef>
                <a:spcPct val="50000"/>
              </a:spcBef>
            </a:pPr>
            <a:r>
              <a:rPr lang="en-US" sz="1400">
                <a:solidFill>
                  <a:srgbClr val="595959"/>
                </a:solidFill>
                <a:ea typeface="MS PGothic" pitchFamily="34" charset="-128"/>
              </a:rPr>
              <a:t>8</a:t>
            </a:r>
          </a:p>
        </p:txBody>
      </p:sp>
      <p:sp>
        <p:nvSpPr>
          <p:cNvPr id="26" name="Text Box 18"/>
          <p:cNvSpPr txBox="1">
            <a:spLocks noChangeArrowheads="1"/>
          </p:cNvSpPr>
          <p:nvPr/>
        </p:nvSpPr>
        <p:spPr bwMode="auto">
          <a:xfrm>
            <a:off x="7426325" y="3382963"/>
            <a:ext cx="346075" cy="307975"/>
          </a:xfrm>
          <a:prstGeom prst="rect">
            <a:avLst/>
          </a:prstGeom>
          <a:noFill/>
          <a:ln>
            <a:noFill/>
          </a:ln>
          <a:extLst/>
        </p:spPr>
        <p:txBody>
          <a:bodyPr>
            <a:spAutoFit/>
          </a:bodyPr>
          <a:lstStyle/>
          <a:p>
            <a:pPr algn="ctr">
              <a:spcBef>
                <a:spcPct val="50000"/>
              </a:spcBef>
            </a:pPr>
            <a:r>
              <a:rPr lang="en-US" sz="1400">
                <a:solidFill>
                  <a:srgbClr val="595959"/>
                </a:solidFill>
                <a:ea typeface="MS PGothic" pitchFamily="34" charset="-128"/>
              </a:rPr>
              <a:t>5</a:t>
            </a:r>
          </a:p>
        </p:txBody>
      </p:sp>
      <p:sp>
        <p:nvSpPr>
          <p:cNvPr id="27" name="Text Box 19"/>
          <p:cNvSpPr txBox="1">
            <a:spLocks noChangeArrowheads="1"/>
          </p:cNvSpPr>
          <p:nvPr/>
        </p:nvSpPr>
        <p:spPr bwMode="auto">
          <a:xfrm>
            <a:off x="6303963" y="3382963"/>
            <a:ext cx="346075" cy="307975"/>
          </a:xfrm>
          <a:prstGeom prst="rect">
            <a:avLst/>
          </a:prstGeom>
          <a:noFill/>
          <a:ln>
            <a:noFill/>
          </a:ln>
          <a:extLst/>
        </p:spPr>
        <p:txBody>
          <a:bodyPr>
            <a:spAutoFit/>
          </a:bodyPr>
          <a:lstStyle/>
          <a:p>
            <a:pPr algn="ctr">
              <a:spcBef>
                <a:spcPct val="50000"/>
              </a:spcBef>
            </a:pPr>
            <a:r>
              <a:rPr lang="en-US" sz="1400">
                <a:solidFill>
                  <a:srgbClr val="595959"/>
                </a:solidFill>
                <a:ea typeface="MS PGothic" pitchFamily="34" charset="-128"/>
              </a:rPr>
              <a:t>4</a:t>
            </a:r>
          </a:p>
        </p:txBody>
      </p:sp>
      <p:sp>
        <p:nvSpPr>
          <p:cNvPr id="28" name="Text Box 20"/>
          <p:cNvSpPr txBox="1">
            <a:spLocks noChangeArrowheads="1"/>
          </p:cNvSpPr>
          <p:nvPr/>
        </p:nvSpPr>
        <p:spPr bwMode="auto">
          <a:xfrm>
            <a:off x="5183188" y="3382963"/>
            <a:ext cx="346075" cy="307975"/>
          </a:xfrm>
          <a:prstGeom prst="rect">
            <a:avLst/>
          </a:prstGeom>
          <a:noFill/>
          <a:ln>
            <a:noFill/>
          </a:ln>
          <a:extLst/>
        </p:spPr>
        <p:txBody>
          <a:bodyPr>
            <a:spAutoFit/>
          </a:bodyPr>
          <a:lstStyle/>
          <a:p>
            <a:pPr algn="ctr">
              <a:spcBef>
                <a:spcPct val="50000"/>
              </a:spcBef>
            </a:pPr>
            <a:r>
              <a:rPr lang="en-US" sz="1400">
                <a:solidFill>
                  <a:srgbClr val="595959"/>
                </a:solidFill>
                <a:ea typeface="MS PGothic" pitchFamily="34" charset="-128"/>
              </a:rPr>
              <a:t>3</a:t>
            </a:r>
          </a:p>
        </p:txBody>
      </p:sp>
      <p:sp>
        <p:nvSpPr>
          <p:cNvPr id="29" name="Text Box 21"/>
          <p:cNvSpPr txBox="1">
            <a:spLocks noChangeArrowheads="1"/>
          </p:cNvSpPr>
          <p:nvPr/>
        </p:nvSpPr>
        <p:spPr bwMode="auto">
          <a:xfrm>
            <a:off x="1817688" y="3382963"/>
            <a:ext cx="346075" cy="307975"/>
          </a:xfrm>
          <a:prstGeom prst="rect">
            <a:avLst/>
          </a:prstGeom>
          <a:noFill/>
          <a:ln>
            <a:noFill/>
          </a:ln>
          <a:extLst/>
        </p:spPr>
        <p:txBody>
          <a:bodyPr>
            <a:spAutoFit/>
          </a:bodyPr>
          <a:lstStyle/>
          <a:p>
            <a:pPr algn="ctr">
              <a:spcBef>
                <a:spcPct val="50000"/>
              </a:spcBef>
            </a:pPr>
            <a:r>
              <a:rPr lang="en-US" sz="1400">
                <a:solidFill>
                  <a:srgbClr val="595959"/>
                </a:solidFill>
                <a:ea typeface="MS PGothic" pitchFamily="34" charset="-128"/>
              </a:rPr>
              <a:t>0</a:t>
            </a:r>
          </a:p>
        </p:txBody>
      </p:sp>
      <p:sp>
        <p:nvSpPr>
          <p:cNvPr id="30" name="Text Box 22"/>
          <p:cNvSpPr txBox="1">
            <a:spLocks noChangeArrowheads="1"/>
          </p:cNvSpPr>
          <p:nvPr/>
        </p:nvSpPr>
        <p:spPr bwMode="auto">
          <a:xfrm>
            <a:off x="2970213" y="3382963"/>
            <a:ext cx="346075" cy="307975"/>
          </a:xfrm>
          <a:prstGeom prst="rect">
            <a:avLst/>
          </a:prstGeom>
          <a:noFill/>
          <a:ln>
            <a:noFill/>
          </a:ln>
          <a:extLst/>
        </p:spPr>
        <p:txBody>
          <a:bodyPr>
            <a:spAutoFit/>
          </a:bodyPr>
          <a:lstStyle/>
          <a:p>
            <a:pPr algn="ctr">
              <a:spcBef>
                <a:spcPct val="50000"/>
              </a:spcBef>
            </a:pPr>
            <a:r>
              <a:rPr lang="en-US" sz="1400">
                <a:solidFill>
                  <a:srgbClr val="595959"/>
                </a:solidFill>
                <a:ea typeface="MS PGothic" pitchFamily="34" charset="-128"/>
              </a:rPr>
              <a:t>1</a:t>
            </a:r>
          </a:p>
        </p:txBody>
      </p:sp>
      <p:sp>
        <p:nvSpPr>
          <p:cNvPr id="31" name="Text Box 23"/>
          <p:cNvSpPr txBox="1">
            <a:spLocks noChangeArrowheads="1"/>
          </p:cNvSpPr>
          <p:nvPr/>
        </p:nvSpPr>
        <p:spPr bwMode="auto">
          <a:xfrm>
            <a:off x="4060825" y="3382963"/>
            <a:ext cx="346075" cy="307975"/>
          </a:xfrm>
          <a:prstGeom prst="rect">
            <a:avLst/>
          </a:prstGeom>
          <a:noFill/>
          <a:ln>
            <a:noFill/>
          </a:ln>
          <a:extLst/>
        </p:spPr>
        <p:txBody>
          <a:bodyPr>
            <a:spAutoFit/>
          </a:bodyPr>
          <a:lstStyle/>
          <a:p>
            <a:pPr algn="ctr">
              <a:spcBef>
                <a:spcPct val="50000"/>
              </a:spcBef>
            </a:pPr>
            <a:r>
              <a:rPr lang="en-US" sz="1400">
                <a:solidFill>
                  <a:srgbClr val="595959"/>
                </a:solidFill>
                <a:ea typeface="MS PGothic" pitchFamily="34" charset="-128"/>
              </a:rPr>
              <a:t>2</a:t>
            </a:r>
          </a:p>
        </p:txBody>
      </p:sp>
      <p:sp>
        <p:nvSpPr>
          <p:cNvPr id="32" name="Text Box 24"/>
          <p:cNvSpPr txBox="1">
            <a:spLocks noChangeArrowheads="1"/>
          </p:cNvSpPr>
          <p:nvPr/>
        </p:nvSpPr>
        <p:spPr bwMode="auto">
          <a:xfrm>
            <a:off x="381000" y="3384550"/>
            <a:ext cx="1371600" cy="307975"/>
          </a:xfrm>
          <a:prstGeom prst="rect">
            <a:avLst/>
          </a:prstGeom>
          <a:noFill/>
          <a:ln>
            <a:noFill/>
          </a:ln>
          <a:extLst/>
        </p:spPr>
        <p:txBody>
          <a:bodyPr>
            <a:spAutoFit/>
          </a:bodyPr>
          <a:lstStyle>
            <a:lvl1pPr eaLnBrk="0" hangingPunct="0">
              <a:defRPr b="1" i="1">
                <a:solidFill>
                  <a:schemeClr val="tx1"/>
                </a:solidFill>
                <a:latin typeface="Arial" pitchFamily="34" charset="0"/>
                <a:ea typeface="MS PGothic" pitchFamily="34" charset="-128"/>
              </a:defRPr>
            </a:lvl1pPr>
            <a:lvl2pPr marL="742950" indent="-285750" eaLnBrk="0" hangingPunct="0">
              <a:defRPr b="1" i="1">
                <a:solidFill>
                  <a:schemeClr val="tx1"/>
                </a:solidFill>
                <a:latin typeface="Arial" pitchFamily="34" charset="0"/>
                <a:ea typeface="MS PGothic" pitchFamily="34" charset="-128"/>
              </a:defRPr>
            </a:lvl2pPr>
            <a:lvl3pPr marL="1143000" indent="-228600" eaLnBrk="0" hangingPunct="0">
              <a:defRPr b="1" i="1">
                <a:solidFill>
                  <a:schemeClr val="tx1"/>
                </a:solidFill>
                <a:latin typeface="Arial" pitchFamily="34" charset="0"/>
                <a:ea typeface="MS PGothic" pitchFamily="34" charset="-128"/>
              </a:defRPr>
            </a:lvl3pPr>
            <a:lvl4pPr marL="1600200" indent="-228600" eaLnBrk="0" hangingPunct="0">
              <a:defRPr b="1" i="1">
                <a:solidFill>
                  <a:schemeClr val="tx1"/>
                </a:solidFill>
                <a:latin typeface="Arial" pitchFamily="34" charset="0"/>
                <a:ea typeface="MS PGothic" pitchFamily="34" charset="-128"/>
              </a:defRPr>
            </a:lvl4pPr>
            <a:lvl5pPr marL="2057400" indent="-228600" eaLnBrk="0" hangingPunct="0">
              <a:defRPr b="1" i="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b="1" i="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b="1" i="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b="1" i="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b="1" i="1">
                <a:solidFill>
                  <a:schemeClr val="tx1"/>
                </a:solidFill>
                <a:latin typeface="Arial" pitchFamily="34" charset="0"/>
                <a:ea typeface="MS PGothic" pitchFamily="34" charset="-128"/>
              </a:defRPr>
            </a:lvl9pPr>
          </a:lstStyle>
          <a:p>
            <a:pPr eaLnBrk="1" hangingPunct="1">
              <a:spcBef>
                <a:spcPct val="50000"/>
              </a:spcBef>
              <a:defRPr/>
            </a:pPr>
            <a:r>
              <a:rPr lang="en-US" sz="1400" i="0" dirty="0">
                <a:solidFill>
                  <a:schemeClr val="tx1">
                    <a:lumMod val="65000"/>
                    <a:lumOff val="35000"/>
                  </a:schemeClr>
                </a:solidFill>
                <a:latin typeface="+mj-lt"/>
              </a:rPr>
              <a:t>Y</a:t>
            </a:r>
            <a:r>
              <a:rPr lang="en-US" sz="1400" i="0" dirty="0" smtClean="0">
                <a:solidFill>
                  <a:schemeClr val="tx1">
                    <a:lumMod val="65000"/>
                    <a:lumOff val="35000"/>
                  </a:schemeClr>
                </a:solidFill>
                <a:latin typeface="+mj-lt"/>
              </a:rPr>
              <a:t>ear</a:t>
            </a:r>
            <a:endParaRPr lang="en-US" sz="1400" i="0" dirty="0">
              <a:solidFill>
                <a:schemeClr val="tx1">
                  <a:lumMod val="65000"/>
                  <a:lumOff val="35000"/>
                </a:schemeClr>
              </a:solidFill>
              <a:latin typeface="+mj-lt"/>
            </a:endParaRPr>
          </a:p>
        </p:txBody>
      </p:sp>
      <p:sp>
        <p:nvSpPr>
          <p:cNvPr id="33" name="Line 39"/>
          <p:cNvSpPr>
            <a:spLocks noChangeShapeType="1"/>
          </p:cNvSpPr>
          <p:nvPr/>
        </p:nvSpPr>
        <p:spPr bwMode="auto">
          <a:xfrm>
            <a:off x="1774825" y="4646613"/>
            <a:ext cx="0" cy="931862"/>
          </a:xfrm>
          <a:prstGeom prst="line">
            <a:avLst/>
          </a:prstGeom>
          <a:noFill/>
          <a:ln w="19050">
            <a:solidFill>
              <a:schemeClr val="tx1"/>
            </a:solidFill>
            <a:round/>
            <a:headEnd/>
            <a:tailEnd/>
          </a:ln>
          <a:extLst/>
        </p:spPr>
        <p:txBody>
          <a:bodyPr wrap="none" anchor="ctr"/>
          <a:lstStyle/>
          <a:p>
            <a:pPr>
              <a:defRPr/>
            </a:pPr>
            <a:endParaRPr lang="en-US" dirty="0">
              <a:latin typeface="+mj-lt"/>
            </a:endParaRPr>
          </a:p>
        </p:txBody>
      </p:sp>
      <p:sp>
        <p:nvSpPr>
          <p:cNvPr id="35868" name="Rounded Rectangle 4"/>
          <p:cNvSpPr>
            <a:spLocks noChangeArrowheads="1"/>
          </p:cNvSpPr>
          <p:nvPr/>
        </p:nvSpPr>
        <p:spPr bwMode="auto">
          <a:xfrm>
            <a:off x="200025" y="4630738"/>
            <a:ext cx="1428750" cy="915987"/>
          </a:xfrm>
          <a:prstGeom prst="roundRect">
            <a:avLst>
              <a:gd name="adj" fmla="val 16667"/>
            </a:avLst>
          </a:prstGeom>
          <a:solidFill>
            <a:srgbClr val="E6E6E6"/>
          </a:solidFill>
          <a:ln w="12700" algn="ctr">
            <a:solidFill>
              <a:schemeClr val="tx1"/>
            </a:solidFill>
            <a:round/>
            <a:headEnd/>
            <a:tailEnd/>
          </a:ln>
        </p:spPr>
        <p:txBody>
          <a:bodyPr anchor="ctr"/>
          <a:lstStyle/>
          <a:p>
            <a:pPr algn="ctr"/>
            <a:r>
              <a:rPr lang="en-US" sz="1400">
                <a:solidFill>
                  <a:srgbClr val="000000"/>
                </a:solidFill>
              </a:rPr>
              <a:t>Chronic HBV: </a:t>
            </a:r>
          </a:p>
          <a:p>
            <a:pPr algn="ctr"/>
            <a:r>
              <a:rPr lang="en-US" sz="1200"/>
              <a:t>(HB</a:t>
            </a:r>
            <a:r>
              <a:rPr lang="en-US" sz="1200">
                <a:solidFill>
                  <a:srgbClr val="000000"/>
                </a:solidFill>
              </a:rPr>
              <a:t>eAg– and +)</a:t>
            </a:r>
          </a:p>
        </p:txBody>
      </p:sp>
      <p:sp>
        <p:nvSpPr>
          <p:cNvPr id="36" name="Text Box 17"/>
          <p:cNvSpPr txBox="1">
            <a:spLocks noChangeArrowheads="1"/>
          </p:cNvSpPr>
          <p:nvPr/>
        </p:nvSpPr>
        <p:spPr bwMode="auto">
          <a:xfrm>
            <a:off x="8086725" y="3382963"/>
            <a:ext cx="346075" cy="307975"/>
          </a:xfrm>
          <a:prstGeom prst="rect">
            <a:avLst/>
          </a:prstGeom>
          <a:noFill/>
          <a:ln>
            <a:noFill/>
          </a:ln>
          <a:extLst/>
        </p:spPr>
        <p:txBody>
          <a:bodyPr>
            <a:spAutoFit/>
          </a:bodyPr>
          <a:lstStyle/>
          <a:p>
            <a:pPr algn="ctr">
              <a:spcBef>
                <a:spcPct val="50000"/>
              </a:spcBef>
            </a:pPr>
            <a:r>
              <a:rPr lang="en-US" sz="1400">
                <a:solidFill>
                  <a:srgbClr val="595959"/>
                </a:solidFill>
                <a:ea typeface="MS PGothic" pitchFamily="34" charset="-128"/>
              </a:rPr>
              <a:t>7</a:t>
            </a:r>
          </a:p>
        </p:txBody>
      </p:sp>
      <p:grpSp>
        <p:nvGrpSpPr>
          <p:cNvPr id="2" name="Group 39"/>
          <p:cNvGrpSpPr>
            <a:grpSpLocks/>
          </p:cNvGrpSpPr>
          <p:nvPr/>
        </p:nvGrpSpPr>
        <p:grpSpPr bwMode="auto">
          <a:xfrm>
            <a:off x="7694613" y="3276600"/>
            <a:ext cx="419100" cy="666750"/>
            <a:chOff x="7734924" y="3276600"/>
            <a:chExt cx="418476" cy="667142"/>
          </a:xfrm>
        </p:grpSpPr>
        <p:cxnSp>
          <p:nvCxnSpPr>
            <p:cNvPr id="34" name="Straight Connector 33"/>
            <p:cNvCxnSpPr/>
            <p:nvPr/>
          </p:nvCxnSpPr>
          <p:spPr bwMode="auto">
            <a:xfrm flipH="1">
              <a:off x="7776138" y="3276600"/>
              <a:ext cx="377262" cy="635373"/>
            </a:xfrm>
            <a:prstGeom prst="line">
              <a:avLst/>
            </a:prstGeom>
            <a:ln>
              <a:solidFill>
                <a:schemeClr val="bg1"/>
              </a:solidFill>
              <a:headEnd type="none" w="med" len="med"/>
              <a:tailEnd type="arrow"/>
            </a:ln>
            <a:effectLst/>
          </p:spPr>
          <p:style>
            <a:lnRef idx="2">
              <a:schemeClr val="accent4"/>
            </a:lnRef>
            <a:fillRef idx="0">
              <a:schemeClr val="accent4"/>
            </a:fillRef>
            <a:effectRef idx="1">
              <a:schemeClr val="accent4"/>
            </a:effectRef>
            <a:fontRef idx="minor">
              <a:schemeClr val="tx1"/>
            </a:fontRef>
          </p:style>
        </p:cxnSp>
        <p:cxnSp>
          <p:nvCxnSpPr>
            <p:cNvPr id="39" name="Straight Connector 38"/>
            <p:cNvCxnSpPr/>
            <p:nvPr/>
          </p:nvCxnSpPr>
          <p:spPr bwMode="auto">
            <a:xfrm flipH="1">
              <a:off x="7734924" y="3308369"/>
              <a:ext cx="377262" cy="635373"/>
            </a:xfrm>
            <a:prstGeom prst="line">
              <a:avLst/>
            </a:prstGeom>
            <a:ln>
              <a:solidFill>
                <a:schemeClr val="bg1"/>
              </a:solidFill>
              <a:headEnd type="none" w="med" len="med"/>
              <a:tailEnd type="arrow"/>
            </a:ln>
            <a:effectLst/>
          </p:spPr>
          <p:style>
            <a:lnRef idx="2">
              <a:schemeClr val="accent4"/>
            </a:lnRef>
            <a:fillRef idx="0">
              <a:schemeClr val="accent4"/>
            </a:fillRef>
            <a:effectRef idx="1">
              <a:schemeClr val="accent4"/>
            </a:effectRef>
            <a:fontRef idx="minor">
              <a:schemeClr val="tx1"/>
            </a:fontRef>
          </p:style>
        </p:cxnSp>
      </p:grpSp>
      <p:sp>
        <p:nvSpPr>
          <p:cNvPr id="35871" name="Down Arrow 40"/>
          <p:cNvSpPr>
            <a:spLocks noChangeArrowheads="1"/>
          </p:cNvSpPr>
          <p:nvPr/>
        </p:nvSpPr>
        <p:spPr bwMode="auto">
          <a:xfrm rot="10800000">
            <a:off x="8104188" y="3783013"/>
            <a:ext cx="250825" cy="457200"/>
          </a:xfrm>
          <a:prstGeom prst="downArrow">
            <a:avLst>
              <a:gd name="adj1" fmla="val 50000"/>
              <a:gd name="adj2" fmla="val 49713"/>
            </a:avLst>
          </a:prstGeom>
          <a:solidFill>
            <a:srgbClr val="A72121"/>
          </a:solidFill>
          <a:ln w="9525" algn="ctr">
            <a:solidFill>
              <a:schemeClr val="tx1"/>
            </a:solidFill>
            <a:round/>
            <a:headEnd/>
            <a:tailEnd/>
          </a:ln>
        </p:spPr>
        <p:txBody>
          <a:bodyPr/>
          <a:lstStyle/>
          <a:p>
            <a:endParaRPr lang="en-US"/>
          </a:p>
        </p:txBody>
      </p:sp>
      <p:sp>
        <p:nvSpPr>
          <p:cNvPr id="35872" name="TextBox 41"/>
          <p:cNvSpPr txBox="1">
            <a:spLocks noChangeArrowheads="1"/>
          </p:cNvSpPr>
          <p:nvPr/>
        </p:nvSpPr>
        <p:spPr bwMode="auto">
          <a:xfrm>
            <a:off x="7248525" y="4294188"/>
            <a:ext cx="1765300" cy="307975"/>
          </a:xfrm>
          <a:prstGeom prst="rect">
            <a:avLst/>
          </a:prstGeom>
          <a:noFill/>
          <a:ln w="9525">
            <a:noFill/>
            <a:miter lim="800000"/>
            <a:headEnd/>
            <a:tailEnd/>
          </a:ln>
        </p:spPr>
        <p:txBody>
          <a:bodyPr>
            <a:spAutoFit/>
          </a:bodyPr>
          <a:lstStyle/>
          <a:p>
            <a:pPr algn="ctr"/>
            <a:r>
              <a:rPr lang="en-US" sz="1400"/>
              <a:t>HCC data analysis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5"/>
          <p:cNvSpPr txBox="1">
            <a:spLocks/>
          </p:cNvSpPr>
          <p:nvPr/>
        </p:nvSpPr>
        <p:spPr>
          <a:xfrm>
            <a:off x="6974904" y="6501341"/>
            <a:ext cx="2133600" cy="347531"/>
          </a:xfrm>
          <a:prstGeom prst="rect">
            <a:avLst/>
          </a:prstGeom>
        </p:spPr>
        <p:txBody>
          <a:bodyPr vert="horz" lIns="91440" tIns="45720" rIns="91440" bIns="45720" rtlCol="0" anchor="ctr"/>
          <a:lstStyle>
            <a:defPPr>
              <a:defRPr lang="ko-KR"/>
            </a:defPPr>
            <a:lvl1pPr marL="0" algn="r" defTabSz="914400" rtl="0" eaLnBrk="1" latinLnBrk="1" hangingPunct="1">
              <a:defRPr sz="1200" b="1" kern="1200">
                <a:gradFill>
                  <a:gsLst>
                    <a:gs pos="18333">
                      <a:schemeClr val="tx1">
                        <a:lumMod val="50000"/>
                        <a:lumOff val="50000"/>
                      </a:schemeClr>
                    </a:gs>
                    <a:gs pos="0">
                      <a:schemeClr val="tx1">
                        <a:lumMod val="50000"/>
                        <a:lumOff val="50000"/>
                      </a:schemeClr>
                    </a:gs>
                  </a:gsLst>
                  <a:lin ang="5400000" scaled="0"/>
                </a:gra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18E23911-D0FE-4AD4-B579-316E8E4737A1}" type="slidenum">
              <a:rPr lang="ko-KR" altLang="en-US" sz="1100" smtClean="0">
                <a:gradFill>
                  <a:gsLst>
                    <a:gs pos="18333">
                      <a:schemeClr val="tx1"/>
                    </a:gs>
                    <a:gs pos="0">
                      <a:schemeClr val="tx1"/>
                    </a:gs>
                  </a:gsLst>
                  <a:lin ang="5400000" scaled="0"/>
                </a:gradFill>
                <a:latin typeface="Arial" pitchFamily="34" charset="0"/>
                <a:cs typeface="Arial" pitchFamily="34" charset="0"/>
              </a:rPr>
              <a:pPr/>
              <a:t>4</a:t>
            </a:fld>
            <a:endParaRPr lang="ko-KR" altLang="en-US" sz="1100" dirty="0">
              <a:gradFill>
                <a:gsLst>
                  <a:gs pos="18333">
                    <a:schemeClr val="tx1"/>
                  </a:gs>
                  <a:gs pos="0">
                    <a:schemeClr val="tx1"/>
                  </a:gs>
                </a:gsLst>
                <a:lin ang="5400000" scaled="0"/>
              </a:gradFill>
              <a:latin typeface="Arial" pitchFamily="34" charset="0"/>
              <a:cs typeface="Arial" pitchFamily="34" charset="0"/>
            </a:endParaRPr>
          </a:p>
        </p:txBody>
      </p:sp>
      <p:sp>
        <p:nvSpPr>
          <p:cNvPr id="3" name="Rectangle 4"/>
          <p:cNvSpPr txBox="1">
            <a:spLocks noChangeArrowheads="1"/>
          </p:cNvSpPr>
          <p:nvPr/>
        </p:nvSpPr>
        <p:spPr bwMode="auto">
          <a:xfrm>
            <a:off x="0" y="26988"/>
            <a:ext cx="9144000" cy="1049867"/>
          </a:xfrm>
          <a:prstGeom prst="rect">
            <a:avLst/>
          </a:prstGeom>
          <a:noFill/>
          <a:ln w="9525">
            <a:noFill/>
            <a:miter lim="800000"/>
            <a:headEnd/>
            <a:tailEnd/>
          </a:ln>
        </p:spPr>
        <p:txBody>
          <a:bodyPr anchor="ctr"/>
          <a:lstStyle/>
          <a:p>
            <a:pPr algn="ctr">
              <a:defRPr/>
            </a:pPr>
            <a:r>
              <a:rPr lang="en-US" sz="2800" b="1" kern="0" dirty="0" smtClean="0">
                <a:gradFill>
                  <a:gsLst>
                    <a:gs pos="100000">
                      <a:schemeClr val="tx1">
                        <a:lumMod val="85000"/>
                        <a:lumOff val="15000"/>
                      </a:schemeClr>
                    </a:gs>
                    <a:gs pos="0">
                      <a:schemeClr val="tx1">
                        <a:lumMod val="85000"/>
                        <a:lumOff val="15000"/>
                      </a:schemeClr>
                    </a:gs>
                  </a:gsLst>
                  <a:lin ang="5400000" scaled="1"/>
                </a:gradFill>
                <a:latin typeface="Arial" pitchFamily="34" charset="0"/>
                <a:ea typeface="+mj-ea"/>
                <a:cs typeface="Arial" pitchFamily="34" charset="0"/>
              </a:rPr>
              <a:t>Natural History of Chronic Hepatitis B Infection</a:t>
            </a:r>
            <a:endParaRPr lang="en-US" sz="2800" b="1" kern="0" dirty="0">
              <a:gradFill>
                <a:gsLst>
                  <a:gs pos="100000">
                    <a:schemeClr val="tx1">
                      <a:lumMod val="85000"/>
                      <a:lumOff val="15000"/>
                    </a:schemeClr>
                  </a:gs>
                  <a:gs pos="0">
                    <a:schemeClr val="tx1">
                      <a:lumMod val="85000"/>
                      <a:lumOff val="15000"/>
                    </a:schemeClr>
                  </a:gs>
                </a:gsLst>
                <a:lin ang="5400000" scaled="1"/>
              </a:gradFill>
              <a:latin typeface="Arial" pitchFamily="34" charset="0"/>
              <a:ea typeface="+mj-ea"/>
              <a:cs typeface="Arial" pitchFamily="34" charset="0"/>
            </a:endParaRPr>
          </a:p>
        </p:txBody>
      </p:sp>
      <p:grpSp>
        <p:nvGrpSpPr>
          <p:cNvPr id="5" name="그룹 71"/>
          <p:cNvGrpSpPr/>
          <p:nvPr/>
        </p:nvGrpSpPr>
        <p:grpSpPr>
          <a:xfrm>
            <a:off x="1239915" y="1717623"/>
            <a:ext cx="6757930" cy="887280"/>
            <a:chOff x="1096097" y="1131590"/>
            <a:chExt cx="6757930" cy="665460"/>
          </a:xfrm>
        </p:grpSpPr>
        <p:sp>
          <p:nvSpPr>
            <p:cNvPr id="14" name="직사각형 13"/>
            <p:cNvSpPr/>
            <p:nvPr/>
          </p:nvSpPr>
          <p:spPr>
            <a:xfrm>
              <a:off x="1096097" y="1306116"/>
              <a:ext cx="821058" cy="230833"/>
            </a:xfrm>
            <a:prstGeom prst="rect">
              <a:avLst/>
            </a:prstGeom>
          </p:spPr>
          <p:txBody>
            <a:bodyPr wrap="none">
              <a:spAutoFit/>
            </a:bodyPr>
            <a:lstStyle/>
            <a:p>
              <a:pPr algn="r"/>
              <a:r>
                <a:rPr lang="nb-NO" altLang="ko-KR" sz="1400" b="1" dirty="0" smtClean="0">
                  <a:gradFill>
                    <a:gsLst>
                      <a:gs pos="1000">
                        <a:schemeClr val="tx1"/>
                      </a:gs>
                      <a:gs pos="61000">
                        <a:schemeClr val="tx1"/>
                      </a:gs>
                    </a:gsLst>
                    <a:lin ang="0" scaled="1"/>
                  </a:gradFill>
                  <a:latin typeface="Arial" pitchFamily="34" charset="0"/>
                  <a:cs typeface="Arial" pitchFamily="34" charset="0"/>
                </a:rPr>
                <a:t>Clinical</a:t>
              </a:r>
            </a:p>
          </p:txBody>
        </p:sp>
        <p:grpSp>
          <p:nvGrpSpPr>
            <p:cNvPr id="8" name="그룹 4"/>
            <p:cNvGrpSpPr/>
            <p:nvPr/>
          </p:nvGrpSpPr>
          <p:grpSpPr>
            <a:xfrm>
              <a:off x="2309416" y="1131590"/>
              <a:ext cx="5544611" cy="665460"/>
              <a:chOff x="2309416" y="1230020"/>
              <a:chExt cx="5544611" cy="665460"/>
            </a:xfrm>
          </p:grpSpPr>
          <p:sp>
            <p:nvSpPr>
              <p:cNvPr id="95" name="직사각형 94"/>
              <p:cNvSpPr/>
              <p:nvPr/>
            </p:nvSpPr>
            <p:spPr>
              <a:xfrm>
                <a:off x="2309416" y="1230020"/>
                <a:ext cx="851515" cy="392415"/>
              </a:xfrm>
              <a:prstGeom prst="rect">
                <a:avLst/>
              </a:prstGeom>
            </p:spPr>
            <p:txBody>
              <a:bodyPr wrap="none">
                <a:spAutoFit/>
              </a:bodyPr>
              <a:lstStyle/>
              <a:p>
                <a:pPr algn="ctr"/>
                <a:r>
                  <a:rPr lang="nb-NO" altLang="ko-KR" sz="1400" dirty="0" smtClean="0">
                    <a:gradFill>
                      <a:gsLst>
                        <a:gs pos="1000">
                          <a:schemeClr val="tx1"/>
                        </a:gs>
                        <a:gs pos="61000">
                          <a:schemeClr val="tx1"/>
                        </a:gs>
                      </a:gsLst>
                      <a:lin ang="0" scaled="1"/>
                    </a:gradFill>
                    <a:latin typeface="Arial" pitchFamily="34" charset="0"/>
                    <a:cs typeface="Arial" pitchFamily="34" charset="0"/>
                  </a:rPr>
                  <a:t>Acute</a:t>
                </a:r>
              </a:p>
              <a:p>
                <a:pPr algn="ctr"/>
                <a:r>
                  <a:rPr lang="nb-NO" altLang="ko-KR" sz="1400" dirty="0" smtClean="0">
                    <a:gradFill>
                      <a:gsLst>
                        <a:gs pos="1000">
                          <a:schemeClr val="tx1"/>
                        </a:gs>
                        <a:gs pos="61000">
                          <a:schemeClr val="tx1"/>
                        </a:gs>
                      </a:gsLst>
                      <a:lin ang="0" scaled="1"/>
                    </a:gradFill>
                    <a:latin typeface="Arial" pitchFamily="34" charset="0"/>
                    <a:cs typeface="Arial" pitchFamily="34" charset="0"/>
                  </a:rPr>
                  <a:t>hepatitis</a:t>
                </a:r>
              </a:p>
            </p:txBody>
          </p:sp>
          <p:sp>
            <p:nvSpPr>
              <p:cNvPr id="96" name="직사각형 95"/>
              <p:cNvSpPr/>
              <p:nvPr/>
            </p:nvSpPr>
            <p:spPr>
              <a:xfrm>
                <a:off x="3873781" y="1230020"/>
                <a:ext cx="901209" cy="392415"/>
              </a:xfrm>
              <a:prstGeom prst="rect">
                <a:avLst/>
              </a:prstGeom>
            </p:spPr>
            <p:txBody>
              <a:bodyPr wrap="none">
                <a:spAutoFit/>
              </a:bodyPr>
              <a:lstStyle/>
              <a:p>
                <a:pPr algn="ctr"/>
                <a:r>
                  <a:rPr lang="nb-NO" altLang="ko-KR" sz="1400" dirty="0" smtClean="0">
                    <a:gradFill>
                      <a:gsLst>
                        <a:gs pos="1000">
                          <a:schemeClr val="tx1"/>
                        </a:gs>
                        <a:gs pos="61000">
                          <a:schemeClr val="tx1"/>
                        </a:gs>
                      </a:gsLst>
                      <a:lin ang="0" scaled="1"/>
                    </a:gradFill>
                    <a:latin typeface="Arial" pitchFamily="34" charset="0"/>
                    <a:cs typeface="Arial" pitchFamily="34" charset="0"/>
                  </a:rPr>
                  <a:t>Chronic</a:t>
                </a:r>
              </a:p>
              <a:p>
                <a:pPr algn="ctr"/>
                <a:r>
                  <a:rPr lang="nb-NO" altLang="ko-KR" sz="1400" dirty="0" smtClean="0">
                    <a:gradFill>
                      <a:gsLst>
                        <a:gs pos="1000">
                          <a:schemeClr val="tx1"/>
                        </a:gs>
                        <a:gs pos="61000">
                          <a:schemeClr val="tx1"/>
                        </a:gs>
                      </a:gsLst>
                      <a:lin ang="0" scaled="1"/>
                    </a:gradFill>
                    <a:latin typeface="Arial" pitchFamily="34" charset="0"/>
                    <a:cs typeface="Arial" pitchFamily="34" charset="0"/>
                  </a:rPr>
                  <a:t>hepatitits</a:t>
                </a:r>
              </a:p>
            </p:txBody>
          </p:sp>
          <p:sp>
            <p:nvSpPr>
              <p:cNvPr id="97" name="직사각형 96"/>
              <p:cNvSpPr/>
              <p:nvPr/>
            </p:nvSpPr>
            <p:spPr>
              <a:xfrm>
                <a:off x="5487840" y="1337742"/>
                <a:ext cx="891591" cy="230833"/>
              </a:xfrm>
              <a:prstGeom prst="rect">
                <a:avLst/>
              </a:prstGeom>
            </p:spPr>
            <p:txBody>
              <a:bodyPr wrap="none">
                <a:spAutoFit/>
              </a:bodyPr>
              <a:lstStyle/>
              <a:p>
                <a:pPr algn="ctr"/>
                <a:r>
                  <a:rPr lang="nb-NO" altLang="ko-KR" sz="1400" dirty="0" smtClean="0">
                    <a:gradFill>
                      <a:gsLst>
                        <a:gs pos="1000">
                          <a:schemeClr val="tx1"/>
                        </a:gs>
                        <a:gs pos="61000">
                          <a:schemeClr val="tx1"/>
                        </a:gs>
                      </a:gsLst>
                      <a:lin ang="0" scaled="1"/>
                    </a:gradFill>
                    <a:latin typeface="Arial" pitchFamily="34" charset="0"/>
                    <a:cs typeface="Arial" pitchFamily="34" charset="0"/>
                  </a:rPr>
                  <a:t>Cirrhosis</a:t>
                </a:r>
              </a:p>
            </p:txBody>
          </p:sp>
          <p:sp>
            <p:nvSpPr>
              <p:cNvPr id="98" name="직사각형 97"/>
              <p:cNvSpPr/>
              <p:nvPr/>
            </p:nvSpPr>
            <p:spPr>
              <a:xfrm>
                <a:off x="7092280" y="1230020"/>
                <a:ext cx="761747" cy="392415"/>
              </a:xfrm>
              <a:prstGeom prst="rect">
                <a:avLst/>
              </a:prstGeom>
            </p:spPr>
            <p:txBody>
              <a:bodyPr wrap="none">
                <a:spAutoFit/>
              </a:bodyPr>
              <a:lstStyle/>
              <a:p>
                <a:pPr algn="ctr"/>
                <a:r>
                  <a:rPr lang="nb-NO" altLang="ko-KR" sz="1400" dirty="0" smtClean="0">
                    <a:gradFill>
                      <a:gsLst>
                        <a:gs pos="1000">
                          <a:schemeClr val="tx1"/>
                        </a:gs>
                        <a:gs pos="61000">
                          <a:schemeClr val="tx1"/>
                        </a:gs>
                      </a:gsLst>
                      <a:lin ang="0" scaled="1"/>
                    </a:gradFill>
                    <a:latin typeface="Arial" pitchFamily="34" charset="0"/>
                    <a:cs typeface="Arial" pitchFamily="34" charset="0"/>
                  </a:rPr>
                  <a:t>Liver</a:t>
                </a:r>
              </a:p>
              <a:p>
                <a:pPr algn="ctr"/>
                <a:r>
                  <a:rPr lang="nb-NO" altLang="ko-KR" sz="1400" dirty="0" smtClean="0">
                    <a:gradFill>
                      <a:gsLst>
                        <a:gs pos="1000">
                          <a:schemeClr val="tx1"/>
                        </a:gs>
                        <a:gs pos="61000">
                          <a:schemeClr val="tx1"/>
                        </a:gs>
                      </a:gsLst>
                      <a:lin ang="0" scaled="1"/>
                    </a:gradFill>
                    <a:latin typeface="Arial" pitchFamily="34" charset="0"/>
                    <a:cs typeface="Arial" pitchFamily="34" charset="0"/>
                  </a:rPr>
                  <a:t>Cancer</a:t>
                </a:r>
              </a:p>
            </p:txBody>
          </p:sp>
          <p:sp>
            <p:nvSpPr>
              <p:cNvPr id="99" name="Line 26"/>
              <p:cNvSpPr>
                <a:spLocks noChangeShapeType="1"/>
              </p:cNvSpPr>
              <p:nvPr/>
            </p:nvSpPr>
            <p:spPr bwMode="auto">
              <a:xfrm rot="16200000" flipV="1">
                <a:off x="3516406" y="1304420"/>
                <a:ext cx="0" cy="389659"/>
              </a:xfrm>
              <a:prstGeom prst="line">
                <a:avLst/>
              </a:prstGeom>
              <a:noFill/>
              <a:ln w="38100">
                <a:solidFill>
                  <a:schemeClr val="tx1">
                    <a:lumMod val="85000"/>
                    <a:lumOff val="15000"/>
                  </a:schemeClr>
                </a:solidFill>
                <a:round/>
                <a:headEnd type="triangle" w="med" len="med"/>
                <a:tailEnd/>
              </a:ln>
            </p:spPr>
            <p:txBody>
              <a:bodyPr/>
              <a:lstStyle/>
              <a:p>
                <a:pPr defTabSz="914321"/>
                <a:endParaRPr lang="en-US" sz="1600" b="1" dirty="0">
                  <a:gradFill>
                    <a:gsLst>
                      <a:gs pos="0">
                        <a:schemeClr val="tx1">
                          <a:lumMod val="85000"/>
                          <a:lumOff val="15000"/>
                        </a:schemeClr>
                      </a:gs>
                      <a:gs pos="100000">
                        <a:schemeClr val="tx1">
                          <a:lumMod val="85000"/>
                          <a:lumOff val="15000"/>
                        </a:schemeClr>
                      </a:gs>
                    </a:gsLst>
                    <a:lin ang="5400000" scaled="0"/>
                  </a:gradFill>
                  <a:latin typeface="Arial" pitchFamily="34" charset="0"/>
                  <a:cs typeface="Arial" pitchFamily="34" charset="0"/>
                </a:endParaRPr>
              </a:p>
            </p:txBody>
          </p:sp>
          <p:sp>
            <p:nvSpPr>
              <p:cNvPr id="100" name="Line 26"/>
              <p:cNvSpPr>
                <a:spLocks noChangeShapeType="1"/>
              </p:cNvSpPr>
              <p:nvPr/>
            </p:nvSpPr>
            <p:spPr bwMode="auto">
              <a:xfrm rot="16200000" flipV="1">
                <a:off x="5126870" y="1304420"/>
                <a:ext cx="0" cy="389659"/>
              </a:xfrm>
              <a:prstGeom prst="line">
                <a:avLst/>
              </a:prstGeom>
              <a:noFill/>
              <a:ln w="38100">
                <a:solidFill>
                  <a:schemeClr val="tx1">
                    <a:lumMod val="85000"/>
                    <a:lumOff val="15000"/>
                  </a:schemeClr>
                </a:solidFill>
                <a:round/>
                <a:headEnd type="triangle" w="med" len="med"/>
                <a:tailEnd/>
              </a:ln>
            </p:spPr>
            <p:txBody>
              <a:bodyPr/>
              <a:lstStyle/>
              <a:p>
                <a:pPr defTabSz="914321"/>
                <a:endParaRPr lang="en-US" sz="1600" b="1" dirty="0">
                  <a:gradFill>
                    <a:gsLst>
                      <a:gs pos="0">
                        <a:schemeClr val="tx1">
                          <a:lumMod val="85000"/>
                          <a:lumOff val="15000"/>
                        </a:schemeClr>
                      </a:gs>
                      <a:gs pos="100000">
                        <a:schemeClr val="tx1">
                          <a:lumMod val="85000"/>
                          <a:lumOff val="15000"/>
                        </a:schemeClr>
                      </a:gs>
                    </a:gsLst>
                    <a:lin ang="5400000" scaled="0"/>
                  </a:gradFill>
                  <a:latin typeface="Arial" pitchFamily="34" charset="0"/>
                  <a:cs typeface="Arial" pitchFamily="34" charset="0"/>
                </a:endParaRPr>
              </a:p>
            </p:txBody>
          </p:sp>
          <p:sp>
            <p:nvSpPr>
              <p:cNvPr id="101" name="Line 26"/>
              <p:cNvSpPr>
                <a:spLocks noChangeShapeType="1"/>
              </p:cNvSpPr>
              <p:nvPr/>
            </p:nvSpPr>
            <p:spPr bwMode="auto">
              <a:xfrm rot="16200000" flipV="1">
                <a:off x="6780074" y="1304420"/>
                <a:ext cx="0" cy="389659"/>
              </a:xfrm>
              <a:prstGeom prst="line">
                <a:avLst/>
              </a:prstGeom>
              <a:noFill/>
              <a:ln w="38100">
                <a:solidFill>
                  <a:schemeClr val="tx1">
                    <a:lumMod val="85000"/>
                    <a:lumOff val="15000"/>
                  </a:schemeClr>
                </a:solidFill>
                <a:round/>
                <a:headEnd type="triangle" w="med" len="med"/>
                <a:tailEnd/>
              </a:ln>
            </p:spPr>
            <p:txBody>
              <a:bodyPr/>
              <a:lstStyle/>
              <a:p>
                <a:pPr defTabSz="914321"/>
                <a:endParaRPr lang="en-US" sz="1600" b="1" dirty="0">
                  <a:gradFill>
                    <a:gsLst>
                      <a:gs pos="0">
                        <a:schemeClr val="tx1">
                          <a:lumMod val="85000"/>
                          <a:lumOff val="15000"/>
                        </a:schemeClr>
                      </a:gs>
                      <a:gs pos="100000">
                        <a:schemeClr val="tx1">
                          <a:lumMod val="85000"/>
                          <a:lumOff val="15000"/>
                        </a:schemeClr>
                      </a:gs>
                    </a:gsLst>
                    <a:lin ang="5400000" scaled="0"/>
                  </a:gradFill>
                  <a:latin typeface="Arial" pitchFamily="34" charset="0"/>
                  <a:cs typeface="Arial" pitchFamily="34" charset="0"/>
                </a:endParaRPr>
              </a:p>
            </p:txBody>
          </p:sp>
          <p:sp>
            <p:nvSpPr>
              <p:cNvPr id="4" name="자유형 3"/>
              <p:cNvSpPr/>
              <p:nvPr/>
            </p:nvSpPr>
            <p:spPr>
              <a:xfrm flipH="1">
                <a:off x="4324385" y="1733266"/>
                <a:ext cx="3155204" cy="162214"/>
              </a:xfrm>
              <a:custGeom>
                <a:avLst/>
                <a:gdLst>
                  <a:gd name="connsiteX0" fmla="*/ 0 w 5181600"/>
                  <a:gd name="connsiteY0" fmla="*/ 12700 h 2971800"/>
                  <a:gd name="connsiteX1" fmla="*/ 0 w 5181600"/>
                  <a:gd name="connsiteY1" fmla="*/ 2971800 h 2971800"/>
                  <a:gd name="connsiteX2" fmla="*/ 368300 w 5181600"/>
                  <a:gd name="connsiteY2" fmla="*/ 2971800 h 2971800"/>
                  <a:gd name="connsiteX3" fmla="*/ 5181600 w 5181600"/>
                  <a:gd name="connsiteY3" fmla="*/ 2971800 h 2971800"/>
                  <a:gd name="connsiteX4" fmla="*/ 5181600 w 5181600"/>
                  <a:gd name="connsiteY4" fmla="*/ 0 h 2971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1600" h="2971800">
                    <a:moveTo>
                      <a:pt x="0" y="12700"/>
                    </a:moveTo>
                    <a:lnTo>
                      <a:pt x="0" y="2971800"/>
                    </a:lnTo>
                    <a:lnTo>
                      <a:pt x="368300" y="2971800"/>
                    </a:lnTo>
                    <a:lnTo>
                      <a:pt x="5181600" y="2971800"/>
                    </a:lnTo>
                    <a:lnTo>
                      <a:pt x="5181600" y="0"/>
                    </a:lnTo>
                  </a:path>
                </a:pathLst>
              </a:custGeom>
              <a:ln w="38100" cap="sq">
                <a:solidFill>
                  <a:schemeClr val="tx1">
                    <a:lumMod val="85000"/>
                    <a:lumOff val="15000"/>
                  </a:schemeClr>
                </a:solidFill>
                <a:miter lim="800000"/>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dirty="0"/>
              </a:p>
            </p:txBody>
          </p:sp>
        </p:grpSp>
      </p:grpSp>
      <p:grpSp>
        <p:nvGrpSpPr>
          <p:cNvPr id="9" name="그룹 68"/>
          <p:cNvGrpSpPr/>
          <p:nvPr/>
        </p:nvGrpSpPr>
        <p:grpSpPr>
          <a:xfrm>
            <a:off x="1461193" y="5339701"/>
            <a:ext cx="6576444" cy="307777"/>
            <a:chOff x="1317375" y="3632125"/>
            <a:chExt cx="6576444" cy="230833"/>
          </a:xfrm>
        </p:grpSpPr>
        <p:sp>
          <p:nvSpPr>
            <p:cNvPr id="17" name="직사각형 16"/>
            <p:cNvSpPr/>
            <p:nvPr/>
          </p:nvSpPr>
          <p:spPr>
            <a:xfrm>
              <a:off x="1317375" y="3632125"/>
              <a:ext cx="599780" cy="230833"/>
            </a:xfrm>
            <a:prstGeom prst="rect">
              <a:avLst/>
            </a:prstGeom>
          </p:spPr>
          <p:txBody>
            <a:bodyPr wrap="none">
              <a:spAutoFit/>
            </a:bodyPr>
            <a:lstStyle/>
            <a:p>
              <a:pPr algn="r"/>
              <a:r>
                <a:rPr lang="nb-NO" altLang="ko-KR" sz="1400" b="1" dirty="0" smtClean="0">
                  <a:gradFill>
                    <a:gsLst>
                      <a:gs pos="1000">
                        <a:schemeClr val="tx1"/>
                      </a:gs>
                      <a:gs pos="61000">
                        <a:schemeClr val="tx1"/>
                      </a:gs>
                    </a:gsLst>
                    <a:lin ang="0" scaled="1"/>
                  </a:gradFill>
                  <a:latin typeface="Arial" pitchFamily="34" charset="0"/>
                  <a:cs typeface="Arial" pitchFamily="34" charset="0"/>
                </a:rPr>
                <a:t>Time</a:t>
              </a:r>
            </a:p>
          </p:txBody>
        </p:sp>
        <p:sp>
          <p:nvSpPr>
            <p:cNvPr id="102" name="직사각형 101"/>
            <p:cNvSpPr/>
            <p:nvPr/>
          </p:nvSpPr>
          <p:spPr>
            <a:xfrm>
              <a:off x="2374158" y="3632125"/>
              <a:ext cx="771365" cy="230833"/>
            </a:xfrm>
            <a:prstGeom prst="rect">
              <a:avLst/>
            </a:prstGeom>
          </p:spPr>
          <p:txBody>
            <a:bodyPr wrap="none">
              <a:spAutoFit/>
            </a:bodyPr>
            <a:lstStyle/>
            <a:p>
              <a:pPr algn="ctr"/>
              <a:r>
                <a:rPr lang="nb-NO" altLang="ko-KR" sz="1400" dirty="0" smtClean="0">
                  <a:gradFill>
                    <a:gsLst>
                      <a:gs pos="1000">
                        <a:schemeClr val="tx1"/>
                      </a:gs>
                      <a:gs pos="61000">
                        <a:schemeClr val="tx1"/>
                      </a:gs>
                    </a:gsLst>
                    <a:lin ang="0" scaled="1"/>
                  </a:gradFill>
                  <a:latin typeface="Arial" pitchFamily="34" charset="0"/>
                  <a:cs typeface="Arial" pitchFamily="34" charset="0"/>
                </a:rPr>
                <a:t>Months</a:t>
              </a:r>
            </a:p>
          </p:txBody>
        </p:sp>
        <p:sp>
          <p:nvSpPr>
            <p:cNvPr id="103" name="직사각형 102"/>
            <p:cNvSpPr/>
            <p:nvPr/>
          </p:nvSpPr>
          <p:spPr>
            <a:xfrm>
              <a:off x="4755743" y="3632125"/>
              <a:ext cx="636263" cy="230833"/>
            </a:xfrm>
            <a:prstGeom prst="rect">
              <a:avLst/>
            </a:prstGeom>
          </p:spPr>
          <p:txBody>
            <a:bodyPr wrap="none">
              <a:spAutoFit/>
            </a:bodyPr>
            <a:lstStyle/>
            <a:p>
              <a:pPr algn="ctr"/>
              <a:r>
                <a:rPr lang="nb-NO" altLang="ko-KR" sz="1400" dirty="0" smtClean="0">
                  <a:gradFill>
                    <a:gsLst>
                      <a:gs pos="1000">
                        <a:schemeClr val="tx1"/>
                      </a:gs>
                      <a:gs pos="61000">
                        <a:schemeClr val="tx1"/>
                      </a:gs>
                    </a:gsLst>
                    <a:lin ang="0" scaled="1"/>
                  </a:gradFill>
                  <a:latin typeface="Arial" pitchFamily="34" charset="0"/>
                  <a:cs typeface="Arial" pitchFamily="34" charset="0"/>
                </a:rPr>
                <a:t>Years</a:t>
              </a:r>
            </a:p>
          </p:txBody>
        </p:sp>
        <p:sp>
          <p:nvSpPr>
            <p:cNvPr id="104" name="직사각형 103"/>
            <p:cNvSpPr/>
            <p:nvPr/>
          </p:nvSpPr>
          <p:spPr>
            <a:xfrm>
              <a:off x="7002228" y="3632125"/>
              <a:ext cx="891591" cy="230833"/>
            </a:xfrm>
            <a:prstGeom prst="rect">
              <a:avLst/>
            </a:prstGeom>
          </p:spPr>
          <p:txBody>
            <a:bodyPr wrap="none">
              <a:spAutoFit/>
            </a:bodyPr>
            <a:lstStyle/>
            <a:p>
              <a:pPr algn="ctr"/>
              <a:r>
                <a:rPr lang="nb-NO" altLang="ko-KR" sz="1400" dirty="0" smtClean="0">
                  <a:gradFill>
                    <a:gsLst>
                      <a:gs pos="1000">
                        <a:schemeClr val="tx1"/>
                      </a:gs>
                      <a:gs pos="61000">
                        <a:schemeClr val="tx1"/>
                      </a:gs>
                    </a:gsLst>
                    <a:lin ang="0" scaled="1"/>
                  </a:gradFill>
                  <a:latin typeface="Arial" pitchFamily="34" charset="0"/>
                  <a:cs typeface="Arial" pitchFamily="34" charset="0"/>
                </a:rPr>
                <a:t>Decades</a:t>
              </a:r>
            </a:p>
          </p:txBody>
        </p:sp>
      </p:grpSp>
      <p:grpSp>
        <p:nvGrpSpPr>
          <p:cNvPr id="10" name="그룹 70"/>
          <p:cNvGrpSpPr/>
          <p:nvPr/>
        </p:nvGrpSpPr>
        <p:grpSpPr>
          <a:xfrm>
            <a:off x="964263" y="3057264"/>
            <a:ext cx="6995483" cy="691749"/>
            <a:chOff x="820445" y="2094629"/>
            <a:chExt cx="6995483" cy="518812"/>
          </a:xfrm>
        </p:grpSpPr>
        <p:sp>
          <p:nvSpPr>
            <p:cNvPr id="15" name="직사각형 14"/>
            <p:cNvSpPr/>
            <p:nvPr/>
          </p:nvSpPr>
          <p:spPr>
            <a:xfrm>
              <a:off x="820445" y="2186078"/>
              <a:ext cx="1096710" cy="230833"/>
            </a:xfrm>
            <a:prstGeom prst="rect">
              <a:avLst/>
            </a:prstGeom>
          </p:spPr>
          <p:txBody>
            <a:bodyPr wrap="none">
              <a:spAutoFit/>
            </a:bodyPr>
            <a:lstStyle/>
            <a:p>
              <a:pPr algn="r"/>
              <a:r>
                <a:rPr lang="nb-NO" altLang="ko-KR" sz="1400" b="1" dirty="0" smtClean="0">
                  <a:gradFill>
                    <a:gsLst>
                      <a:gs pos="1000">
                        <a:schemeClr val="tx1"/>
                      </a:gs>
                      <a:gs pos="61000">
                        <a:schemeClr val="tx1"/>
                      </a:gs>
                    </a:gsLst>
                    <a:lin ang="0" scaled="1"/>
                  </a:gradFill>
                  <a:latin typeface="Arial" pitchFamily="34" charset="0"/>
                  <a:cs typeface="Arial" pitchFamily="34" charset="0"/>
                </a:rPr>
                <a:t>Virological</a:t>
              </a:r>
            </a:p>
          </p:txBody>
        </p:sp>
        <p:grpSp>
          <p:nvGrpSpPr>
            <p:cNvPr id="11" name="그룹 67"/>
            <p:cNvGrpSpPr/>
            <p:nvPr/>
          </p:nvGrpSpPr>
          <p:grpSpPr>
            <a:xfrm>
              <a:off x="2252805" y="2094629"/>
              <a:ext cx="5563123" cy="518812"/>
              <a:chOff x="2252805" y="2150702"/>
              <a:chExt cx="5563123" cy="518812"/>
            </a:xfrm>
          </p:grpSpPr>
          <p:grpSp>
            <p:nvGrpSpPr>
              <p:cNvPr id="12" name="그룹 63"/>
              <p:cNvGrpSpPr/>
              <p:nvPr/>
            </p:nvGrpSpPr>
            <p:grpSpPr>
              <a:xfrm>
                <a:off x="2252805" y="2150702"/>
                <a:ext cx="5563123" cy="227259"/>
                <a:chOff x="2252805" y="1901457"/>
                <a:chExt cx="5563123" cy="332730"/>
              </a:xfrm>
            </p:grpSpPr>
            <p:sp>
              <p:nvSpPr>
                <p:cNvPr id="7" name="오각형 6"/>
                <p:cNvSpPr/>
                <p:nvPr/>
              </p:nvSpPr>
              <p:spPr>
                <a:xfrm>
                  <a:off x="2252805" y="1901457"/>
                  <a:ext cx="3139202" cy="332730"/>
                </a:xfrm>
                <a:custGeom>
                  <a:avLst/>
                  <a:gdLst/>
                  <a:ahLst/>
                  <a:cxnLst/>
                  <a:rect l="l" t="t" r="r" b="b"/>
                  <a:pathLst>
                    <a:path w="3139202" h="332730">
                      <a:moveTo>
                        <a:pt x="0" y="0"/>
                      </a:moveTo>
                      <a:lnTo>
                        <a:pt x="2806472" y="0"/>
                      </a:lnTo>
                      <a:lnTo>
                        <a:pt x="3139202" y="332730"/>
                      </a:lnTo>
                      <a:lnTo>
                        <a:pt x="0" y="332730"/>
                      </a:lnTo>
                      <a:close/>
                    </a:path>
                  </a:pathLst>
                </a:custGeom>
                <a:gradFill>
                  <a:gsLst>
                    <a:gs pos="0">
                      <a:srgbClr val="003B79">
                        <a:lumMod val="100000"/>
                      </a:srgbClr>
                    </a:gs>
                    <a:gs pos="30000">
                      <a:srgbClr val="003B79">
                        <a:lumMod val="86000"/>
                        <a:lumOff val="14000"/>
                      </a:srgbClr>
                    </a:gs>
                    <a:gs pos="100000">
                      <a:srgbClr val="003B79"/>
                    </a:gs>
                  </a:gsLs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07" name="오각형 6"/>
                <p:cNvSpPr/>
                <p:nvPr/>
              </p:nvSpPr>
              <p:spPr>
                <a:xfrm flipH="1" flipV="1">
                  <a:off x="5132825" y="1901457"/>
                  <a:ext cx="2683103" cy="332730"/>
                </a:xfrm>
                <a:custGeom>
                  <a:avLst/>
                  <a:gdLst/>
                  <a:ahLst/>
                  <a:cxnLst/>
                  <a:rect l="l" t="t" r="r" b="b"/>
                  <a:pathLst>
                    <a:path w="2683103" h="332730">
                      <a:moveTo>
                        <a:pt x="2683103" y="332730"/>
                      </a:moveTo>
                      <a:lnTo>
                        <a:pt x="0" y="332730"/>
                      </a:lnTo>
                      <a:lnTo>
                        <a:pt x="0" y="0"/>
                      </a:lnTo>
                      <a:lnTo>
                        <a:pt x="2350373" y="0"/>
                      </a:lnTo>
                      <a:close/>
                    </a:path>
                  </a:pathLst>
                </a:custGeom>
                <a:gradFill>
                  <a:gsLst>
                    <a:gs pos="0">
                      <a:srgbClr val="4496C9">
                        <a:lumMod val="99000"/>
                        <a:lumOff val="1000"/>
                      </a:srgbClr>
                    </a:gs>
                    <a:gs pos="31000">
                      <a:srgbClr val="4496C9">
                        <a:lumMod val="66000"/>
                        <a:lumOff val="34000"/>
                      </a:srgbClr>
                    </a:gs>
                    <a:gs pos="100000">
                      <a:srgbClr val="4496C9"/>
                    </a:gs>
                  </a:gsLs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sp>
            <p:nvSpPr>
              <p:cNvPr id="19" name="직사각형 18"/>
              <p:cNvSpPr/>
              <p:nvPr/>
            </p:nvSpPr>
            <p:spPr>
              <a:xfrm>
                <a:off x="2252805" y="2443300"/>
                <a:ext cx="5563123" cy="226214"/>
              </a:xfrm>
              <a:prstGeom prst="rect">
                <a:avLst/>
              </a:prstGeom>
              <a:gradFill>
                <a:gsLst>
                  <a:gs pos="1000">
                    <a:schemeClr val="bg1">
                      <a:lumMod val="83000"/>
                    </a:schemeClr>
                  </a:gs>
                  <a:gs pos="99000">
                    <a:schemeClr val="bg1">
                      <a:lumMod val="63000"/>
                    </a:schemeClr>
                  </a:gs>
                </a:gsLs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grpSp>
      <p:grpSp>
        <p:nvGrpSpPr>
          <p:cNvPr id="13" name="그룹 69"/>
          <p:cNvGrpSpPr/>
          <p:nvPr/>
        </p:nvGrpSpPr>
        <p:grpSpPr>
          <a:xfrm>
            <a:off x="1448307" y="4201373"/>
            <a:ext cx="6511440" cy="685971"/>
            <a:chOff x="1304488" y="2849360"/>
            <a:chExt cx="6511440" cy="514478"/>
          </a:xfrm>
        </p:grpSpPr>
        <p:sp>
          <p:nvSpPr>
            <p:cNvPr id="16" name="직사각형 15"/>
            <p:cNvSpPr/>
            <p:nvPr/>
          </p:nvSpPr>
          <p:spPr>
            <a:xfrm>
              <a:off x="1304488" y="2918626"/>
              <a:ext cx="612667" cy="230833"/>
            </a:xfrm>
            <a:prstGeom prst="rect">
              <a:avLst/>
            </a:prstGeom>
          </p:spPr>
          <p:txBody>
            <a:bodyPr wrap="none">
              <a:spAutoFit/>
            </a:bodyPr>
            <a:lstStyle/>
            <a:p>
              <a:pPr algn="r"/>
              <a:r>
                <a:rPr lang="nb-NO" altLang="ko-KR" sz="1400" b="1" dirty="0" smtClean="0">
                  <a:gradFill>
                    <a:gsLst>
                      <a:gs pos="1000">
                        <a:schemeClr val="tx1"/>
                      </a:gs>
                      <a:gs pos="61000">
                        <a:schemeClr val="tx1"/>
                      </a:gs>
                    </a:gsLst>
                    <a:lin ang="0" scaled="1"/>
                  </a:gradFill>
                  <a:latin typeface="Arial" pitchFamily="34" charset="0"/>
                  <a:cs typeface="Arial" pitchFamily="34" charset="0"/>
                </a:rPr>
                <a:t>Liver</a:t>
              </a:r>
            </a:p>
          </p:txBody>
        </p:sp>
        <p:grpSp>
          <p:nvGrpSpPr>
            <p:cNvPr id="18" name="그룹 66"/>
            <p:cNvGrpSpPr/>
            <p:nvPr/>
          </p:nvGrpSpPr>
          <p:grpSpPr>
            <a:xfrm>
              <a:off x="2252805" y="2849360"/>
              <a:ext cx="5563123" cy="514478"/>
              <a:chOff x="2252805" y="2957314"/>
              <a:chExt cx="5563123" cy="514478"/>
            </a:xfrm>
          </p:grpSpPr>
          <p:sp>
            <p:nvSpPr>
              <p:cNvPr id="6" name="평행 사변형 5"/>
              <p:cNvSpPr/>
              <p:nvPr/>
            </p:nvSpPr>
            <p:spPr>
              <a:xfrm>
                <a:off x="2252805" y="2957314"/>
                <a:ext cx="4183695" cy="226214"/>
              </a:xfrm>
              <a:prstGeom prst="parallelogram">
                <a:avLst/>
              </a:prstGeom>
              <a:gradFill>
                <a:gsLst>
                  <a:gs pos="0">
                    <a:srgbClr val="4496C9">
                      <a:lumMod val="99000"/>
                      <a:lumOff val="1000"/>
                    </a:srgbClr>
                  </a:gs>
                  <a:gs pos="31000">
                    <a:srgbClr val="4496C9">
                      <a:lumMod val="66000"/>
                      <a:lumOff val="34000"/>
                    </a:srgbClr>
                  </a:gs>
                  <a:gs pos="100000">
                    <a:srgbClr val="4496C9"/>
                  </a:gs>
                </a:gsLs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08" name="직사각형 107"/>
              <p:cNvSpPr/>
              <p:nvPr/>
            </p:nvSpPr>
            <p:spPr>
              <a:xfrm>
                <a:off x="3873781" y="3245578"/>
                <a:ext cx="3942147" cy="226214"/>
              </a:xfrm>
              <a:custGeom>
                <a:avLst/>
                <a:gdLst/>
                <a:ahLst/>
                <a:cxnLst/>
                <a:rect l="l" t="t" r="r" b="b"/>
                <a:pathLst>
                  <a:path w="3942147" h="331200">
                    <a:moveTo>
                      <a:pt x="1777147" y="0"/>
                    </a:moveTo>
                    <a:lnTo>
                      <a:pt x="3942147" y="0"/>
                    </a:lnTo>
                    <a:lnTo>
                      <a:pt x="3942147" y="331200"/>
                    </a:lnTo>
                    <a:lnTo>
                      <a:pt x="0" y="331200"/>
                    </a:lnTo>
                    <a:lnTo>
                      <a:pt x="0" y="323245"/>
                    </a:lnTo>
                    <a:cubicBezTo>
                      <a:pt x="868428" y="290725"/>
                      <a:pt x="1559913" y="164045"/>
                      <a:pt x="1777147" y="0"/>
                    </a:cubicBezTo>
                    <a:close/>
                  </a:path>
                </a:pathLst>
              </a:custGeom>
              <a:gradFill>
                <a:gsLst>
                  <a:gs pos="0">
                    <a:srgbClr val="003B79">
                      <a:lumMod val="100000"/>
                    </a:srgbClr>
                  </a:gs>
                  <a:gs pos="30000">
                    <a:srgbClr val="003B79">
                      <a:lumMod val="86000"/>
                      <a:lumOff val="14000"/>
                    </a:srgbClr>
                  </a:gs>
                  <a:gs pos="100000">
                    <a:srgbClr val="003B79"/>
                  </a:gs>
                </a:gsLs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grpSp>
      <p:sp>
        <p:nvSpPr>
          <p:cNvPr id="113" name="직사각형 112"/>
          <p:cNvSpPr/>
          <p:nvPr/>
        </p:nvSpPr>
        <p:spPr>
          <a:xfrm>
            <a:off x="2846839" y="3074432"/>
            <a:ext cx="1938976" cy="227755"/>
          </a:xfrm>
          <a:prstGeom prst="rect">
            <a:avLst/>
          </a:prstGeom>
        </p:spPr>
        <p:txBody>
          <a:bodyPr>
            <a:spAutoFit/>
          </a:bodyPr>
          <a:lstStyle/>
          <a:p>
            <a:pPr algn="ctr" defTabSz="914321">
              <a:lnSpc>
                <a:spcPct val="80000"/>
              </a:lnSpc>
              <a:defRPr/>
            </a:pPr>
            <a:r>
              <a:rPr lang="en-US" altLang="ko-KR" sz="1100" b="1" dirty="0" smtClean="0">
                <a:gradFill>
                  <a:gsLst>
                    <a:gs pos="0">
                      <a:schemeClr val="bg1"/>
                    </a:gs>
                    <a:gs pos="100000">
                      <a:schemeClr val="bg1"/>
                    </a:gs>
                  </a:gsLst>
                  <a:lin ang="5400000" scaled="0"/>
                </a:gradFill>
                <a:effectLst>
                  <a:outerShdw blurRad="25400" dist="12700" dir="2700000" algn="tl" rotWithShape="0">
                    <a:prstClr val="black"/>
                  </a:outerShdw>
                </a:effectLst>
                <a:latin typeface="Arial" pitchFamily="34" charset="0"/>
                <a:ea typeface="굴림" pitchFamily="50" charset="-127"/>
                <a:cs typeface="Arial" pitchFamily="34" charset="0"/>
              </a:rPr>
              <a:t>HBeAg: HBV DNA</a:t>
            </a:r>
            <a:endParaRPr lang="en-US" altLang="ko-KR" sz="1100" b="1" dirty="0">
              <a:gradFill>
                <a:gsLst>
                  <a:gs pos="0">
                    <a:schemeClr val="bg1"/>
                  </a:gs>
                  <a:gs pos="100000">
                    <a:schemeClr val="bg1"/>
                  </a:gs>
                </a:gsLst>
                <a:lin ang="5400000" scaled="0"/>
              </a:gradFill>
              <a:effectLst>
                <a:outerShdw blurRad="25400" dist="12700" dir="2700000" algn="tl" rotWithShape="0">
                  <a:prstClr val="black"/>
                </a:outerShdw>
              </a:effectLst>
              <a:latin typeface="Arial" pitchFamily="34" charset="0"/>
              <a:ea typeface="굴림" pitchFamily="50" charset="-127"/>
              <a:cs typeface="Arial" pitchFamily="34" charset="0"/>
            </a:endParaRPr>
          </a:p>
        </p:txBody>
      </p:sp>
      <p:sp>
        <p:nvSpPr>
          <p:cNvPr id="114" name="직사각형 113"/>
          <p:cNvSpPr/>
          <p:nvPr/>
        </p:nvSpPr>
        <p:spPr>
          <a:xfrm>
            <a:off x="2417177" y="3441538"/>
            <a:ext cx="5532128" cy="227755"/>
          </a:xfrm>
          <a:prstGeom prst="rect">
            <a:avLst/>
          </a:prstGeom>
        </p:spPr>
        <p:txBody>
          <a:bodyPr>
            <a:spAutoFit/>
          </a:bodyPr>
          <a:lstStyle/>
          <a:p>
            <a:pPr algn="ctr" defTabSz="914321">
              <a:lnSpc>
                <a:spcPct val="80000"/>
              </a:lnSpc>
              <a:defRPr/>
            </a:pPr>
            <a:r>
              <a:rPr lang="en-US" altLang="ko-KR" sz="1100" b="1" dirty="0" smtClean="0">
                <a:gradFill>
                  <a:gsLst>
                    <a:gs pos="0">
                      <a:schemeClr val="tx1">
                        <a:lumMod val="85000"/>
                        <a:lumOff val="15000"/>
                      </a:schemeClr>
                    </a:gs>
                    <a:gs pos="100000">
                      <a:schemeClr val="tx1">
                        <a:lumMod val="85000"/>
                        <a:lumOff val="15000"/>
                      </a:schemeClr>
                    </a:gs>
                  </a:gsLst>
                  <a:lin ang="5400000" scaled="0"/>
                </a:gradFill>
                <a:latin typeface="Arial" pitchFamily="34" charset="0"/>
                <a:ea typeface="굴림" pitchFamily="50" charset="-127"/>
                <a:cs typeface="Arial" pitchFamily="34" charset="0"/>
              </a:rPr>
              <a:t>HBsAg</a:t>
            </a:r>
            <a:endParaRPr lang="en-US" altLang="ko-KR" sz="1100" b="1" dirty="0">
              <a:gradFill>
                <a:gsLst>
                  <a:gs pos="0">
                    <a:schemeClr val="tx1">
                      <a:lumMod val="85000"/>
                      <a:lumOff val="15000"/>
                    </a:schemeClr>
                  </a:gs>
                  <a:gs pos="100000">
                    <a:schemeClr val="tx1">
                      <a:lumMod val="85000"/>
                      <a:lumOff val="15000"/>
                    </a:schemeClr>
                  </a:gs>
                </a:gsLst>
                <a:lin ang="5400000" scaled="0"/>
              </a:gradFill>
              <a:latin typeface="Arial" pitchFamily="34" charset="0"/>
              <a:ea typeface="굴림" pitchFamily="50" charset="-127"/>
              <a:cs typeface="Arial" pitchFamily="34" charset="0"/>
            </a:endParaRPr>
          </a:p>
        </p:txBody>
      </p:sp>
      <p:sp>
        <p:nvSpPr>
          <p:cNvPr id="115" name="직사각형 114"/>
          <p:cNvSpPr/>
          <p:nvPr/>
        </p:nvSpPr>
        <p:spPr>
          <a:xfrm>
            <a:off x="5964549" y="3074432"/>
            <a:ext cx="1456781" cy="227755"/>
          </a:xfrm>
          <a:prstGeom prst="rect">
            <a:avLst/>
          </a:prstGeom>
        </p:spPr>
        <p:txBody>
          <a:bodyPr>
            <a:spAutoFit/>
          </a:bodyPr>
          <a:lstStyle/>
          <a:p>
            <a:pPr algn="ctr" defTabSz="914321">
              <a:lnSpc>
                <a:spcPct val="80000"/>
              </a:lnSpc>
              <a:defRPr/>
            </a:pPr>
            <a:r>
              <a:rPr lang="en-US" altLang="ko-KR" sz="1100" b="1" dirty="0" smtClean="0">
                <a:gradFill>
                  <a:gsLst>
                    <a:gs pos="0">
                      <a:schemeClr val="tx1">
                        <a:lumMod val="85000"/>
                        <a:lumOff val="15000"/>
                      </a:schemeClr>
                    </a:gs>
                    <a:gs pos="100000">
                      <a:schemeClr val="tx1">
                        <a:lumMod val="85000"/>
                        <a:lumOff val="15000"/>
                      </a:schemeClr>
                    </a:gs>
                  </a:gsLst>
                  <a:lin ang="5400000" scaled="0"/>
                </a:gradFill>
                <a:latin typeface="Arial" pitchFamily="34" charset="0"/>
                <a:ea typeface="굴림" pitchFamily="50" charset="-127"/>
                <a:cs typeface="Arial" pitchFamily="34" charset="0"/>
              </a:rPr>
              <a:t>Anti-HBe</a:t>
            </a:r>
            <a:endParaRPr lang="en-US" altLang="ko-KR" sz="1100" b="1" dirty="0">
              <a:gradFill>
                <a:gsLst>
                  <a:gs pos="0">
                    <a:schemeClr val="tx1">
                      <a:lumMod val="85000"/>
                      <a:lumOff val="15000"/>
                    </a:schemeClr>
                  </a:gs>
                  <a:gs pos="100000">
                    <a:schemeClr val="tx1">
                      <a:lumMod val="85000"/>
                      <a:lumOff val="15000"/>
                    </a:schemeClr>
                  </a:gs>
                </a:gsLst>
                <a:lin ang="5400000" scaled="0"/>
              </a:gradFill>
              <a:latin typeface="Arial" pitchFamily="34" charset="0"/>
              <a:ea typeface="굴림" pitchFamily="50" charset="-127"/>
              <a:cs typeface="Arial" pitchFamily="34" charset="0"/>
            </a:endParaRPr>
          </a:p>
        </p:txBody>
      </p:sp>
      <p:sp>
        <p:nvSpPr>
          <p:cNvPr id="116" name="직사각형 115"/>
          <p:cNvSpPr/>
          <p:nvPr/>
        </p:nvSpPr>
        <p:spPr>
          <a:xfrm>
            <a:off x="5673820" y="4597078"/>
            <a:ext cx="2346161" cy="227755"/>
          </a:xfrm>
          <a:prstGeom prst="rect">
            <a:avLst/>
          </a:prstGeom>
        </p:spPr>
        <p:txBody>
          <a:bodyPr>
            <a:spAutoFit/>
          </a:bodyPr>
          <a:lstStyle/>
          <a:p>
            <a:pPr algn="ctr" defTabSz="914321">
              <a:lnSpc>
                <a:spcPct val="80000"/>
              </a:lnSpc>
              <a:defRPr/>
            </a:pPr>
            <a:r>
              <a:rPr lang="en-US" altLang="ko-KR" sz="1100" b="1" dirty="0" smtClean="0">
                <a:gradFill>
                  <a:gsLst>
                    <a:gs pos="0">
                      <a:schemeClr val="bg1"/>
                    </a:gs>
                    <a:gs pos="100000">
                      <a:schemeClr val="bg1"/>
                    </a:gs>
                  </a:gsLst>
                  <a:lin ang="5400000" scaled="0"/>
                </a:gradFill>
                <a:effectLst>
                  <a:outerShdw blurRad="25400" dist="12700" dir="2700000" algn="tl" rotWithShape="0">
                    <a:prstClr val="black"/>
                  </a:outerShdw>
                </a:effectLst>
                <a:latin typeface="Arial" pitchFamily="34" charset="0"/>
                <a:ea typeface="굴림" pitchFamily="50" charset="-127"/>
                <a:cs typeface="Arial" pitchFamily="34" charset="0"/>
              </a:rPr>
              <a:t>Integration</a:t>
            </a:r>
            <a:endParaRPr lang="en-US" altLang="ko-KR" sz="1100" b="1" dirty="0">
              <a:gradFill>
                <a:gsLst>
                  <a:gs pos="0">
                    <a:schemeClr val="bg1"/>
                  </a:gs>
                  <a:gs pos="100000">
                    <a:schemeClr val="bg1"/>
                  </a:gs>
                </a:gsLst>
                <a:lin ang="5400000" scaled="0"/>
              </a:gradFill>
              <a:effectLst>
                <a:outerShdw blurRad="25400" dist="12700" dir="2700000" algn="tl" rotWithShape="0">
                  <a:prstClr val="black"/>
                </a:outerShdw>
              </a:effectLst>
              <a:latin typeface="Arial" pitchFamily="34" charset="0"/>
              <a:ea typeface="굴림" pitchFamily="50" charset="-127"/>
              <a:cs typeface="Arial" pitchFamily="34" charset="0"/>
            </a:endParaRPr>
          </a:p>
        </p:txBody>
      </p:sp>
      <p:sp>
        <p:nvSpPr>
          <p:cNvPr id="117" name="직사각형 116"/>
          <p:cNvSpPr/>
          <p:nvPr/>
        </p:nvSpPr>
        <p:spPr>
          <a:xfrm>
            <a:off x="2419268" y="4204290"/>
            <a:ext cx="4156369" cy="227755"/>
          </a:xfrm>
          <a:prstGeom prst="rect">
            <a:avLst/>
          </a:prstGeom>
        </p:spPr>
        <p:txBody>
          <a:bodyPr>
            <a:spAutoFit/>
          </a:bodyPr>
          <a:lstStyle/>
          <a:p>
            <a:pPr algn="ctr" defTabSz="914321">
              <a:lnSpc>
                <a:spcPct val="80000"/>
              </a:lnSpc>
              <a:defRPr/>
            </a:pPr>
            <a:r>
              <a:rPr lang="en-US" altLang="ko-KR" sz="1100" b="1" dirty="0" smtClean="0">
                <a:gradFill>
                  <a:gsLst>
                    <a:gs pos="0">
                      <a:schemeClr val="tx1">
                        <a:lumMod val="85000"/>
                        <a:lumOff val="15000"/>
                      </a:schemeClr>
                    </a:gs>
                    <a:gs pos="100000">
                      <a:schemeClr val="tx1">
                        <a:lumMod val="85000"/>
                        <a:lumOff val="15000"/>
                      </a:schemeClr>
                    </a:gs>
                  </a:gsLst>
                  <a:lin ang="5400000" scaled="0"/>
                </a:gradFill>
                <a:latin typeface="Arial" pitchFamily="34" charset="0"/>
                <a:ea typeface="굴림" pitchFamily="50" charset="-127"/>
                <a:cs typeface="Arial" pitchFamily="34" charset="0"/>
              </a:rPr>
              <a:t>Replication</a:t>
            </a:r>
            <a:endParaRPr lang="en-US" altLang="ko-KR" sz="1100" b="1" dirty="0">
              <a:gradFill>
                <a:gsLst>
                  <a:gs pos="0">
                    <a:schemeClr val="tx1">
                      <a:lumMod val="85000"/>
                      <a:lumOff val="15000"/>
                    </a:schemeClr>
                  </a:gs>
                  <a:gs pos="100000">
                    <a:schemeClr val="tx1">
                      <a:lumMod val="85000"/>
                      <a:lumOff val="15000"/>
                    </a:schemeClr>
                  </a:gs>
                </a:gsLst>
                <a:lin ang="5400000" scaled="0"/>
              </a:gradFill>
              <a:latin typeface="Arial" pitchFamily="34" charset="0"/>
              <a:ea typeface="굴림" pitchFamily="50" charset="-127"/>
              <a:cs typeface="Arial" pitchFamily="34" charset="0"/>
            </a:endParaRPr>
          </a:p>
        </p:txBody>
      </p:sp>
      <p:cxnSp>
        <p:nvCxnSpPr>
          <p:cNvPr id="118" name="직선 연결선 117"/>
          <p:cNvCxnSpPr/>
          <p:nvPr/>
        </p:nvCxnSpPr>
        <p:spPr>
          <a:xfrm>
            <a:off x="1155565" y="2811840"/>
            <a:ext cx="6895392" cy="0"/>
          </a:xfrm>
          <a:prstGeom prst="line">
            <a:avLst/>
          </a:prstGeom>
          <a:ln>
            <a:gradFill flip="none" rotWithShape="1">
              <a:gsLst>
                <a:gs pos="30400">
                  <a:schemeClr val="tx1">
                    <a:lumMod val="65000"/>
                    <a:lumOff val="35000"/>
                    <a:alpha val="34000"/>
                  </a:schemeClr>
                </a:gs>
                <a:gs pos="0">
                  <a:schemeClr val="bg1">
                    <a:alpha val="0"/>
                  </a:schemeClr>
                </a:gs>
                <a:gs pos="69000">
                  <a:schemeClr val="tx1">
                    <a:lumMod val="65000"/>
                    <a:lumOff val="35000"/>
                    <a:alpha val="34000"/>
                  </a:schemeClr>
                </a:gs>
                <a:gs pos="81245">
                  <a:srgbClr val="8F9197">
                    <a:alpha val="58000"/>
                  </a:srgbClr>
                </a:gs>
                <a:gs pos="17906">
                  <a:srgbClr val="9D9D9D">
                    <a:alpha val="58000"/>
                  </a:srgbClr>
                </a:gs>
                <a:gs pos="100000">
                  <a:schemeClr val="accent1">
                    <a:tint val="23500"/>
                    <a:satMod val="16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20" name="직선 연결선 119"/>
          <p:cNvCxnSpPr/>
          <p:nvPr/>
        </p:nvCxnSpPr>
        <p:spPr>
          <a:xfrm>
            <a:off x="1155565" y="3971079"/>
            <a:ext cx="6895392" cy="0"/>
          </a:xfrm>
          <a:prstGeom prst="line">
            <a:avLst/>
          </a:prstGeom>
          <a:ln>
            <a:gradFill flip="none" rotWithShape="1">
              <a:gsLst>
                <a:gs pos="30400">
                  <a:schemeClr val="tx1">
                    <a:lumMod val="65000"/>
                    <a:lumOff val="35000"/>
                    <a:alpha val="34000"/>
                  </a:schemeClr>
                </a:gs>
                <a:gs pos="0">
                  <a:schemeClr val="bg1">
                    <a:alpha val="0"/>
                  </a:schemeClr>
                </a:gs>
                <a:gs pos="69000">
                  <a:schemeClr val="tx1">
                    <a:lumMod val="65000"/>
                    <a:lumOff val="35000"/>
                    <a:alpha val="34000"/>
                  </a:schemeClr>
                </a:gs>
                <a:gs pos="81245">
                  <a:srgbClr val="8F9197">
                    <a:alpha val="58000"/>
                  </a:srgbClr>
                </a:gs>
                <a:gs pos="17906">
                  <a:srgbClr val="9D9D9D">
                    <a:alpha val="58000"/>
                  </a:srgbClr>
                </a:gs>
                <a:gs pos="100000">
                  <a:schemeClr val="accent1">
                    <a:tint val="23500"/>
                    <a:satMod val="16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21" name="직선 연결선 120"/>
          <p:cNvCxnSpPr/>
          <p:nvPr/>
        </p:nvCxnSpPr>
        <p:spPr>
          <a:xfrm>
            <a:off x="1155565" y="5135907"/>
            <a:ext cx="6895392" cy="0"/>
          </a:xfrm>
          <a:prstGeom prst="line">
            <a:avLst/>
          </a:prstGeom>
          <a:ln>
            <a:gradFill flip="none" rotWithShape="1">
              <a:gsLst>
                <a:gs pos="30400">
                  <a:schemeClr val="tx1">
                    <a:lumMod val="65000"/>
                    <a:lumOff val="35000"/>
                    <a:alpha val="34000"/>
                  </a:schemeClr>
                </a:gs>
                <a:gs pos="0">
                  <a:schemeClr val="bg1">
                    <a:alpha val="0"/>
                  </a:schemeClr>
                </a:gs>
                <a:gs pos="69000">
                  <a:schemeClr val="tx1">
                    <a:lumMod val="65000"/>
                    <a:lumOff val="35000"/>
                    <a:alpha val="34000"/>
                  </a:schemeClr>
                </a:gs>
                <a:gs pos="81245">
                  <a:srgbClr val="8F9197">
                    <a:alpha val="58000"/>
                  </a:srgbClr>
                </a:gs>
                <a:gs pos="17906">
                  <a:srgbClr val="9D9D9D">
                    <a:alpha val="58000"/>
                  </a:srgbClr>
                </a:gs>
                <a:gs pos="100000">
                  <a:schemeClr val="accent1">
                    <a:tint val="23500"/>
                    <a:satMod val="16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22" name="직선 연결선 121"/>
          <p:cNvCxnSpPr/>
          <p:nvPr/>
        </p:nvCxnSpPr>
        <p:spPr>
          <a:xfrm>
            <a:off x="2152298" y="1717624"/>
            <a:ext cx="0" cy="4102501"/>
          </a:xfrm>
          <a:prstGeom prst="line">
            <a:avLst/>
          </a:prstGeom>
          <a:ln>
            <a:gradFill flip="none" rotWithShape="1">
              <a:gsLst>
                <a:gs pos="30400">
                  <a:schemeClr val="tx1">
                    <a:lumMod val="65000"/>
                    <a:lumOff val="35000"/>
                    <a:alpha val="34000"/>
                  </a:schemeClr>
                </a:gs>
                <a:gs pos="0">
                  <a:schemeClr val="bg1">
                    <a:alpha val="0"/>
                  </a:schemeClr>
                </a:gs>
                <a:gs pos="69000">
                  <a:schemeClr val="tx1">
                    <a:lumMod val="65000"/>
                    <a:lumOff val="35000"/>
                    <a:alpha val="34000"/>
                  </a:schemeClr>
                </a:gs>
                <a:gs pos="81245">
                  <a:srgbClr val="8F9197">
                    <a:alpha val="58000"/>
                  </a:srgbClr>
                </a:gs>
                <a:gs pos="17906">
                  <a:srgbClr val="9D9D9D">
                    <a:alpha val="58000"/>
                  </a:srgbClr>
                </a:gs>
                <a:gs pos="100000">
                  <a:schemeClr val="accent1">
                    <a:tint val="23500"/>
                    <a:satMod val="160000"/>
                    <a:alpha val="0"/>
                  </a:schemeClr>
                </a:gs>
              </a:gsLst>
              <a:lin ang="5400000" scaled="1"/>
              <a:tileRect/>
            </a:gradFill>
          </a:ln>
        </p:spPr>
        <p:style>
          <a:lnRef idx="1">
            <a:schemeClr val="accent1"/>
          </a:lnRef>
          <a:fillRef idx="0">
            <a:schemeClr val="accent1"/>
          </a:fillRef>
          <a:effectRef idx="0">
            <a:schemeClr val="accent1"/>
          </a:effectRef>
          <a:fontRef idx="minor">
            <a:schemeClr val="tx1"/>
          </a:fontRef>
        </p:style>
      </p:cxnSp>
      <p:grpSp>
        <p:nvGrpSpPr>
          <p:cNvPr id="20" name="그룹 313"/>
          <p:cNvGrpSpPr/>
          <p:nvPr/>
        </p:nvGrpSpPr>
        <p:grpSpPr>
          <a:xfrm>
            <a:off x="179511" y="6275768"/>
            <a:ext cx="3806453" cy="253916"/>
            <a:chOff x="756278" y="4094432"/>
            <a:chExt cx="8612122" cy="190437"/>
          </a:xfrm>
        </p:grpSpPr>
        <p:sp>
          <p:nvSpPr>
            <p:cNvPr id="43" name="직사각형 42"/>
            <p:cNvSpPr/>
            <p:nvPr/>
          </p:nvSpPr>
          <p:spPr>
            <a:xfrm>
              <a:off x="756278" y="4094432"/>
              <a:ext cx="8612122" cy="190437"/>
            </a:xfrm>
            <a:prstGeom prst="rect">
              <a:avLst/>
            </a:prstGeom>
          </p:spPr>
          <p:txBody>
            <a:bodyPr wrap="square">
              <a:spAutoFit/>
            </a:bodyPr>
            <a:lstStyle/>
            <a:p>
              <a:r>
                <a:rPr lang="da-DK" altLang="ko-KR" sz="1050" dirty="0" smtClean="0">
                  <a:gradFill>
                    <a:gsLst>
                      <a:gs pos="1000">
                        <a:schemeClr val="tx1"/>
                      </a:gs>
                      <a:gs pos="61000">
                        <a:schemeClr val="tx1"/>
                      </a:gs>
                    </a:gsLst>
                    <a:lin ang="0" scaled="1"/>
                  </a:gradFill>
                  <a:latin typeface="Arial" pitchFamily="34" charset="0"/>
                  <a:cs typeface="Arial" pitchFamily="34" charset="0"/>
                </a:rPr>
                <a:t>Yim et al. Hepatology 2006</a:t>
              </a:r>
            </a:p>
          </p:txBody>
        </p:sp>
        <p:cxnSp>
          <p:nvCxnSpPr>
            <p:cNvPr id="44" name="직선 연결선 43"/>
            <p:cNvCxnSpPr/>
            <p:nvPr/>
          </p:nvCxnSpPr>
          <p:spPr>
            <a:xfrm>
              <a:off x="765968" y="4165180"/>
              <a:ext cx="0" cy="108000"/>
            </a:xfrm>
            <a:prstGeom prst="line">
              <a:avLst/>
            </a:prstGeom>
            <a:ln w="19050">
              <a:solidFill>
                <a:srgbClr val="034892"/>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xmlns="" val="2841836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p:txBody>
          <a:bodyPr/>
          <a:lstStyle/>
          <a:p>
            <a:pPr algn="ctr" eaLnBrk="1" hangingPunct="1"/>
            <a:r>
              <a:rPr lang="en-US" smtClean="0">
                <a:latin typeface="Arial Narrow" pitchFamily="34" charset="0"/>
              </a:rPr>
              <a:t>REACH-B Model</a:t>
            </a:r>
          </a:p>
        </p:txBody>
      </p:sp>
      <p:sp>
        <p:nvSpPr>
          <p:cNvPr id="1028" name="Content Placeholder 1"/>
          <p:cNvSpPr>
            <a:spLocks noGrp="1"/>
          </p:cNvSpPr>
          <p:nvPr>
            <p:ph idx="1"/>
          </p:nvPr>
        </p:nvSpPr>
        <p:spPr>
          <a:xfrm>
            <a:off x="5029200" y="1797050"/>
            <a:ext cx="3698875" cy="1174750"/>
          </a:xfrm>
        </p:spPr>
        <p:txBody>
          <a:bodyPr>
            <a:normAutofit fontScale="55000" lnSpcReduction="20000"/>
          </a:bodyPr>
          <a:lstStyle/>
          <a:p>
            <a:pPr marL="231775" indent="-231775">
              <a:spcBef>
                <a:spcPts val="600"/>
              </a:spcBef>
              <a:buFont typeface="Symbol" pitchFamily="18" charset="2"/>
              <a:buNone/>
            </a:pPr>
            <a:r>
              <a:rPr lang="en-US" dirty="0" smtClean="0">
                <a:latin typeface="Arial Narrow" pitchFamily="34" charset="0"/>
              </a:rPr>
              <a:t>Hypothetical Patient:</a:t>
            </a:r>
          </a:p>
          <a:p>
            <a:pPr marL="231775" indent="-231775">
              <a:spcBef>
                <a:spcPts val="600"/>
              </a:spcBef>
            </a:pPr>
            <a:r>
              <a:rPr lang="en-US" dirty="0" smtClean="0">
                <a:latin typeface="Arial Narrow" pitchFamily="34" charset="0"/>
              </a:rPr>
              <a:t>60-year-old </a:t>
            </a:r>
            <a:r>
              <a:rPr lang="en-US" dirty="0" err="1" smtClean="0">
                <a:latin typeface="Arial Narrow" pitchFamily="34" charset="0"/>
              </a:rPr>
              <a:t>HBeAg</a:t>
            </a:r>
            <a:r>
              <a:rPr lang="en-US" dirty="0" smtClean="0">
                <a:latin typeface="Arial Narrow" pitchFamily="34" charset="0"/>
              </a:rPr>
              <a:t>+ male, ALT 60, HBV DNA 100,000 copies/</a:t>
            </a:r>
            <a:r>
              <a:rPr lang="en-US" dirty="0" err="1" smtClean="0">
                <a:latin typeface="Arial Narrow" pitchFamily="34" charset="0"/>
              </a:rPr>
              <a:t>mL</a:t>
            </a:r>
            <a:r>
              <a:rPr lang="en-US" dirty="0" smtClean="0">
                <a:latin typeface="Arial Narrow" pitchFamily="34" charset="0"/>
              </a:rPr>
              <a:t> </a:t>
            </a:r>
          </a:p>
          <a:p>
            <a:pPr marL="231775" indent="-231775">
              <a:spcBef>
                <a:spcPts val="600"/>
              </a:spcBef>
            </a:pPr>
            <a:r>
              <a:rPr lang="en-US" dirty="0" smtClean="0">
                <a:latin typeface="Arial Narrow" pitchFamily="34" charset="0"/>
              </a:rPr>
              <a:t>REACH-B score: 13</a:t>
            </a:r>
          </a:p>
        </p:txBody>
      </p:sp>
      <p:graphicFrame>
        <p:nvGraphicFramePr>
          <p:cNvPr id="1026" name="Chart 10"/>
          <p:cNvGraphicFramePr>
            <a:graphicFrameLocks/>
          </p:cNvGraphicFramePr>
          <p:nvPr/>
        </p:nvGraphicFramePr>
        <p:xfrm>
          <a:off x="4478338" y="2835275"/>
          <a:ext cx="4191000" cy="3559175"/>
        </p:xfrm>
        <a:graphic>
          <a:graphicData uri="http://schemas.openxmlformats.org/presentationml/2006/ole">
            <p:oleObj spid="_x0000_s1048" name="Worksheet" r:id="rId4" imgW="4191102" imgH="3829008" progId="Excel.Sheet.8">
              <p:embed/>
            </p:oleObj>
          </a:graphicData>
        </a:graphic>
      </p:graphicFrame>
      <p:sp>
        <p:nvSpPr>
          <p:cNvPr id="1029" name="TextBox 12"/>
          <p:cNvSpPr txBox="1">
            <a:spLocks noChangeArrowheads="1"/>
          </p:cNvSpPr>
          <p:nvPr/>
        </p:nvSpPr>
        <p:spPr bwMode="auto">
          <a:xfrm>
            <a:off x="6475413" y="6121400"/>
            <a:ext cx="598487" cy="338138"/>
          </a:xfrm>
          <a:prstGeom prst="rect">
            <a:avLst/>
          </a:prstGeom>
          <a:noFill/>
          <a:ln w="9525">
            <a:noFill/>
            <a:miter lim="800000"/>
            <a:headEnd/>
            <a:tailEnd/>
          </a:ln>
        </p:spPr>
        <p:txBody>
          <a:bodyPr wrap="none">
            <a:spAutoFit/>
          </a:bodyPr>
          <a:lstStyle/>
          <a:p>
            <a:pPr algn="ctr"/>
            <a:r>
              <a:rPr lang="en-US" sz="1600" b="0"/>
              <a:t>Year</a:t>
            </a:r>
          </a:p>
        </p:txBody>
      </p:sp>
      <p:sp>
        <p:nvSpPr>
          <p:cNvPr id="1030" name="TextBox 14"/>
          <p:cNvSpPr txBox="1">
            <a:spLocks noChangeArrowheads="1"/>
          </p:cNvSpPr>
          <p:nvPr/>
        </p:nvSpPr>
        <p:spPr bwMode="auto">
          <a:xfrm rot="-5400000">
            <a:off x="3748088" y="4135437"/>
            <a:ext cx="1301750" cy="307975"/>
          </a:xfrm>
          <a:prstGeom prst="rect">
            <a:avLst/>
          </a:prstGeom>
          <a:noFill/>
          <a:ln w="9525">
            <a:noFill/>
            <a:miter lim="800000"/>
            <a:headEnd/>
            <a:tailEnd/>
          </a:ln>
        </p:spPr>
        <p:txBody>
          <a:bodyPr wrap="none">
            <a:spAutoFit/>
          </a:bodyPr>
          <a:lstStyle/>
          <a:p>
            <a:r>
              <a:rPr lang="en-US" sz="1400" b="0"/>
              <a:t>HCC Risk (%)</a:t>
            </a:r>
          </a:p>
        </p:txBody>
      </p:sp>
      <p:graphicFrame>
        <p:nvGraphicFramePr>
          <p:cNvPr id="11" name="Content Placeholder 9"/>
          <p:cNvGraphicFramePr>
            <a:graphicFrameLocks noGrp="1"/>
          </p:cNvGraphicFramePr>
          <p:nvPr/>
        </p:nvGraphicFramePr>
        <p:xfrm>
          <a:off x="657225" y="2359025"/>
          <a:ext cx="3292475" cy="3516932"/>
        </p:xfrm>
        <a:graphic>
          <a:graphicData uri="http://schemas.openxmlformats.org/drawingml/2006/table">
            <a:tbl>
              <a:tblPr/>
              <a:tblGrid>
                <a:gridCol w="1096963"/>
                <a:gridCol w="1371600"/>
                <a:gridCol w="823912"/>
              </a:tblGrid>
              <a:tr h="365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ea typeface="MS PGothic" pitchFamily="34" charset="-128"/>
                        </a:rPr>
                        <a:t>Variable</a:t>
                      </a:r>
                    </a:p>
                  </a:txBody>
                  <a:tcPr marT="45712" marB="4571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E5E5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ea typeface="MS PGothic" pitchFamily="34" charset="-128"/>
                        </a:rPr>
                        <a:t>Data</a:t>
                      </a:r>
                    </a:p>
                  </a:txBody>
                  <a:tcPr marT="45712" marB="4571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E5E5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ea typeface="MS PGothic" pitchFamily="34" charset="-128"/>
                        </a:rPr>
                        <a:t>Score</a:t>
                      </a:r>
                    </a:p>
                  </a:txBody>
                  <a:tcPr marT="45712" marB="4571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E5E5FF"/>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MS PGothic" pitchFamily="34" charset="-128"/>
                        </a:rPr>
                        <a:t>Sex</a:t>
                      </a:r>
                    </a:p>
                  </a:txBody>
                  <a:tcPr marT="45712" marB="4571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MS PGothic" pitchFamily="34" charset="-128"/>
                        </a:rPr>
                        <a:t>Male/female</a:t>
                      </a:r>
                    </a:p>
                  </a:txBody>
                  <a:tcPr marT="45712" marB="4571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MS PGothic" pitchFamily="34" charset="-128"/>
                        </a:rPr>
                        <a:t>0‒2</a:t>
                      </a:r>
                    </a:p>
                  </a:txBody>
                  <a:tcPr marT="45712" marB="4571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r>
              <a:tr h="517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MS PGothic" pitchFamily="34" charset="-128"/>
                        </a:rPr>
                        <a:t>Age</a:t>
                      </a:r>
                    </a:p>
                  </a:txBody>
                  <a:tcPr marT="45712" marB="4571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E5E5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MS PGothic" pitchFamily="34" charset="-128"/>
                        </a:rPr>
                        <a:t>Every 5 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MS PGothic" pitchFamily="34" charset="-128"/>
                        </a:rPr>
                        <a:t>&gt;30</a:t>
                      </a:r>
                    </a:p>
                  </a:txBody>
                  <a:tcPr marT="45712" marB="4571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E5E5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MS PGothic" pitchFamily="34" charset="-128"/>
                        </a:rPr>
                        <a:t>0‒6</a:t>
                      </a:r>
                    </a:p>
                  </a:txBody>
                  <a:tcPr marT="45712" marB="4571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E5E5FF"/>
                    </a:solidFill>
                  </a:tcPr>
                </a:tc>
              </a:tr>
              <a:tr h="731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MS PGothic" pitchFamily="34" charset="-128"/>
                        </a:rPr>
                        <a:t>ALT, U/L</a:t>
                      </a:r>
                    </a:p>
                  </a:txBody>
                  <a:tcPr marT="45712" marB="4571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MS PGothic" pitchFamily="34" charset="-128"/>
                        </a:rPr>
                        <a:t>&lt;15</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MS PGothic" pitchFamily="34" charset="-128"/>
                        </a:rPr>
                        <a:t>15‒44</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MS PGothic" pitchFamily="34" charset="-128"/>
                        </a:rPr>
                        <a:t>&gt;45</a:t>
                      </a:r>
                    </a:p>
                  </a:txBody>
                  <a:tcPr marT="45712" marB="4571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MS PGothic" pitchFamily="34" charset="-128"/>
                        </a:rPr>
                        <a:t>0‒2</a:t>
                      </a:r>
                    </a:p>
                  </a:txBody>
                  <a:tcPr marT="45712" marB="4571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MS PGothic" pitchFamily="34" charset="-128"/>
                        </a:rPr>
                        <a:t>HBeAg</a:t>
                      </a:r>
                    </a:p>
                  </a:txBody>
                  <a:tcPr marT="45712" marB="4571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E5E5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MS PGothic" pitchFamily="34" charset="-128"/>
                        </a:rPr>
                        <a:t>+/–</a:t>
                      </a:r>
                    </a:p>
                  </a:txBody>
                  <a:tcPr marT="45712" marB="4571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E5E5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MS PGothic" pitchFamily="34" charset="-128"/>
                        </a:rPr>
                        <a:t>0‒2</a:t>
                      </a:r>
                    </a:p>
                  </a:txBody>
                  <a:tcPr marT="45712" marB="4571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E5E5FF"/>
                    </a:solidFill>
                  </a:tcPr>
                </a:tc>
              </a:tr>
              <a:tr h="1158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MS PGothic" pitchFamily="34" charset="-128"/>
                        </a:rPr>
                        <a:t>HBV DNA, copies/mL</a:t>
                      </a:r>
                    </a:p>
                  </a:txBody>
                  <a:tcPr marT="45712" marB="4571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MS PGothic" pitchFamily="34" charset="-128"/>
                        </a:rPr>
                        <a:t>Und.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MS PGothic" pitchFamily="34" charset="-128"/>
                        </a:rPr>
                        <a:t>~10</a:t>
                      </a:r>
                      <a:r>
                        <a:rPr kumimoji="0" lang="en-US" sz="1400" b="0" i="0" u="none" strike="noStrike" cap="none" normalizeH="0" baseline="30000" smtClean="0">
                          <a:ln>
                            <a:noFill/>
                          </a:ln>
                          <a:solidFill>
                            <a:srgbClr val="000000"/>
                          </a:solidFill>
                          <a:effectLst/>
                          <a:latin typeface="Arial" pitchFamily="34" charset="0"/>
                          <a:ea typeface="MS PGothic" pitchFamily="34" charset="-128"/>
                        </a:rPr>
                        <a:t>4</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MS PGothic" pitchFamily="34" charset="-128"/>
                        </a:rPr>
                        <a:t>~10</a:t>
                      </a:r>
                      <a:r>
                        <a:rPr kumimoji="0" lang="en-US" sz="1400" b="0" i="0" u="none" strike="noStrike" cap="none" normalizeH="0" baseline="30000" smtClean="0">
                          <a:ln>
                            <a:noFill/>
                          </a:ln>
                          <a:solidFill>
                            <a:srgbClr val="000000"/>
                          </a:solidFill>
                          <a:effectLst/>
                          <a:latin typeface="Arial" pitchFamily="34" charset="0"/>
                          <a:ea typeface="MS PGothic" pitchFamily="34" charset="-128"/>
                        </a:rPr>
                        <a:t>5</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MS PGothic" pitchFamily="34" charset="-128"/>
                        </a:rPr>
                        <a:t>~10</a:t>
                      </a:r>
                      <a:r>
                        <a:rPr kumimoji="0" lang="en-US" sz="1400" b="0" i="0" u="none" strike="noStrike" cap="none" normalizeH="0" baseline="30000" smtClean="0">
                          <a:ln>
                            <a:noFill/>
                          </a:ln>
                          <a:solidFill>
                            <a:srgbClr val="000000"/>
                          </a:solidFill>
                          <a:effectLst/>
                          <a:latin typeface="Arial" pitchFamily="34" charset="0"/>
                          <a:ea typeface="MS PGothic" pitchFamily="34" charset="-128"/>
                        </a:rPr>
                        <a:t>6</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MS PGothic" pitchFamily="34" charset="-128"/>
                        </a:rPr>
                        <a:t>&gt;10</a:t>
                      </a:r>
                      <a:r>
                        <a:rPr kumimoji="0" lang="en-US" sz="1400" b="0" i="0" u="none" strike="noStrike" cap="none" normalizeH="0" baseline="30000" smtClean="0">
                          <a:ln>
                            <a:noFill/>
                          </a:ln>
                          <a:solidFill>
                            <a:srgbClr val="000000"/>
                          </a:solidFill>
                          <a:effectLst/>
                          <a:latin typeface="Arial" pitchFamily="34" charset="0"/>
                          <a:ea typeface="MS PGothic" pitchFamily="34" charset="-128"/>
                        </a:rPr>
                        <a:t>6</a:t>
                      </a:r>
                      <a:endParaRPr kumimoji="0" lang="en-US" sz="1400" b="0" i="0" u="none" strike="noStrike" cap="none" normalizeH="0" baseline="0" smtClean="0">
                        <a:ln>
                          <a:noFill/>
                        </a:ln>
                        <a:solidFill>
                          <a:srgbClr val="000000"/>
                        </a:solidFill>
                        <a:effectLst/>
                        <a:latin typeface="Arial" pitchFamily="34" charset="0"/>
                        <a:ea typeface="MS PGothic" pitchFamily="34" charset="-128"/>
                      </a:endParaRPr>
                    </a:p>
                  </a:txBody>
                  <a:tcPr marT="45712" marB="4571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MS PGothic" pitchFamily="34" charset="-128"/>
                        </a:rPr>
                        <a:t>0‒5</a:t>
                      </a:r>
                    </a:p>
                  </a:txBody>
                  <a:tcPr marT="45712" marB="4571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61" name="TextBox 2"/>
          <p:cNvSpPr txBox="1">
            <a:spLocks noChangeArrowheads="1"/>
          </p:cNvSpPr>
          <p:nvPr/>
        </p:nvSpPr>
        <p:spPr bwMode="auto">
          <a:xfrm>
            <a:off x="457200" y="1322388"/>
            <a:ext cx="8382000" cy="400050"/>
          </a:xfrm>
          <a:prstGeom prst="rect">
            <a:avLst/>
          </a:prstGeom>
          <a:noFill/>
          <a:ln w="9525">
            <a:noFill/>
            <a:miter lim="800000"/>
            <a:headEnd/>
            <a:tailEnd/>
          </a:ln>
        </p:spPr>
        <p:txBody>
          <a:bodyPr>
            <a:spAutoFit/>
          </a:bodyPr>
          <a:lstStyle/>
          <a:p>
            <a:pPr algn="ctr"/>
            <a:r>
              <a:rPr lang="en-US" sz="2000" b="0">
                <a:solidFill>
                  <a:srgbClr val="A72121"/>
                </a:solidFill>
                <a:latin typeface="Arial Narrow" pitchFamily="34" charset="0"/>
              </a:rPr>
              <a:t>Prediction model to estimate HCC risk in non-cirrhotic patients up to 10 years</a:t>
            </a:r>
          </a:p>
        </p:txBody>
      </p:sp>
      <p:sp>
        <p:nvSpPr>
          <p:cNvPr id="1062" name="Text Box 4"/>
          <p:cNvSpPr txBox="1">
            <a:spLocks noChangeArrowheads="1"/>
          </p:cNvSpPr>
          <p:nvPr/>
        </p:nvSpPr>
        <p:spPr bwMode="auto">
          <a:xfrm>
            <a:off x="265113" y="6529388"/>
            <a:ext cx="8031162" cy="276225"/>
          </a:xfrm>
          <a:prstGeom prst="rect">
            <a:avLst/>
          </a:prstGeom>
          <a:noFill/>
          <a:ln w="9525">
            <a:noFill/>
            <a:miter lim="800000"/>
            <a:headEnd/>
            <a:tailEnd/>
          </a:ln>
        </p:spPr>
        <p:txBody>
          <a:bodyPr anchor="b">
            <a:spAutoFit/>
          </a:bodyPr>
          <a:lstStyle/>
          <a:p>
            <a:r>
              <a:rPr lang="cs-CZ" sz="1200" b="0"/>
              <a:t>Yang HI</a:t>
            </a:r>
            <a:r>
              <a:rPr lang="en-US" sz="1200" b="0"/>
              <a:t>, et al</a:t>
            </a:r>
            <a:r>
              <a:rPr lang="cs-CZ" sz="1200" b="0"/>
              <a:t>. </a:t>
            </a:r>
            <a:r>
              <a:rPr lang="cs-CZ" sz="1200" b="0" i="1"/>
              <a:t>Lancet Oncol </a:t>
            </a:r>
            <a:r>
              <a:rPr lang="cs-CZ" sz="1200" b="0"/>
              <a:t>2011;12:568</a:t>
            </a:r>
            <a:r>
              <a:rPr lang="en-US" sz="1200" b="0"/>
              <a:t>-</a:t>
            </a:r>
            <a:r>
              <a:rPr lang="cs-CZ" sz="1200" b="0"/>
              <a:t>74</a:t>
            </a:r>
            <a:r>
              <a:rPr lang="en-US" sz="1200" b="0"/>
              <a:t>.</a:t>
            </a:r>
          </a:p>
        </p:txBody>
      </p:sp>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Text Box 4"/>
          <p:cNvSpPr txBox="1">
            <a:spLocks noChangeArrowheads="1"/>
          </p:cNvSpPr>
          <p:nvPr/>
        </p:nvSpPr>
        <p:spPr bwMode="auto">
          <a:xfrm>
            <a:off x="265113" y="6343650"/>
            <a:ext cx="8031162" cy="461963"/>
          </a:xfrm>
          <a:prstGeom prst="rect">
            <a:avLst/>
          </a:prstGeom>
          <a:noFill/>
          <a:ln w="9525">
            <a:noFill/>
            <a:miter lim="800000"/>
            <a:headEnd/>
            <a:tailEnd/>
          </a:ln>
        </p:spPr>
        <p:txBody>
          <a:bodyPr anchor="b">
            <a:spAutoFit/>
          </a:bodyPr>
          <a:lstStyle/>
          <a:p>
            <a:r>
              <a:rPr lang="en-US" sz="1200" b="0"/>
              <a:t>*Patients completing 336 weeks in study as defined by protocol</a:t>
            </a:r>
            <a:endParaRPr lang="en-US" sz="1200" b="0">
              <a:solidFill>
                <a:srgbClr val="000000"/>
              </a:solidFill>
            </a:endParaRPr>
          </a:p>
          <a:p>
            <a:r>
              <a:rPr lang="en-US" sz="1200" b="0">
                <a:solidFill>
                  <a:srgbClr val="000000"/>
                </a:solidFill>
              </a:rPr>
              <a:t>Kim WR, et al. EASL 2013. Amsterdam, The Netherlands.  Oral #43</a:t>
            </a:r>
          </a:p>
        </p:txBody>
      </p:sp>
      <p:sp>
        <p:nvSpPr>
          <p:cNvPr id="8" name="Rectangle 4"/>
          <p:cNvSpPr txBox="1">
            <a:spLocks noChangeArrowheads="1"/>
          </p:cNvSpPr>
          <p:nvPr/>
        </p:nvSpPr>
        <p:spPr bwMode="auto">
          <a:xfrm>
            <a:off x="0" y="152400"/>
            <a:ext cx="9144000" cy="787400"/>
          </a:xfrm>
          <a:prstGeom prst="rect">
            <a:avLst/>
          </a:prstGeom>
          <a:noFill/>
          <a:ln w="9525">
            <a:noFill/>
            <a:miter lim="800000"/>
            <a:headEnd/>
            <a:tailEnd/>
          </a:ln>
        </p:spPr>
        <p:txBody>
          <a:bodyPr anchor="ctr"/>
          <a:lstStyle/>
          <a:p>
            <a:pPr algn="ctr">
              <a:defRPr/>
            </a:pPr>
            <a:r>
              <a:rPr lang="en-US" sz="2800" b="0" kern="0" dirty="0">
                <a:latin typeface="Arial Narrow" pitchFamily="34" charset="0"/>
                <a:ea typeface="+mj-ea"/>
                <a:cs typeface="+mj-cs"/>
              </a:rPr>
              <a:t>Studies 102/103</a:t>
            </a:r>
            <a:br>
              <a:rPr lang="en-US" sz="2800" b="0" kern="0" dirty="0">
                <a:latin typeface="Arial Narrow" pitchFamily="34" charset="0"/>
                <a:ea typeface="+mj-ea"/>
                <a:cs typeface="+mj-cs"/>
              </a:rPr>
            </a:br>
            <a:r>
              <a:rPr lang="en-US" sz="3200" dirty="0">
                <a:solidFill>
                  <a:srgbClr val="990000"/>
                </a:solidFill>
                <a:latin typeface="Arial Narrow" pitchFamily="34" charset="0"/>
              </a:rPr>
              <a:t>HCC Incidence Based on Cirrhosis Status at Baseline</a:t>
            </a:r>
            <a:endParaRPr lang="en-US" sz="3200" kern="0" dirty="0">
              <a:solidFill>
                <a:srgbClr val="990000"/>
              </a:solidFill>
              <a:latin typeface="Arial Narrow" pitchFamily="34" charset="0"/>
              <a:ea typeface="+mj-ea"/>
              <a:cs typeface="+mj-cs"/>
            </a:endParaRPr>
          </a:p>
        </p:txBody>
      </p:sp>
      <p:sp>
        <p:nvSpPr>
          <p:cNvPr id="41" name="Text Placeholder 7"/>
          <p:cNvSpPr txBox="1">
            <a:spLocks/>
          </p:cNvSpPr>
          <p:nvPr/>
        </p:nvSpPr>
        <p:spPr>
          <a:xfrm>
            <a:off x="152400" y="6318250"/>
            <a:ext cx="8534400" cy="457200"/>
          </a:xfrm>
          <a:prstGeom prst="rect">
            <a:avLst/>
          </a:prstGeom>
        </p:spPr>
        <p:txBody>
          <a:bodyPr/>
          <a:lstStyle/>
          <a:p>
            <a:pPr marL="342900" indent="-342900" eaLnBrk="0" hangingPunct="0">
              <a:buClr>
                <a:srgbClr val="990000"/>
              </a:buClr>
              <a:buFont typeface="Symbol" pitchFamily="18" charset="2"/>
              <a:buChar char="¨"/>
            </a:pPr>
            <a:endParaRPr lang="en-US" sz="1800" b="0"/>
          </a:p>
        </p:txBody>
      </p:sp>
      <p:sp>
        <p:nvSpPr>
          <p:cNvPr id="2054" name="TextBox 8"/>
          <p:cNvSpPr txBox="1">
            <a:spLocks noChangeArrowheads="1"/>
          </p:cNvSpPr>
          <p:nvPr/>
        </p:nvSpPr>
        <p:spPr bwMode="auto">
          <a:xfrm rot="-5400000">
            <a:off x="108744" y="3128169"/>
            <a:ext cx="1849437" cy="307975"/>
          </a:xfrm>
          <a:prstGeom prst="rect">
            <a:avLst/>
          </a:prstGeom>
          <a:noFill/>
          <a:ln w="9525">
            <a:noFill/>
            <a:miter lim="800000"/>
            <a:headEnd/>
            <a:tailEnd/>
          </a:ln>
        </p:spPr>
        <p:txBody>
          <a:bodyPr>
            <a:spAutoFit/>
          </a:bodyPr>
          <a:lstStyle/>
          <a:p>
            <a:pPr algn="ctr"/>
            <a:r>
              <a:rPr lang="en-US" sz="1400">
                <a:solidFill>
                  <a:srgbClr val="000000"/>
                </a:solidFill>
              </a:rPr>
              <a:t>HCC diagnosis (%)</a:t>
            </a:r>
          </a:p>
        </p:txBody>
      </p:sp>
      <p:graphicFrame>
        <p:nvGraphicFramePr>
          <p:cNvPr id="11" name="Group 54"/>
          <p:cNvGraphicFramePr>
            <a:graphicFrameLocks noGrp="1"/>
          </p:cNvGraphicFramePr>
          <p:nvPr/>
        </p:nvGraphicFramePr>
        <p:xfrm>
          <a:off x="304800" y="5130800"/>
          <a:ext cx="7924800" cy="823914"/>
        </p:xfrm>
        <a:graphic>
          <a:graphicData uri="http://schemas.openxmlformats.org/drawingml/2006/table">
            <a:tbl>
              <a:tblPr/>
              <a:tblGrid>
                <a:gridCol w="1219200"/>
                <a:gridCol w="904875"/>
                <a:gridCol w="914400"/>
                <a:gridCol w="838200"/>
                <a:gridCol w="914400"/>
                <a:gridCol w="838200"/>
                <a:gridCol w="914400"/>
                <a:gridCol w="838200"/>
                <a:gridCol w="542925"/>
              </a:tblGrid>
              <a:tr h="274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MS PGothic" pitchFamily="34" charset="-128"/>
                          <a:cs typeface="Arial" pitchFamily="34" charset="0"/>
                        </a:rPr>
                        <a:t>No. at risk</a:t>
                      </a:r>
                    </a:p>
                  </a:txBody>
                  <a:tcPr marT="45661" marB="4566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marT="45661" marB="4566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marT="45661" marB="4566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marT="45661" marB="4566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marT="45661" marB="4566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marT="45661" marB="4566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marT="45661" marB="4566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marT="45661" marB="4566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marT="45661" marB="4566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MS PGothic" pitchFamily="34" charset="-128"/>
                          <a:cs typeface="Arial" pitchFamily="34" charset="0"/>
                        </a:rPr>
                        <a:t>Non-cirrhotic</a:t>
                      </a:r>
                    </a:p>
                  </a:txBody>
                  <a:tcPr marT="45661" marB="4566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MS PGothic" pitchFamily="34" charset="-128"/>
                          <a:cs typeface="Arial" pitchFamily="34" charset="0"/>
                        </a:rPr>
                        <a:t>482</a:t>
                      </a:r>
                    </a:p>
                  </a:txBody>
                  <a:tcPr marT="45661" marB="4566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MS PGothic" pitchFamily="34" charset="-128"/>
                          <a:cs typeface="Arial" pitchFamily="34" charset="0"/>
                        </a:rPr>
                        <a:t>453</a:t>
                      </a:r>
                    </a:p>
                  </a:txBody>
                  <a:tcPr marT="45661" marB="4566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MS PGothic" pitchFamily="34" charset="-128"/>
                          <a:cs typeface="Arial" pitchFamily="34" charset="0"/>
                        </a:rPr>
                        <a:t>425</a:t>
                      </a:r>
                    </a:p>
                  </a:txBody>
                  <a:tcPr marT="45661" marB="4566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MS PGothic" pitchFamily="34" charset="-128"/>
                          <a:cs typeface="Arial" pitchFamily="34" charset="0"/>
                        </a:rPr>
                        <a:t>396</a:t>
                      </a:r>
                    </a:p>
                  </a:txBody>
                  <a:tcPr marT="45661" marB="4566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MS PGothic" pitchFamily="34" charset="-128"/>
                          <a:cs typeface="Arial" pitchFamily="34" charset="0"/>
                        </a:rPr>
                        <a:t>377</a:t>
                      </a:r>
                    </a:p>
                  </a:txBody>
                  <a:tcPr marT="45661" marB="4566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MS PGothic" pitchFamily="34" charset="-128"/>
                          <a:cs typeface="Arial" pitchFamily="34" charset="0"/>
                        </a:rPr>
                        <a:t>360</a:t>
                      </a:r>
                    </a:p>
                  </a:txBody>
                  <a:tcPr marT="45661" marB="4566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MS PGothic" pitchFamily="34" charset="-128"/>
                          <a:cs typeface="Arial" pitchFamily="34" charset="0"/>
                        </a:rPr>
                        <a:t>343</a:t>
                      </a:r>
                    </a:p>
                  </a:txBody>
                  <a:tcPr marT="45661" marB="4566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MS PGothic" pitchFamily="34" charset="-128"/>
                          <a:cs typeface="Arial" pitchFamily="34" charset="0"/>
                        </a:rPr>
                        <a:t>324*</a:t>
                      </a:r>
                      <a:endParaRPr kumimoji="0" lang="en-US" sz="1200" b="0" i="0" u="none" strike="noStrike" cap="none" normalizeH="0" baseline="30000" smtClean="0">
                        <a:ln>
                          <a:noFill/>
                        </a:ln>
                        <a:solidFill>
                          <a:schemeClr val="tx1"/>
                        </a:solidFill>
                        <a:effectLst/>
                        <a:latin typeface="Arial" pitchFamily="34" charset="0"/>
                        <a:ea typeface="MS PGothic" pitchFamily="34" charset="-128"/>
                        <a:cs typeface="Arial" pitchFamily="34" charset="0"/>
                      </a:endParaRPr>
                    </a:p>
                  </a:txBody>
                  <a:tcPr marT="45661" marB="4566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r>
              <a:tr h="274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MS PGothic" pitchFamily="34" charset="-128"/>
                          <a:cs typeface="Arial" pitchFamily="34" charset="0"/>
                        </a:rPr>
                        <a:t>Cirrhotic</a:t>
                      </a:r>
                    </a:p>
                  </a:txBody>
                  <a:tcPr marT="45661" marB="45661"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MS PGothic" pitchFamily="34" charset="-128"/>
                          <a:cs typeface="Arial" pitchFamily="34" charset="0"/>
                        </a:rPr>
                        <a:t>152</a:t>
                      </a:r>
                    </a:p>
                  </a:txBody>
                  <a:tcPr marT="45661" marB="45661"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MS PGothic" pitchFamily="34" charset="-128"/>
                          <a:cs typeface="Arial" pitchFamily="34" charset="0"/>
                        </a:rPr>
                        <a:t>146</a:t>
                      </a:r>
                    </a:p>
                  </a:txBody>
                  <a:tcPr marT="45661" marB="45661"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MS PGothic" pitchFamily="34" charset="-128"/>
                          <a:cs typeface="Arial" pitchFamily="34" charset="0"/>
                        </a:rPr>
                        <a:t>137</a:t>
                      </a:r>
                    </a:p>
                  </a:txBody>
                  <a:tcPr marT="45661" marB="45661"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MS PGothic" pitchFamily="34" charset="-128"/>
                          <a:cs typeface="Arial" pitchFamily="34" charset="0"/>
                        </a:rPr>
                        <a:t>132</a:t>
                      </a:r>
                    </a:p>
                  </a:txBody>
                  <a:tcPr marT="45661" marB="45661"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MS PGothic" pitchFamily="34" charset="-128"/>
                          <a:cs typeface="Arial" pitchFamily="34" charset="0"/>
                        </a:rPr>
                        <a:t>126</a:t>
                      </a:r>
                    </a:p>
                  </a:txBody>
                  <a:tcPr marT="45661" marB="45661"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MS PGothic" pitchFamily="34" charset="-128"/>
                          <a:cs typeface="Arial" pitchFamily="34" charset="0"/>
                        </a:rPr>
                        <a:t>120</a:t>
                      </a:r>
                    </a:p>
                  </a:txBody>
                  <a:tcPr marT="45661" marB="45661"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MS PGothic" pitchFamily="34" charset="-128"/>
                          <a:cs typeface="Arial" pitchFamily="34" charset="0"/>
                        </a:rPr>
                        <a:t>115</a:t>
                      </a:r>
                    </a:p>
                  </a:txBody>
                  <a:tcPr marT="45661" marB="45661"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MS PGothic" pitchFamily="34" charset="-128"/>
                          <a:cs typeface="Arial" pitchFamily="34" charset="0"/>
                        </a:rPr>
                        <a:t>109*</a:t>
                      </a:r>
                      <a:endParaRPr kumimoji="0" lang="en-US" sz="1200" b="0" i="0" u="none" strike="noStrike" cap="none" normalizeH="0" baseline="30000" smtClean="0">
                        <a:ln>
                          <a:noFill/>
                        </a:ln>
                        <a:solidFill>
                          <a:schemeClr val="tx1"/>
                        </a:solidFill>
                        <a:effectLst/>
                        <a:latin typeface="Arial" pitchFamily="34" charset="0"/>
                        <a:ea typeface="MS PGothic" pitchFamily="34" charset="-128"/>
                        <a:cs typeface="Arial" pitchFamily="34" charset="0"/>
                      </a:endParaRPr>
                    </a:p>
                  </a:txBody>
                  <a:tcPr marT="45661" marB="45661" horzOverflow="overflow">
                    <a:lnL>
                      <a:noFill/>
                    </a:lnL>
                    <a:lnR>
                      <a:noFill/>
                    </a:lnR>
                    <a:lnT>
                      <a:noFill/>
                    </a:lnT>
                    <a:lnB>
                      <a:noFill/>
                    </a:lnB>
                    <a:lnTlToBr>
                      <a:noFill/>
                    </a:lnTlToBr>
                    <a:lnBlToTr>
                      <a:noFill/>
                    </a:lnBlToTr>
                    <a:solidFill>
                      <a:schemeClr val="bg1"/>
                    </a:solidFill>
                  </a:tcPr>
                </a:tc>
              </a:tr>
            </a:tbl>
          </a:graphicData>
        </a:graphic>
      </p:graphicFrame>
      <p:graphicFrame>
        <p:nvGraphicFramePr>
          <p:cNvPr id="2050" name="Object 39"/>
          <p:cNvGraphicFramePr>
            <a:graphicFrameLocks noGrp="1" noChangeAspect="1"/>
          </p:cNvGraphicFramePr>
          <p:nvPr/>
        </p:nvGraphicFramePr>
        <p:xfrm>
          <a:off x="836613" y="1244600"/>
          <a:ext cx="7370762" cy="4332288"/>
        </p:xfrm>
        <a:graphic>
          <a:graphicData uri="http://schemas.openxmlformats.org/presentationml/2006/ole">
            <p:oleObj spid="_x0000_s2072" name="Worksheet" r:id="rId4" imgW="7372355" imgH="4333784" progId="Excel.Sheet.8">
              <p:embed/>
            </p:oleObj>
          </a:graphicData>
        </a:graphic>
      </p:graphicFrame>
      <p:sp>
        <p:nvSpPr>
          <p:cNvPr id="2084" name="Text Box 47"/>
          <p:cNvSpPr txBox="1">
            <a:spLocks noChangeArrowheads="1"/>
          </p:cNvSpPr>
          <p:nvPr/>
        </p:nvSpPr>
        <p:spPr bwMode="auto">
          <a:xfrm>
            <a:off x="8031163" y="1981200"/>
            <a:ext cx="922337" cy="320675"/>
          </a:xfrm>
          <a:prstGeom prst="rect">
            <a:avLst/>
          </a:prstGeom>
          <a:solidFill>
            <a:srgbClr val="D5443A"/>
          </a:solidFill>
          <a:ln w="9525">
            <a:noFill/>
            <a:miter lim="800000"/>
            <a:headEnd/>
            <a:tailEnd/>
          </a:ln>
        </p:spPr>
        <p:txBody>
          <a:bodyPr wrap="none" lIns="45720" anchor="ctr"/>
          <a:lstStyle/>
          <a:p>
            <a:pPr algn="ctr"/>
            <a:r>
              <a:rPr lang="en-US" sz="1200">
                <a:solidFill>
                  <a:srgbClr val="FFFFFF"/>
                </a:solidFill>
                <a:ea typeface="MS PGothic" pitchFamily="34" charset="-128"/>
              </a:rPr>
              <a:t>Cirrhotic</a:t>
            </a:r>
          </a:p>
        </p:txBody>
      </p:sp>
      <p:sp>
        <p:nvSpPr>
          <p:cNvPr id="2085" name="Text Box 47"/>
          <p:cNvSpPr txBox="1">
            <a:spLocks noChangeArrowheads="1"/>
          </p:cNvSpPr>
          <p:nvPr/>
        </p:nvSpPr>
        <p:spPr bwMode="auto">
          <a:xfrm>
            <a:off x="7966075" y="3325813"/>
            <a:ext cx="1125538" cy="306387"/>
          </a:xfrm>
          <a:prstGeom prst="rect">
            <a:avLst/>
          </a:prstGeom>
          <a:solidFill>
            <a:srgbClr val="346AA6"/>
          </a:solidFill>
          <a:ln w="9525">
            <a:noFill/>
            <a:miter lim="800000"/>
            <a:headEnd/>
            <a:tailEnd/>
          </a:ln>
        </p:spPr>
        <p:txBody>
          <a:bodyPr wrap="none" lIns="45720" anchor="ctr"/>
          <a:lstStyle/>
          <a:p>
            <a:pPr algn="ctr"/>
            <a:r>
              <a:rPr lang="en-US" sz="1200">
                <a:solidFill>
                  <a:srgbClr val="FFFFFF"/>
                </a:solidFill>
                <a:ea typeface="MS PGothic" pitchFamily="34" charset="-128"/>
              </a:rPr>
              <a:t>Non-cirrhotic</a:t>
            </a:r>
          </a:p>
        </p:txBody>
      </p:sp>
      <p:sp>
        <p:nvSpPr>
          <p:cNvPr id="2086" name="TextBox 9"/>
          <p:cNvSpPr txBox="1">
            <a:spLocks noChangeArrowheads="1"/>
          </p:cNvSpPr>
          <p:nvPr/>
        </p:nvSpPr>
        <p:spPr bwMode="auto">
          <a:xfrm>
            <a:off x="8145463" y="2351088"/>
            <a:ext cx="731837" cy="523875"/>
          </a:xfrm>
          <a:prstGeom prst="rect">
            <a:avLst/>
          </a:prstGeom>
          <a:noFill/>
          <a:ln w="9525">
            <a:noFill/>
            <a:miter lim="800000"/>
            <a:headEnd/>
            <a:tailEnd/>
          </a:ln>
        </p:spPr>
        <p:txBody>
          <a:bodyPr>
            <a:spAutoFit/>
          </a:bodyPr>
          <a:lstStyle/>
          <a:p>
            <a:pPr algn="ctr"/>
            <a:r>
              <a:rPr lang="en-US" sz="1400"/>
              <a:t>n=6</a:t>
            </a:r>
          </a:p>
          <a:p>
            <a:pPr algn="ctr"/>
            <a:r>
              <a:rPr lang="en-US" sz="1400"/>
              <a:t>4.5%</a:t>
            </a:r>
          </a:p>
        </p:txBody>
      </p:sp>
      <p:sp>
        <p:nvSpPr>
          <p:cNvPr id="2087" name="TextBox 11"/>
          <p:cNvSpPr txBox="1">
            <a:spLocks noChangeArrowheads="1"/>
          </p:cNvSpPr>
          <p:nvPr/>
        </p:nvSpPr>
        <p:spPr bwMode="auto">
          <a:xfrm>
            <a:off x="8145463" y="3687763"/>
            <a:ext cx="731837" cy="523875"/>
          </a:xfrm>
          <a:prstGeom prst="rect">
            <a:avLst/>
          </a:prstGeom>
          <a:noFill/>
          <a:ln w="9525">
            <a:noFill/>
            <a:miter lim="800000"/>
            <a:headEnd/>
            <a:tailEnd/>
          </a:ln>
        </p:spPr>
        <p:txBody>
          <a:bodyPr>
            <a:spAutoFit/>
          </a:bodyPr>
          <a:lstStyle/>
          <a:p>
            <a:pPr algn="ctr"/>
            <a:r>
              <a:rPr lang="en-US" sz="1400"/>
              <a:t>n=8</a:t>
            </a:r>
            <a:br>
              <a:rPr lang="en-US" sz="1400"/>
            </a:br>
            <a:r>
              <a:rPr lang="en-US" sz="1400"/>
              <a:t>1.5%</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Placeholder 2"/>
          <p:cNvSpPr>
            <a:spLocks noGrp="1"/>
          </p:cNvSpPr>
          <p:nvPr>
            <p:ph type="body" sz="quarter" idx="4294967295"/>
          </p:nvPr>
        </p:nvSpPr>
        <p:spPr>
          <a:xfrm>
            <a:off x="152400" y="5791200"/>
            <a:ext cx="4419600" cy="290513"/>
          </a:xfrm>
        </p:spPr>
        <p:txBody>
          <a:bodyPr anchor="b"/>
          <a:lstStyle/>
          <a:p>
            <a:pPr marL="0" indent="0">
              <a:spcBef>
                <a:spcPct val="0"/>
              </a:spcBef>
              <a:buFont typeface="Symbol" pitchFamily="18" charset="2"/>
              <a:buNone/>
            </a:pPr>
            <a:r>
              <a:rPr lang="en-US" sz="1200" smtClean="0">
                <a:ea typeface="MS PGothic" pitchFamily="34" charset="-128"/>
              </a:rPr>
              <a:t>*</a:t>
            </a:r>
            <a:r>
              <a:rPr lang="en-US" sz="1200" smtClean="0"/>
              <a:t>Cirrhotic at baseline (Ishak fibrosis score = 6)</a:t>
            </a:r>
          </a:p>
        </p:txBody>
      </p:sp>
      <p:sp>
        <p:nvSpPr>
          <p:cNvPr id="36867" name="Text Box 68"/>
          <p:cNvSpPr txBox="1">
            <a:spLocks noChangeArrowheads="1"/>
          </p:cNvSpPr>
          <p:nvPr/>
        </p:nvSpPr>
        <p:spPr bwMode="auto">
          <a:xfrm>
            <a:off x="1676400" y="1447800"/>
            <a:ext cx="6021388" cy="369888"/>
          </a:xfrm>
          <a:prstGeom prst="rect">
            <a:avLst/>
          </a:prstGeom>
          <a:noFill/>
          <a:ln w="9525">
            <a:noFill/>
            <a:miter lim="800000"/>
            <a:headEnd/>
            <a:tailEnd/>
          </a:ln>
        </p:spPr>
        <p:txBody>
          <a:bodyPr>
            <a:spAutoFit/>
          </a:bodyPr>
          <a:lstStyle/>
          <a:p>
            <a:pPr algn="ctr"/>
            <a:r>
              <a:rPr lang="en-US" sz="1800">
                <a:solidFill>
                  <a:srgbClr val="000000"/>
                </a:solidFill>
                <a:ea typeface="MS PGothic" pitchFamily="34" charset="-128"/>
                <a:cs typeface="Arial" pitchFamily="34" charset="0"/>
              </a:rPr>
              <a:t>Day on study when HCC cases emerged</a:t>
            </a:r>
            <a:endParaRPr lang="en-US" sz="1800">
              <a:solidFill>
                <a:srgbClr val="FF0000"/>
              </a:solidFill>
              <a:ea typeface="MS PGothic" pitchFamily="34" charset="-128"/>
              <a:cs typeface="Arial" pitchFamily="34" charset="0"/>
            </a:endParaRPr>
          </a:p>
        </p:txBody>
      </p:sp>
      <p:grpSp>
        <p:nvGrpSpPr>
          <p:cNvPr id="2" name="Group 61"/>
          <p:cNvGrpSpPr>
            <a:grpSpLocks/>
          </p:cNvGrpSpPr>
          <p:nvPr/>
        </p:nvGrpSpPr>
        <p:grpSpPr bwMode="auto">
          <a:xfrm>
            <a:off x="150813" y="1978025"/>
            <a:ext cx="8847137" cy="3746500"/>
            <a:chOff x="150813" y="1978025"/>
            <a:chExt cx="8847137" cy="3746498"/>
          </a:xfrm>
        </p:grpSpPr>
        <p:sp>
          <p:nvSpPr>
            <p:cNvPr id="36871" name="Rectangle 78"/>
            <p:cNvSpPr>
              <a:spLocks noChangeArrowheads="1"/>
            </p:cNvSpPr>
            <p:nvPr/>
          </p:nvSpPr>
          <p:spPr bwMode="auto">
            <a:xfrm>
              <a:off x="152400" y="3429000"/>
              <a:ext cx="381000" cy="1225550"/>
            </a:xfrm>
            <a:prstGeom prst="rect">
              <a:avLst/>
            </a:prstGeom>
            <a:solidFill>
              <a:srgbClr val="C0C0C0"/>
            </a:solidFill>
            <a:ln w="9525">
              <a:solidFill>
                <a:schemeClr val="tx1"/>
              </a:solidFill>
              <a:miter lim="800000"/>
              <a:headEnd/>
              <a:tailEnd/>
            </a:ln>
          </p:spPr>
          <p:txBody>
            <a:bodyPr wrap="none" anchor="ctr"/>
            <a:lstStyle/>
            <a:p>
              <a:endParaRPr lang="en-US" sz="1800" b="0">
                <a:solidFill>
                  <a:srgbClr val="000000"/>
                </a:solidFill>
                <a:cs typeface="Arial" pitchFamily="34" charset="0"/>
              </a:endParaRPr>
            </a:p>
          </p:txBody>
        </p:sp>
        <p:sp>
          <p:nvSpPr>
            <p:cNvPr id="36872" name="Rectangle 77"/>
            <p:cNvSpPr>
              <a:spLocks noChangeArrowheads="1"/>
            </p:cNvSpPr>
            <p:nvPr/>
          </p:nvSpPr>
          <p:spPr bwMode="auto">
            <a:xfrm>
              <a:off x="152400" y="1981200"/>
              <a:ext cx="381000" cy="1219200"/>
            </a:xfrm>
            <a:prstGeom prst="rect">
              <a:avLst/>
            </a:prstGeom>
            <a:solidFill>
              <a:srgbClr val="C0C0C0"/>
            </a:solidFill>
            <a:ln w="9525">
              <a:solidFill>
                <a:schemeClr val="tx1"/>
              </a:solidFill>
              <a:miter lim="800000"/>
              <a:headEnd/>
              <a:tailEnd/>
            </a:ln>
          </p:spPr>
          <p:txBody>
            <a:bodyPr wrap="none" anchor="ctr"/>
            <a:lstStyle/>
            <a:p>
              <a:endParaRPr lang="en-US" sz="1800" b="0">
                <a:solidFill>
                  <a:srgbClr val="000000"/>
                </a:solidFill>
                <a:cs typeface="Arial" pitchFamily="34" charset="0"/>
              </a:endParaRPr>
            </a:p>
          </p:txBody>
        </p:sp>
        <p:sp>
          <p:nvSpPr>
            <p:cNvPr id="36873" name="Text Box 11"/>
            <p:cNvSpPr txBox="1">
              <a:spLocks noChangeArrowheads="1"/>
            </p:cNvSpPr>
            <p:nvPr/>
          </p:nvSpPr>
          <p:spPr bwMode="auto">
            <a:xfrm rot="-5400000">
              <a:off x="3921125" y="-341312"/>
              <a:ext cx="1223963" cy="8764587"/>
            </a:xfrm>
            <a:prstGeom prst="rect">
              <a:avLst/>
            </a:prstGeom>
            <a:noFill/>
            <a:ln w="9525">
              <a:solidFill>
                <a:schemeClr val="tx1"/>
              </a:solidFill>
              <a:miter lim="800000"/>
              <a:headEnd/>
              <a:tailEnd/>
            </a:ln>
          </p:spPr>
          <p:txBody>
            <a:bodyPr wrap="none"/>
            <a:lstStyle/>
            <a:p>
              <a:pPr algn="ctr"/>
              <a:r>
                <a:rPr lang="en-US" sz="1800" b="0">
                  <a:solidFill>
                    <a:srgbClr val="000000"/>
                  </a:solidFill>
                  <a:ea typeface="MS PGothic" pitchFamily="34" charset="-128"/>
                  <a:cs typeface="Arial" pitchFamily="34" charset="0"/>
                </a:rPr>
                <a:t>Study 103</a:t>
              </a:r>
            </a:p>
          </p:txBody>
        </p:sp>
        <p:sp>
          <p:nvSpPr>
            <p:cNvPr id="36874" name="Text Box 12"/>
            <p:cNvSpPr txBox="1">
              <a:spLocks noChangeArrowheads="1"/>
            </p:cNvSpPr>
            <p:nvPr/>
          </p:nvSpPr>
          <p:spPr bwMode="auto">
            <a:xfrm rot="-5400000">
              <a:off x="3922712" y="-1792287"/>
              <a:ext cx="1222375" cy="8763000"/>
            </a:xfrm>
            <a:prstGeom prst="rect">
              <a:avLst/>
            </a:prstGeom>
            <a:noFill/>
            <a:ln w="9525">
              <a:solidFill>
                <a:schemeClr val="tx1"/>
              </a:solidFill>
              <a:miter lim="800000"/>
              <a:headEnd/>
              <a:tailEnd/>
            </a:ln>
          </p:spPr>
          <p:txBody>
            <a:bodyPr wrap="none"/>
            <a:lstStyle/>
            <a:p>
              <a:pPr algn="ctr"/>
              <a:r>
                <a:rPr lang="en-US" sz="1800" b="0">
                  <a:solidFill>
                    <a:srgbClr val="000000"/>
                  </a:solidFill>
                  <a:ea typeface="MS PGothic" pitchFamily="34" charset="-128"/>
                  <a:cs typeface="Arial" pitchFamily="34" charset="0"/>
                </a:rPr>
                <a:t>Study 102</a:t>
              </a:r>
            </a:p>
          </p:txBody>
        </p:sp>
        <p:sp>
          <p:nvSpPr>
            <p:cNvPr id="36875" name="Line 33"/>
            <p:cNvSpPr>
              <a:spLocks noChangeShapeType="1"/>
            </p:cNvSpPr>
            <p:nvPr/>
          </p:nvSpPr>
          <p:spPr bwMode="auto">
            <a:xfrm>
              <a:off x="152400" y="4876800"/>
              <a:ext cx="8839200" cy="0"/>
            </a:xfrm>
            <a:prstGeom prst="line">
              <a:avLst/>
            </a:prstGeom>
            <a:noFill/>
            <a:ln w="57150">
              <a:solidFill>
                <a:schemeClr val="tx1"/>
              </a:solidFill>
              <a:round/>
              <a:headEnd/>
              <a:tailEnd type="triangle" w="med" len="med"/>
            </a:ln>
          </p:spPr>
          <p:txBody>
            <a:bodyPr/>
            <a:lstStyle/>
            <a:p>
              <a:endParaRPr lang="en-US"/>
            </a:p>
          </p:txBody>
        </p:sp>
        <p:sp>
          <p:nvSpPr>
            <p:cNvPr id="36876" name="Text Box 47"/>
            <p:cNvSpPr txBox="1">
              <a:spLocks noChangeArrowheads="1"/>
            </p:cNvSpPr>
            <p:nvPr/>
          </p:nvSpPr>
          <p:spPr bwMode="auto">
            <a:xfrm>
              <a:off x="5346700" y="3810000"/>
              <a:ext cx="520700" cy="274638"/>
            </a:xfrm>
            <a:prstGeom prst="rect">
              <a:avLst/>
            </a:prstGeom>
            <a:noFill/>
            <a:ln w="9525">
              <a:noFill/>
              <a:miter lim="800000"/>
              <a:headEnd/>
              <a:tailEnd/>
            </a:ln>
          </p:spPr>
          <p:txBody>
            <a:bodyPr wrap="none">
              <a:spAutoFit/>
            </a:bodyPr>
            <a:lstStyle/>
            <a:p>
              <a:pPr algn="ctr"/>
              <a:r>
                <a:rPr lang="en-US" sz="1200" b="0">
                  <a:solidFill>
                    <a:srgbClr val="000000"/>
                  </a:solidFill>
                  <a:ea typeface="MS PGothic" pitchFamily="34" charset="-128"/>
                  <a:cs typeface="Arial" pitchFamily="34" charset="0"/>
                </a:rPr>
                <a:t>1442</a:t>
              </a:r>
            </a:p>
          </p:txBody>
        </p:sp>
        <p:sp>
          <p:nvSpPr>
            <p:cNvPr id="36877" name="Line 48"/>
            <p:cNvSpPr>
              <a:spLocks noChangeShapeType="1"/>
            </p:cNvSpPr>
            <p:nvPr/>
          </p:nvSpPr>
          <p:spPr bwMode="auto">
            <a:xfrm>
              <a:off x="2667000" y="4038600"/>
              <a:ext cx="0" cy="828675"/>
            </a:xfrm>
            <a:prstGeom prst="line">
              <a:avLst/>
            </a:prstGeom>
            <a:noFill/>
            <a:ln w="9525">
              <a:solidFill>
                <a:schemeClr val="tx1"/>
              </a:solidFill>
              <a:round/>
              <a:headEnd/>
              <a:tailEnd type="triangle" w="med" len="med"/>
            </a:ln>
          </p:spPr>
          <p:txBody>
            <a:bodyPr/>
            <a:lstStyle/>
            <a:p>
              <a:endParaRPr lang="en-US"/>
            </a:p>
          </p:txBody>
        </p:sp>
        <p:sp>
          <p:nvSpPr>
            <p:cNvPr id="36878" name="Text Box 49"/>
            <p:cNvSpPr txBox="1">
              <a:spLocks noChangeArrowheads="1"/>
            </p:cNvSpPr>
            <p:nvPr/>
          </p:nvSpPr>
          <p:spPr bwMode="auto">
            <a:xfrm>
              <a:off x="2343150" y="3810000"/>
              <a:ext cx="436563" cy="274638"/>
            </a:xfrm>
            <a:prstGeom prst="rect">
              <a:avLst/>
            </a:prstGeom>
            <a:noFill/>
            <a:ln w="9525">
              <a:noFill/>
              <a:miter lim="800000"/>
              <a:headEnd/>
              <a:tailEnd/>
            </a:ln>
          </p:spPr>
          <p:txBody>
            <a:bodyPr wrap="none">
              <a:spAutoFit/>
            </a:bodyPr>
            <a:lstStyle/>
            <a:p>
              <a:pPr algn="ctr"/>
              <a:r>
                <a:rPr lang="en-US" sz="1200" b="0">
                  <a:solidFill>
                    <a:srgbClr val="000000"/>
                  </a:solidFill>
                  <a:ea typeface="MS PGothic" pitchFamily="34" charset="-128"/>
                  <a:cs typeface="Arial" pitchFamily="34" charset="0"/>
                </a:rPr>
                <a:t>782</a:t>
              </a:r>
            </a:p>
          </p:txBody>
        </p:sp>
        <p:sp>
          <p:nvSpPr>
            <p:cNvPr id="36879" name="Text Box 51"/>
            <p:cNvSpPr txBox="1">
              <a:spLocks noChangeArrowheads="1"/>
            </p:cNvSpPr>
            <p:nvPr/>
          </p:nvSpPr>
          <p:spPr bwMode="auto">
            <a:xfrm>
              <a:off x="4848225" y="3810000"/>
              <a:ext cx="577850" cy="274638"/>
            </a:xfrm>
            <a:prstGeom prst="rect">
              <a:avLst/>
            </a:prstGeom>
            <a:noFill/>
            <a:ln w="9525">
              <a:noFill/>
              <a:miter lim="800000"/>
              <a:headEnd/>
              <a:tailEnd/>
            </a:ln>
          </p:spPr>
          <p:txBody>
            <a:bodyPr wrap="none">
              <a:spAutoFit/>
            </a:bodyPr>
            <a:lstStyle/>
            <a:p>
              <a:pPr algn="ctr"/>
              <a:r>
                <a:rPr lang="en-US" sz="1200" b="0">
                  <a:solidFill>
                    <a:srgbClr val="000000"/>
                  </a:solidFill>
                  <a:ea typeface="MS PGothic" pitchFamily="34" charset="-128"/>
                  <a:cs typeface="Arial" pitchFamily="34" charset="0"/>
                </a:rPr>
                <a:t>1359</a:t>
              </a:r>
              <a:r>
                <a:rPr lang="en-US" sz="1200" b="0" baseline="30000">
                  <a:solidFill>
                    <a:srgbClr val="000000"/>
                  </a:solidFill>
                  <a:ea typeface="MS PGothic" pitchFamily="34" charset="-128"/>
                  <a:cs typeface="Arial" pitchFamily="34" charset="0"/>
                </a:rPr>
                <a:t>*</a:t>
              </a:r>
            </a:p>
          </p:txBody>
        </p:sp>
        <p:sp>
          <p:nvSpPr>
            <p:cNvPr id="36880" name="Text Box 53"/>
            <p:cNvSpPr txBox="1">
              <a:spLocks noChangeArrowheads="1"/>
            </p:cNvSpPr>
            <p:nvPr/>
          </p:nvSpPr>
          <p:spPr bwMode="auto">
            <a:xfrm>
              <a:off x="3205163" y="3810000"/>
              <a:ext cx="493712" cy="274638"/>
            </a:xfrm>
            <a:prstGeom prst="rect">
              <a:avLst/>
            </a:prstGeom>
            <a:noFill/>
            <a:ln w="9525">
              <a:noFill/>
              <a:miter lim="800000"/>
              <a:headEnd/>
              <a:tailEnd/>
            </a:ln>
          </p:spPr>
          <p:txBody>
            <a:bodyPr wrap="none">
              <a:spAutoFit/>
            </a:bodyPr>
            <a:lstStyle/>
            <a:p>
              <a:pPr algn="ctr"/>
              <a:r>
                <a:rPr lang="en-US" sz="1200" b="0">
                  <a:solidFill>
                    <a:srgbClr val="000000"/>
                  </a:solidFill>
                  <a:ea typeface="MS PGothic" pitchFamily="34" charset="-128"/>
                  <a:cs typeface="Arial" pitchFamily="34" charset="0"/>
                </a:rPr>
                <a:t>872</a:t>
              </a:r>
              <a:r>
                <a:rPr lang="en-US" sz="1200" b="0" baseline="30000">
                  <a:solidFill>
                    <a:srgbClr val="000000"/>
                  </a:solidFill>
                  <a:ea typeface="MS PGothic" pitchFamily="34" charset="-128"/>
                  <a:cs typeface="Arial" pitchFamily="34" charset="0"/>
                </a:rPr>
                <a:t>*</a:t>
              </a:r>
            </a:p>
          </p:txBody>
        </p:sp>
        <p:sp>
          <p:nvSpPr>
            <p:cNvPr id="36881" name="Text Box 56"/>
            <p:cNvSpPr txBox="1">
              <a:spLocks noChangeArrowheads="1"/>
            </p:cNvSpPr>
            <p:nvPr/>
          </p:nvSpPr>
          <p:spPr bwMode="auto">
            <a:xfrm>
              <a:off x="4327525" y="3810000"/>
              <a:ext cx="577850" cy="274638"/>
            </a:xfrm>
            <a:prstGeom prst="rect">
              <a:avLst/>
            </a:prstGeom>
            <a:noFill/>
            <a:ln w="9525">
              <a:noFill/>
              <a:miter lim="800000"/>
              <a:headEnd/>
              <a:tailEnd/>
            </a:ln>
          </p:spPr>
          <p:txBody>
            <a:bodyPr wrap="none">
              <a:spAutoFit/>
            </a:bodyPr>
            <a:lstStyle/>
            <a:p>
              <a:pPr algn="ctr"/>
              <a:r>
                <a:rPr lang="en-US" sz="1200" b="0">
                  <a:solidFill>
                    <a:srgbClr val="000000"/>
                  </a:solidFill>
                  <a:ea typeface="MS PGothic" pitchFamily="34" charset="-128"/>
                  <a:cs typeface="Arial" pitchFamily="34" charset="0"/>
                </a:rPr>
                <a:t>1222</a:t>
              </a:r>
              <a:r>
                <a:rPr lang="en-US" sz="1200" b="0" baseline="30000">
                  <a:solidFill>
                    <a:srgbClr val="000000"/>
                  </a:solidFill>
                  <a:ea typeface="MS PGothic" pitchFamily="34" charset="-128"/>
                  <a:cs typeface="Arial" pitchFamily="34" charset="0"/>
                </a:rPr>
                <a:t>*</a:t>
              </a:r>
            </a:p>
          </p:txBody>
        </p:sp>
        <p:sp>
          <p:nvSpPr>
            <p:cNvPr id="36882" name="Line 57"/>
            <p:cNvSpPr>
              <a:spLocks noChangeShapeType="1"/>
            </p:cNvSpPr>
            <p:nvPr/>
          </p:nvSpPr>
          <p:spPr bwMode="auto">
            <a:xfrm>
              <a:off x="936625" y="2486025"/>
              <a:ext cx="0" cy="2376488"/>
            </a:xfrm>
            <a:prstGeom prst="line">
              <a:avLst/>
            </a:prstGeom>
            <a:noFill/>
            <a:ln w="9525">
              <a:solidFill>
                <a:schemeClr val="tx1"/>
              </a:solidFill>
              <a:prstDash val="lgDash"/>
              <a:round/>
              <a:headEnd/>
              <a:tailEnd type="triangle" w="med" len="med"/>
            </a:ln>
          </p:spPr>
          <p:txBody>
            <a:bodyPr/>
            <a:lstStyle/>
            <a:p>
              <a:endParaRPr lang="en-US"/>
            </a:p>
          </p:txBody>
        </p:sp>
        <p:sp>
          <p:nvSpPr>
            <p:cNvPr id="36883" name="Text Box 58"/>
            <p:cNvSpPr txBox="1">
              <a:spLocks noChangeArrowheads="1"/>
            </p:cNvSpPr>
            <p:nvPr/>
          </p:nvSpPr>
          <p:spPr bwMode="auto">
            <a:xfrm>
              <a:off x="565150" y="2259013"/>
              <a:ext cx="730250" cy="274637"/>
            </a:xfrm>
            <a:prstGeom prst="rect">
              <a:avLst/>
            </a:prstGeom>
            <a:noFill/>
            <a:ln w="9525">
              <a:noFill/>
              <a:miter lim="800000"/>
              <a:headEnd/>
              <a:tailEnd/>
            </a:ln>
          </p:spPr>
          <p:txBody>
            <a:bodyPr>
              <a:spAutoFit/>
            </a:bodyPr>
            <a:lstStyle/>
            <a:p>
              <a:pPr algn="ctr"/>
              <a:r>
                <a:rPr lang="en-US" sz="1200" b="0">
                  <a:solidFill>
                    <a:srgbClr val="000000"/>
                  </a:solidFill>
                  <a:ea typeface="MS PGothic" pitchFamily="34" charset="-128"/>
                  <a:cs typeface="Arial" pitchFamily="34" charset="0"/>
                </a:rPr>
                <a:t>197</a:t>
              </a:r>
            </a:p>
          </p:txBody>
        </p:sp>
        <p:sp>
          <p:nvSpPr>
            <p:cNvPr id="36884" name="Text Box 60"/>
            <p:cNvSpPr txBox="1">
              <a:spLocks noChangeArrowheads="1"/>
            </p:cNvSpPr>
            <p:nvPr/>
          </p:nvSpPr>
          <p:spPr bwMode="auto">
            <a:xfrm>
              <a:off x="450850" y="2609850"/>
              <a:ext cx="546100" cy="274638"/>
            </a:xfrm>
            <a:prstGeom prst="rect">
              <a:avLst/>
            </a:prstGeom>
            <a:noFill/>
            <a:ln w="9525">
              <a:noFill/>
              <a:miter lim="800000"/>
              <a:headEnd/>
              <a:tailEnd/>
            </a:ln>
          </p:spPr>
          <p:txBody>
            <a:bodyPr>
              <a:spAutoFit/>
            </a:bodyPr>
            <a:lstStyle/>
            <a:p>
              <a:pPr algn="ctr"/>
              <a:r>
                <a:rPr lang="en-US" sz="1200" b="0">
                  <a:solidFill>
                    <a:srgbClr val="000000"/>
                  </a:solidFill>
                  <a:ea typeface="MS PGothic" pitchFamily="34" charset="-128"/>
                  <a:cs typeface="Arial" pitchFamily="34" charset="0"/>
                </a:rPr>
                <a:t>121</a:t>
              </a:r>
            </a:p>
          </p:txBody>
        </p:sp>
        <p:sp>
          <p:nvSpPr>
            <p:cNvPr id="36885" name="Line 61"/>
            <p:cNvSpPr>
              <a:spLocks noChangeShapeType="1"/>
            </p:cNvSpPr>
            <p:nvPr/>
          </p:nvSpPr>
          <p:spPr bwMode="auto">
            <a:xfrm>
              <a:off x="736600" y="2847975"/>
              <a:ext cx="0" cy="2011363"/>
            </a:xfrm>
            <a:prstGeom prst="line">
              <a:avLst/>
            </a:prstGeom>
            <a:noFill/>
            <a:ln w="9525">
              <a:solidFill>
                <a:schemeClr val="tx1"/>
              </a:solidFill>
              <a:prstDash val="lgDash"/>
              <a:round/>
              <a:headEnd/>
              <a:tailEnd type="triangle" w="med" len="med"/>
            </a:ln>
          </p:spPr>
          <p:txBody>
            <a:bodyPr/>
            <a:lstStyle/>
            <a:p>
              <a:endParaRPr lang="en-US"/>
            </a:p>
          </p:txBody>
        </p:sp>
        <p:sp>
          <p:nvSpPr>
            <p:cNvPr id="36886" name="Text Box 62"/>
            <p:cNvSpPr txBox="1">
              <a:spLocks noChangeArrowheads="1"/>
            </p:cNvSpPr>
            <p:nvPr/>
          </p:nvSpPr>
          <p:spPr bwMode="auto">
            <a:xfrm>
              <a:off x="793750" y="2609850"/>
              <a:ext cx="730250" cy="274638"/>
            </a:xfrm>
            <a:prstGeom prst="rect">
              <a:avLst/>
            </a:prstGeom>
            <a:noFill/>
            <a:ln w="9525">
              <a:noFill/>
              <a:miter lim="800000"/>
              <a:headEnd/>
              <a:tailEnd/>
            </a:ln>
          </p:spPr>
          <p:txBody>
            <a:bodyPr>
              <a:spAutoFit/>
            </a:bodyPr>
            <a:lstStyle/>
            <a:p>
              <a:pPr algn="ctr"/>
              <a:r>
                <a:rPr lang="en-US" sz="1200" b="0">
                  <a:solidFill>
                    <a:srgbClr val="000000"/>
                  </a:solidFill>
                  <a:ea typeface="MS PGothic" pitchFamily="34" charset="-128"/>
                  <a:cs typeface="Arial" pitchFamily="34" charset="0"/>
                </a:rPr>
                <a:t>323</a:t>
              </a:r>
            </a:p>
          </p:txBody>
        </p:sp>
        <p:sp>
          <p:nvSpPr>
            <p:cNvPr id="36887" name="Text Box 65"/>
            <p:cNvSpPr txBox="1">
              <a:spLocks noChangeArrowheads="1"/>
            </p:cNvSpPr>
            <p:nvPr/>
          </p:nvSpPr>
          <p:spPr bwMode="auto">
            <a:xfrm>
              <a:off x="1098550" y="2259013"/>
              <a:ext cx="730250" cy="274637"/>
            </a:xfrm>
            <a:prstGeom prst="rect">
              <a:avLst/>
            </a:prstGeom>
            <a:noFill/>
            <a:ln w="9525">
              <a:noFill/>
              <a:miter lim="800000"/>
              <a:headEnd/>
              <a:tailEnd/>
            </a:ln>
          </p:spPr>
          <p:txBody>
            <a:bodyPr>
              <a:spAutoFit/>
            </a:bodyPr>
            <a:lstStyle/>
            <a:p>
              <a:pPr algn="ctr"/>
              <a:r>
                <a:rPr lang="en-US" sz="1200" b="0">
                  <a:solidFill>
                    <a:srgbClr val="000000"/>
                  </a:solidFill>
                  <a:ea typeface="MS PGothic" pitchFamily="34" charset="-128"/>
                  <a:cs typeface="Arial" pitchFamily="34" charset="0"/>
                </a:rPr>
                <a:t>350</a:t>
              </a:r>
              <a:r>
                <a:rPr lang="en-US" sz="1200" b="0" baseline="30000">
                  <a:solidFill>
                    <a:srgbClr val="000000"/>
                  </a:solidFill>
                  <a:ea typeface="MS PGothic" pitchFamily="34" charset="-128"/>
                  <a:cs typeface="Arial" pitchFamily="34" charset="0"/>
                </a:rPr>
                <a:t>*</a:t>
              </a:r>
            </a:p>
          </p:txBody>
        </p:sp>
        <p:sp>
          <p:nvSpPr>
            <p:cNvPr id="36888" name="Text Box 67"/>
            <p:cNvSpPr txBox="1">
              <a:spLocks noChangeArrowheads="1"/>
            </p:cNvSpPr>
            <p:nvPr/>
          </p:nvSpPr>
          <p:spPr bwMode="auto">
            <a:xfrm>
              <a:off x="2362200" y="2609850"/>
              <a:ext cx="730250" cy="274638"/>
            </a:xfrm>
            <a:prstGeom prst="rect">
              <a:avLst/>
            </a:prstGeom>
            <a:noFill/>
            <a:ln w="9525">
              <a:noFill/>
              <a:miter lim="800000"/>
              <a:headEnd/>
              <a:tailEnd/>
            </a:ln>
          </p:spPr>
          <p:txBody>
            <a:bodyPr>
              <a:spAutoFit/>
            </a:bodyPr>
            <a:lstStyle/>
            <a:p>
              <a:pPr algn="ctr"/>
              <a:r>
                <a:rPr lang="en-US" sz="1200" b="0">
                  <a:solidFill>
                    <a:srgbClr val="000000"/>
                  </a:solidFill>
                  <a:ea typeface="MS PGothic" pitchFamily="34" charset="-128"/>
                  <a:cs typeface="Arial" pitchFamily="34" charset="0"/>
                </a:rPr>
                <a:t>797</a:t>
              </a:r>
              <a:r>
                <a:rPr lang="en-US" sz="1200" b="0" baseline="30000">
                  <a:solidFill>
                    <a:srgbClr val="000000"/>
                  </a:solidFill>
                  <a:ea typeface="MS PGothic" pitchFamily="34" charset="-128"/>
                  <a:cs typeface="Arial" pitchFamily="34" charset="0"/>
                </a:rPr>
                <a:t>*</a:t>
              </a:r>
            </a:p>
          </p:txBody>
        </p:sp>
        <p:sp>
          <p:nvSpPr>
            <p:cNvPr id="36889" name="Text Box 68"/>
            <p:cNvSpPr txBox="1">
              <a:spLocks noChangeArrowheads="1"/>
            </p:cNvSpPr>
            <p:nvPr/>
          </p:nvSpPr>
          <p:spPr bwMode="auto">
            <a:xfrm>
              <a:off x="2622550" y="2259013"/>
              <a:ext cx="730250" cy="274637"/>
            </a:xfrm>
            <a:prstGeom prst="rect">
              <a:avLst/>
            </a:prstGeom>
            <a:noFill/>
            <a:ln w="9525">
              <a:noFill/>
              <a:miter lim="800000"/>
              <a:headEnd/>
              <a:tailEnd/>
            </a:ln>
          </p:spPr>
          <p:txBody>
            <a:bodyPr>
              <a:spAutoFit/>
            </a:bodyPr>
            <a:lstStyle/>
            <a:p>
              <a:pPr algn="ctr"/>
              <a:r>
                <a:rPr lang="en-US" sz="1200" b="0">
                  <a:solidFill>
                    <a:srgbClr val="000000"/>
                  </a:solidFill>
                  <a:ea typeface="MS PGothic" pitchFamily="34" charset="-128"/>
                  <a:cs typeface="Arial" pitchFamily="34" charset="0"/>
                </a:rPr>
                <a:t>799</a:t>
              </a:r>
              <a:r>
                <a:rPr lang="en-US" sz="1200" b="0" baseline="30000">
                  <a:solidFill>
                    <a:srgbClr val="000000"/>
                  </a:solidFill>
                  <a:ea typeface="MS PGothic" pitchFamily="34" charset="-128"/>
                  <a:cs typeface="Arial" pitchFamily="34" charset="0"/>
                </a:rPr>
                <a:t>*</a:t>
              </a:r>
            </a:p>
          </p:txBody>
        </p:sp>
        <p:sp>
          <p:nvSpPr>
            <p:cNvPr id="36890" name="Text Box 71"/>
            <p:cNvSpPr txBox="1">
              <a:spLocks noChangeArrowheads="1"/>
            </p:cNvSpPr>
            <p:nvPr/>
          </p:nvSpPr>
          <p:spPr bwMode="auto">
            <a:xfrm>
              <a:off x="3924300" y="2609850"/>
              <a:ext cx="857250" cy="274638"/>
            </a:xfrm>
            <a:prstGeom prst="rect">
              <a:avLst/>
            </a:prstGeom>
            <a:noFill/>
            <a:ln w="9525">
              <a:noFill/>
              <a:miter lim="800000"/>
              <a:headEnd/>
              <a:tailEnd/>
            </a:ln>
          </p:spPr>
          <p:txBody>
            <a:bodyPr>
              <a:spAutoFit/>
            </a:bodyPr>
            <a:lstStyle/>
            <a:p>
              <a:pPr algn="ctr"/>
              <a:r>
                <a:rPr lang="en-US" sz="1200" b="0">
                  <a:solidFill>
                    <a:srgbClr val="000000"/>
                  </a:solidFill>
                  <a:ea typeface="MS PGothic" pitchFamily="34" charset="-128"/>
                  <a:cs typeface="Arial" pitchFamily="34" charset="0"/>
                </a:rPr>
                <a:t>1206</a:t>
              </a:r>
            </a:p>
          </p:txBody>
        </p:sp>
        <p:grpSp>
          <p:nvGrpSpPr>
            <p:cNvPr id="3" name="Group 51"/>
            <p:cNvGrpSpPr>
              <a:grpSpLocks/>
            </p:cNvGrpSpPr>
            <p:nvPr/>
          </p:nvGrpSpPr>
          <p:grpSpPr bwMode="auto">
            <a:xfrm>
              <a:off x="1047750" y="4876798"/>
              <a:ext cx="549275" cy="847725"/>
              <a:chOff x="1067" y="2521"/>
              <a:chExt cx="346" cy="534"/>
            </a:xfrm>
          </p:grpSpPr>
          <p:sp>
            <p:nvSpPr>
              <p:cNvPr id="36924" name="Line 34"/>
              <p:cNvSpPr>
                <a:spLocks noChangeShapeType="1"/>
              </p:cNvSpPr>
              <p:nvPr/>
            </p:nvSpPr>
            <p:spPr bwMode="auto">
              <a:xfrm>
                <a:off x="1232" y="2521"/>
                <a:ext cx="0" cy="192"/>
              </a:xfrm>
              <a:prstGeom prst="line">
                <a:avLst/>
              </a:prstGeom>
              <a:noFill/>
              <a:ln w="9525">
                <a:solidFill>
                  <a:schemeClr val="tx1"/>
                </a:solidFill>
                <a:round/>
                <a:headEnd/>
                <a:tailEnd/>
              </a:ln>
            </p:spPr>
            <p:txBody>
              <a:bodyPr/>
              <a:lstStyle/>
              <a:p>
                <a:endParaRPr lang="en-US"/>
              </a:p>
            </p:txBody>
          </p:sp>
          <p:sp>
            <p:nvSpPr>
              <p:cNvPr id="36925" name="Oval 2"/>
              <p:cNvSpPr>
                <a:spLocks noChangeArrowheads="1"/>
              </p:cNvSpPr>
              <p:nvPr/>
            </p:nvSpPr>
            <p:spPr bwMode="auto">
              <a:xfrm>
                <a:off x="1067" y="2709"/>
                <a:ext cx="346" cy="346"/>
              </a:xfrm>
              <a:prstGeom prst="ellipse">
                <a:avLst/>
              </a:prstGeom>
              <a:solidFill>
                <a:srgbClr val="94C4DC"/>
              </a:solidFill>
              <a:ln w="9525">
                <a:solidFill>
                  <a:srgbClr val="99CCFF"/>
                </a:solidFill>
                <a:round/>
                <a:headEnd/>
                <a:tailEnd/>
              </a:ln>
            </p:spPr>
            <p:txBody>
              <a:bodyPr wrap="none" anchor="ctr"/>
              <a:lstStyle/>
              <a:p>
                <a:pPr algn="ctr"/>
                <a:r>
                  <a:rPr lang="en-US" sz="1400" b="0">
                    <a:solidFill>
                      <a:srgbClr val="000000"/>
                    </a:solidFill>
                    <a:cs typeface="Arial" pitchFamily="34" charset="0"/>
                  </a:rPr>
                  <a:t>48</a:t>
                </a:r>
              </a:p>
            </p:txBody>
          </p:sp>
        </p:grpSp>
        <p:grpSp>
          <p:nvGrpSpPr>
            <p:cNvPr id="4" name="Group 52"/>
            <p:cNvGrpSpPr>
              <a:grpSpLocks/>
            </p:cNvGrpSpPr>
            <p:nvPr/>
          </p:nvGrpSpPr>
          <p:grpSpPr bwMode="auto">
            <a:xfrm>
              <a:off x="2251075" y="4876798"/>
              <a:ext cx="549275" cy="847725"/>
              <a:chOff x="1928" y="2521"/>
              <a:chExt cx="346" cy="534"/>
            </a:xfrm>
          </p:grpSpPr>
          <p:sp>
            <p:nvSpPr>
              <p:cNvPr id="36922" name="Line 36"/>
              <p:cNvSpPr>
                <a:spLocks noChangeShapeType="1"/>
              </p:cNvSpPr>
              <p:nvPr/>
            </p:nvSpPr>
            <p:spPr bwMode="auto">
              <a:xfrm>
                <a:off x="2096" y="2521"/>
                <a:ext cx="0" cy="192"/>
              </a:xfrm>
              <a:prstGeom prst="line">
                <a:avLst/>
              </a:prstGeom>
              <a:noFill/>
              <a:ln w="9525">
                <a:solidFill>
                  <a:schemeClr val="tx1"/>
                </a:solidFill>
                <a:round/>
                <a:headEnd/>
                <a:tailEnd/>
              </a:ln>
            </p:spPr>
            <p:txBody>
              <a:bodyPr/>
              <a:lstStyle/>
              <a:p>
                <a:endParaRPr lang="en-US"/>
              </a:p>
            </p:txBody>
          </p:sp>
          <p:sp>
            <p:nvSpPr>
              <p:cNvPr id="36923" name="Oval 45"/>
              <p:cNvSpPr>
                <a:spLocks noChangeArrowheads="1"/>
              </p:cNvSpPr>
              <p:nvPr/>
            </p:nvSpPr>
            <p:spPr bwMode="auto">
              <a:xfrm>
                <a:off x="1928" y="2709"/>
                <a:ext cx="346" cy="346"/>
              </a:xfrm>
              <a:prstGeom prst="ellipse">
                <a:avLst/>
              </a:prstGeom>
              <a:solidFill>
                <a:srgbClr val="94C4DC"/>
              </a:solidFill>
              <a:ln w="9525">
                <a:solidFill>
                  <a:srgbClr val="99CCFF"/>
                </a:solidFill>
                <a:round/>
                <a:headEnd/>
                <a:tailEnd/>
              </a:ln>
            </p:spPr>
            <p:txBody>
              <a:bodyPr wrap="none" anchor="ctr"/>
              <a:lstStyle/>
              <a:p>
                <a:pPr algn="ctr"/>
                <a:r>
                  <a:rPr lang="en-US" sz="1400" b="0">
                    <a:solidFill>
                      <a:srgbClr val="000000"/>
                    </a:solidFill>
                    <a:cs typeface="Arial" pitchFamily="34" charset="0"/>
                  </a:rPr>
                  <a:t>96</a:t>
                </a:r>
              </a:p>
            </p:txBody>
          </p:sp>
        </p:grpSp>
        <p:grpSp>
          <p:nvGrpSpPr>
            <p:cNvPr id="5" name="Group 53"/>
            <p:cNvGrpSpPr>
              <a:grpSpLocks/>
            </p:cNvGrpSpPr>
            <p:nvPr/>
          </p:nvGrpSpPr>
          <p:grpSpPr bwMode="auto">
            <a:xfrm>
              <a:off x="3492500" y="4876798"/>
              <a:ext cx="549275" cy="847725"/>
              <a:chOff x="2742" y="2521"/>
              <a:chExt cx="346" cy="534"/>
            </a:xfrm>
          </p:grpSpPr>
          <p:sp>
            <p:nvSpPr>
              <p:cNvPr id="36920" name="Line 38"/>
              <p:cNvSpPr>
                <a:spLocks noChangeShapeType="1"/>
              </p:cNvSpPr>
              <p:nvPr/>
            </p:nvSpPr>
            <p:spPr bwMode="auto">
              <a:xfrm>
                <a:off x="2912" y="2521"/>
                <a:ext cx="0" cy="192"/>
              </a:xfrm>
              <a:prstGeom prst="line">
                <a:avLst/>
              </a:prstGeom>
              <a:noFill/>
              <a:ln w="9525">
                <a:solidFill>
                  <a:schemeClr val="tx1"/>
                </a:solidFill>
                <a:round/>
                <a:headEnd/>
                <a:tailEnd/>
              </a:ln>
            </p:spPr>
            <p:txBody>
              <a:bodyPr/>
              <a:lstStyle/>
              <a:p>
                <a:endParaRPr lang="en-US"/>
              </a:p>
            </p:txBody>
          </p:sp>
          <p:sp>
            <p:nvSpPr>
              <p:cNvPr id="36921" name="Oval 46"/>
              <p:cNvSpPr>
                <a:spLocks noChangeArrowheads="1"/>
              </p:cNvSpPr>
              <p:nvPr/>
            </p:nvSpPr>
            <p:spPr bwMode="auto">
              <a:xfrm>
                <a:off x="2742" y="2709"/>
                <a:ext cx="346" cy="346"/>
              </a:xfrm>
              <a:prstGeom prst="ellipse">
                <a:avLst/>
              </a:prstGeom>
              <a:solidFill>
                <a:srgbClr val="94C4DC"/>
              </a:solidFill>
              <a:ln w="9525">
                <a:solidFill>
                  <a:srgbClr val="99CCFF"/>
                </a:solidFill>
                <a:round/>
                <a:headEnd/>
                <a:tailEnd/>
              </a:ln>
            </p:spPr>
            <p:txBody>
              <a:bodyPr wrap="none" anchor="ctr"/>
              <a:lstStyle/>
              <a:p>
                <a:pPr algn="ctr"/>
                <a:r>
                  <a:rPr lang="en-US" sz="1400" b="0">
                    <a:solidFill>
                      <a:srgbClr val="000000"/>
                    </a:solidFill>
                    <a:cs typeface="Arial" pitchFamily="34" charset="0"/>
                  </a:rPr>
                  <a:t>144</a:t>
                </a:r>
              </a:p>
            </p:txBody>
          </p:sp>
        </p:grpSp>
        <p:grpSp>
          <p:nvGrpSpPr>
            <p:cNvPr id="6" name="Group 54"/>
            <p:cNvGrpSpPr>
              <a:grpSpLocks/>
            </p:cNvGrpSpPr>
            <p:nvPr/>
          </p:nvGrpSpPr>
          <p:grpSpPr bwMode="auto">
            <a:xfrm>
              <a:off x="4724400" y="4876798"/>
              <a:ext cx="549275" cy="847725"/>
              <a:chOff x="3653" y="2521"/>
              <a:chExt cx="346" cy="534"/>
            </a:xfrm>
          </p:grpSpPr>
          <p:sp>
            <p:nvSpPr>
              <p:cNvPr id="36918" name="Line 40"/>
              <p:cNvSpPr>
                <a:spLocks noChangeShapeType="1"/>
              </p:cNvSpPr>
              <p:nvPr/>
            </p:nvSpPr>
            <p:spPr bwMode="auto">
              <a:xfrm>
                <a:off x="3824" y="2521"/>
                <a:ext cx="0" cy="192"/>
              </a:xfrm>
              <a:prstGeom prst="line">
                <a:avLst/>
              </a:prstGeom>
              <a:noFill/>
              <a:ln w="9525">
                <a:solidFill>
                  <a:schemeClr val="tx1"/>
                </a:solidFill>
                <a:round/>
                <a:headEnd/>
                <a:tailEnd/>
              </a:ln>
            </p:spPr>
            <p:txBody>
              <a:bodyPr/>
              <a:lstStyle/>
              <a:p>
                <a:endParaRPr lang="en-US"/>
              </a:p>
            </p:txBody>
          </p:sp>
          <p:sp>
            <p:nvSpPr>
              <p:cNvPr id="36919" name="Oval 47"/>
              <p:cNvSpPr>
                <a:spLocks noChangeArrowheads="1"/>
              </p:cNvSpPr>
              <p:nvPr/>
            </p:nvSpPr>
            <p:spPr bwMode="auto">
              <a:xfrm>
                <a:off x="3653" y="2709"/>
                <a:ext cx="346" cy="346"/>
              </a:xfrm>
              <a:prstGeom prst="ellipse">
                <a:avLst/>
              </a:prstGeom>
              <a:solidFill>
                <a:srgbClr val="94C4DC"/>
              </a:solidFill>
              <a:ln w="9525">
                <a:solidFill>
                  <a:srgbClr val="99CCFF"/>
                </a:solidFill>
                <a:round/>
                <a:headEnd/>
                <a:tailEnd/>
              </a:ln>
            </p:spPr>
            <p:txBody>
              <a:bodyPr wrap="none" anchor="ctr"/>
              <a:lstStyle/>
              <a:p>
                <a:pPr algn="ctr"/>
                <a:r>
                  <a:rPr lang="en-US" sz="1400" b="0">
                    <a:solidFill>
                      <a:srgbClr val="000000"/>
                    </a:solidFill>
                    <a:cs typeface="Arial" pitchFamily="34" charset="0"/>
                  </a:rPr>
                  <a:t>192</a:t>
                </a:r>
              </a:p>
            </p:txBody>
          </p:sp>
        </p:grpSp>
        <p:grpSp>
          <p:nvGrpSpPr>
            <p:cNvPr id="7" name="Group 55"/>
            <p:cNvGrpSpPr>
              <a:grpSpLocks/>
            </p:cNvGrpSpPr>
            <p:nvPr/>
          </p:nvGrpSpPr>
          <p:grpSpPr bwMode="auto">
            <a:xfrm>
              <a:off x="5956300" y="4876798"/>
              <a:ext cx="549275" cy="847725"/>
              <a:chOff x="4470" y="2521"/>
              <a:chExt cx="346" cy="534"/>
            </a:xfrm>
          </p:grpSpPr>
          <p:sp>
            <p:nvSpPr>
              <p:cNvPr id="36916" name="Line 42"/>
              <p:cNvSpPr>
                <a:spLocks noChangeShapeType="1"/>
              </p:cNvSpPr>
              <p:nvPr/>
            </p:nvSpPr>
            <p:spPr bwMode="auto">
              <a:xfrm>
                <a:off x="4640" y="2521"/>
                <a:ext cx="0" cy="192"/>
              </a:xfrm>
              <a:prstGeom prst="line">
                <a:avLst/>
              </a:prstGeom>
              <a:noFill/>
              <a:ln w="9525">
                <a:solidFill>
                  <a:schemeClr val="tx1"/>
                </a:solidFill>
                <a:round/>
                <a:headEnd/>
                <a:tailEnd/>
              </a:ln>
            </p:spPr>
            <p:txBody>
              <a:bodyPr/>
              <a:lstStyle/>
              <a:p>
                <a:endParaRPr lang="en-US"/>
              </a:p>
            </p:txBody>
          </p:sp>
          <p:sp>
            <p:nvSpPr>
              <p:cNvPr id="36917" name="Oval 48"/>
              <p:cNvSpPr>
                <a:spLocks noChangeArrowheads="1"/>
              </p:cNvSpPr>
              <p:nvPr/>
            </p:nvSpPr>
            <p:spPr bwMode="auto">
              <a:xfrm>
                <a:off x="4470" y="2709"/>
                <a:ext cx="346" cy="346"/>
              </a:xfrm>
              <a:prstGeom prst="ellipse">
                <a:avLst/>
              </a:prstGeom>
              <a:solidFill>
                <a:srgbClr val="94C4DC"/>
              </a:solidFill>
              <a:ln w="9525">
                <a:solidFill>
                  <a:srgbClr val="99CCFF"/>
                </a:solidFill>
                <a:round/>
                <a:headEnd/>
                <a:tailEnd/>
              </a:ln>
            </p:spPr>
            <p:txBody>
              <a:bodyPr wrap="none" anchor="ctr"/>
              <a:lstStyle/>
              <a:p>
                <a:pPr algn="ctr"/>
                <a:r>
                  <a:rPr lang="en-US" sz="1400" b="0">
                    <a:solidFill>
                      <a:srgbClr val="000000"/>
                    </a:solidFill>
                    <a:cs typeface="Arial" pitchFamily="34" charset="0"/>
                  </a:rPr>
                  <a:t>240</a:t>
                </a:r>
              </a:p>
            </p:txBody>
          </p:sp>
        </p:grpSp>
        <p:grpSp>
          <p:nvGrpSpPr>
            <p:cNvPr id="8" name="Group 56"/>
            <p:cNvGrpSpPr>
              <a:grpSpLocks/>
            </p:cNvGrpSpPr>
            <p:nvPr/>
          </p:nvGrpSpPr>
          <p:grpSpPr bwMode="auto">
            <a:xfrm>
              <a:off x="7207250" y="4876798"/>
              <a:ext cx="549275" cy="847725"/>
              <a:chOff x="5058" y="2521"/>
              <a:chExt cx="346" cy="534"/>
            </a:xfrm>
          </p:grpSpPr>
          <p:sp>
            <p:nvSpPr>
              <p:cNvPr id="36914" name="Line 44"/>
              <p:cNvSpPr>
                <a:spLocks noChangeShapeType="1"/>
              </p:cNvSpPr>
              <p:nvPr/>
            </p:nvSpPr>
            <p:spPr bwMode="auto">
              <a:xfrm>
                <a:off x="5232" y="2521"/>
                <a:ext cx="0" cy="192"/>
              </a:xfrm>
              <a:prstGeom prst="line">
                <a:avLst/>
              </a:prstGeom>
              <a:noFill/>
              <a:ln w="9525">
                <a:solidFill>
                  <a:schemeClr val="tx1"/>
                </a:solidFill>
                <a:round/>
                <a:headEnd/>
                <a:tailEnd/>
              </a:ln>
            </p:spPr>
            <p:txBody>
              <a:bodyPr/>
              <a:lstStyle/>
              <a:p>
                <a:endParaRPr lang="en-US"/>
              </a:p>
            </p:txBody>
          </p:sp>
          <p:sp>
            <p:nvSpPr>
              <p:cNvPr id="36915" name="Oval 2"/>
              <p:cNvSpPr>
                <a:spLocks noChangeArrowheads="1"/>
              </p:cNvSpPr>
              <p:nvPr/>
            </p:nvSpPr>
            <p:spPr bwMode="auto">
              <a:xfrm>
                <a:off x="5058" y="2709"/>
                <a:ext cx="346" cy="346"/>
              </a:xfrm>
              <a:prstGeom prst="ellipse">
                <a:avLst/>
              </a:prstGeom>
              <a:solidFill>
                <a:srgbClr val="94C4DC"/>
              </a:solidFill>
              <a:ln w="9525">
                <a:solidFill>
                  <a:srgbClr val="99CCFF"/>
                </a:solidFill>
                <a:round/>
                <a:headEnd/>
                <a:tailEnd/>
              </a:ln>
            </p:spPr>
            <p:txBody>
              <a:bodyPr wrap="none" anchor="ctr"/>
              <a:lstStyle/>
              <a:p>
                <a:pPr algn="ctr"/>
                <a:r>
                  <a:rPr lang="en-US" sz="1400" b="0">
                    <a:solidFill>
                      <a:srgbClr val="000000"/>
                    </a:solidFill>
                    <a:cs typeface="Arial" pitchFamily="34" charset="0"/>
                  </a:rPr>
                  <a:t>288</a:t>
                </a:r>
              </a:p>
            </p:txBody>
          </p:sp>
        </p:grpSp>
        <p:sp>
          <p:nvSpPr>
            <p:cNvPr id="36897" name="Text Box 71"/>
            <p:cNvSpPr txBox="1">
              <a:spLocks noChangeArrowheads="1"/>
            </p:cNvSpPr>
            <p:nvPr/>
          </p:nvSpPr>
          <p:spPr bwMode="auto">
            <a:xfrm>
              <a:off x="8197850" y="2609850"/>
              <a:ext cx="520700" cy="274638"/>
            </a:xfrm>
            <a:prstGeom prst="rect">
              <a:avLst/>
            </a:prstGeom>
            <a:noFill/>
            <a:ln w="9525">
              <a:noFill/>
              <a:miter lim="800000"/>
              <a:headEnd/>
              <a:tailEnd/>
            </a:ln>
          </p:spPr>
          <p:txBody>
            <a:bodyPr wrap="none">
              <a:spAutoFit/>
            </a:bodyPr>
            <a:lstStyle/>
            <a:p>
              <a:pPr algn="ctr"/>
              <a:r>
                <a:rPr lang="en-US" sz="1200" b="0">
                  <a:solidFill>
                    <a:srgbClr val="000000"/>
                  </a:solidFill>
                  <a:ea typeface="MS PGothic" pitchFamily="34" charset="-128"/>
                  <a:cs typeface="Arial" pitchFamily="34" charset="0"/>
                </a:rPr>
                <a:t>2227</a:t>
              </a:r>
            </a:p>
          </p:txBody>
        </p:sp>
        <p:sp>
          <p:nvSpPr>
            <p:cNvPr id="36898" name="Text Box 47"/>
            <p:cNvSpPr txBox="1">
              <a:spLocks noChangeArrowheads="1"/>
            </p:cNvSpPr>
            <p:nvPr/>
          </p:nvSpPr>
          <p:spPr bwMode="auto">
            <a:xfrm>
              <a:off x="6086475" y="2259013"/>
              <a:ext cx="630238" cy="274637"/>
            </a:xfrm>
            <a:prstGeom prst="rect">
              <a:avLst/>
            </a:prstGeom>
            <a:noFill/>
            <a:ln w="9525">
              <a:noFill/>
              <a:miter lim="800000"/>
              <a:headEnd/>
              <a:tailEnd/>
            </a:ln>
          </p:spPr>
          <p:txBody>
            <a:bodyPr>
              <a:spAutoFit/>
            </a:bodyPr>
            <a:lstStyle/>
            <a:p>
              <a:pPr algn="ctr"/>
              <a:r>
                <a:rPr lang="en-US" sz="1200" b="0">
                  <a:solidFill>
                    <a:srgbClr val="000000"/>
                  </a:solidFill>
                  <a:ea typeface="MS PGothic" pitchFamily="34" charset="-128"/>
                  <a:cs typeface="Arial" pitchFamily="34" charset="0"/>
                </a:rPr>
                <a:t>1697</a:t>
              </a:r>
            </a:p>
          </p:txBody>
        </p:sp>
        <p:grpSp>
          <p:nvGrpSpPr>
            <p:cNvPr id="9" name="Group 57"/>
            <p:cNvGrpSpPr>
              <a:grpSpLocks/>
            </p:cNvGrpSpPr>
            <p:nvPr/>
          </p:nvGrpSpPr>
          <p:grpSpPr bwMode="auto">
            <a:xfrm>
              <a:off x="8448675" y="4876798"/>
              <a:ext cx="549275" cy="847725"/>
              <a:chOff x="5064" y="2521"/>
              <a:chExt cx="346" cy="534"/>
            </a:xfrm>
          </p:grpSpPr>
          <p:sp>
            <p:nvSpPr>
              <p:cNvPr id="36912" name="Line 44"/>
              <p:cNvSpPr>
                <a:spLocks noChangeShapeType="1"/>
              </p:cNvSpPr>
              <p:nvPr/>
            </p:nvSpPr>
            <p:spPr bwMode="auto">
              <a:xfrm>
                <a:off x="5232" y="2521"/>
                <a:ext cx="0" cy="192"/>
              </a:xfrm>
              <a:prstGeom prst="line">
                <a:avLst/>
              </a:prstGeom>
              <a:noFill/>
              <a:ln w="9525">
                <a:solidFill>
                  <a:schemeClr val="tx1"/>
                </a:solidFill>
                <a:round/>
                <a:headEnd/>
                <a:tailEnd/>
              </a:ln>
            </p:spPr>
            <p:txBody>
              <a:bodyPr/>
              <a:lstStyle/>
              <a:p>
                <a:endParaRPr lang="en-US"/>
              </a:p>
            </p:txBody>
          </p:sp>
          <p:sp>
            <p:nvSpPr>
              <p:cNvPr id="36913" name="Oval 2"/>
              <p:cNvSpPr>
                <a:spLocks noChangeArrowheads="1"/>
              </p:cNvSpPr>
              <p:nvPr/>
            </p:nvSpPr>
            <p:spPr bwMode="auto">
              <a:xfrm>
                <a:off x="5064" y="2709"/>
                <a:ext cx="346" cy="346"/>
              </a:xfrm>
              <a:prstGeom prst="ellipse">
                <a:avLst/>
              </a:prstGeom>
              <a:solidFill>
                <a:srgbClr val="94C4DC"/>
              </a:solidFill>
              <a:ln w="9525">
                <a:solidFill>
                  <a:srgbClr val="99CCFF"/>
                </a:solidFill>
                <a:round/>
                <a:headEnd/>
                <a:tailEnd/>
              </a:ln>
            </p:spPr>
            <p:txBody>
              <a:bodyPr wrap="none" anchor="ctr"/>
              <a:lstStyle/>
              <a:p>
                <a:pPr algn="ctr"/>
                <a:r>
                  <a:rPr lang="en-US" sz="1400" b="0">
                    <a:solidFill>
                      <a:srgbClr val="000000"/>
                    </a:solidFill>
                    <a:cs typeface="Arial" pitchFamily="34" charset="0"/>
                  </a:rPr>
                  <a:t>336</a:t>
                </a:r>
              </a:p>
            </p:txBody>
          </p:sp>
        </p:grpSp>
        <p:sp>
          <p:nvSpPr>
            <p:cNvPr id="36900" name="Line 61"/>
            <p:cNvSpPr>
              <a:spLocks noChangeShapeType="1"/>
            </p:cNvSpPr>
            <p:nvPr/>
          </p:nvSpPr>
          <p:spPr bwMode="auto">
            <a:xfrm>
              <a:off x="1162050" y="2838450"/>
              <a:ext cx="0" cy="2011363"/>
            </a:xfrm>
            <a:prstGeom prst="line">
              <a:avLst/>
            </a:prstGeom>
            <a:noFill/>
            <a:ln w="9525">
              <a:solidFill>
                <a:schemeClr val="tx1"/>
              </a:solidFill>
              <a:prstDash val="lgDash"/>
              <a:round/>
              <a:headEnd/>
              <a:tailEnd type="triangle" w="med" len="med"/>
            </a:ln>
          </p:spPr>
          <p:txBody>
            <a:bodyPr/>
            <a:lstStyle/>
            <a:p>
              <a:endParaRPr lang="en-US"/>
            </a:p>
          </p:txBody>
        </p:sp>
        <p:sp>
          <p:nvSpPr>
            <p:cNvPr id="36901" name="Line 61"/>
            <p:cNvSpPr>
              <a:spLocks noChangeShapeType="1"/>
            </p:cNvSpPr>
            <p:nvPr/>
          </p:nvSpPr>
          <p:spPr bwMode="auto">
            <a:xfrm>
              <a:off x="2743200" y="2847975"/>
              <a:ext cx="0" cy="2011363"/>
            </a:xfrm>
            <a:prstGeom prst="line">
              <a:avLst/>
            </a:prstGeom>
            <a:noFill/>
            <a:ln w="9525">
              <a:solidFill>
                <a:schemeClr val="tx1"/>
              </a:solidFill>
              <a:prstDash val="lgDash"/>
              <a:round/>
              <a:headEnd/>
              <a:tailEnd type="triangle" w="med" len="med"/>
            </a:ln>
          </p:spPr>
          <p:txBody>
            <a:bodyPr/>
            <a:lstStyle/>
            <a:p>
              <a:endParaRPr lang="en-US"/>
            </a:p>
          </p:txBody>
        </p:sp>
        <p:sp>
          <p:nvSpPr>
            <p:cNvPr id="36902" name="Line 61"/>
            <p:cNvSpPr>
              <a:spLocks noChangeShapeType="1"/>
            </p:cNvSpPr>
            <p:nvPr/>
          </p:nvSpPr>
          <p:spPr bwMode="auto">
            <a:xfrm>
              <a:off x="4352925" y="2847975"/>
              <a:ext cx="0" cy="2011363"/>
            </a:xfrm>
            <a:prstGeom prst="line">
              <a:avLst/>
            </a:prstGeom>
            <a:noFill/>
            <a:ln w="9525">
              <a:solidFill>
                <a:schemeClr val="tx1"/>
              </a:solidFill>
              <a:prstDash val="lgDash"/>
              <a:round/>
              <a:headEnd/>
              <a:tailEnd type="triangle" w="med" len="med"/>
            </a:ln>
          </p:spPr>
          <p:txBody>
            <a:bodyPr/>
            <a:lstStyle/>
            <a:p>
              <a:endParaRPr lang="en-US"/>
            </a:p>
          </p:txBody>
        </p:sp>
        <p:sp>
          <p:nvSpPr>
            <p:cNvPr id="36903" name="Line 61"/>
            <p:cNvSpPr>
              <a:spLocks noChangeShapeType="1"/>
            </p:cNvSpPr>
            <p:nvPr/>
          </p:nvSpPr>
          <p:spPr bwMode="auto">
            <a:xfrm>
              <a:off x="8448675" y="2857500"/>
              <a:ext cx="0" cy="2011363"/>
            </a:xfrm>
            <a:prstGeom prst="line">
              <a:avLst/>
            </a:prstGeom>
            <a:noFill/>
            <a:ln w="9525">
              <a:solidFill>
                <a:schemeClr val="tx1"/>
              </a:solidFill>
              <a:prstDash val="lgDash"/>
              <a:round/>
              <a:headEnd/>
              <a:tailEnd type="triangle" w="med" len="med"/>
            </a:ln>
          </p:spPr>
          <p:txBody>
            <a:bodyPr/>
            <a:lstStyle/>
            <a:p>
              <a:endParaRPr lang="en-US"/>
            </a:p>
          </p:txBody>
        </p:sp>
        <p:sp>
          <p:nvSpPr>
            <p:cNvPr id="36904" name="Line 57"/>
            <p:cNvSpPr>
              <a:spLocks noChangeShapeType="1"/>
            </p:cNvSpPr>
            <p:nvPr/>
          </p:nvSpPr>
          <p:spPr bwMode="auto">
            <a:xfrm>
              <a:off x="1428750" y="2486025"/>
              <a:ext cx="0" cy="2376488"/>
            </a:xfrm>
            <a:prstGeom prst="line">
              <a:avLst/>
            </a:prstGeom>
            <a:noFill/>
            <a:ln w="9525">
              <a:solidFill>
                <a:schemeClr val="tx1"/>
              </a:solidFill>
              <a:prstDash val="lgDash"/>
              <a:round/>
              <a:headEnd/>
              <a:tailEnd type="triangle" w="med" len="med"/>
            </a:ln>
          </p:spPr>
          <p:txBody>
            <a:bodyPr/>
            <a:lstStyle/>
            <a:p>
              <a:endParaRPr lang="en-US"/>
            </a:p>
          </p:txBody>
        </p:sp>
        <p:sp>
          <p:nvSpPr>
            <p:cNvPr id="36905" name="Line 57"/>
            <p:cNvSpPr>
              <a:spLocks noChangeShapeType="1"/>
            </p:cNvSpPr>
            <p:nvPr/>
          </p:nvSpPr>
          <p:spPr bwMode="auto">
            <a:xfrm>
              <a:off x="2895600" y="2486025"/>
              <a:ext cx="0" cy="2376488"/>
            </a:xfrm>
            <a:prstGeom prst="line">
              <a:avLst/>
            </a:prstGeom>
            <a:noFill/>
            <a:ln w="9525">
              <a:solidFill>
                <a:schemeClr val="tx1"/>
              </a:solidFill>
              <a:prstDash val="lgDash"/>
              <a:round/>
              <a:headEnd/>
              <a:tailEnd type="triangle" w="med" len="med"/>
            </a:ln>
          </p:spPr>
          <p:txBody>
            <a:bodyPr/>
            <a:lstStyle/>
            <a:p>
              <a:endParaRPr lang="en-US"/>
            </a:p>
          </p:txBody>
        </p:sp>
        <p:sp>
          <p:nvSpPr>
            <p:cNvPr id="36906" name="Line 57"/>
            <p:cNvSpPr>
              <a:spLocks noChangeShapeType="1"/>
            </p:cNvSpPr>
            <p:nvPr/>
          </p:nvSpPr>
          <p:spPr bwMode="auto">
            <a:xfrm>
              <a:off x="6400800" y="2495550"/>
              <a:ext cx="0" cy="2376488"/>
            </a:xfrm>
            <a:prstGeom prst="line">
              <a:avLst/>
            </a:prstGeom>
            <a:noFill/>
            <a:ln w="9525">
              <a:solidFill>
                <a:schemeClr val="tx1"/>
              </a:solidFill>
              <a:prstDash val="lgDash"/>
              <a:round/>
              <a:headEnd/>
              <a:tailEnd type="triangle" w="med" len="med"/>
            </a:ln>
          </p:spPr>
          <p:txBody>
            <a:bodyPr/>
            <a:lstStyle/>
            <a:p>
              <a:endParaRPr lang="en-US"/>
            </a:p>
          </p:txBody>
        </p:sp>
        <p:sp>
          <p:nvSpPr>
            <p:cNvPr id="36907" name="Line 48"/>
            <p:cNvSpPr>
              <a:spLocks noChangeShapeType="1"/>
            </p:cNvSpPr>
            <p:nvPr/>
          </p:nvSpPr>
          <p:spPr bwMode="auto">
            <a:xfrm>
              <a:off x="3429000" y="4038600"/>
              <a:ext cx="0" cy="828675"/>
            </a:xfrm>
            <a:prstGeom prst="line">
              <a:avLst/>
            </a:prstGeom>
            <a:noFill/>
            <a:ln w="9525">
              <a:solidFill>
                <a:schemeClr val="tx1"/>
              </a:solidFill>
              <a:round/>
              <a:headEnd/>
              <a:tailEnd type="triangle" w="med" len="med"/>
            </a:ln>
          </p:spPr>
          <p:txBody>
            <a:bodyPr/>
            <a:lstStyle/>
            <a:p>
              <a:endParaRPr lang="en-US"/>
            </a:p>
          </p:txBody>
        </p:sp>
        <p:sp>
          <p:nvSpPr>
            <p:cNvPr id="36908" name="Line 48"/>
            <p:cNvSpPr>
              <a:spLocks noChangeShapeType="1"/>
            </p:cNvSpPr>
            <p:nvPr/>
          </p:nvSpPr>
          <p:spPr bwMode="auto">
            <a:xfrm>
              <a:off x="4572000" y="4038600"/>
              <a:ext cx="0" cy="828675"/>
            </a:xfrm>
            <a:prstGeom prst="line">
              <a:avLst/>
            </a:prstGeom>
            <a:noFill/>
            <a:ln w="9525">
              <a:solidFill>
                <a:schemeClr val="tx1"/>
              </a:solidFill>
              <a:round/>
              <a:headEnd/>
              <a:tailEnd type="triangle" w="med" len="med"/>
            </a:ln>
          </p:spPr>
          <p:txBody>
            <a:bodyPr/>
            <a:lstStyle/>
            <a:p>
              <a:endParaRPr lang="en-US"/>
            </a:p>
          </p:txBody>
        </p:sp>
        <p:sp>
          <p:nvSpPr>
            <p:cNvPr id="36909" name="Line 48"/>
            <p:cNvSpPr>
              <a:spLocks noChangeShapeType="1"/>
            </p:cNvSpPr>
            <p:nvPr/>
          </p:nvSpPr>
          <p:spPr bwMode="auto">
            <a:xfrm>
              <a:off x="5143500" y="4038600"/>
              <a:ext cx="0" cy="828675"/>
            </a:xfrm>
            <a:prstGeom prst="line">
              <a:avLst/>
            </a:prstGeom>
            <a:noFill/>
            <a:ln w="9525">
              <a:solidFill>
                <a:schemeClr val="tx1"/>
              </a:solidFill>
              <a:round/>
              <a:headEnd/>
              <a:tailEnd type="triangle" w="med" len="med"/>
            </a:ln>
          </p:spPr>
          <p:txBody>
            <a:bodyPr/>
            <a:lstStyle/>
            <a:p>
              <a:endParaRPr lang="en-US"/>
            </a:p>
          </p:txBody>
        </p:sp>
        <p:sp>
          <p:nvSpPr>
            <p:cNvPr id="36910" name="Line 48"/>
            <p:cNvSpPr>
              <a:spLocks noChangeShapeType="1"/>
            </p:cNvSpPr>
            <p:nvPr/>
          </p:nvSpPr>
          <p:spPr bwMode="auto">
            <a:xfrm>
              <a:off x="5619750" y="4038600"/>
              <a:ext cx="0" cy="828675"/>
            </a:xfrm>
            <a:prstGeom prst="line">
              <a:avLst/>
            </a:prstGeom>
            <a:noFill/>
            <a:ln w="9525">
              <a:solidFill>
                <a:schemeClr val="tx1"/>
              </a:solidFill>
              <a:round/>
              <a:headEnd/>
              <a:tailEnd type="triangle" w="med" len="med"/>
            </a:ln>
          </p:spPr>
          <p:txBody>
            <a:bodyPr/>
            <a:lstStyle/>
            <a:p>
              <a:endParaRPr lang="en-US"/>
            </a:p>
          </p:txBody>
        </p:sp>
        <p:sp>
          <p:nvSpPr>
            <p:cNvPr id="36911" name="Text Box 68"/>
            <p:cNvSpPr txBox="1">
              <a:spLocks noChangeArrowheads="1"/>
            </p:cNvSpPr>
            <p:nvPr/>
          </p:nvSpPr>
          <p:spPr bwMode="auto">
            <a:xfrm>
              <a:off x="228600" y="5327075"/>
              <a:ext cx="762000" cy="307777"/>
            </a:xfrm>
            <a:prstGeom prst="rect">
              <a:avLst/>
            </a:prstGeom>
            <a:noFill/>
            <a:ln w="9525">
              <a:noFill/>
              <a:miter lim="800000"/>
              <a:headEnd/>
              <a:tailEnd/>
            </a:ln>
          </p:spPr>
          <p:txBody>
            <a:bodyPr>
              <a:spAutoFit/>
            </a:bodyPr>
            <a:lstStyle/>
            <a:p>
              <a:r>
                <a:rPr lang="en-US" sz="1400">
                  <a:solidFill>
                    <a:srgbClr val="000000"/>
                  </a:solidFill>
                  <a:ea typeface="MS PGothic" pitchFamily="34" charset="-128"/>
                  <a:cs typeface="Arial" pitchFamily="34" charset="0"/>
                </a:rPr>
                <a:t>Weeks</a:t>
              </a:r>
            </a:p>
          </p:txBody>
        </p:sp>
      </p:grpSp>
      <p:sp>
        <p:nvSpPr>
          <p:cNvPr id="62" name="Rectangle 4"/>
          <p:cNvSpPr txBox="1">
            <a:spLocks noChangeArrowheads="1"/>
          </p:cNvSpPr>
          <p:nvPr/>
        </p:nvSpPr>
        <p:spPr bwMode="auto">
          <a:xfrm>
            <a:off x="0" y="152400"/>
            <a:ext cx="9144000" cy="787400"/>
          </a:xfrm>
          <a:prstGeom prst="rect">
            <a:avLst/>
          </a:prstGeom>
          <a:noFill/>
          <a:ln w="9525">
            <a:noFill/>
            <a:miter lim="800000"/>
            <a:headEnd/>
            <a:tailEnd/>
          </a:ln>
        </p:spPr>
        <p:txBody>
          <a:bodyPr anchor="ctr"/>
          <a:lstStyle/>
          <a:p>
            <a:pPr algn="ctr">
              <a:defRPr/>
            </a:pPr>
            <a:r>
              <a:rPr lang="en-US" sz="2800" b="0" kern="0" dirty="0">
                <a:latin typeface="Arial Narrow" pitchFamily="34" charset="0"/>
                <a:ea typeface="+mj-ea"/>
                <a:cs typeface="+mj-cs"/>
              </a:rPr>
              <a:t>Studies 102/103</a:t>
            </a:r>
            <a:br>
              <a:rPr lang="en-US" sz="2800" b="0" kern="0" dirty="0">
                <a:latin typeface="Arial Narrow" pitchFamily="34" charset="0"/>
                <a:ea typeface="+mj-ea"/>
                <a:cs typeface="+mj-cs"/>
              </a:rPr>
            </a:br>
            <a:r>
              <a:rPr lang="en-US" sz="3200" dirty="0">
                <a:solidFill>
                  <a:srgbClr val="990000"/>
                </a:solidFill>
                <a:latin typeface="Arial Narrow" pitchFamily="34" charset="0"/>
              </a:rPr>
              <a:t>HCC Cases Over Time by Study</a:t>
            </a:r>
            <a:endParaRPr lang="en-US" sz="3200" kern="0" dirty="0">
              <a:solidFill>
                <a:srgbClr val="990000"/>
              </a:solidFill>
              <a:latin typeface="Arial Narrow" pitchFamily="34" charset="0"/>
              <a:ea typeface="+mj-ea"/>
              <a:cs typeface="+mj-cs"/>
            </a:endParaRPr>
          </a:p>
        </p:txBody>
      </p:sp>
      <p:sp>
        <p:nvSpPr>
          <p:cNvPr id="36870" name="Text Box 4"/>
          <p:cNvSpPr txBox="1">
            <a:spLocks noChangeArrowheads="1"/>
          </p:cNvSpPr>
          <p:nvPr/>
        </p:nvSpPr>
        <p:spPr bwMode="auto">
          <a:xfrm>
            <a:off x="265113" y="6529388"/>
            <a:ext cx="8031162" cy="276225"/>
          </a:xfrm>
          <a:prstGeom prst="rect">
            <a:avLst/>
          </a:prstGeom>
          <a:noFill/>
          <a:ln w="9525">
            <a:noFill/>
            <a:miter lim="800000"/>
            <a:headEnd/>
            <a:tailEnd/>
          </a:ln>
        </p:spPr>
        <p:txBody>
          <a:bodyPr anchor="b">
            <a:spAutoFit/>
          </a:bodyPr>
          <a:lstStyle/>
          <a:p>
            <a:pPr marL="419100" indent="-419100"/>
            <a:r>
              <a:rPr lang="en-US" sz="1200" b="0" dirty="0">
                <a:solidFill>
                  <a:srgbClr val="000000"/>
                </a:solidFill>
              </a:rPr>
              <a:t>Kim WR, et al. EASL 2013. Amsterdam, The Netherlands.  Oral #43</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3"/>
          <p:cNvGrpSpPr>
            <a:grpSpLocks/>
          </p:cNvGrpSpPr>
          <p:nvPr/>
        </p:nvGrpSpPr>
        <p:grpSpPr bwMode="auto">
          <a:xfrm>
            <a:off x="4537075" y="1398588"/>
            <a:ext cx="4527550" cy="3455987"/>
            <a:chOff x="186707" y="1501775"/>
            <a:chExt cx="4526020" cy="3455988"/>
          </a:xfrm>
        </p:grpSpPr>
        <p:grpSp>
          <p:nvGrpSpPr>
            <p:cNvPr id="3" name="Group 22"/>
            <p:cNvGrpSpPr>
              <a:grpSpLocks/>
            </p:cNvGrpSpPr>
            <p:nvPr/>
          </p:nvGrpSpPr>
          <p:grpSpPr bwMode="auto">
            <a:xfrm>
              <a:off x="186707" y="2046288"/>
              <a:ext cx="4526020" cy="2911475"/>
              <a:chOff x="186027" y="2046071"/>
              <a:chExt cx="4527449" cy="2912126"/>
            </a:xfrm>
          </p:grpSpPr>
          <p:pic>
            <p:nvPicPr>
              <p:cNvPr id="37908" name="Picture 11"/>
              <p:cNvPicPr>
                <a:picLocks noChangeAspect="1" noChangeArrowheads="1"/>
              </p:cNvPicPr>
              <p:nvPr/>
            </p:nvPicPr>
            <p:blipFill>
              <a:blip r:embed="rId3" cstate="print"/>
              <a:srcRect/>
              <a:stretch>
                <a:fillRect/>
              </a:stretch>
            </p:blipFill>
            <p:spPr bwMode="auto">
              <a:xfrm>
                <a:off x="186027" y="2046071"/>
                <a:ext cx="4310926" cy="2912126"/>
              </a:xfrm>
              <a:prstGeom prst="rect">
                <a:avLst/>
              </a:prstGeom>
              <a:noFill/>
              <a:ln w="9525">
                <a:noFill/>
                <a:miter lim="800000"/>
                <a:headEnd/>
                <a:tailEnd/>
              </a:ln>
            </p:spPr>
          </p:pic>
          <p:sp>
            <p:nvSpPr>
              <p:cNvPr id="37909" name="Rectangle 25"/>
              <p:cNvSpPr>
                <a:spLocks noChangeArrowheads="1"/>
              </p:cNvSpPr>
              <p:nvPr/>
            </p:nvSpPr>
            <p:spPr bwMode="auto">
              <a:xfrm>
                <a:off x="3368236" y="3706979"/>
                <a:ext cx="1345240" cy="369332"/>
              </a:xfrm>
              <a:prstGeom prst="rect">
                <a:avLst/>
              </a:prstGeom>
              <a:noFill/>
              <a:ln w="9525">
                <a:noFill/>
                <a:miter lim="800000"/>
                <a:headEnd/>
                <a:tailEnd/>
              </a:ln>
            </p:spPr>
            <p:txBody>
              <a:bodyPr wrap="none">
                <a:spAutoFit/>
              </a:bodyPr>
              <a:lstStyle/>
              <a:p>
                <a:pPr algn="ctr"/>
                <a:r>
                  <a:rPr lang="en-US" sz="900"/>
                  <a:t>SIR = 0.50* </a:t>
                </a:r>
              </a:p>
              <a:p>
                <a:pPr algn="ctr"/>
                <a:r>
                  <a:rPr lang="en-US" sz="900"/>
                  <a:t> 95% CI (0.294, 0.837)</a:t>
                </a:r>
              </a:p>
            </p:txBody>
          </p:sp>
          <p:sp>
            <p:nvSpPr>
              <p:cNvPr id="20" name="Rectangle 19"/>
              <p:cNvSpPr>
                <a:spLocks noChangeArrowheads="1"/>
              </p:cNvSpPr>
              <p:nvPr/>
            </p:nvSpPr>
            <p:spPr bwMode="auto">
              <a:xfrm>
                <a:off x="2303705" y="4211905"/>
                <a:ext cx="1700175" cy="246118"/>
              </a:xfrm>
              <a:prstGeom prst="rect">
                <a:avLst/>
              </a:prstGeom>
              <a:noFill/>
              <a:ln>
                <a:noFill/>
              </a:ln>
              <a:extLst/>
            </p:spPr>
            <p:txBody>
              <a:bodyPr>
                <a:spAutoFit/>
              </a:bodyPr>
              <a:lstStyle/>
              <a:p>
                <a:pPr algn="ctr" fontAlgn="auto">
                  <a:spcBef>
                    <a:spcPts val="0"/>
                  </a:spcBef>
                  <a:spcAft>
                    <a:spcPts val="0"/>
                  </a:spcAft>
                  <a:defRPr/>
                </a:pPr>
                <a:r>
                  <a:rPr lang="en-US" sz="1000" b="0" kern="0" dirty="0">
                    <a:solidFill>
                      <a:sysClr val="windowText" lastClr="000000"/>
                    </a:solidFill>
                    <a:cs typeface="Arial" pitchFamily="34" charset="0"/>
                  </a:rPr>
                  <a:t>1</a:t>
                </a:r>
                <a:r>
                  <a:rPr lang="en-US" sz="1000" b="0" kern="0" baseline="30000" dirty="0">
                    <a:solidFill>
                      <a:sysClr val="windowText" lastClr="000000"/>
                    </a:solidFill>
                    <a:cs typeface="Arial" pitchFamily="34" charset="0"/>
                  </a:rPr>
                  <a:t>st</a:t>
                </a:r>
                <a:r>
                  <a:rPr lang="en-US" sz="1000" b="0" kern="0" dirty="0">
                    <a:solidFill>
                      <a:sysClr val="windowText" lastClr="000000"/>
                    </a:solidFill>
                    <a:cs typeface="Arial" pitchFamily="34" charset="0"/>
                  </a:rPr>
                  <a:t> significant difference</a:t>
                </a:r>
              </a:p>
            </p:txBody>
          </p:sp>
          <p:sp>
            <p:nvSpPr>
              <p:cNvPr id="22" name="Down Arrow 4"/>
              <p:cNvSpPr>
                <a:spLocks noChangeArrowheads="1"/>
              </p:cNvSpPr>
              <p:nvPr/>
            </p:nvSpPr>
            <p:spPr bwMode="auto">
              <a:xfrm rot="10800000">
                <a:off x="3132361" y="3746664"/>
                <a:ext cx="266694" cy="303280"/>
              </a:xfrm>
              <a:prstGeom prst="downArrow">
                <a:avLst>
                  <a:gd name="adj1" fmla="val 50000"/>
                  <a:gd name="adj2" fmla="val 47138"/>
                </a:avLst>
              </a:prstGeom>
              <a:solidFill>
                <a:srgbClr val="000000"/>
              </a:solidFill>
              <a:ln w="9525">
                <a:solidFill>
                  <a:srgbClr val="000000"/>
                </a:solidFill>
                <a:miter lim="800000"/>
                <a:headEnd/>
                <a:tailEnd/>
              </a:ln>
              <a:effectLst>
                <a:outerShdw blurRad="63500" dist="23000" dir="5400000" rotWithShape="0">
                  <a:srgbClr val="000000">
                    <a:alpha val="34998"/>
                  </a:srgbClr>
                </a:outerShdw>
              </a:effectLst>
            </p:spPr>
            <p:txBody>
              <a:bodyPr rot="10800000" anchor="ctr"/>
              <a:lstStyle/>
              <a:p>
                <a:pPr algn="ctr"/>
                <a:endParaRPr lang="en-US">
                  <a:ea typeface="MS PGothic" pitchFamily="34" charset="-128"/>
                </a:endParaRPr>
              </a:p>
            </p:txBody>
          </p:sp>
        </p:grpSp>
        <p:sp>
          <p:nvSpPr>
            <p:cNvPr id="16" name="Rectangle 15"/>
            <p:cNvSpPr/>
            <p:nvPr/>
          </p:nvSpPr>
          <p:spPr>
            <a:xfrm>
              <a:off x="1921259" y="1501775"/>
              <a:ext cx="1561572" cy="708025"/>
            </a:xfrm>
            <a:prstGeom prst="rect">
              <a:avLst/>
            </a:prstGeom>
          </p:spPr>
          <p:txBody>
            <a:bodyPr wrap="none">
              <a:spAutoFit/>
            </a:bodyPr>
            <a:lstStyle/>
            <a:p>
              <a:pPr algn="ctr">
                <a:defRPr/>
              </a:pPr>
              <a:r>
                <a:rPr lang="en-US" sz="2400" dirty="0">
                  <a:solidFill>
                    <a:srgbClr val="990000"/>
                  </a:solidFill>
                  <a:latin typeface="Arial Narrow" pitchFamily="34" charset="0"/>
                </a:rPr>
                <a:t>All Patients</a:t>
              </a:r>
              <a:br>
                <a:rPr lang="en-US" sz="2400" dirty="0">
                  <a:solidFill>
                    <a:srgbClr val="990000"/>
                  </a:solidFill>
                  <a:latin typeface="Arial Narrow" pitchFamily="34" charset="0"/>
                </a:rPr>
              </a:br>
              <a:r>
                <a:rPr lang="en-US" sz="1600" dirty="0">
                  <a:solidFill>
                    <a:srgbClr val="990000"/>
                  </a:solidFill>
                  <a:latin typeface="Arial Narrow" pitchFamily="34" charset="0"/>
                </a:rPr>
                <a:t>n=634</a:t>
              </a:r>
              <a:endParaRPr lang="en-US" sz="1600" kern="0" dirty="0">
                <a:solidFill>
                  <a:srgbClr val="990000"/>
                </a:solidFill>
                <a:latin typeface="Arial Narrow" pitchFamily="34" charset="0"/>
              </a:endParaRPr>
            </a:p>
          </p:txBody>
        </p:sp>
      </p:grpSp>
      <p:sp>
        <p:nvSpPr>
          <p:cNvPr id="37891" name="Text Box 4"/>
          <p:cNvSpPr txBox="1">
            <a:spLocks noChangeArrowheads="1"/>
          </p:cNvSpPr>
          <p:nvPr/>
        </p:nvSpPr>
        <p:spPr bwMode="auto">
          <a:xfrm>
            <a:off x="265113" y="6343650"/>
            <a:ext cx="8031162" cy="461963"/>
          </a:xfrm>
          <a:prstGeom prst="rect">
            <a:avLst/>
          </a:prstGeom>
          <a:noFill/>
          <a:ln w="9525">
            <a:noFill/>
            <a:miter lim="800000"/>
            <a:headEnd/>
            <a:tailEnd/>
          </a:ln>
        </p:spPr>
        <p:txBody>
          <a:bodyPr anchor="b">
            <a:spAutoFit/>
          </a:bodyPr>
          <a:lstStyle/>
          <a:p>
            <a:pPr marL="419100" indent="-419100"/>
            <a:r>
              <a:rPr lang="en-US" sz="1200" b="0">
                <a:solidFill>
                  <a:srgbClr val="000000"/>
                </a:solidFill>
              </a:rPr>
              <a:t>*</a:t>
            </a:r>
            <a:r>
              <a:rPr lang="en-US" sz="1200" b="0"/>
              <a:t>Statistically significant at nominal </a:t>
            </a:r>
            <a:r>
              <a:rPr lang="en-US" sz="1200" b="0">
                <a:sym typeface="Symbol" pitchFamily="18" charset="2"/>
              </a:rPr>
              <a:t>-level of 0.05.</a:t>
            </a:r>
            <a:endParaRPr lang="en-US" sz="1200" b="0">
              <a:solidFill>
                <a:srgbClr val="000000"/>
              </a:solidFill>
            </a:endParaRPr>
          </a:p>
          <a:p>
            <a:pPr marL="419100" indent="-419100"/>
            <a:r>
              <a:rPr lang="en-US" sz="1200" b="0">
                <a:solidFill>
                  <a:srgbClr val="000000"/>
                </a:solidFill>
              </a:rPr>
              <a:t>Kim WR, et al. EASL 2013. Amsterdam, The Netherlands.  Oral #43</a:t>
            </a:r>
          </a:p>
        </p:txBody>
      </p:sp>
      <p:sp>
        <p:nvSpPr>
          <p:cNvPr id="8" name="Rectangle 4"/>
          <p:cNvSpPr txBox="1">
            <a:spLocks noChangeArrowheads="1"/>
          </p:cNvSpPr>
          <p:nvPr/>
        </p:nvSpPr>
        <p:spPr bwMode="auto">
          <a:xfrm>
            <a:off x="0" y="152400"/>
            <a:ext cx="9144000" cy="787400"/>
          </a:xfrm>
          <a:prstGeom prst="rect">
            <a:avLst/>
          </a:prstGeom>
          <a:noFill/>
          <a:ln w="9525">
            <a:noFill/>
            <a:miter lim="800000"/>
            <a:headEnd/>
            <a:tailEnd/>
          </a:ln>
        </p:spPr>
        <p:txBody>
          <a:bodyPr anchor="ctr"/>
          <a:lstStyle/>
          <a:p>
            <a:pPr algn="ctr">
              <a:defRPr/>
            </a:pPr>
            <a:r>
              <a:rPr lang="en-US" sz="2800" b="0" kern="0" dirty="0">
                <a:latin typeface="Arial Narrow" pitchFamily="34" charset="0"/>
                <a:ea typeface="+mj-ea"/>
                <a:cs typeface="+mj-cs"/>
              </a:rPr>
              <a:t>Studies 102/103</a:t>
            </a:r>
            <a:br>
              <a:rPr lang="en-US" sz="2800" b="0" kern="0" dirty="0">
                <a:latin typeface="Arial Narrow" pitchFamily="34" charset="0"/>
                <a:ea typeface="+mj-ea"/>
                <a:cs typeface="+mj-cs"/>
              </a:rPr>
            </a:br>
            <a:r>
              <a:rPr lang="en-US" sz="3200" dirty="0">
                <a:solidFill>
                  <a:srgbClr val="990000"/>
                </a:solidFill>
                <a:latin typeface="Arial Narrow" pitchFamily="34" charset="0"/>
              </a:rPr>
              <a:t>Observed vs. Predicted HCC Cases</a:t>
            </a:r>
            <a:endParaRPr lang="en-US" sz="3200" kern="0" dirty="0">
              <a:solidFill>
                <a:srgbClr val="990000"/>
              </a:solidFill>
              <a:latin typeface="Arial Narrow" pitchFamily="34" charset="0"/>
              <a:ea typeface="+mj-ea"/>
              <a:cs typeface="+mj-cs"/>
            </a:endParaRPr>
          </a:p>
        </p:txBody>
      </p:sp>
      <p:sp>
        <p:nvSpPr>
          <p:cNvPr id="41" name="Text Placeholder 7"/>
          <p:cNvSpPr txBox="1">
            <a:spLocks/>
          </p:cNvSpPr>
          <p:nvPr/>
        </p:nvSpPr>
        <p:spPr>
          <a:xfrm>
            <a:off x="152400" y="6318250"/>
            <a:ext cx="8534400" cy="457200"/>
          </a:xfrm>
          <a:prstGeom prst="rect">
            <a:avLst/>
          </a:prstGeom>
        </p:spPr>
        <p:txBody>
          <a:bodyPr/>
          <a:lstStyle/>
          <a:p>
            <a:pPr marL="342900" indent="-342900" eaLnBrk="0" hangingPunct="0">
              <a:buClr>
                <a:srgbClr val="990000"/>
              </a:buClr>
              <a:buFont typeface="Symbol" pitchFamily="18" charset="2"/>
              <a:buChar char="¨"/>
            </a:pPr>
            <a:endParaRPr lang="en-US" sz="1800" b="0"/>
          </a:p>
        </p:txBody>
      </p:sp>
      <p:sp>
        <p:nvSpPr>
          <p:cNvPr id="25" name="Content Placeholder 2"/>
          <p:cNvSpPr txBox="1">
            <a:spLocks/>
          </p:cNvSpPr>
          <p:nvPr/>
        </p:nvSpPr>
        <p:spPr>
          <a:xfrm>
            <a:off x="685800" y="4502150"/>
            <a:ext cx="7924800" cy="1719263"/>
          </a:xfrm>
          <a:prstGeom prst="rect">
            <a:avLst/>
          </a:prstGeom>
        </p:spPr>
        <p:txBody>
          <a:bodyPr/>
          <a:lstStyle/>
          <a:p>
            <a:pPr marL="342900" indent="-342900" eaLnBrk="0" hangingPunct="0">
              <a:spcBef>
                <a:spcPct val="20000"/>
              </a:spcBef>
              <a:buClr>
                <a:srgbClr val="990000"/>
              </a:buClr>
              <a:buFont typeface="Symbol" pitchFamily="18" charset="2"/>
              <a:buChar char="¨"/>
            </a:pPr>
            <a:endParaRPr lang="en-US" sz="1800" b="0">
              <a:latin typeface="Arial Narrow" pitchFamily="34" charset="0"/>
            </a:endParaRPr>
          </a:p>
        </p:txBody>
      </p:sp>
      <p:sp>
        <p:nvSpPr>
          <p:cNvPr id="18" name="Content Placeholder 2"/>
          <p:cNvSpPr txBox="1">
            <a:spLocks/>
          </p:cNvSpPr>
          <p:nvPr/>
        </p:nvSpPr>
        <p:spPr>
          <a:xfrm>
            <a:off x="471488" y="5103813"/>
            <a:ext cx="8291512" cy="1193800"/>
          </a:xfrm>
          <a:prstGeom prst="rect">
            <a:avLst/>
          </a:prstGeom>
        </p:spPr>
        <p:txBody>
          <a:bodyPr/>
          <a:lstStyle/>
          <a:p>
            <a:pPr marL="342900" indent="-342900" eaLnBrk="0" hangingPunct="0">
              <a:spcBef>
                <a:spcPct val="20000"/>
              </a:spcBef>
              <a:buClr>
                <a:srgbClr val="990000"/>
              </a:buClr>
              <a:buFont typeface="Symbol" pitchFamily="18" charset="2"/>
              <a:buChar char="¨"/>
              <a:defRPr/>
            </a:pPr>
            <a:r>
              <a:rPr lang="en-US" sz="1800" b="0" kern="0" dirty="0">
                <a:latin typeface="Arial Narrow" pitchFamily="34" charset="0"/>
              </a:rPr>
              <a:t>Incidence of HCC in patients on TDF in </a:t>
            </a:r>
            <a:r>
              <a:rPr lang="en-US" sz="1800" b="0" dirty="0">
                <a:latin typeface="Arial Narrow" pitchFamily="34" charset="0"/>
              </a:rPr>
              <a:t>Studies 102/103 </a:t>
            </a:r>
            <a:r>
              <a:rPr lang="en-US" sz="1800" b="0" kern="0" dirty="0">
                <a:latin typeface="Arial Narrow" pitchFamily="34" charset="0"/>
              </a:rPr>
              <a:t>was lower than predicted by the REACH-B model</a:t>
            </a:r>
          </a:p>
          <a:p>
            <a:pPr marL="342900" indent="-342900" eaLnBrk="0" hangingPunct="0">
              <a:spcBef>
                <a:spcPct val="20000"/>
              </a:spcBef>
              <a:buClr>
                <a:srgbClr val="990000"/>
              </a:buClr>
              <a:buFont typeface="Symbol" pitchFamily="18" charset="2"/>
              <a:buChar char="¨"/>
              <a:defRPr/>
            </a:pPr>
            <a:r>
              <a:rPr lang="en-US" sz="1800" b="0" kern="0" dirty="0">
                <a:latin typeface="Arial Narrow" pitchFamily="34" charset="0"/>
              </a:rPr>
              <a:t>In non-cirrhotic patients, the effect of TDF becomes noticeable between 2</a:t>
            </a:r>
            <a:r>
              <a:rPr lang="en-US" sz="1800" b="0" kern="0" dirty="0">
                <a:latin typeface="Arial"/>
                <a:cs typeface="Arial"/>
              </a:rPr>
              <a:t>–</a:t>
            </a:r>
            <a:r>
              <a:rPr lang="en-US" sz="1800" b="0" kern="0" dirty="0">
                <a:latin typeface="Arial Narrow" pitchFamily="34" charset="0"/>
              </a:rPr>
              <a:t>3 years of therapy and became statistically significant (55% reduction) at 6 years of therapy</a:t>
            </a:r>
          </a:p>
        </p:txBody>
      </p:sp>
      <p:grpSp>
        <p:nvGrpSpPr>
          <p:cNvPr id="4" name="Group 25"/>
          <p:cNvGrpSpPr>
            <a:grpSpLocks/>
          </p:cNvGrpSpPr>
          <p:nvPr/>
        </p:nvGrpSpPr>
        <p:grpSpPr bwMode="auto">
          <a:xfrm>
            <a:off x="142875" y="1398588"/>
            <a:ext cx="4543425" cy="3455987"/>
            <a:chOff x="4597400" y="1501775"/>
            <a:chExt cx="4543425" cy="3455988"/>
          </a:xfrm>
        </p:grpSpPr>
        <p:grpSp>
          <p:nvGrpSpPr>
            <p:cNvPr id="5" name="Group 23"/>
            <p:cNvGrpSpPr>
              <a:grpSpLocks/>
            </p:cNvGrpSpPr>
            <p:nvPr/>
          </p:nvGrpSpPr>
          <p:grpSpPr bwMode="auto">
            <a:xfrm>
              <a:off x="4597400" y="2036763"/>
              <a:ext cx="4543425" cy="2921000"/>
              <a:chOff x="4597928" y="2036188"/>
              <a:chExt cx="4542982" cy="2922009"/>
            </a:xfrm>
          </p:grpSpPr>
          <p:pic>
            <p:nvPicPr>
              <p:cNvPr id="37902" name="Picture 12"/>
              <p:cNvPicPr>
                <a:picLocks noChangeAspect="1" noChangeArrowheads="1"/>
              </p:cNvPicPr>
              <p:nvPr/>
            </p:nvPicPr>
            <p:blipFill>
              <a:blip r:embed="rId4" cstate="print"/>
              <a:srcRect/>
              <a:stretch>
                <a:fillRect/>
              </a:stretch>
            </p:blipFill>
            <p:spPr bwMode="auto">
              <a:xfrm>
                <a:off x="4597928" y="2036188"/>
                <a:ext cx="4338247" cy="2922009"/>
              </a:xfrm>
              <a:prstGeom prst="rect">
                <a:avLst/>
              </a:prstGeom>
              <a:noFill/>
              <a:ln w="9525">
                <a:noFill/>
                <a:miter lim="800000"/>
                <a:headEnd/>
                <a:tailEnd/>
              </a:ln>
            </p:spPr>
          </p:pic>
          <p:sp>
            <p:nvSpPr>
              <p:cNvPr id="15" name="Down Arrow 4"/>
              <p:cNvSpPr>
                <a:spLocks noChangeArrowheads="1"/>
              </p:cNvSpPr>
              <p:nvPr/>
            </p:nvSpPr>
            <p:spPr bwMode="auto">
              <a:xfrm rot="10800000">
                <a:off x="7572613" y="3840211"/>
                <a:ext cx="266674" cy="303318"/>
              </a:xfrm>
              <a:prstGeom prst="downArrow">
                <a:avLst>
                  <a:gd name="adj1" fmla="val 50000"/>
                  <a:gd name="adj2" fmla="val 47138"/>
                </a:avLst>
              </a:prstGeom>
              <a:solidFill>
                <a:srgbClr val="000000"/>
              </a:solidFill>
              <a:ln w="9525">
                <a:solidFill>
                  <a:srgbClr val="000000"/>
                </a:solidFill>
                <a:miter lim="800000"/>
                <a:headEnd/>
                <a:tailEnd/>
              </a:ln>
              <a:effectLst>
                <a:outerShdw blurRad="63500" dist="23000" dir="5400000" rotWithShape="0">
                  <a:srgbClr val="000000">
                    <a:alpha val="34998"/>
                  </a:srgbClr>
                </a:outerShdw>
              </a:effectLst>
            </p:spPr>
            <p:txBody>
              <a:bodyPr rot="10800000" anchor="ctr"/>
              <a:lstStyle/>
              <a:p>
                <a:pPr algn="ctr"/>
                <a:endParaRPr lang="en-US">
                  <a:ea typeface="MS PGothic" pitchFamily="34" charset="-128"/>
                </a:endParaRPr>
              </a:p>
            </p:txBody>
          </p:sp>
          <p:sp>
            <p:nvSpPr>
              <p:cNvPr id="19" name="Rectangle 14"/>
              <p:cNvSpPr>
                <a:spLocks noChangeArrowheads="1"/>
              </p:cNvSpPr>
              <p:nvPr/>
            </p:nvSpPr>
            <p:spPr bwMode="auto">
              <a:xfrm>
                <a:off x="7828176" y="3706814"/>
                <a:ext cx="1312734" cy="370016"/>
              </a:xfrm>
              <a:prstGeom prst="rect">
                <a:avLst/>
              </a:prstGeom>
              <a:noFill/>
              <a:ln>
                <a:noFill/>
              </a:ln>
              <a:extLst/>
            </p:spPr>
            <p:txBody>
              <a:bodyPr wrap="none">
                <a:spAutoFit/>
              </a:bodyPr>
              <a:lstStyle/>
              <a:p>
                <a:pPr algn="ctr"/>
                <a:r>
                  <a:rPr lang="en-US" sz="900">
                    <a:solidFill>
                      <a:srgbClr val="000000"/>
                    </a:solidFill>
                    <a:cs typeface="Arial" pitchFamily="34" charset="0"/>
                  </a:rPr>
                  <a:t>SIR = 0.45*</a:t>
                </a:r>
                <a:endParaRPr lang="en-US" sz="900" baseline="30000">
                  <a:solidFill>
                    <a:srgbClr val="000000"/>
                  </a:solidFill>
                  <a:cs typeface="Arial" pitchFamily="34" charset="0"/>
                </a:endParaRPr>
              </a:p>
              <a:p>
                <a:pPr algn="ctr"/>
                <a:r>
                  <a:rPr lang="en-US" sz="900">
                    <a:solidFill>
                      <a:srgbClr val="000000"/>
                    </a:solidFill>
                    <a:cs typeface="Arial" pitchFamily="34" charset="0"/>
                  </a:rPr>
                  <a:t>95% CI (0.227, 0.909)</a:t>
                </a:r>
              </a:p>
            </p:txBody>
          </p:sp>
          <p:sp>
            <p:nvSpPr>
              <p:cNvPr id="21" name="Rectangle 20"/>
              <p:cNvSpPr>
                <a:spLocks noChangeArrowheads="1"/>
              </p:cNvSpPr>
              <p:nvPr/>
            </p:nvSpPr>
            <p:spPr bwMode="auto">
              <a:xfrm>
                <a:off x="6861482" y="4211814"/>
                <a:ext cx="1700047" cy="246148"/>
              </a:xfrm>
              <a:prstGeom prst="rect">
                <a:avLst/>
              </a:prstGeom>
              <a:noFill/>
              <a:ln>
                <a:noFill/>
              </a:ln>
              <a:extLst/>
            </p:spPr>
            <p:txBody>
              <a:bodyPr>
                <a:spAutoFit/>
              </a:bodyPr>
              <a:lstStyle/>
              <a:p>
                <a:pPr algn="ctr" fontAlgn="auto">
                  <a:spcBef>
                    <a:spcPts val="0"/>
                  </a:spcBef>
                  <a:spcAft>
                    <a:spcPts val="0"/>
                  </a:spcAft>
                  <a:defRPr/>
                </a:pPr>
                <a:r>
                  <a:rPr lang="en-US" sz="1000" b="0" kern="0" dirty="0">
                    <a:solidFill>
                      <a:sysClr val="windowText" lastClr="000000"/>
                    </a:solidFill>
                    <a:cs typeface="Arial" pitchFamily="34" charset="0"/>
                  </a:rPr>
                  <a:t>1</a:t>
                </a:r>
                <a:r>
                  <a:rPr lang="en-US" sz="1000" b="0" kern="0" baseline="30000" dirty="0">
                    <a:solidFill>
                      <a:sysClr val="windowText" lastClr="000000"/>
                    </a:solidFill>
                    <a:cs typeface="Arial" pitchFamily="34" charset="0"/>
                  </a:rPr>
                  <a:t>st</a:t>
                </a:r>
                <a:r>
                  <a:rPr lang="en-US" sz="1000" b="0" kern="0" dirty="0">
                    <a:solidFill>
                      <a:sysClr val="windowText" lastClr="000000"/>
                    </a:solidFill>
                    <a:cs typeface="Arial" pitchFamily="34" charset="0"/>
                  </a:rPr>
                  <a:t> significant difference</a:t>
                </a:r>
              </a:p>
            </p:txBody>
          </p:sp>
        </p:grpSp>
        <p:sp>
          <p:nvSpPr>
            <p:cNvPr id="17" name="Rectangle 16"/>
            <p:cNvSpPr/>
            <p:nvPr/>
          </p:nvSpPr>
          <p:spPr>
            <a:xfrm>
              <a:off x="5945188" y="1501775"/>
              <a:ext cx="1908175" cy="708025"/>
            </a:xfrm>
            <a:prstGeom prst="rect">
              <a:avLst/>
            </a:prstGeom>
          </p:spPr>
          <p:txBody>
            <a:bodyPr wrap="none">
              <a:spAutoFit/>
            </a:bodyPr>
            <a:lstStyle/>
            <a:p>
              <a:pPr algn="ctr">
                <a:defRPr/>
              </a:pPr>
              <a:r>
                <a:rPr lang="en-US" sz="2400" dirty="0">
                  <a:solidFill>
                    <a:srgbClr val="990000"/>
                  </a:solidFill>
                  <a:latin typeface="Arial Narrow" pitchFamily="34" charset="0"/>
                </a:rPr>
                <a:t>Non-</a:t>
              </a:r>
              <a:r>
                <a:rPr lang="en-US" sz="2400" dirty="0" err="1">
                  <a:solidFill>
                    <a:srgbClr val="990000"/>
                  </a:solidFill>
                  <a:latin typeface="Arial Narrow" pitchFamily="34" charset="0"/>
                </a:rPr>
                <a:t>cirrhotics</a:t>
              </a:r>
              <a:endParaRPr lang="en-US" sz="2400" dirty="0">
                <a:solidFill>
                  <a:srgbClr val="990000"/>
                </a:solidFill>
                <a:latin typeface="Arial Narrow" pitchFamily="34" charset="0"/>
              </a:endParaRPr>
            </a:p>
            <a:p>
              <a:pPr algn="ctr">
                <a:defRPr/>
              </a:pPr>
              <a:r>
                <a:rPr lang="en-US" sz="1600" kern="0" dirty="0">
                  <a:solidFill>
                    <a:srgbClr val="990000"/>
                  </a:solidFill>
                  <a:latin typeface="Arial Narrow" pitchFamily="34" charset="0"/>
                </a:rPr>
                <a:t>n=482</a:t>
              </a:r>
            </a:p>
          </p:txBody>
        </p:sp>
      </p:grpSp>
      <p:sp>
        <p:nvSpPr>
          <p:cNvPr id="23" name="Action Button: Home 22">
            <a:hlinkClick r:id="rId5" action="ppaction://hlinksldjump" highlightClick="1"/>
          </p:cNvPr>
          <p:cNvSpPr/>
          <p:nvPr/>
        </p:nvSpPr>
        <p:spPr>
          <a:xfrm>
            <a:off x="8421688" y="6530975"/>
            <a:ext cx="244475" cy="271463"/>
          </a:xfrm>
          <a:prstGeom prst="actionButtonHome">
            <a:avLst/>
          </a:prstGeom>
          <a:solidFill>
            <a:srgbClr val="990000"/>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37898" name="Line 23"/>
          <p:cNvSpPr>
            <a:spLocks noChangeShapeType="1"/>
          </p:cNvSpPr>
          <p:nvPr/>
        </p:nvSpPr>
        <p:spPr bwMode="auto">
          <a:xfrm>
            <a:off x="8391525" y="2386013"/>
            <a:ext cx="0" cy="774700"/>
          </a:xfrm>
          <a:prstGeom prst="line">
            <a:avLst/>
          </a:prstGeom>
          <a:noFill/>
          <a:ln w="9525">
            <a:solidFill>
              <a:schemeClr val="tx1"/>
            </a:solidFill>
            <a:round/>
            <a:headEnd type="triangle" w="med" len="med"/>
            <a:tailEnd type="triangle" w="med" len="med"/>
          </a:ln>
        </p:spPr>
        <p:txBody>
          <a:bodyPr/>
          <a:lstStyle/>
          <a:p>
            <a:endParaRPr lang="en-US"/>
          </a:p>
        </p:txBody>
      </p:sp>
      <p:sp>
        <p:nvSpPr>
          <p:cNvPr id="37899" name="Line 23"/>
          <p:cNvSpPr>
            <a:spLocks noChangeShapeType="1"/>
          </p:cNvSpPr>
          <p:nvPr/>
        </p:nvSpPr>
        <p:spPr bwMode="auto">
          <a:xfrm>
            <a:off x="4027488" y="2552700"/>
            <a:ext cx="0" cy="774700"/>
          </a:xfrm>
          <a:prstGeom prst="line">
            <a:avLst/>
          </a:prstGeom>
          <a:noFill/>
          <a:ln w="9525">
            <a:solidFill>
              <a:schemeClr val="tx1"/>
            </a:solidFill>
            <a:round/>
            <a:headEnd type="triangle" w="med" len="me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p:cNvPicPr>
            <a:picLocks noChangeAspect="1" noChangeArrowheads="1"/>
          </p:cNvPicPr>
          <p:nvPr/>
        </p:nvPicPr>
        <p:blipFill>
          <a:blip r:embed="rId3" cstate="print"/>
          <a:srcRect/>
          <a:stretch>
            <a:fillRect/>
          </a:stretch>
        </p:blipFill>
        <p:spPr bwMode="auto">
          <a:xfrm>
            <a:off x="228600" y="1166813"/>
            <a:ext cx="8658225" cy="5291137"/>
          </a:xfrm>
          <a:prstGeom prst="rect">
            <a:avLst/>
          </a:prstGeom>
          <a:noFill/>
          <a:ln w="9525">
            <a:noFill/>
            <a:miter lim="800000"/>
            <a:headEnd/>
            <a:tailEnd/>
          </a:ln>
        </p:spPr>
      </p:pic>
      <p:pic>
        <p:nvPicPr>
          <p:cNvPr id="71683" name="Picture 3"/>
          <p:cNvPicPr>
            <a:picLocks noChangeAspect="1" noChangeArrowheads="1"/>
          </p:cNvPicPr>
          <p:nvPr/>
        </p:nvPicPr>
        <p:blipFill>
          <a:blip r:embed="rId4" cstate="print"/>
          <a:srcRect/>
          <a:stretch>
            <a:fillRect/>
          </a:stretch>
        </p:blipFill>
        <p:spPr bwMode="auto">
          <a:xfrm>
            <a:off x="371475" y="190500"/>
            <a:ext cx="8186738" cy="823913"/>
          </a:xfrm>
          <a:prstGeom prst="rect">
            <a:avLst/>
          </a:prstGeom>
          <a:noFill/>
          <a:ln w="9525">
            <a:noFill/>
            <a:miter lim="800000"/>
            <a:headEnd/>
            <a:tailEnd/>
          </a:ln>
        </p:spPr>
      </p:pic>
      <p:sp>
        <p:nvSpPr>
          <p:cNvPr id="71684" name="Text Box 4"/>
          <p:cNvSpPr txBox="1">
            <a:spLocks noChangeArrowheads="1"/>
          </p:cNvSpPr>
          <p:nvPr/>
        </p:nvSpPr>
        <p:spPr bwMode="auto">
          <a:xfrm>
            <a:off x="265113" y="6529388"/>
            <a:ext cx="8031162" cy="276225"/>
          </a:xfrm>
          <a:prstGeom prst="rect">
            <a:avLst/>
          </a:prstGeom>
          <a:noFill/>
          <a:ln w="9525">
            <a:noFill/>
            <a:miter lim="800000"/>
            <a:headEnd/>
            <a:tailEnd/>
          </a:ln>
        </p:spPr>
        <p:txBody>
          <a:bodyPr anchor="b">
            <a:spAutoFit/>
          </a:bodyPr>
          <a:lstStyle/>
          <a:p>
            <a:pPr marL="419100" indent="-419100"/>
            <a:r>
              <a:rPr lang="en-US" sz="1200" b="0">
                <a:solidFill>
                  <a:srgbClr val="000000"/>
                </a:solidFill>
              </a:rPr>
              <a:t>Kim WR, et al. APASL 2013Singapore.  PE #004.</a:t>
            </a:r>
          </a:p>
        </p:txBody>
      </p:sp>
      <p:pic>
        <p:nvPicPr>
          <p:cNvPr id="380932" name="Picture 4"/>
          <p:cNvPicPr>
            <a:picLocks noChangeAspect="1" noChangeArrowheads="1"/>
          </p:cNvPicPr>
          <p:nvPr/>
        </p:nvPicPr>
        <p:blipFill>
          <a:blip r:embed="rId5" cstate="print"/>
          <a:srcRect/>
          <a:stretch>
            <a:fillRect/>
          </a:stretch>
        </p:blipFill>
        <p:spPr bwMode="auto">
          <a:xfrm>
            <a:off x="200025" y="3400425"/>
            <a:ext cx="8943975" cy="1457325"/>
          </a:xfrm>
          <a:prstGeom prst="rect">
            <a:avLst/>
          </a:prstGeom>
          <a:ln>
            <a:noFill/>
          </a:ln>
          <a:effectLst>
            <a:outerShdw blurRad="292100" dist="139700" dir="2700000" algn="tl" rotWithShape="0">
              <a:srgbClr val="333333">
                <a:alpha val="65000"/>
              </a:srgbClr>
            </a:outerShdw>
          </a:effectLst>
          <a:scene3d>
            <a:camera prst="isometricOffAxis1Right"/>
            <a:lightRig rig="threePt" dir="t"/>
          </a:scene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80932"/>
                                        </p:tgtEl>
                                        <p:attrNameLst>
                                          <p:attrName>style.visibility</p:attrName>
                                        </p:attrNameLst>
                                      </p:cBhvr>
                                      <p:to>
                                        <p:strVal val="visible"/>
                                      </p:to>
                                    </p:set>
                                    <p:animEffect transition="in" filter="blinds(vertical)">
                                      <p:cBhvr>
                                        <p:cTn id="7" dur="2000"/>
                                        <p:tgtEl>
                                          <p:spTgt spid="3809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p:cNvSpPr/>
          <p:nvPr/>
        </p:nvSpPr>
        <p:spPr>
          <a:xfrm>
            <a:off x="611560" y="1582341"/>
            <a:ext cx="8136904" cy="4431983"/>
          </a:xfrm>
          <a:prstGeom prst="rect">
            <a:avLst/>
          </a:prstGeom>
        </p:spPr>
        <p:txBody>
          <a:bodyPr wrap="square">
            <a:spAutoFit/>
          </a:bodyPr>
          <a:lstStyle/>
          <a:p>
            <a:endParaRPr lang="en-US" dirty="0" smtClean="0"/>
          </a:p>
          <a:p>
            <a:pPr>
              <a:buFont typeface="Wingdings" pitchFamily="2" charset="2"/>
              <a:buChar char="§"/>
            </a:pPr>
            <a:r>
              <a:rPr lang="en-US" sz="2400" dirty="0" smtClean="0">
                <a:solidFill>
                  <a:schemeClr val="tx2">
                    <a:lumMod val="75000"/>
                  </a:schemeClr>
                </a:solidFill>
              </a:rPr>
              <a:t>The incidence of HCC in patients on TDF in studies GS-US-174-0102 and GS-US-174-0103 was lower than predicted by the REACH-B model </a:t>
            </a:r>
          </a:p>
          <a:p>
            <a:pPr>
              <a:buFont typeface="Wingdings" pitchFamily="2" charset="2"/>
              <a:buChar char="§"/>
            </a:pPr>
            <a:endParaRPr lang="en-US" sz="2400" dirty="0" smtClean="0">
              <a:solidFill>
                <a:schemeClr val="tx2">
                  <a:lumMod val="75000"/>
                </a:schemeClr>
              </a:solidFill>
            </a:endParaRPr>
          </a:p>
          <a:p>
            <a:pPr>
              <a:buFont typeface="Wingdings" pitchFamily="2" charset="2"/>
              <a:buChar char="§"/>
            </a:pPr>
            <a:r>
              <a:rPr lang="en-US" sz="2400" dirty="0" smtClean="0">
                <a:solidFill>
                  <a:schemeClr val="tx2">
                    <a:lumMod val="75000"/>
                  </a:schemeClr>
                </a:solidFill>
              </a:rPr>
              <a:t>In </a:t>
            </a:r>
            <a:r>
              <a:rPr lang="en-US" sz="2400" dirty="0" err="1" smtClean="0">
                <a:solidFill>
                  <a:schemeClr val="tx2">
                    <a:lumMod val="75000"/>
                  </a:schemeClr>
                </a:solidFill>
              </a:rPr>
              <a:t>noncirrhotic</a:t>
            </a:r>
            <a:r>
              <a:rPr lang="en-US" sz="2400" dirty="0" smtClean="0">
                <a:solidFill>
                  <a:schemeClr val="tx2">
                    <a:lumMod val="75000"/>
                  </a:schemeClr>
                </a:solidFill>
              </a:rPr>
              <a:t> patients, the effect of TDF becomes noticeable at approximately 2 years of therapy and became significant (55% reduction) at 6 years of therapy </a:t>
            </a:r>
          </a:p>
          <a:p>
            <a:pPr>
              <a:buFont typeface="Wingdings" pitchFamily="2" charset="2"/>
              <a:buChar char="§"/>
            </a:pPr>
            <a:endParaRPr lang="en-US" sz="2400" dirty="0" smtClean="0">
              <a:solidFill>
                <a:schemeClr val="tx2">
                  <a:lumMod val="75000"/>
                </a:schemeClr>
              </a:solidFill>
            </a:endParaRPr>
          </a:p>
          <a:p>
            <a:pPr>
              <a:buFont typeface="Wingdings" pitchFamily="2" charset="2"/>
              <a:buChar char="§"/>
            </a:pPr>
            <a:r>
              <a:rPr lang="en-US" sz="2400" dirty="0" smtClean="0">
                <a:solidFill>
                  <a:schemeClr val="tx2">
                    <a:lumMod val="75000"/>
                  </a:schemeClr>
                </a:solidFill>
              </a:rPr>
              <a:t>TDF effect was less pronounced in cirrhotic patients; however, the number of </a:t>
            </a:r>
            <a:r>
              <a:rPr lang="en-US" sz="2400" dirty="0" err="1" smtClean="0">
                <a:solidFill>
                  <a:schemeClr val="tx2">
                    <a:lumMod val="75000"/>
                  </a:schemeClr>
                </a:solidFill>
              </a:rPr>
              <a:t>cirrhotics</a:t>
            </a:r>
            <a:r>
              <a:rPr lang="en-US" sz="2400" dirty="0" smtClean="0">
                <a:solidFill>
                  <a:schemeClr val="tx2">
                    <a:lumMod val="75000"/>
                  </a:schemeClr>
                </a:solidFill>
              </a:rPr>
              <a:t> with HCC was small and may not rule out longer-term benefits </a:t>
            </a:r>
          </a:p>
        </p:txBody>
      </p:sp>
      <p:sp>
        <p:nvSpPr>
          <p:cNvPr id="3" name="TextBox 2"/>
          <p:cNvSpPr txBox="1"/>
          <p:nvPr/>
        </p:nvSpPr>
        <p:spPr>
          <a:xfrm>
            <a:off x="1547664" y="476672"/>
            <a:ext cx="6048672" cy="646331"/>
          </a:xfrm>
          <a:prstGeom prst="rect">
            <a:avLst/>
          </a:prstGeom>
          <a:noFill/>
        </p:spPr>
        <p:txBody>
          <a:bodyPr wrap="square" rtlCol="0">
            <a:spAutoFit/>
          </a:bodyPr>
          <a:lstStyle/>
          <a:p>
            <a:pPr algn="ctr"/>
            <a:r>
              <a:rPr lang="en-US" sz="3600" b="1" dirty="0" smtClean="0">
                <a:solidFill>
                  <a:schemeClr val="tx2">
                    <a:lumMod val="75000"/>
                  </a:schemeClr>
                </a:solidFill>
              </a:rPr>
              <a:t>SUMMARY</a:t>
            </a:r>
            <a:endParaRPr lang="en-US" sz="3600" b="1" dirty="0">
              <a:solidFill>
                <a:schemeClr val="tx2">
                  <a:lumMod val="75000"/>
                </a:schemeClr>
              </a:solidFill>
            </a:endParaRPr>
          </a:p>
        </p:txBody>
      </p:sp>
      <p:sp>
        <p:nvSpPr>
          <p:cNvPr id="4" name="Text Box 4"/>
          <p:cNvSpPr txBox="1">
            <a:spLocks noChangeArrowheads="1"/>
          </p:cNvSpPr>
          <p:nvPr/>
        </p:nvSpPr>
        <p:spPr bwMode="auto">
          <a:xfrm>
            <a:off x="265113" y="6529388"/>
            <a:ext cx="8031162" cy="276225"/>
          </a:xfrm>
          <a:prstGeom prst="rect">
            <a:avLst/>
          </a:prstGeom>
          <a:noFill/>
          <a:ln w="9525">
            <a:noFill/>
            <a:miter lim="800000"/>
            <a:headEnd/>
            <a:tailEnd/>
          </a:ln>
        </p:spPr>
        <p:txBody>
          <a:bodyPr anchor="b">
            <a:spAutoFit/>
          </a:bodyPr>
          <a:lstStyle/>
          <a:p>
            <a:pPr marL="419100" indent="-419100"/>
            <a:r>
              <a:rPr lang="en-US" sz="1200" b="0" dirty="0">
                <a:solidFill>
                  <a:srgbClr val="000000"/>
                </a:solidFill>
              </a:rPr>
              <a:t>Kim WR, et al. EASL 2013. Amsterdam, The Netherlands.  Oral #43</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직사각형 29"/>
          <p:cNvSpPr/>
          <p:nvPr/>
        </p:nvSpPr>
        <p:spPr>
          <a:xfrm>
            <a:off x="3707904" y="1124744"/>
            <a:ext cx="5112568" cy="4176464"/>
          </a:xfrm>
          <a:prstGeom prst="rect">
            <a:avLst/>
          </a:prstGeom>
          <a:solidFill>
            <a:schemeClr val="accent6">
              <a:lumMod val="75000"/>
            </a:schemeClr>
          </a:solidFill>
          <a:ln w="47625" cap="rnd">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슬라이드 번호 개체 틀 5"/>
          <p:cNvSpPr txBox="1">
            <a:spLocks/>
          </p:cNvSpPr>
          <p:nvPr/>
        </p:nvSpPr>
        <p:spPr>
          <a:xfrm>
            <a:off x="6915596" y="6475941"/>
            <a:ext cx="2133600" cy="347531"/>
          </a:xfrm>
          <a:prstGeom prst="rect">
            <a:avLst/>
          </a:prstGeom>
        </p:spPr>
        <p:txBody>
          <a:bodyPr vert="horz" lIns="91440" tIns="45720" rIns="91440" bIns="45720" rtlCol="0" anchor="ctr"/>
          <a:lstStyle>
            <a:defPPr>
              <a:defRPr lang="ko-KR"/>
            </a:defPPr>
            <a:lvl1pPr marL="0" algn="r" defTabSz="914400" rtl="0" eaLnBrk="1" latinLnBrk="1" hangingPunct="1">
              <a:defRPr sz="1200" b="1" kern="1200">
                <a:gradFill>
                  <a:gsLst>
                    <a:gs pos="18333">
                      <a:schemeClr val="tx1">
                        <a:lumMod val="50000"/>
                        <a:lumOff val="50000"/>
                      </a:schemeClr>
                    </a:gs>
                    <a:gs pos="0">
                      <a:schemeClr val="tx1">
                        <a:lumMod val="50000"/>
                        <a:lumOff val="50000"/>
                      </a:schemeClr>
                    </a:gs>
                  </a:gsLst>
                  <a:lin ang="5400000" scaled="0"/>
                </a:gra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18E23911-D0FE-4AD4-B579-316E8E4737A1}" type="slidenum">
              <a:rPr lang="ko-KR" altLang="en-US" sz="1100" smtClean="0">
                <a:solidFill>
                  <a:schemeClr val="tx1"/>
                </a:solidFill>
                <a:latin typeface="Arial" pitchFamily="34" charset="0"/>
                <a:cs typeface="Arial" pitchFamily="34" charset="0"/>
              </a:rPr>
              <a:pPr/>
              <a:t>46</a:t>
            </a:fld>
            <a:endParaRPr lang="ko-KR" altLang="en-US" sz="1100" dirty="0">
              <a:solidFill>
                <a:schemeClr val="tx1"/>
              </a:solidFill>
              <a:latin typeface="Arial" pitchFamily="34" charset="0"/>
              <a:cs typeface="Arial" pitchFamily="34" charset="0"/>
            </a:endParaRPr>
          </a:p>
        </p:txBody>
      </p:sp>
      <p:sp>
        <p:nvSpPr>
          <p:cNvPr id="16" name="Rectangle 4"/>
          <p:cNvSpPr txBox="1">
            <a:spLocks noChangeArrowheads="1"/>
          </p:cNvSpPr>
          <p:nvPr/>
        </p:nvSpPr>
        <p:spPr bwMode="auto">
          <a:xfrm>
            <a:off x="0" y="0"/>
            <a:ext cx="9144000" cy="1049867"/>
          </a:xfrm>
          <a:prstGeom prst="rect">
            <a:avLst/>
          </a:prstGeom>
          <a:noFill/>
          <a:ln w="9525">
            <a:noFill/>
            <a:miter lim="800000"/>
            <a:headEnd/>
            <a:tailEnd/>
          </a:ln>
        </p:spPr>
        <p:txBody>
          <a:bodyPr anchor="ctr"/>
          <a:lstStyle/>
          <a:p>
            <a:pPr algn="ctr">
              <a:defRPr/>
            </a:pPr>
            <a:r>
              <a:rPr lang="en-US" sz="2400" b="1" kern="0" dirty="0">
                <a:latin typeface="Arial" pitchFamily="34" charset="0"/>
                <a:ea typeface="+mj-ea"/>
                <a:cs typeface="Arial" pitchFamily="34" charset="0"/>
              </a:rPr>
              <a:t>Key considerations </a:t>
            </a:r>
            <a:r>
              <a:rPr lang="en-US" sz="2400" b="1" kern="0" dirty="0" smtClean="0">
                <a:latin typeface="Arial" pitchFamily="34" charset="0"/>
                <a:ea typeface="+mj-ea"/>
                <a:cs typeface="Arial" pitchFamily="34" charset="0"/>
              </a:rPr>
              <a:t/>
            </a:r>
            <a:br>
              <a:rPr lang="en-US" sz="2400" b="1" kern="0" dirty="0" smtClean="0">
                <a:latin typeface="Arial" pitchFamily="34" charset="0"/>
                <a:ea typeface="+mj-ea"/>
                <a:cs typeface="Arial" pitchFamily="34" charset="0"/>
              </a:rPr>
            </a:br>
            <a:r>
              <a:rPr lang="en-US" sz="2400" b="1" kern="0" dirty="0" smtClean="0">
                <a:latin typeface="Arial" pitchFamily="34" charset="0"/>
                <a:ea typeface="+mj-ea"/>
                <a:cs typeface="Arial" pitchFamily="34" charset="0"/>
              </a:rPr>
              <a:t>in </a:t>
            </a:r>
            <a:r>
              <a:rPr lang="en-US" sz="2400" b="1" kern="0" dirty="0">
                <a:latin typeface="Arial" pitchFamily="34" charset="0"/>
                <a:ea typeface="+mj-ea"/>
                <a:cs typeface="Arial" pitchFamily="34" charset="0"/>
              </a:rPr>
              <a:t>long-term CHB management</a:t>
            </a:r>
          </a:p>
        </p:txBody>
      </p:sp>
      <p:grpSp>
        <p:nvGrpSpPr>
          <p:cNvPr id="2" name="그룹 37"/>
          <p:cNvGrpSpPr/>
          <p:nvPr/>
        </p:nvGrpSpPr>
        <p:grpSpPr>
          <a:xfrm>
            <a:off x="179511" y="6054027"/>
            <a:ext cx="3806453" cy="657670"/>
            <a:chOff x="179511" y="6220403"/>
            <a:chExt cx="3806453" cy="493253"/>
          </a:xfrm>
        </p:grpSpPr>
        <p:cxnSp>
          <p:nvCxnSpPr>
            <p:cNvPr id="39" name="직선 연결선 38"/>
            <p:cNvCxnSpPr/>
            <p:nvPr/>
          </p:nvCxnSpPr>
          <p:spPr>
            <a:xfrm>
              <a:off x="183794" y="6301268"/>
              <a:ext cx="0" cy="412388"/>
            </a:xfrm>
            <a:prstGeom prst="line">
              <a:avLst/>
            </a:prstGeom>
            <a:ln w="19050">
              <a:solidFill>
                <a:srgbClr val="034892"/>
              </a:solidFill>
            </a:ln>
            <a:effectLst/>
          </p:spPr>
          <p:style>
            <a:lnRef idx="2">
              <a:schemeClr val="accent1"/>
            </a:lnRef>
            <a:fillRef idx="0">
              <a:schemeClr val="accent1"/>
            </a:fillRef>
            <a:effectRef idx="1">
              <a:schemeClr val="accent1"/>
            </a:effectRef>
            <a:fontRef idx="minor">
              <a:schemeClr val="tx1"/>
            </a:fontRef>
          </p:style>
        </p:cxnSp>
        <p:sp>
          <p:nvSpPr>
            <p:cNvPr id="40" name="직사각형 39"/>
            <p:cNvSpPr/>
            <p:nvPr/>
          </p:nvSpPr>
          <p:spPr>
            <a:xfrm>
              <a:off x="179511" y="6220403"/>
              <a:ext cx="3806453" cy="432811"/>
            </a:xfrm>
            <a:prstGeom prst="rect">
              <a:avLst/>
            </a:prstGeom>
          </p:spPr>
          <p:txBody>
            <a:bodyPr wrap="square">
              <a:spAutoFit/>
            </a:bodyPr>
            <a:lstStyle/>
            <a:p>
              <a:r>
                <a:rPr lang="en-US" altLang="ko-KR" sz="1050" dirty="0" smtClean="0">
                  <a:latin typeface="Arial" pitchFamily="34" charset="0"/>
                  <a:cs typeface="Arial" pitchFamily="34" charset="0"/>
                </a:rPr>
                <a:t>1. Keeffe E. Clin Gastroenterol Hepatol. 2008;6:1315–1341. </a:t>
              </a:r>
              <a:r>
                <a:rPr lang="fr-FR" altLang="ko-KR" sz="1050" dirty="0" smtClean="0">
                  <a:latin typeface="Arial" pitchFamily="34" charset="0"/>
                  <a:cs typeface="Arial" pitchFamily="34" charset="0"/>
                </a:rPr>
                <a:t>2. </a:t>
              </a:r>
              <a:r>
                <a:rPr lang="da-DK" altLang="ko-KR" sz="1050" dirty="0" smtClean="0">
                  <a:latin typeface="Arial" pitchFamily="34" charset="0"/>
                  <a:cs typeface="Arial" pitchFamily="34" charset="0"/>
                </a:rPr>
                <a:t>Liaw YF, et al. Hepatol Int. 2008;2:263–283. </a:t>
              </a:r>
              <a:br>
                <a:rPr lang="da-DK" altLang="ko-KR" sz="1050" dirty="0" smtClean="0">
                  <a:latin typeface="Arial" pitchFamily="34" charset="0"/>
                  <a:cs typeface="Arial" pitchFamily="34" charset="0"/>
                </a:rPr>
              </a:br>
              <a:r>
                <a:rPr lang="en-US" altLang="ko-KR" sz="1050" dirty="0" smtClean="0">
                  <a:latin typeface="Arial" pitchFamily="34" charset="0"/>
                  <a:cs typeface="Arial" pitchFamily="34" charset="0"/>
                </a:rPr>
                <a:t>3. Lok A &amp; McMahon B. Hepatology. 2009;50:1–36. </a:t>
              </a:r>
            </a:p>
          </p:txBody>
        </p:sp>
      </p:grpSp>
      <p:grpSp>
        <p:nvGrpSpPr>
          <p:cNvPr id="3" name="그룹 40"/>
          <p:cNvGrpSpPr/>
          <p:nvPr/>
        </p:nvGrpSpPr>
        <p:grpSpPr>
          <a:xfrm>
            <a:off x="539552" y="2300875"/>
            <a:ext cx="7891008" cy="3936437"/>
            <a:chOff x="447274" y="1833688"/>
            <a:chExt cx="7891008" cy="2579807"/>
          </a:xfrm>
        </p:grpSpPr>
        <p:sp>
          <p:nvSpPr>
            <p:cNvPr id="42" name="모서리가 둥근 직사각형 96"/>
            <p:cNvSpPr/>
            <p:nvPr/>
          </p:nvSpPr>
          <p:spPr>
            <a:xfrm>
              <a:off x="6957779" y="1833688"/>
              <a:ext cx="1282926" cy="488302"/>
            </a:xfrm>
            <a:prstGeom prst="roundRect">
              <a:avLst/>
            </a:prstGeom>
            <a:gradFill>
              <a:gsLst>
                <a:gs pos="0">
                  <a:srgbClr val="4496C9">
                    <a:lumMod val="66000"/>
                    <a:lumOff val="34000"/>
                  </a:srgbClr>
                </a:gs>
                <a:gs pos="100000">
                  <a:srgbClr val="4496C9"/>
                </a:gs>
              </a:gsLst>
              <a:lin ang="5400000" scaled="0"/>
            </a:gradFill>
            <a:ln w="6350">
              <a:noFill/>
            </a:ln>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algn="ctr" defTabSz="914321">
                <a:defRPr/>
              </a:pPr>
              <a:r>
                <a:rPr lang="en-US" altLang="ko-KR" sz="1200" b="1" dirty="0">
                  <a:solidFill>
                    <a:schemeClr val="tx1"/>
                  </a:solidFill>
                  <a:latin typeface="Arial" pitchFamily="34" charset="0"/>
                  <a:ea typeface="굴림" pitchFamily="50" charset="-127"/>
                  <a:cs typeface="Arial" pitchFamily="34" charset="0"/>
                </a:rPr>
                <a:t>Improved liver histology</a:t>
              </a:r>
            </a:p>
          </p:txBody>
        </p:sp>
        <p:sp>
          <p:nvSpPr>
            <p:cNvPr id="43" name="모서리가 둥근 직사각형 96"/>
            <p:cNvSpPr/>
            <p:nvPr/>
          </p:nvSpPr>
          <p:spPr>
            <a:xfrm>
              <a:off x="683568" y="2732438"/>
              <a:ext cx="876256" cy="488302"/>
            </a:xfrm>
            <a:prstGeom prst="roundRect">
              <a:avLst/>
            </a:prstGeom>
            <a:gradFill>
              <a:gsLst>
                <a:gs pos="0">
                  <a:srgbClr val="700B3A">
                    <a:lumMod val="84000"/>
                    <a:lumOff val="16000"/>
                  </a:srgbClr>
                </a:gs>
                <a:gs pos="99000">
                  <a:srgbClr val="7E0C42">
                    <a:lumMod val="90000"/>
                  </a:srgbClr>
                </a:gs>
              </a:gsLst>
              <a:lin ang="5400000" scaled="0"/>
            </a:gradFill>
            <a:ln w="6350">
              <a:noFill/>
            </a:ln>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algn="ctr" defTabSz="914321">
                <a:defRPr/>
              </a:pPr>
              <a:r>
                <a:rPr lang="en-US" altLang="ko-KR" sz="1200" b="1" dirty="0">
                  <a:solidFill>
                    <a:schemeClr val="tx1"/>
                  </a:solidFill>
                  <a:latin typeface="Arial" pitchFamily="34" charset="0"/>
                  <a:ea typeface="굴림" pitchFamily="50" charset="-127"/>
                  <a:cs typeface="Arial" pitchFamily="34" charset="0"/>
                </a:rPr>
                <a:t>Fibrosis</a:t>
              </a:r>
            </a:p>
          </p:txBody>
        </p:sp>
        <p:sp>
          <p:nvSpPr>
            <p:cNvPr id="44" name="AutoShape 7"/>
            <p:cNvSpPr>
              <a:spLocks noChangeArrowheads="1"/>
            </p:cNvSpPr>
            <p:nvPr/>
          </p:nvSpPr>
          <p:spPr bwMode="auto">
            <a:xfrm rot="5400000" flipH="1">
              <a:off x="4747595" y="2628984"/>
              <a:ext cx="105727" cy="695210"/>
            </a:xfrm>
            <a:prstGeom prst="upArrow">
              <a:avLst>
                <a:gd name="adj1" fmla="val 52704"/>
                <a:gd name="adj2" fmla="val 91888"/>
              </a:avLst>
            </a:prstGeom>
            <a:gradFill flip="none" rotWithShape="1">
              <a:gsLst>
                <a:gs pos="13333">
                  <a:sysClr val="window" lastClr="FFFFFF">
                    <a:lumMod val="33000"/>
                  </a:sysClr>
                </a:gs>
                <a:gs pos="100000">
                  <a:sysClr val="window" lastClr="FFFFFF">
                    <a:lumMod val="30000"/>
                  </a:sysClr>
                </a:gs>
                <a:gs pos="41000">
                  <a:sysClr val="window" lastClr="FFFFFF">
                    <a:lumMod val="69000"/>
                  </a:sysClr>
                </a:gs>
              </a:gsLst>
              <a:lin ang="0" scaled="1"/>
              <a:tileRect/>
            </a:gradFill>
            <a:ln>
              <a:noFill/>
            </a:ln>
            <a:effectLst>
              <a:outerShdw blurRad="63500" sx="102000" sy="102000" algn="ctr" rotWithShape="0">
                <a:prstClr val="black">
                  <a:alpha val="40000"/>
                </a:prstClr>
              </a:outerShdw>
            </a:effectLst>
            <a:scene3d>
              <a:camera prst="orthographicFront"/>
              <a:lightRig rig="threePt" dir="t"/>
            </a:scene3d>
            <a:sp3d>
              <a:bevelT w="139700" prst="cross"/>
            </a:sp3d>
            <a:extLst/>
          </p:spPr>
          <p:txBody>
            <a:bodyPr rot="10800000" vert="eaVert"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latinLnBrk="0" hangingPunct="1">
                <a:spcBef>
                  <a:spcPct val="0"/>
                </a:spcBef>
                <a:spcAft>
                  <a:spcPct val="0"/>
                </a:spcAft>
                <a:defRPr/>
              </a:pPr>
              <a:endParaRPr lang="en-GB" altLang="zh-HK" sz="2000" kern="0" dirty="0" smtClean="0"/>
            </a:p>
          </p:txBody>
        </p:sp>
        <p:grpSp>
          <p:nvGrpSpPr>
            <p:cNvPr id="4" name="그룹 44"/>
            <p:cNvGrpSpPr/>
            <p:nvPr/>
          </p:nvGrpSpPr>
          <p:grpSpPr>
            <a:xfrm>
              <a:off x="5283466" y="2677652"/>
              <a:ext cx="3054816" cy="597875"/>
              <a:chOff x="6629752" y="2482852"/>
              <a:chExt cx="3054816" cy="597875"/>
            </a:xfrm>
          </p:grpSpPr>
          <p:sp>
            <p:nvSpPr>
              <p:cNvPr id="61" name="모서리가 둥근 직사각형 60"/>
              <p:cNvSpPr/>
              <p:nvPr/>
            </p:nvSpPr>
            <p:spPr>
              <a:xfrm>
                <a:off x="6629752" y="2482852"/>
                <a:ext cx="3054816" cy="597875"/>
              </a:xfrm>
              <a:prstGeom prst="roundRect">
                <a:avLst>
                  <a:gd name="adj" fmla="val 1490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dirty="0">
                  <a:solidFill>
                    <a:schemeClr val="tx1"/>
                  </a:solidFill>
                  <a:latin typeface="Arial" pitchFamily="34" charset="0"/>
                  <a:cs typeface="Arial" pitchFamily="34" charset="0"/>
                </a:endParaRPr>
              </a:p>
            </p:txBody>
          </p:sp>
          <p:grpSp>
            <p:nvGrpSpPr>
              <p:cNvPr id="5" name="그룹 61"/>
              <p:cNvGrpSpPr/>
              <p:nvPr/>
            </p:nvGrpSpPr>
            <p:grpSpPr>
              <a:xfrm>
                <a:off x="6722912" y="2559834"/>
                <a:ext cx="2868497" cy="443911"/>
                <a:chOff x="6701463" y="2559835"/>
                <a:chExt cx="2868497" cy="443911"/>
              </a:xfrm>
            </p:grpSpPr>
            <p:sp>
              <p:nvSpPr>
                <p:cNvPr id="63" name="모서리가 둥근 직사각형 96"/>
                <p:cNvSpPr/>
                <p:nvPr/>
              </p:nvSpPr>
              <p:spPr>
                <a:xfrm>
                  <a:off x="8403664" y="2559835"/>
                  <a:ext cx="1166296" cy="443911"/>
                </a:xfrm>
                <a:prstGeom prst="roundRect">
                  <a:avLst/>
                </a:prstGeom>
                <a:gradFill>
                  <a:gsLst>
                    <a:gs pos="0">
                      <a:schemeClr val="bg1">
                        <a:lumMod val="83000"/>
                      </a:schemeClr>
                    </a:gs>
                    <a:gs pos="99000">
                      <a:schemeClr val="bg1">
                        <a:lumMod val="63000"/>
                      </a:schemeClr>
                    </a:gs>
                  </a:gsLst>
                  <a:lin ang="5400000" scaled="0"/>
                </a:gradFill>
                <a:ln w="6350">
                  <a:noFill/>
                </a:ln>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algn="ctr" defTabSz="914321">
                    <a:defRPr/>
                  </a:pPr>
                  <a:r>
                    <a:rPr lang="en-US" altLang="ko-KR" sz="1200" b="1" dirty="0">
                      <a:solidFill>
                        <a:schemeClr val="tx1"/>
                      </a:solidFill>
                      <a:latin typeface="Arial" pitchFamily="34" charset="0"/>
                      <a:ea typeface="굴림" pitchFamily="50" charset="-127"/>
                      <a:cs typeface="Arial" pitchFamily="34" charset="0"/>
                    </a:rPr>
                    <a:t>Prevention of </a:t>
                  </a:r>
                  <a:br>
                    <a:rPr lang="en-US" altLang="ko-KR" sz="1200" b="1" dirty="0">
                      <a:solidFill>
                        <a:schemeClr val="tx1"/>
                      </a:solidFill>
                      <a:latin typeface="Arial" pitchFamily="34" charset="0"/>
                      <a:ea typeface="굴림" pitchFamily="50" charset="-127"/>
                      <a:cs typeface="Arial" pitchFamily="34" charset="0"/>
                    </a:rPr>
                  </a:br>
                  <a:r>
                    <a:rPr lang="en-US" altLang="ko-KR" sz="1200" b="1" dirty="0">
                      <a:solidFill>
                        <a:schemeClr val="tx1"/>
                      </a:solidFill>
                      <a:latin typeface="Arial" pitchFamily="34" charset="0"/>
                      <a:ea typeface="굴림" pitchFamily="50" charset="-127"/>
                      <a:cs typeface="Arial" pitchFamily="34" charset="0"/>
                    </a:rPr>
                    <a:t>resistance</a:t>
                  </a:r>
                </a:p>
              </p:txBody>
            </p:sp>
            <p:sp>
              <p:nvSpPr>
                <p:cNvPr id="64" name="모서리가 둥근 직사각형 96"/>
                <p:cNvSpPr/>
                <p:nvPr/>
              </p:nvSpPr>
              <p:spPr>
                <a:xfrm>
                  <a:off x="6701463" y="2559835"/>
                  <a:ext cx="1166296" cy="443911"/>
                </a:xfrm>
                <a:prstGeom prst="roundRect">
                  <a:avLst/>
                </a:prstGeom>
                <a:gradFill>
                  <a:gsLst>
                    <a:gs pos="0">
                      <a:schemeClr val="bg1">
                        <a:lumMod val="84000"/>
                      </a:schemeClr>
                    </a:gs>
                    <a:gs pos="99000">
                      <a:schemeClr val="bg1">
                        <a:lumMod val="63000"/>
                      </a:schemeClr>
                    </a:gs>
                  </a:gsLst>
                  <a:lin ang="5400000" scaled="0"/>
                </a:gradFill>
                <a:ln w="6350">
                  <a:noFill/>
                </a:ln>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algn="ctr" defTabSz="914321">
                    <a:defRPr/>
                  </a:pPr>
                  <a:r>
                    <a:rPr lang="en-US" altLang="ko-KR" sz="1200" b="1" dirty="0">
                      <a:solidFill>
                        <a:schemeClr val="tx1"/>
                      </a:solidFill>
                      <a:latin typeface="Arial" pitchFamily="34" charset="0"/>
                      <a:ea typeface="굴림" pitchFamily="50" charset="-127"/>
                      <a:cs typeface="Arial" pitchFamily="34" charset="0"/>
                    </a:rPr>
                    <a:t>Potent viral </a:t>
                  </a:r>
                  <a:br>
                    <a:rPr lang="en-US" altLang="ko-KR" sz="1200" b="1" dirty="0">
                      <a:solidFill>
                        <a:schemeClr val="tx1"/>
                      </a:solidFill>
                      <a:latin typeface="Arial" pitchFamily="34" charset="0"/>
                      <a:ea typeface="굴림" pitchFamily="50" charset="-127"/>
                      <a:cs typeface="Arial" pitchFamily="34" charset="0"/>
                    </a:rPr>
                  </a:br>
                  <a:r>
                    <a:rPr lang="en-US" altLang="ko-KR" sz="1200" b="1" dirty="0">
                      <a:solidFill>
                        <a:schemeClr val="tx1"/>
                      </a:solidFill>
                      <a:latin typeface="Arial" pitchFamily="34" charset="0"/>
                      <a:ea typeface="굴림" pitchFamily="50" charset="-127"/>
                      <a:cs typeface="Arial" pitchFamily="34" charset="0"/>
                    </a:rPr>
                    <a:t>suppression</a:t>
                  </a:r>
                </a:p>
              </p:txBody>
            </p:sp>
            <p:sp>
              <p:nvSpPr>
                <p:cNvPr id="66" name="AutoShape 7"/>
                <p:cNvSpPr>
                  <a:spLocks noChangeArrowheads="1"/>
                </p:cNvSpPr>
                <p:nvPr/>
              </p:nvSpPr>
              <p:spPr bwMode="auto">
                <a:xfrm rot="10800000">
                  <a:off x="7987189" y="2642572"/>
                  <a:ext cx="297046" cy="279416"/>
                </a:xfrm>
                <a:custGeom>
                  <a:avLst/>
                  <a:gdLst/>
                  <a:ahLst/>
                  <a:cxnLst/>
                  <a:rect l="l" t="t" r="r" b="b"/>
                  <a:pathLst>
                    <a:path w="338094" h="338093">
                      <a:moveTo>
                        <a:pt x="201871" y="338093"/>
                      </a:moveTo>
                      <a:lnTo>
                        <a:pt x="136223" y="338093"/>
                      </a:lnTo>
                      <a:lnTo>
                        <a:pt x="136223" y="201871"/>
                      </a:lnTo>
                      <a:lnTo>
                        <a:pt x="0" y="201871"/>
                      </a:lnTo>
                      <a:lnTo>
                        <a:pt x="0" y="136223"/>
                      </a:lnTo>
                      <a:lnTo>
                        <a:pt x="136223" y="136223"/>
                      </a:lnTo>
                      <a:lnTo>
                        <a:pt x="136223" y="0"/>
                      </a:lnTo>
                      <a:lnTo>
                        <a:pt x="201871" y="0"/>
                      </a:lnTo>
                      <a:lnTo>
                        <a:pt x="201871" y="136223"/>
                      </a:lnTo>
                      <a:lnTo>
                        <a:pt x="338094" y="136223"/>
                      </a:lnTo>
                      <a:lnTo>
                        <a:pt x="338094" y="201871"/>
                      </a:lnTo>
                      <a:lnTo>
                        <a:pt x="201871" y="201871"/>
                      </a:lnTo>
                      <a:close/>
                    </a:path>
                  </a:pathLst>
                </a:custGeom>
                <a:gradFill flip="none" rotWithShape="1">
                  <a:gsLst>
                    <a:gs pos="13333">
                      <a:sysClr val="window" lastClr="FFFFFF">
                        <a:lumMod val="33000"/>
                      </a:sysClr>
                    </a:gs>
                    <a:gs pos="100000">
                      <a:sysClr val="window" lastClr="FFFFFF">
                        <a:lumMod val="30000"/>
                      </a:sysClr>
                    </a:gs>
                    <a:gs pos="41000">
                      <a:sysClr val="window" lastClr="FFFFFF">
                        <a:lumMod val="69000"/>
                      </a:sysClr>
                    </a:gs>
                  </a:gsLst>
                  <a:lin ang="0" scaled="1"/>
                  <a:tileRect/>
                </a:gradFill>
                <a:ln>
                  <a:noFill/>
                </a:ln>
                <a:effectLst>
                  <a:outerShdw blurRad="63500" sx="102000" sy="102000" algn="ctr" rotWithShape="0">
                    <a:prstClr val="black">
                      <a:alpha val="40000"/>
                    </a:prstClr>
                  </a:outerShdw>
                </a:effectLst>
                <a:scene3d>
                  <a:camera prst="orthographicFront"/>
                  <a:lightRig rig="threePt" dir="t"/>
                </a:scene3d>
                <a:sp3d>
                  <a:bevelT w="139700" prst="cross"/>
                </a:sp3d>
                <a:extLst/>
              </p:spPr>
              <p:txBody>
                <a:bodyPr rot="10800000" vert="eaVert"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latinLnBrk="0" hangingPunct="1">
                    <a:spcBef>
                      <a:spcPct val="0"/>
                    </a:spcBef>
                    <a:spcAft>
                      <a:spcPct val="0"/>
                    </a:spcAft>
                    <a:defRPr/>
                  </a:pPr>
                  <a:endParaRPr lang="en-GB" altLang="zh-HK" sz="2000" kern="0" dirty="0" smtClean="0"/>
                </a:p>
              </p:txBody>
            </p:sp>
          </p:grpSp>
        </p:grpSp>
        <p:sp>
          <p:nvSpPr>
            <p:cNvPr id="46" name="AutoShape 7"/>
            <p:cNvSpPr>
              <a:spLocks noChangeArrowheads="1"/>
            </p:cNvSpPr>
            <p:nvPr/>
          </p:nvSpPr>
          <p:spPr bwMode="auto">
            <a:xfrm flipH="1">
              <a:off x="7543043" y="2384360"/>
              <a:ext cx="112398" cy="230922"/>
            </a:xfrm>
            <a:prstGeom prst="upArrow">
              <a:avLst>
                <a:gd name="adj1" fmla="val 52704"/>
                <a:gd name="adj2" fmla="val 91888"/>
              </a:avLst>
            </a:prstGeom>
            <a:gradFill flip="none" rotWithShape="1">
              <a:gsLst>
                <a:gs pos="13333">
                  <a:sysClr val="window" lastClr="FFFFFF">
                    <a:lumMod val="33000"/>
                  </a:sysClr>
                </a:gs>
                <a:gs pos="100000">
                  <a:sysClr val="window" lastClr="FFFFFF">
                    <a:lumMod val="30000"/>
                  </a:sysClr>
                </a:gs>
                <a:gs pos="41000">
                  <a:sysClr val="window" lastClr="FFFFFF">
                    <a:lumMod val="69000"/>
                  </a:sysClr>
                </a:gs>
              </a:gsLst>
              <a:lin ang="0" scaled="1"/>
              <a:tileRect/>
            </a:gradFill>
            <a:ln>
              <a:noFill/>
            </a:ln>
            <a:effectLst>
              <a:outerShdw blurRad="63500" sx="102000" sy="102000" algn="ctr" rotWithShape="0">
                <a:prstClr val="black">
                  <a:alpha val="40000"/>
                </a:prstClr>
              </a:outerShdw>
            </a:effectLst>
            <a:scene3d>
              <a:camera prst="orthographicFront"/>
              <a:lightRig rig="threePt" dir="t"/>
            </a:scene3d>
            <a:sp3d>
              <a:bevelT w="139700" prst="cross"/>
            </a:sp3d>
            <a:extLst/>
          </p:spPr>
          <p:txBody>
            <a:bodyPr rot="10800000" vert="eaVert"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latinLnBrk="0" hangingPunct="1">
                <a:spcBef>
                  <a:spcPct val="0"/>
                </a:spcBef>
                <a:spcAft>
                  <a:spcPct val="0"/>
                </a:spcAft>
                <a:defRPr/>
              </a:pPr>
              <a:endParaRPr lang="en-GB" altLang="zh-HK" sz="2000" kern="0" dirty="0" smtClean="0"/>
            </a:p>
          </p:txBody>
        </p:sp>
        <p:sp>
          <p:nvSpPr>
            <p:cNvPr id="47" name="AutoShape 7"/>
            <p:cNvSpPr>
              <a:spLocks noChangeArrowheads="1"/>
            </p:cNvSpPr>
            <p:nvPr/>
          </p:nvSpPr>
          <p:spPr bwMode="auto">
            <a:xfrm flipH="1" flipV="1">
              <a:off x="1065497" y="3314042"/>
              <a:ext cx="112398" cy="230922"/>
            </a:xfrm>
            <a:prstGeom prst="upArrow">
              <a:avLst>
                <a:gd name="adj1" fmla="val 52704"/>
                <a:gd name="adj2" fmla="val 91888"/>
              </a:avLst>
            </a:prstGeom>
            <a:gradFill flip="none" rotWithShape="1">
              <a:gsLst>
                <a:gs pos="0">
                  <a:srgbClr val="780C3F"/>
                </a:gs>
                <a:gs pos="50000">
                  <a:srgbClr val="700B3A">
                    <a:lumMod val="84000"/>
                    <a:lumOff val="16000"/>
                  </a:srgbClr>
                </a:gs>
                <a:gs pos="99000">
                  <a:srgbClr val="7E0C42">
                    <a:lumMod val="90000"/>
                  </a:srgbClr>
                </a:gs>
              </a:gsLst>
              <a:lin ang="0" scaled="1"/>
              <a:tileRect/>
            </a:gradFill>
            <a:ln>
              <a:noFill/>
            </a:ln>
            <a:effectLst>
              <a:outerShdw blurRad="63500" sx="102000" sy="102000" algn="ctr" rotWithShape="0">
                <a:prstClr val="black">
                  <a:alpha val="40000"/>
                </a:prstClr>
              </a:outerShdw>
            </a:effectLst>
            <a:scene3d>
              <a:camera prst="orthographicFront"/>
              <a:lightRig rig="threePt" dir="t"/>
            </a:scene3d>
            <a:sp3d>
              <a:bevelT w="139700" prst="cross"/>
            </a:sp3d>
            <a:extLst/>
          </p:spPr>
          <p:txBody>
            <a:bodyPr rot="10800000" vert="eaVert"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latinLnBrk="0" hangingPunct="1">
                <a:spcBef>
                  <a:spcPct val="0"/>
                </a:spcBef>
                <a:spcAft>
                  <a:spcPct val="0"/>
                </a:spcAft>
                <a:defRPr/>
              </a:pPr>
              <a:endParaRPr lang="en-GB" altLang="zh-HK" sz="2000" kern="0" dirty="0" smtClean="0"/>
            </a:p>
          </p:txBody>
        </p:sp>
        <p:sp>
          <p:nvSpPr>
            <p:cNvPr id="48" name="AutoShape 7"/>
            <p:cNvSpPr>
              <a:spLocks noChangeArrowheads="1"/>
            </p:cNvSpPr>
            <p:nvPr/>
          </p:nvSpPr>
          <p:spPr bwMode="auto">
            <a:xfrm rot="16200000">
              <a:off x="2250886" y="2364523"/>
              <a:ext cx="105727" cy="1224136"/>
            </a:xfrm>
            <a:prstGeom prst="upArrow">
              <a:avLst>
                <a:gd name="adj1" fmla="val 52704"/>
                <a:gd name="adj2" fmla="val 91888"/>
              </a:avLst>
            </a:prstGeom>
            <a:gradFill flip="none" rotWithShape="1">
              <a:gsLst>
                <a:gs pos="0">
                  <a:srgbClr val="780C3F"/>
                </a:gs>
                <a:gs pos="50000">
                  <a:srgbClr val="700B3A">
                    <a:lumMod val="84000"/>
                    <a:lumOff val="16000"/>
                  </a:srgbClr>
                </a:gs>
                <a:gs pos="99000">
                  <a:srgbClr val="7E0C42">
                    <a:lumMod val="90000"/>
                  </a:srgbClr>
                </a:gs>
              </a:gsLst>
              <a:lin ang="0" scaled="1"/>
              <a:tileRect/>
            </a:gradFill>
            <a:ln>
              <a:noFill/>
            </a:ln>
            <a:effectLst>
              <a:outerShdw blurRad="63500" sx="102000" sy="102000" algn="ctr" rotWithShape="0">
                <a:prstClr val="black">
                  <a:alpha val="40000"/>
                </a:prstClr>
              </a:outerShdw>
            </a:effectLst>
            <a:scene3d>
              <a:camera prst="orthographicFront"/>
              <a:lightRig rig="threePt" dir="t"/>
            </a:scene3d>
            <a:sp3d>
              <a:bevelT w="139700" prst="cross"/>
            </a:sp3d>
            <a:extLst/>
          </p:spPr>
          <p:txBody>
            <a:bodyPr rot="10800000" vert="eaVert"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latinLnBrk="0" hangingPunct="1">
                <a:spcBef>
                  <a:spcPct val="0"/>
                </a:spcBef>
                <a:spcAft>
                  <a:spcPct val="0"/>
                </a:spcAft>
                <a:defRPr/>
              </a:pPr>
              <a:endParaRPr lang="en-GB" altLang="zh-HK" sz="2000" kern="0" dirty="0" smtClean="0"/>
            </a:p>
          </p:txBody>
        </p:sp>
        <p:sp>
          <p:nvSpPr>
            <p:cNvPr id="49" name="Text Box 9"/>
            <p:cNvSpPr txBox="1">
              <a:spLocks noChangeArrowheads="1"/>
            </p:cNvSpPr>
            <p:nvPr/>
          </p:nvSpPr>
          <p:spPr bwMode="auto">
            <a:xfrm>
              <a:off x="1723876" y="2998328"/>
              <a:ext cx="1223412" cy="260201"/>
            </a:xfrm>
            <a:prstGeom prst="rect">
              <a:avLst/>
            </a:prstGeom>
            <a:noFill/>
            <a:ln w="9525">
              <a:noFill/>
              <a:miter lim="800000"/>
              <a:headEnd/>
              <a:tailEnd/>
            </a:ln>
          </p:spPr>
          <p:txBody>
            <a:bodyPr wrap="none">
              <a:spAutoFit/>
            </a:bodyPr>
            <a:lstStyle/>
            <a:p>
              <a:pPr algn="ctr" latinLnBrk="0">
                <a:lnSpc>
                  <a:spcPct val="90000"/>
                </a:lnSpc>
              </a:pPr>
              <a:r>
                <a:rPr lang="en-US" sz="1100" b="1" dirty="0">
                  <a:latin typeface="Arial" pitchFamily="34" charset="0"/>
                  <a:ea typeface="MS PGothic" pitchFamily="34" charset="-128"/>
                  <a:cs typeface="Arial" pitchFamily="34" charset="0"/>
                </a:rPr>
                <a:t>Uncontrolled </a:t>
              </a:r>
              <a:br>
                <a:rPr lang="en-US" sz="1100" b="1" dirty="0">
                  <a:latin typeface="Arial" pitchFamily="34" charset="0"/>
                  <a:ea typeface="MS PGothic" pitchFamily="34" charset="-128"/>
                  <a:cs typeface="Arial" pitchFamily="34" charset="0"/>
                </a:rPr>
              </a:br>
              <a:r>
                <a:rPr lang="en-US" sz="1100" b="1" dirty="0">
                  <a:latin typeface="Arial" pitchFamily="34" charset="0"/>
                  <a:ea typeface="MS PGothic" pitchFamily="34" charset="-128"/>
                  <a:cs typeface="Arial" pitchFamily="34" charset="0"/>
                </a:rPr>
                <a:t>viral replication</a:t>
              </a:r>
            </a:p>
          </p:txBody>
        </p:sp>
        <p:sp>
          <p:nvSpPr>
            <p:cNvPr id="50" name="TextBox 49"/>
            <p:cNvSpPr txBox="1"/>
            <p:nvPr/>
          </p:nvSpPr>
          <p:spPr>
            <a:xfrm>
              <a:off x="4246885" y="3021188"/>
              <a:ext cx="1024639" cy="282389"/>
            </a:xfrm>
            <a:prstGeom prst="rect">
              <a:avLst/>
            </a:prstGeom>
            <a:noFill/>
          </p:spPr>
          <p:txBody>
            <a:bodyPr wrap="none" rtlCol="0">
              <a:spAutoFit/>
            </a:bodyPr>
            <a:lstStyle/>
            <a:p>
              <a:pPr algn="ctr"/>
              <a:r>
                <a:rPr lang="en-US" altLang="ko-KR" sz="1100" b="1" dirty="0" smtClean="0">
                  <a:latin typeface="Arial" pitchFamily="34" charset="0"/>
                  <a:cs typeface="Arial" pitchFamily="34" charset="0"/>
                </a:rPr>
                <a:t>Potent viral</a:t>
              </a:r>
            </a:p>
            <a:p>
              <a:pPr algn="ctr"/>
              <a:r>
                <a:rPr lang="en-US" altLang="ko-KR" sz="1100" b="1" dirty="0" smtClean="0">
                  <a:latin typeface="Arial" pitchFamily="34" charset="0"/>
                  <a:cs typeface="Arial" pitchFamily="34" charset="0"/>
                </a:rPr>
                <a:t>suppression</a:t>
              </a:r>
              <a:endParaRPr lang="ko-KR" altLang="en-US" sz="1100" b="1" dirty="0">
                <a:latin typeface="Arial" pitchFamily="34" charset="0"/>
                <a:cs typeface="Arial" pitchFamily="34" charset="0"/>
              </a:endParaRPr>
            </a:p>
          </p:txBody>
        </p:sp>
        <p:sp>
          <p:nvSpPr>
            <p:cNvPr id="51" name="TextBox 50"/>
            <p:cNvSpPr txBox="1"/>
            <p:nvPr/>
          </p:nvSpPr>
          <p:spPr>
            <a:xfrm>
              <a:off x="1789205" y="2589140"/>
              <a:ext cx="1107996" cy="260201"/>
            </a:xfrm>
            <a:prstGeom prst="rect">
              <a:avLst/>
            </a:prstGeom>
            <a:noFill/>
          </p:spPr>
          <p:txBody>
            <a:bodyPr wrap="none" rtlCol="0">
              <a:spAutoFit/>
            </a:bodyPr>
            <a:lstStyle/>
            <a:p>
              <a:pPr algn="ctr">
                <a:lnSpc>
                  <a:spcPct val="90000"/>
                </a:lnSpc>
              </a:pPr>
              <a:r>
                <a:rPr lang="en-US" altLang="ko-KR" sz="1100" b="1" dirty="0" smtClean="0">
                  <a:latin typeface="Arial" pitchFamily="34" charset="0"/>
                  <a:cs typeface="Arial" pitchFamily="34" charset="0"/>
                </a:rPr>
                <a:t>No/ineffective</a:t>
              </a:r>
            </a:p>
            <a:p>
              <a:pPr algn="ctr">
                <a:lnSpc>
                  <a:spcPct val="90000"/>
                </a:lnSpc>
              </a:pPr>
              <a:r>
                <a:rPr lang="en-US" altLang="ko-KR" sz="1100" b="1" dirty="0" smtClean="0">
                  <a:latin typeface="Arial" pitchFamily="34" charset="0"/>
                  <a:cs typeface="Arial" pitchFamily="34" charset="0"/>
                </a:rPr>
                <a:t>treatment</a:t>
              </a:r>
            </a:p>
          </p:txBody>
        </p:sp>
        <p:grpSp>
          <p:nvGrpSpPr>
            <p:cNvPr id="6" name="그룹 51"/>
            <p:cNvGrpSpPr/>
            <p:nvPr/>
          </p:nvGrpSpPr>
          <p:grpSpPr>
            <a:xfrm>
              <a:off x="2756234" y="2704903"/>
              <a:ext cx="1633586" cy="856496"/>
              <a:chOff x="2833736" y="3572619"/>
              <a:chExt cx="2000306" cy="1048769"/>
            </a:xfrm>
          </p:grpSpPr>
          <p:pic>
            <p:nvPicPr>
              <p:cNvPr id="59" name="Picture 4" descr="C:\Users\Ptinside\Desktop\00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137885" y="3572619"/>
                <a:ext cx="1696157" cy="1048769"/>
              </a:xfrm>
              <a:prstGeom prst="rect">
                <a:avLst/>
              </a:prstGeom>
              <a:noFill/>
              <a:effectLst>
                <a:outerShdw blurRad="50800" sx="101000" sy="101000" algn="ctr" rotWithShape="0">
                  <a:prstClr val="black">
                    <a:alpha val="65000"/>
                  </a:prstClr>
                </a:outerShdw>
              </a:effectLst>
              <a:extLst>
                <a:ext uri="{909E8E84-426E-40DD-AFC4-6F175D3DCCD1}">
                  <a14:hiddenFill xmlns:a14="http://schemas.microsoft.com/office/drawing/2010/main" xmlns="">
                    <a:solidFill>
                      <a:srgbClr val="FFFFFF"/>
                    </a:solidFill>
                  </a14:hiddenFill>
                </a:ext>
              </a:extLst>
            </p:spPr>
          </p:pic>
          <p:sp>
            <p:nvSpPr>
              <p:cNvPr id="60" name="직사각형 59"/>
              <p:cNvSpPr/>
              <p:nvPr/>
            </p:nvSpPr>
            <p:spPr>
              <a:xfrm>
                <a:off x="2833736" y="3675780"/>
                <a:ext cx="1762704" cy="395180"/>
              </a:xfrm>
              <a:prstGeom prst="rect">
                <a:avLst/>
              </a:prstGeom>
            </p:spPr>
            <p:txBody>
              <a:bodyPr>
                <a:spAutoFit/>
              </a:bodyPr>
              <a:lstStyle/>
              <a:p>
                <a:pPr algn="ctr" defTabSz="914321">
                  <a:defRPr/>
                </a:pPr>
                <a:r>
                  <a:rPr lang="en-US" altLang="ko-KR" sz="1300" b="1" dirty="0">
                    <a:effectLst>
                      <a:outerShdw blurRad="25400" dist="25400" dir="2700000" algn="tl" rotWithShape="0">
                        <a:prstClr val="black"/>
                      </a:outerShdw>
                    </a:effectLst>
                    <a:latin typeface="Arial" pitchFamily="34" charset="0"/>
                    <a:ea typeface="굴림" pitchFamily="50" charset="-127"/>
                    <a:cs typeface="Arial" pitchFamily="34" charset="0"/>
                  </a:rPr>
                  <a:t>CHB</a:t>
                </a:r>
                <a:br>
                  <a:rPr lang="en-US" altLang="ko-KR" sz="1300" b="1" dirty="0">
                    <a:effectLst>
                      <a:outerShdw blurRad="25400" dist="25400" dir="2700000" algn="tl" rotWithShape="0">
                        <a:prstClr val="black"/>
                      </a:outerShdw>
                    </a:effectLst>
                    <a:latin typeface="Arial" pitchFamily="34" charset="0"/>
                    <a:ea typeface="굴림" pitchFamily="50" charset="-127"/>
                    <a:cs typeface="Arial" pitchFamily="34" charset="0"/>
                  </a:rPr>
                </a:br>
                <a:r>
                  <a:rPr lang="en-US" altLang="ko-KR" sz="1300" b="1" dirty="0">
                    <a:effectLst>
                      <a:outerShdw blurRad="25400" dist="25400" dir="2700000" algn="tl" rotWithShape="0">
                        <a:prstClr val="black"/>
                      </a:outerShdw>
                    </a:effectLst>
                    <a:latin typeface="Arial" pitchFamily="34" charset="0"/>
                    <a:ea typeface="굴림" pitchFamily="50" charset="-127"/>
                    <a:cs typeface="Arial" pitchFamily="34" charset="0"/>
                  </a:rPr>
                  <a:t>infection</a:t>
                </a:r>
              </a:p>
            </p:txBody>
          </p:sp>
        </p:grpSp>
        <p:sp>
          <p:nvSpPr>
            <p:cNvPr id="53" name="TextBox 52"/>
            <p:cNvSpPr txBox="1"/>
            <p:nvPr/>
          </p:nvSpPr>
          <p:spPr>
            <a:xfrm>
              <a:off x="2908615" y="2049096"/>
              <a:ext cx="920445" cy="282389"/>
            </a:xfrm>
            <a:prstGeom prst="rect">
              <a:avLst/>
            </a:prstGeom>
            <a:noFill/>
          </p:spPr>
          <p:txBody>
            <a:bodyPr wrap="none" rtlCol="0">
              <a:spAutoFit/>
            </a:bodyPr>
            <a:lstStyle/>
            <a:p>
              <a:pPr algn="ctr"/>
              <a:r>
                <a:rPr lang="en-US" altLang="ko-KR" sz="1100" b="1" dirty="0" smtClean="0">
                  <a:latin typeface="Arial" pitchFamily="34" charset="0"/>
                  <a:cs typeface="Arial" pitchFamily="34" charset="0"/>
                </a:rPr>
                <a:t>Hepatitis B</a:t>
              </a:r>
            </a:p>
            <a:p>
              <a:pPr algn="ctr"/>
              <a:r>
                <a:rPr lang="en-US" altLang="ko-KR" sz="1100" b="1" dirty="0" smtClean="0">
                  <a:latin typeface="Arial" pitchFamily="34" charset="0"/>
                  <a:cs typeface="Arial" pitchFamily="34" charset="0"/>
                </a:rPr>
                <a:t>Virus</a:t>
              </a:r>
              <a:endParaRPr lang="ko-KR" altLang="en-US" sz="1100" b="1" dirty="0">
                <a:latin typeface="Arial" pitchFamily="34" charset="0"/>
                <a:cs typeface="Arial" pitchFamily="34" charset="0"/>
              </a:endParaRPr>
            </a:p>
          </p:txBody>
        </p:sp>
        <p:pic>
          <p:nvPicPr>
            <p:cNvPr id="54" name="Picture 4" descr="C:\Users\PTINSIDE1\Desktop\35a4eweg4tawe5rf.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428462" y="2278825"/>
              <a:ext cx="653322" cy="446717"/>
            </a:xfrm>
            <a:prstGeom prst="rect">
              <a:avLst/>
            </a:prstGeom>
            <a:noFill/>
            <a:extLst>
              <a:ext uri="{909E8E84-426E-40DD-AFC4-6F175D3DCCD1}">
                <a14:hiddenFill xmlns:a14="http://schemas.microsoft.com/office/drawing/2010/main" xmlns="">
                  <a:solidFill>
                    <a:srgbClr val="FFFFFF"/>
                  </a:solidFill>
                </a14:hiddenFill>
              </a:ext>
            </a:extLst>
          </p:spPr>
        </p:pic>
        <p:pic>
          <p:nvPicPr>
            <p:cNvPr id="55" name="Picture 5" descr="C:\Users\PTINSIDE1\Desktop\24551.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47274" y="3442608"/>
              <a:ext cx="1293463" cy="970887"/>
            </a:xfrm>
            <a:prstGeom prst="rect">
              <a:avLst/>
            </a:prstGeom>
            <a:noFill/>
            <a:extLst>
              <a:ext uri="{909E8E84-426E-40DD-AFC4-6F175D3DCCD1}">
                <a14:hiddenFill xmlns:a14="http://schemas.microsoft.com/office/drawing/2010/main" xmlns="">
                  <a:solidFill>
                    <a:srgbClr val="FFFFFF"/>
                  </a:solidFill>
                </a14:hiddenFill>
              </a:ext>
            </a:extLst>
          </p:spPr>
        </p:pic>
        <p:sp>
          <p:nvSpPr>
            <p:cNvPr id="56" name="Text Box 9"/>
            <p:cNvSpPr txBox="1">
              <a:spLocks noChangeArrowheads="1"/>
            </p:cNvSpPr>
            <p:nvPr/>
          </p:nvSpPr>
          <p:spPr bwMode="auto">
            <a:xfrm>
              <a:off x="1238770" y="3928051"/>
              <a:ext cx="803425" cy="260201"/>
            </a:xfrm>
            <a:prstGeom prst="rect">
              <a:avLst/>
            </a:prstGeom>
            <a:noFill/>
            <a:ln w="9525">
              <a:noFill/>
              <a:miter lim="800000"/>
              <a:headEnd/>
              <a:tailEnd/>
            </a:ln>
          </p:spPr>
          <p:txBody>
            <a:bodyPr wrap="none">
              <a:spAutoFit/>
            </a:bodyPr>
            <a:lstStyle/>
            <a:p>
              <a:pPr algn="ctr" latinLnBrk="0">
                <a:lnSpc>
                  <a:spcPct val="90000"/>
                </a:lnSpc>
              </a:pPr>
              <a:r>
                <a:rPr lang="en-US" sz="1100" b="1" dirty="0">
                  <a:latin typeface="Arial" pitchFamily="34" charset="0"/>
                  <a:ea typeface="MS PGothic" pitchFamily="34" charset="-128"/>
                  <a:cs typeface="Arial" pitchFamily="34" charset="0"/>
                </a:rPr>
                <a:t>Liver</a:t>
              </a:r>
            </a:p>
            <a:p>
              <a:pPr algn="ctr" latinLnBrk="0">
                <a:lnSpc>
                  <a:spcPct val="90000"/>
                </a:lnSpc>
              </a:pPr>
              <a:r>
                <a:rPr lang="en-US" sz="1100" b="1" dirty="0">
                  <a:latin typeface="Arial" pitchFamily="34" charset="0"/>
                  <a:ea typeface="MS PGothic" pitchFamily="34" charset="-128"/>
                  <a:cs typeface="Arial" pitchFamily="34" charset="0"/>
                </a:rPr>
                <a:t>Cirrhosis</a:t>
              </a:r>
            </a:p>
          </p:txBody>
        </p:sp>
      </p:grpSp>
      <p:sp>
        <p:nvSpPr>
          <p:cNvPr id="31" name="타원 30"/>
          <p:cNvSpPr/>
          <p:nvPr/>
        </p:nvSpPr>
        <p:spPr>
          <a:xfrm>
            <a:off x="4139952" y="3789040"/>
            <a:ext cx="1368152" cy="864096"/>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588224" y="1268760"/>
            <a:ext cx="2160240" cy="646331"/>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path path="circle">
              <a:fillToRect l="100000" b="100000"/>
            </a:path>
            <a:tileRect t="-100000" r="-100000"/>
          </a:gradFill>
          <a:scene3d>
            <a:camera prst="orthographicFront"/>
            <a:lightRig rig="threePt" dir="t"/>
          </a:scene3d>
          <a:sp3d>
            <a:bevelT/>
          </a:sp3d>
        </p:spPr>
        <p:txBody>
          <a:bodyPr wrap="square" rtlCol="0">
            <a:spAutoFit/>
          </a:bodyPr>
          <a:lstStyle/>
          <a:p>
            <a:r>
              <a:rPr lang="en-US" dirty="0" smtClean="0"/>
              <a:t>Prevention of liver disease progression</a:t>
            </a:r>
            <a:endParaRPr lang="en-US" dirty="0"/>
          </a:p>
        </p:txBody>
      </p:sp>
      <p:sp>
        <p:nvSpPr>
          <p:cNvPr id="33" name="위쪽 화살표 32"/>
          <p:cNvSpPr/>
          <p:nvPr/>
        </p:nvSpPr>
        <p:spPr>
          <a:xfrm>
            <a:off x="7596336" y="1988840"/>
            <a:ext cx="216024" cy="21602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109018" y="5151519"/>
            <a:ext cx="1583254" cy="369332"/>
          </a:xfrm>
          <a:prstGeom prst="rect">
            <a:avLst/>
          </a:prstGeom>
          <a:noFill/>
        </p:spPr>
        <p:txBody>
          <a:bodyPr wrap="none" rtlCol="0">
            <a:spAutoFit/>
          </a:bodyPr>
          <a:lstStyle/>
          <a:p>
            <a:r>
              <a:rPr lang="en-US" dirty="0" smtClean="0">
                <a:solidFill>
                  <a:srgbClr val="FF0000"/>
                </a:solidFill>
              </a:rPr>
              <a:t>Prevent cancer</a:t>
            </a:r>
            <a:endParaRPr lang="en-US" dirty="0">
              <a:solidFill>
                <a:srgbClr val="FF0000"/>
              </a:solidFill>
            </a:endParaRPr>
          </a:p>
        </p:txBody>
      </p:sp>
    </p:spTree>
    <p:extLst>
      <p:ext uri="{BB962C8B-B14F-4D97-AF65-F5344CB8AC3E}">
        <p14:creationId xmlns:p14="http://schemas.microsoft.com/office/powerpoint/2010/main" xmlns="" val="4954979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t>
            </a:r>
            <a:endParaRPr lang="en-US" dirty="0"/>
          </a:p>
        </p:txBody>
      </p:sp>
    </p:spTree>
    <p:extLst>
      <p:ext uri="{BB962C8B-B14F-4D97-AF65-F5344CB8AC3E}">
        <p14:creationId xmlns:p14="http://schemas.microsoft.com/office/powerpoint/2010/main" xmlns="" val="7632009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3"/>
          <p:cNvSpPr txBox="1">
            <a:spLocks noChangeArrowheads="1"/>
          </p:cNvSpPr>
          <p:nvPr/>
        </p:nvSpPr>
        <p:spPr bwMode="auto">
          <a:xfrm>
            <a:off x="76200" y="5668963"/>
            <a:ext cx="9067800" cy="861774"/>
          </a:xfrm>
          <a:prstGeom prst="rect">
            <a:avLst/>
          </a:prstGeom>
          <a:noFill/>
          <a:ln w="9525">
            <a:noFill/>
            <a:miter lim="800000"/>
            <a:headEnd/>
            <a:tailEnd/>
          </a:ln>
          <a:effectLst/>
        </p:spPr>
        <p:txBody>
          <a:bodyPr>
            <a:spAutoFit/>
          </a:bodyPr>
          <a:lstStyle/>
          <a:p>
            <a:pPr eaLnBrk="0" latinLnBrk="0" hangingPunct="0">
              <a:spcBef>
                <a:spcPct val="50000"/>
              </a:spcBef>
              <a:defRPr/>
            </a:pPr>
            <a:r>
              <a:rPr kumimoji="0" lang="en-US" altLang="ko-KR" sz="1000" dirty="0">
                <a:solidFill>
                  <a:schemeClr val="bg1"/>
                </a:solidFill>
                <a:latin typeface="Arial" pitchFamily="34" charset="0"/>
                <a:ea typeface="굴림" pitchFamily="50" charset="-127"/>
                <a:cs typeface="Arial" pitchFamily="34" charset="0"/>
              </a:rPr>
              <a:t>*</a:t>
            </a:r>
            <a:r>
              <a:rPr kumimoji="0" lang="en-US" altLang="ko-KR" sz="1000" dirty="0">
                <a:latin typeface="Arial" pitchFamily="34" charset="0"/>
                <a:ea typeface="굴림" pitchFamily="50" charset="-127"/>
                <a:cs typeface="Arial" pitchFamily="34" charset="0"/>
              </a:rPr>
              <a:t>Year of first marketing approval </a:t>
            </a:r>
            <a:br>
              <a:rPr kumimoji="0" lang="en-US" altLang="ko-KR" sz="1000" dirty="0">
                <a:latin typeface="Arial" pitchFamily="34" charset="0"/>
                <a:ea typeface="굴림" pitchFamily="50" charset="-127"/>
                <a:cs typeface="Arial" pitchFamily="34" charset="0"/>
              </a:rPr>
            </a:br>
            <a:r>
              <a:rPr kumimoji="0" lang="en-US" altLang="ko-KR" sz="1000" dirty="0">
                <a:latin typeface="Arial" pitchFamily="34" charset="0"/>
                <a:ea typeface="굴림" pitchFamily="50" charset="-127"/>
                <a:cs typeface="Arial" pitchFamily="34" charset="0"/>
              </a:rPr>
              <a:t>1. </a:t>
            </a:r>
            <a:r>
              <a:rPr kumimoji="0" lang="en-US" altLang="ko-KR" sz="1000" dirty="0" err="1">
                <a:latin typeface="Arial" pitchFamily="34" charset="0"/>
                <a:ea typeface="굴림" pitchFamily="50" charset="-127"/>
                <a:cs typeface="Arial" pitchFamily="34" charset="0"/>
              </a:rPr>
              <a:t>Zoulim</a:t>
            </a:r>
            <a:r>
              <a:rPr kumimoji="0" lang="en-US" altLang="ko-KR" sz="1000" dirty="0">
                <a:latin typeface="Arial" pitchFamily="34" charset="0"/>
                <a:ea typeface="굴림" pitchFamily="50" charset="-127"/>
                <a:cs typeface="Arial" pitchFamily="34" charset="0"/>
              </a:rPr>
              <a:t> F, </a:t>
            </a:r>
            <a:r>
              <a:rPr kumimoji="0" lang="en-US" altLang="ko-KR" sz="1000" i="1" dirty="0">
                <a:latin typeface="Arial" pitchFamily="34" charset="0"/>
                <a:ea typeface="굴림" pitchFamily="50" charset="-127"/>
                <a:cs typeface="Arial" pitchFamily="34" charset="0"/>
              </a:rPr>
              <a:t>et al. J </a:t>
            </a:r>
            <a:r>
              <a:rPr kumimoji="0" lang="en-US" altLang="ko-KR" sz="1000" i="1" dirty="0" err="1">
                <a:latin typeface="Arial" pitchFamily="34" charset="0"/>
                <a:ea typeface="굴림" pitchFamily="50" charset="-127"/>
                <a:cs typeface="Arial" pitchFamily="34" charset="0"/>
              </a:rPr>
              <a:t>Hepatol</a:t>
            </a:r>
            <a:r>
              <a:rPr kumimoji="0" lang="en-US" altLang="ko-KR" sz="1000" dirty="0">
                <a:latin typeface="Arial" pitchFamily="34" charset="0"/>
                <a:ea typeface="굴림" pitchFamily="50" charset="-127"/>
                <a:cs typeface="Arial" pitchFamily="34" charset="0"/>
              </a:rPr>
              <a:t> 2008;48(Suppl.1):S2–S19. 2. GSK. </a:t>
            </a:r>
            <a:r>
              <a:rPr kumimoji="0" lang="en-US" altLang="ko-KR" sz="1000" dirty="0" err="1">
                <a:latin typeface="Arial" pitchFamily="34" charset="0"/>
                <a:ea typeface="굴림" pitchFamily="50" charset="-127"/>
                <a:cs typeface="Arial" pitchFamily="34" charset="0"/>
              </a:rPr>
              <a:t>Zeffix</a:t>
            </a:r>
            <a:r>
              <a:rPr kumimoji="0" lang="en-US" altLang="ko-KR" sz="1000" baseline="30000" dirty="0">
                <a:latin typeface="Arial" pitchFamily="34" charset="0"/>
                <a:ea typeface="굴림" pitchFamily="50" charset="-127"/>
                <a:cs typeface="Arial" pitchFamily="34" charset="0"/>
              </a:rPr>
              <a:t>®</a:t>
            </a:r>
            <a:r>
              <a:rPr kumimoji="0" lang="en-US" altLang="ko-KR" sz="1000" dirty="0">
                <a:latin typeface="Arial" pitchFamily="34" charset="0"/>
                <a:ea typeface="굴림" pitchFamily="50" charset="-127"/>
                <a:cs typeface="Arial" pitchFamily="34" charset="0"/>
              </a:rPr>
              <a:t> (</a:t>
            </a:r>
            <a:r>
              <a:rPr kumimoji="0" lang="en-US" altLang="ko-KR" sz="1000" dirty="0" err="1">
                <a:latin typeface="Arial" pitchFamily="34" charset="0"/>
                <a:ea typeface="굴림" pitchFamily="50" charset="-127"/>
                <a:cs typeface="Arial" pitchFamily="34" charset="0"/>
              </a:rPr>
              <a:t>lamivudine</a:t>
            </a:r>
            <a:r>
              <a:rPr kumimoji="0" lang="en-US" altLang="ko-KR" sz="1000" dirty="0">
                <a:latin typeface="Arial" pitchFamily="34" charset="0"/>
                <a:ea typeface="굴림" pitchFamily="50" charset="-127"/>
                <a:cs typeface="Arial" pitchFamily="34" charset="0"/>
              </a:rPr>
              <a:t>) EU SPC. Feb 2007. 3. Gilead. </a:t>
            </a:r>
            <a:r>
              <a:rPr kumimoji="0" lang="en-US" altLang="ko-KR" sz="1000" dirty="0" err="1">
                <a:latin typeface="Arial" pitchFamily="34" charset="0"/>
                <a:ea typeface="굴림" pitchFamily="50" charset="-127"/>
                <a:cs typeface="Arial" pitchFamily="34" charset="0"/>
              </a:rPr>
              <a:t>Hepsera</a:t>
            </a:r>
            <a:r>
              <a:rPr kumimoji="0" lang="en-US" altLang="ko-KR" sz="1000" baseline="30000" dirty="0">
                <a:latin typeface="Arial" pitchFamily="34" charset="0"/>
                <a:ea typeface="굴림" pitchFamily="50" charset="-127"/>
                <a:cs typeface="Arial" pitchFamily="34" charset="0"/>
              </a:rPr>
              <a:t>® </a:t>
            </a:r>
            <a:r>
              <a:rPr kumimoji="0" lang="en-US" altLang="ko-KR" sz="1000" dirty="0">
                <a:latin typeface="Arial" pitchFamily="34" charset="0"/>
                <a:ea typeface="굴림" pitchFamily="50" charset="-127"/>
                <a:cs typeface="Arial" pitchFamily="34" charset="0"/>
              </a:rPr>
              <a:t>(</a:t>
            </a:r>
            <a:r>
              <a:rPr kumimoji="0" lang="en-US" altLang="ko-KR" sz="1000" dirty="0" err="1">
                <a:latin typeface="Arial" pitchFamily="34" charset="0"/>
                <a:ea typeface="굴림" pitchFamily="50" charset="-127"/>
                <a:cs typeface="Arial" pitchFamily="34" charset="0"/>
              </a:rPr>
              <a:t>adefovir</a:t>
            </a:r>
            <a:r>
              <a:rPr kumimoji="0" lang="en-US" altLang="ko-KR" sz="1000" dirty="0">
                <a:latin typeface="Arial" pitchFamily="34" charset="0"/>
                <a:ea typeface="굴림" pitchFamily="50" charset="-127"/>
                <a:cs typeface="Arial" pitchFamily="34" charset="0"/>
              </a:rPr>
              <a:t>) EU SPC. 2008. 4. </a:t>
            </a:r>
            <a:r>
              <a:rPr kumimoji="0" lang="en-US" altLang="ko-KR" sz="1000" dirty="0" err="1">
                <a:latin typeface="Arial" pitchFamily="34" charset="0"/>
                <a:ea typeface="굴림" pitchFamily="50" charset="-127"/>
                <a:cs typeface="Arial" pitchFamily="34" charset="0"/>
              </a:rPr>
              <a:t>Liaw</a:t>
            </a:r>
            <a:r>
              <a:rPr kumimoji="0" lang="en-US" altLang="ko-KR" sz="1000" dirty="0">
                <a:latin typeface="Arial" pitchFamily="34" charset="0"/>
                <a:ea typeface="굴림" pitchFamily="50" charset="-127"/>
                <a:cs typeface="Arial" pitchFamily="34" charset="0"/>
              </a:rPr>
              <a:t> YF, </a:t>
            </a:r>
            <a:r>
              <a:rPr kumimoji="0" lang="en-US" altLang="ko-KR" sz="1000" i="1" dirty="0">
                <a:latin typeface="Arial" pitchFamily="34" charset="0"/>
                <a:ea typeface="굴림" pitchFamily="50" charset="-127"/>
                <a:cs typeface="Arial" pitchFamily="34" charset="0"/>
              </a:rPr>
              <a:t>et al. N </a:t>
            </a:r>
            <a:r>
              <a:rPr kumimoji="0" lang="en-US" altLang="ko-KR" sz="1000" i="1" dirty="0" err="1">
                <a:latin typeface="Arial" pitchFamily="34" charset="0"/>
                <a:ea typeface="굴림" pitchFamily="50" charset="-127"/>
                <a:cs typeface="Arial" pitchFamily="34" charset="0"/>
              </a:rPr>
              <a:t>Engl</a:t>
            </a:r>
            <a:r>
              <a:rPr kumimoji="0" lang="en-US" altLang="ko-KR" sz="1000" i="1" dirty="0">
                <a:latin typeface="Arial" pitchFamily="34" charset="0"/>
                <a:ea typeface="굴림" pitchFamily="50" charset="-127"/>
                <a:cs typeface="Arial" pitchFamily="34" charset="0"/>
              </a:rPr>
              <a:t> J Med</a:t>
            </a:r>
            <a:r>
              <a:rPr kumimoji="0" lang="en-US" altLang="ko-KR" sz="1000" dirty="0">
                <a:latin typeface="Arial" pitchFamily="34" charset="0"/>
                <a:ea typeface="굴림" pitchFamily="50" charset="-127"/>
                <a:cs typeface="Arial" pitchFamily="34" charset="0"/>
              </a:rPr>
              <a:t> 2004;351:1521–1531. 5 Roche. </a:t>
            </a:r>
            <a:r>
              <a:rPr kumimoji="0" lang="en-US" altLang="ko-KR" sz="1000" dirty="0" err="1">
                <a:latin typeface="Arial" pitchFamily="34" charset="0"/>
                <a:ea typeface="굴림" pitchFamily="50" charset="-127"/>
                <a:cs typeface="Arial" pitchFamily="34" charset="0"/>
              </a:rPr>
              <a:t>Pegasys</a:t>
            </a:r>
            <a:r>
              <a:rPr kumimoji="0" lang="en-US" altLang="ko-KR" sz="1000" baseline="30000" dirty="0">
                <a:latin typeface="Arial" pitchFamily="34" charset="0"/>
                <a:ea typeface="굴림" pitchFamily="50" charset="-127"/>
                <a:cs typeface="Arial" pitchFamily="34" charset="0"/>
              </a:rPr>
              <a:t>®</a:t>
            </a:r>
            <a:r>
              <a:rPr kumimoji="0" lang="en-US" altLang="ko-KR" sz="1000" dirty="0">
                <a:latin typeface="Arial" pitchFamily="34" charset="0"/>
                <a:ea typeface="굴림" pitchFamily="50" charset="-127"/>
                <a:cs typeface="Arial" pitchFamily="34" charset="0"/>
              </a:rPr>
              <a:t> (</a:t>
            </a:r>
            <a:r>
              <a:rPr kumimoji="0" lang="en-US" altLang="ko-KR" sz="1000" dirty="0" err="1">
                <a:latin typeface="Arial" pitchFamily="34" charset="0"/>
                <a:ea typeface="굴림" pitchFamily="50" charset="-127"/>
                <a:cs typeface="Arial" pitchFamily="34" charset="0"/>
              </a:rPr>
              <a:t>pegylated</a:t>
            </a:r>
            <a:r>
              <a:rPr kumimoji="0" lang="en-US" altLang="ko-KR" sz="1000" dirty="0">
                <a:latin typeface="Arial" pitchFamily="34" charset="0"/>
                <a:ea typeface="굴림" pitchFamily="50" charset="-127"/>
                <a:cs typeface="Arial" pitchFamily="34" charset="0"/>
              </a:rPr>
              <a:t> interferon alfa-2a) EU SPC. Jun 2007. 6. BMS. </a:t>
            </a:r>
            <a:r>
              <a:rPr kumimoji="0" lang="en-US" altLang="ko-KR" sz="1000" dirty="0" err="1">
                <a:latin typeface="Arial" pitchFamily="34" charset="0"/>
                <a:ea typeface="굴림" pitchFamily="50" charset="-127"/>
                <a:cs typeface="Arial" pitchFamily="34" charset="0"/>
              </a:rPr>
              <a:t>Baraclude</a:t>
            </a:r>
            <a:r>
              <a:rPr kumimoji="0" lang="en-US" altLang="ko-KR" sz="1000" baseline="30000" dirty="0">
                <a:latin typeface="Arial" pitchFamily="34" charset="0"/>
                <a:ea typeface="굴림" pitchFamily="50" charset="-127"/>
                <a:cs typeface="Arial" pitchFamily="34" charset="0"/>
              </a:rPr>
              <a:t>®</a:t>
            </a:r>
            <a:r>
              <a:rPr kumimoji="0" lang="en-US" altLang="ko-KR" sz="1000" dirty="0">
                <a:latin typeface="Arial" pitchFamily="34" charset="0"/>
                <a:ea typeface="굴림" pitchFamily="50" charset="-127"/>
                <a:cs typeface="Arial" pitchFamily="34" charset="0"/>
              </a:rPr>
              <a:t> (</a:t>
            </a:r>
            <a:r>
              <a:rPr kumimoji="0" lang="en-US" altLang="ko-KR" sz="1000" dirty="0" err="1">
                <a:latin typeface="Arial" pitchFamily="34" charset="0"/>
                <a:ea typeface="굴림" pitchFamily="50" charset="-127"/>
                <a:cs typeface="Arial" pitchFamily="34" charset="0"/>
              </a:rPr>
              <a:t>entecavir</a:t>
            </a:r>
            <a:r>
              <a:rPr kumimoji="0" lang="en-US" altLang="ko-KR" sz="1000" dirty="0">
                <a:latin typeface="Arial" pitchFamily="34" charset="0"/>
                <a:ea typeface="굴림" pitchFamily="50" charset="-127"/>
                <a:cs typeface="Arial" pitchFamily="34" charset="0"/>
              </a:rPr>
              <a:t>) SPC. Jan 2008. 7. Chen CJ, </a:t>
            </a:r>
            <a:r>
              <a:rPr kumimoji="0" lang="en-US" altLang="ko-KR" sz="1000" i="1" dirty="0">
                <a:latin typeface="Arial" pitchFamily="34" charset="0"/>
                <a:ea typeface="굴림" pitchFamily="50" charset="-127"/>
                <a:cs typeface="Arial" pitchFamily="34" charset="0"/>
              </a:rPr>
              <a:t>et al. JAMA</a:t>
            </a:r>
            <a:r>
              <a:rPr kumimoji="0" lang="en-US" altLang="ko-KR" sz="1000" dirty="0">
                <a:latin typeface="Arial" pitchFamily="34" charset="0"/>
                <a:ea typeface="굴림" pitchFamily="50" charset="-127"/>
                <a:cs typeface="Arial" pitchFamily="34" charset="0"/>
              </a:rPr>
              <a:t> 2006;295:65–73. 8. </a:t>
            </a:r>
            <a:r>
              <a:rPr kumimoji="0" lang="en-US" altLang="ko-KR" sz="1000" dirty="0" err="1">
                <a:latin typeface="Arial" pitchFamily="34" charset="0"/>
                <a:ea typeface="굴림" pitchFamily="50" charset="-127"/>
                <a:cs typeface="Arial" pitchFamily="34" charset="0"/>
              </a:rPr>
              <a:t>Iloeje</a:t>
            </a:r>
            <a:r>
              <a:rPr kumimoji="0" lang="en-US" altLang="ko-KR" sz="1000" dirty="0">
                <a:latin typeface="Arial" pitchFamily="34" charset="0"/>
                <a:ea typeface="굴림" pitchFamily="50" charset="-127"/>
                <a:cs typeface="Arial" pitchFamily="34" charset="0"/>
              </a:rPr>
              <a:t> U, </a:t>
            </a:r>
            <a:r>
              <a:rPr kumimoji="0" lang="en-US" altLang="ko-KR" sz="1000" i="1" dirty="0">
                <a:latin typeface="Arial" pitchFamily="34" charset="0"/>
                <a:ea typeface="굴림" pitchFamily="50" charset="-127"/>
                <a:cs typeface="Arial" pitchFamily="34" charset="0"/>
              </a:rPr>
              <a:t>et al. Gastroenterology </a:t>
            </a:r>
            <a:r>
              <a:rPr kumimoji="0" lang="en-US" altLang="ko-KR" sz="1000" dirty="0">
                <a:latin typeface="Arial" pitchFamily="34" charset="0"/>
                <a:ea typeface="굴림" pitchFamily="50" charset="-127"/>
                <a:cs typeface="Arial" pitchFamily="34" charset="0"/>
              </a:rPr>
              <a:t>2006;130:678–686. 9. Novartis. </a:t>
            </a:r>
            <a:r>
              <a:rPr kumimoji="0" lang="en-US" altLang="ko-KR" sz="1000" dirty="0" err="1">
                <a:latin typeface="Arial" pitchFamily="34" charset="0"/>
                <a:ea typeface="굴림" pitchFamily="50" charset="-127"/>
                <a:cs typeface="Arial" pitchFamily="34" charset="0"/>
              </a:rPr>
              <a:t>Sebivo</a:t>
            </a:r>
            <a:r>
              <a:rPr kumimoji="0" lang="en-US" altLang="ko-KR" sz="1000" baseline="30000" dirty="0">
                <a:latin typeface="Arial" pitchFamily="34" charset="0"/>
                <a:ea typeface="굴림" pitchFamily="50" charset="-127"/>
                <a:cs typeface="Arial" pitchFamily="34" charset="0"/>
              </a:rPr>
              <a:t>®</a:t>
            </a:r>
            <a:r>
              <a:rPr kumimoji="0" lang="en-US" altLang="ko-KR" sz="1000" dirty="0">
                <a:latin typeface="Arial" pitchFamily="34" charset="0"/>
                <a:ea typeface="굴림" pitchFamily="50" charset="-127"/>
                <a:cs typeface="Arial" pitchFamily="34" charset="0"/>
              </a:rPr>
              <a:t> (</a:t>
            </a:r>
            <a:r>
              <a:rPr kumimoji="0" lang="en-US" altLang="ko-KR" sz="1000" dirty="0" err="1">
                <a:latin typeface="Arial" pitchFamily="34" charset="0"/>
                <a:ea typeface="굴림" pitchFamily="50" charset="-127"/>
                <a:cs typeface="Arial" pitchFamily="34" charset="0"/>
              </a:rPr>
              <a:t>telbivudine</a:t>
            </a:r>
            <a:r>
              <a:rPr kumimoji="0" lang="en-US" altLang="ko-KR" sz="1000" dirty="0">
                <a:latin typeface="Arial" pitchFamily="34" charset="0"/>
                <a:ea typeface="굴림" pitchFamily="50" charset="-127"/>
                <a:cs typeface="Arial" pitchFamily="34" charset="0"/>
              </a:rPr>
              <a:t>) EU SPC. Feb 2007. 10. Gilead. </a:t>
            </a:r>
            <a:r>
              <a:rPr kumimoji="0" lang="en-US" altLang="ko-KR" sz="1000" dirty="0" err="1">
                <a:latin typeface="Arial" pitchFamily="34" charset="0"/>
                <a:ea typeface="굴림" pitchFamily="50" charset="-127"/>
                <a:cs typeface="Arial" pitchFamily="34" charset="0"/>
              </a:rPr>
              <a:t>Viread</a:t>
            </a:r>
            <a:r>
              <a:rPr kumimoji="0" lang="en-US" altLang="ko-KR" sz="1000" baseline="30000" dirty="0">
                <a:latin typeface="Arial" pitchFamily="34" charset="0"/>
                <a:ea typeface="굴림" pitchFamily="50" charset="-127"/>
                <a:cs typeface="Arial" pitchFamily="34" charset="0"/>
              </a:rPr>
              <a:t>®</a:t>
            </a:r>
            <a:r>
              <a:rPr kumimoji="0" lang="en-US" altLang="ko-KR" sz="1000" dirty="0">
                <a:latin typeface="Arial" pitchFamily="34" charset="0"/>
                <a:ea typeface="굴림" pitchFamily="50" charset="-127"/>
                <a:cs typeface="Arial" pitchFamily="34" charset="0"/>
              </a:rPr>
              <a:t> (</a:t>
            </a:r>
            <a:r>
              <a:rPr kumimoji="0" lang="en-US" altLang="ko-KR" sz="1000" dirty="0" err="1">
                <a:latin typeface="Arial" pitchFamily="34" charset="0"/>
                <a:ea typeface="굴림" pitchFamily="50" charset="-127"/>
                <a:cs typeface="Arial" pitchFamily="34" charset="0"/>
              </a:rPr>
              <a:t>tenofovir</a:t>
            </a:r>
            <a:r>
              <a:rPr kumimoji="0" lang="en-US" altLang="ko-KR" sz="1000" dirty="0">
                <a:latin typeface="Arial" pitchFamily="34" charset="0"/>
                <a:ea typeface="굴림" pitchFamily="50" charset="-127"/>
                <a:cs typeface="Arial" pitchFamily="34" charset="0"/>
              </a:rPr>
              <a:t>) EU SPC. Feb 2007.</a:t>
            </a:r>
          </a:p>
        </p:txBody>
      </p:sp>
      <p:sp>
        <p:nvSpPr>
          <p:cNvPr id="9243" name="AutoShape 28"/>
          <p:cNvSpPr>
            <a:spLocks noChangeArrowheads="1"/>
          </p:cNvSpPr>
          <p:nvPr/>
        </p:nvSpPr>
        <p:spPr bwMode="auto">
          <a:xfrm>
            <a:off x="4507706" y="908720"/>
            <a:ext cx="4636294" cy="715089"/>
          </a:xfrm>
          <a:prstGeom prst="roundRect">
            <a:avLst>
              <a:gd name="adj" fmla="val 16667"/>
            </a:avLst>
          </a:prstGeom>
          <a:solidFill>
            <a:srgbClr val="FFFF99"/>
          </a:solidFill>
          <a:ln w="38100">
            <a:solidFill>
              <a:schemeClr val="bg1"/>
            </a:solidFill>
            <a:round/>
            <a:headEnd/>
            <a:tailEnd/>
          </a:ln>
          <a:scene3d>
            <a:camera prst="perspectiveHeroicExtremeLeftFacing"/>
            <a:lightRig rig="threePt" dir="t"/>
          </a:scene3d>
        </p:spPr>
        <p:txBody>
          <a:bodyPr>
            <a:spAutoFit/>
          </a:bodyPr>
          <a:lstStyle/>
          <a:p>
            <a:pPr algn="ctr" latinLnBrk="0">
              <a:defRPr/>
            </a:pPr>
            <a:r>
              <a:rPr kumimoji="0" lang="en-US" altLang="ko-KR" b="1" dirty="0">
                <a:latin typeface="Calibri" pitchFamily="34" charset="0"/>
                <a:ea typeface="굴림" pitchFamily="50" charset="-127"/>
                <a:cs typeface="Calibri" pitchFamily="34" charset="0"/>
              </a:rPr>
              <a:t>REVEAL data associates viral load</a:t>
            </a:r>
          </a:p>
          <a:p>
            <a:pPr algn="ctr" latinLnBrk="0">
              <a:defRPr/>
            </a:pPr>
            <a:r>
              <a:rPr kumimoji="0" lang="en-US" altLang="ko-KR" b="1" dirty="0">
                <a:latin typeface="Calibri" pitchFamily="34" charset="0"/>
                <a:ea typeface="굴림" pitchFamily="50" charset="-127"/>
                <a:cs typeface="Calibri" pitchFamily="34" charset="0"/>
              </a:rPr>
              <a:t> with cirrhosis/HCC</a:t>
            </a:r>
            <a:r>
              <a:rPr kumimoji="0" lang="en-US" altLang="ko-KR" b="1" baseline="30000" dirty="0">
                <a:latin typeface="Calibri" pitchFamily="34" charset="0"/>
                <a:ea typeface="굴림" pitchFamily="50" charset="-127"/>
                <a:cs typeface="Calibri" pitchFamily="34" charset="0"/>
              </a:rPr>
              <a:t>7,8</a:t>
            </a:r>
          </a:p>
        </p:txBody>
      </p:sp>
      <p:sp>
        <p:nvSpPr>
          <p:cNvPr id="13341" name="Line 29"/>
          <p:cNvSpPr>
            <a:spLocks noChangeShapeType="1"/>
          </p:cNvSpPr>
          <p:nvPr/>
        </p:nvSpPr>
        <p:spPr bwMode="auto">
          <a:xfrm flipH="1">
            <a:off x="5940152" y="1556792"/>
            <a:ext cx="144016" cy="1152128"/>
          </a:xfrm>
          <a:prstGeom prst="line">
            <a:avLst/>
          </a:prstGeom>
          <a:noFill/>
          <a:ln w="28575">
            <a:solidFill>
              <a:schemeClr val="accent1">
                <a:lumMod val="75000"/>
              </a:schemeClr>
            </a:solidFill>
            <a:round/>
            <a:headEnd/>
            <a:tailEnd/>
          </a:ln>
          <a:effectLst/>
          <a:scene3d>
            <a:camera prst="perspectiveHeroicExtremeLeftFacing"/>
            <a:lightRig rig="threePt" dir="t"/>
          </a:scene3d>
        </p:spPr>
        <p:txBody>
          <a:bodyPr/>
          <a:lstStyle/>
          <a:p>
            <a:pPr>
              <a:defRPr/>
            </a:pPr>
            <a:endParaRPr lang="en-US">
              <a:ea typeface="굴림" pitchFamily="50" charset="-127"/>
            </a:endParaRPr>
          </a:p>
        </p:txBody>
      </p:sp>
      <p:sp>
        <p:nvSpPr>
          <p:cNvPr id="9249" name="AutoShape 34"/>
          <p:cNvSpPr>
            <a:spLocks noChangeArrowheads="1"/>
          </p:cNvSpPr>
          <p:nvPr/>
        </p:nvSpPr>
        <p:spPr bwMode="auto">
          <a:xfrm>
            <a:off x="1835696" y="980728"/>
            <a:ext cx="3527425" cy="714375"/>
          </a:xfrm>
          <a:prstGeom prst="roundRect">
            <a:avLst>
              <a:gd name="adj" fmla="val 16667"/>
            </a:avLst>
          </a:prstGeom>
          <a:solidFill>
            <a:schemeClr val="accent1"/>
          </a:solidFill>
          <a:ln w="38100">
            <a:solidFill>
              <a:schemeClr val="bg1"/>
            </a:solidFill>
            <a:round/>
            <a:headEnd/>
            <a:tailEnd/>
          </a:ln>
          <a:scene3d>
            <a:camera prst="perspectiveHeroicExtremeLeftFacing"/>
            <a:lightRig rig="threePt" dir="t"/>
          </a:scene3d>
        </p:spPr>
        <p:txBody>
          <a:bodyPr wrap="none">
            <a:spAutoFit/>
          </a:bodyPr>
          <a:lstStyle/>
          <a:p>
            <a:pPr algn="ctr" latinLnBrk="0">
              <a:defRPr/>
            </a:pPr>
            <a:r>
              <a:rPr kumimoji="0" lang="en-US" altLang="ko-KR" b="1" dirty="0">
                <a:latin typeface="Calibri" pitchFamily="34" charset="0"/>
                <a:ea typeface="굴림" pitchFamily="50" charset="-127"/>
                <a:cs typeface="Calibri" pitchFamily="34" charset="0"/>
              </a:rPr>
              <a:t>Landmark study: antiviral therapy </a:t>
            </a:r>
            <a:br>
              <a:rPr kumimoji="0" lang="en-US" altLang="ko-KR" b="1" dirty="0">
                <a:latin typeface="Calibri" pitchFamily="34" charset="0"/>
                <a:ea typeface="굴림" pitchFamily="50" charset="-127"/>
                <a:cs typeface="Calibri" pitchFamily="34" charset="0"/>
              </a:rPr>
            </a:br>
            <a:r>
              <a:rPr kumimoji="0" lang="en-US" altLang="ko-KR" b="1" dirty="0">
                <a:latin typeface="Calibri" pitchFamily="34" charset="0"/>
                <a:ea typeface="굴림" pitchFamily="50" charset="-127"/>
                <a:cs typeface="Calibri" pitchFamily="34" charset="0"/>
              </a:rPr>
              <a:t>slows disease progression in CHB</a:t>
            </a:r>
            <a:r>
              <a:rPr kumimoji="0" lang="en-US" altLang="ko-KR" b="1" baseline="30000" dirty="0">
                <a:latin typeface="Calibri" pitchFamily="34" charset="0"/>
                <a:ea typeface="굴림" pitchFamily="50" charset="-127"/>
                <a:cs typeface="Calibri" pitchFamily="34" charset="0"/>
              </a:rPr>
              <a:t>4</a:t>
            </a:r>
          </a:p>
        </p:txBody>
      </p:sp>
      <p:grpSp>
        <p:nvGrpSpPr>
          <p:cNvPr id="2" name="Group 39"/>
          <p:cNvGrpSpPr/>
          <p:nvPr/>
        </p:nvGrpSpPr>
        <p:grpSpPr>
          <a:xfrm>
            <a:off x="-1332656" y="1916832"/>
            <a:ext cx="8856984" cy="2736304"/>
            <a:chOff x="179388" y="2438400"/>
            <a:chExt cx="8964612" cy="3067050"/>
          </a:xfrm>
          <a:scene3d>
            <a:camera prst="perspectiveHeroicExtremeLeftFacing"/>
            <a:lightRig rig="threePt" dir="t"/>
          </a:scene3d>
        </p:grpSpPr>
        <p:sp>
          <p:nvSpPr>
            <p:cNvPr id="9220" name="AutoShape 4"/>
            <p:cNvSpPr>
              <a:spLocks noChangeArrowheads="1"/>
            </p:cNvSpPr>
            <p:nvPr/>
          </p:nvSpPr>
          <p:spPr bwMode="auto">
            <a:xfrm>
              <a:off x="179388" y="3579813"/>
              <a:ext cx="8964612" cy="914400"/>
            </a:xfrm>
            <a:prstGeom prst="rightArrow">
              <a:avLst>
                <a:gd name="adj1" fmla="val 55361"/>
                <a:gd name="adj2" fmla="val 112744"/>
              </a:avLst>
            </a:prstGeom>
            <a:solidFill>
              <a:srgbClr val="FF9900"/>
            </a:solidFill>
            <a:ln w="9525">
              <a:noFill/>
              <a:miter lim="800000"/>
              <a:headEnd/>
              <a:tailEnd/>
            </a:ln>
          </p:spPr>
          <p:txBody>
            <a:bodyPr wrap="none" anchor="ctr"/>
            <a:lstStyle/>
            <a:p>
              <a:pPr>
                <a:defRPr/>
              </a:pPr>
              <a:endParaRPr lang="en-US">
                <a:ea typeface="굴림" pitchFamily="50" charset="-127"/>
              </a:endParaRPr>
            </a:p>
          </p:txBody>
        </p:sp>
        <p:sp>
          <p:nvSpPr>
            <p:cNvPr id="13317" name="Line 5"/>
            <p:cNvSpPr>
              <a:spLocks noChangeShapeType="1"/>
            </p:cNvSpPr>
            <p:nvPr/>
          </p:nvSpPr>
          <p:spPr bwMode="auto">
            <a:xfrm>
              <a:off x="914400" y="2894013"/>
              <a:ext cx="0" cy="1828800"/>
            </a:xfrm>
            <a:prstGeom prst="line">
              <a:avLst/>
            </a:prstGeom>
            <a:noFill/>
            <a:ln w="28575">
              <a:solidFill>
                <a:schemeClr val="accent1">
                  <a:lumMod val="75000"/>
                </a:schemeClr>
              </a:solidFill>
              <a:round/>
              <a:headEnd/>
              <a:tailEnd/>
            </a:ln>
            <a:effectLst/>
          </p:spPr>
          <p:txBody>
            <a:bodyPr/>
            <a:lstStyle/>
            <a:p>
              <a:pPr>
                <a:defRPr/>
              </a:pPr>
              <a:endParaRPr lang="en-US">
                <a:ea typeface="굴림" pitchFamily="50" charset="-127"/>
              </a:endParaRPr>
            </a:p>
          </p:txBody>
        </p:sp>
        <p:sp>
          <p:nvSpPr>
            <p:cNvPr id="13318" name="Line 6"/>
            <p:cNvSpPr>
              <a:spLocks noChangeShapeType="1"/>
            </p:cNvSpPr>
            <p:nvPr/>
          </p:nvSpPr>
          <p:spPr bwMode="auto">
            <a:xfrm>
              <a:off x="6858000" y="2970213"/>
              <a:ext cx="0" cy="2287587"/>
            </a:xfrm>
            <a:prstGeom prst="line">
              <a:avLst/>
            </a:prstGeom>
            <a:noFill/>
            <a:ln w="28575">
              <a:solidFill>
                <a:schemeClr val="accent5">
                  <a:lumMod val="50000"/>
                </a:schemeClr>
              </a:solidFill>
              <a:round/>
              <a:headEnd/>
              <a:tailEnd/>
            </a:ln>
            <a:effectLst/>
          </p:spPr>
          <p:txBody>
            <a:bodyPr/>
            <a:lstStyle/>
            <a:p>
              <a:pPr>
                <a:defRPr/>
              </a:pPr>
              <a:endParaRPr lang="en-US">
                <a:ea typeface="굴림" pitchFamily="50" charset="-127"/>
              </a:endParaRPr>
            </a:p>
          </p:txBody>
        </p:sp>
        <p:sp>
          <p:nvSpPr>
            <p:cNvPr id="13319" name="Line 7"/>
            <p:cNvSpPr>
              <a:spLocks noChangeShapeType="1"/>
            </p:cNvSpPr>
            <p:nvPr/>
          </p:nvSpPr>
          <p:spPr bwMode="auto">
            <a:xfrm>
              <a:off x="5937250" y="2971800"/>
              <a:ext cx="0" cy="1828800"/>
            </a:xfrm>
            <a:prstGeom prst="line">
              <a:avLst/>
            </a:prstGeom>
            <a:noFill/>
            <a:ln w="28575">
              <a:solidFill>
                <a:schemeClr val="accent1">
                  <a:lumMod val="75000"/>
                </a:schemeClr>
              </a:solidFill>
              <a:round/>
              <a:headEnd/>
              <a:tailEnd/>
            </a:ln>
            <a:effectLst/>
          </p:spPr>
          <p:txBody>
            <a:bodyPr/>
            <a:lstStyle/>
            <a:p>
              <a:pPr>
                <a:defRPr/>
              </a:pPr>
              <a:endParaRPr lang="en-US">
                <a:ea typeface="굴림" pitchFamily="50" charset="-127"/>
              </a:endParaRPr>
            </a:p>
          </p:txBody>
        </p:sp>
        <p:sp>
          <p:nvSpPr>
            <p:cNvPr id="9224" name="Oval 8"/>
            <p:cNvSpPr>
              <a:spLocks noChangeArrowheads="1"/>
            </p:cNvSpPr>
            <p:nvPr/>
          </p:nvSpPr>
          <p:spPr bwMode="auto">
            <a:xfrm>
              <a:off x="838200" y="3960813"/>
              <a:ext cx="152400" cy="152400"/>
            </a:xfrm>
            <a:prstGeom prst="ellipse">
              <a:avLst/>
            </a:prstGeom>
            <a:solidFill>
              <a:schemeClr val="tx1"/>
            </a:solidFill>
            <a:ln w="9525">
              <a:noFill/>
              <a:round/>
              <a:headEnd/>
              <a:tailEnd/>
            </a:ln>
          </p:spPr>
          <p:txBody>
            <a:bodyPr wrap="none" anchor="ctr"/>
            <a:lstStyle/>
            <a:p>
              <a:pPr>
                <a:defRPr/>
              </a:pPr>
              <a:endParaRPr lang="en-US">
                <a:ea typeface="굴림" pitchFamily="50" charset="-127"/>
              </a:endParaRPr>
            </a:p>
          </p:txBody>
        </p:sp>
        <p:sp>
          <p:nvSpPr>
            <p:cNvPr id="9225" name="Oval 9"/>
            <p:cNvSpPr>
              <a:spLocks noChangeArrowheads="1"/>
            </p:cNvSpPr>
            <p:nvPr/>
          </p:nvSpPr>
          <p:spPr bwMode="auto">
            <a:xfrm>
              <a:off x="5861050" y="3960813"/>
              <a:ext cx="152400" cy="152400"/>
            </a:xfrm>
            <a:prstGeom prst="ellipse">
              <a:avLst/>
            </a:prstGeom>
            <a:solidFill>
              <a:schemeClr val="tx1"/>
            </a:solidFill>
            <a:ln w="9525">
              <a:noFill/>
              <a:round/>
              <a:headEnd/>
              <a:tailEnd/>
            </a:ln>
          </p:spPr>
          <p:txBody>
            <a:bodyPr wrap="none" anchor="ctr"/>
            <a:lstStyle/>
            <a:p>
              <a:pPr>
                <a:defRPr/>
              </a:pPr>
              <a:endParaRPr lang="en-US">
                <a:ea typeface="굴림" pitchFamily="50" charset="-127"/>
              </a:endParaRPr>
            </a:p>
          </p:txBody>
        </p:sp>
        <p:sp>
          <p:nvSpPr>
            <p:cNvPr id="13322" name="Text Box 10"/>
            <p:cNvSpPr txBox="1">
              <a:spLocks noChangeArrowheads="1"/>
            </p:cNvSpPr>
            <p:nvPr/>
          </p:nvSpPr>
          <p:spPr bwMode="auto">
            <a:xfrm>
              <a:off x="526423" y="2528888"/>
              <a:ext cx="706104" cy="413974"/>
            </a:xfrm>
            <a:prstGeom prst="rect">
              <a:avLst/>
            </a:prstGeom>
            <a:noFill/>
            <a:ln w="9525">
              <a:noFill/>
              <a:miter lim="800000"/>
              <a:headEnd/>
              <a:tailEnd/>
            </a:ln>
            <a:effectLst/>
          </p:spPr>
          <p:txBody>
            <a:bodyPr wrap="none">
              <a:spAutoFit/>
            </a:bodyPr>
            <a:lstStyle/>
            <a:p>
              <a:pPr algn="ctr" latinLnBrk="0">
                <a:defRPr/>
              </a:pPr>
              <a:r>
                <a:rPr kumimoji="0" lang="en-US" altLang="ko-KR" b="1" dirty="0">
                  <a:solidFill>
                    <a:srgbClr val="FF0000"/>
                  </a:solidFill>
                  <a:latin typeface="Arial" pitchFamily="34" charset="0"/>
                  <a:ea typeface="굴림" pitchFamily="50" charset="-127"/>
                  <a:cs typeface="Arial" pitchFamily="34" charset="0"/>
                </a:rPr>
                <a:t>1992</a:t>
              </a:r>
              <a:endParaRPr kumimoji="0" lang="en-US" altLang="ko-KR" b="1" baseline="30000" dirty="0">
                <a:solidFill>
                  <a:srgbClr val="FF0000"/>
                </a:solidFill>
                <a:latin typeface="Arial" pitchFamily="34" charset="0"/>
                <a:ea typeface="굴림" pitchFamily="50" charset="-127"/>
                <a:cs typeface="Arial" pitchFamily="34" charset="0"/>
              </a:endParaRPr>
            </a:p>
          </p:txBody>
        </p:sp>
        <p:sp>
          <p:nvSpPr>
            <p:cNvPr id="9227" name="Text Box 11"/>
            <p:cNvSpPr txBox="1">
              <a:spLocks noChangeArrowheads="1"/>
            </p:cNvSpPr>
            <p:nvPr/>
          </p:nvSpPr>
          <p:spPr bwMode="auto">
            <a:xfrm>
              <a:off x="311943" y="4648201"/>
              <a:ext cx="2259014" cy="724455"/>
            </a:xfrm>
            <a:prstGeom prst="rect">
              <a:avLst/>
            </a:prstGeom>
            <a:solidFill>
              <a:srgbClr val="FFFF00"/>
            </a:solidFill>
            <a:ln w="9525">
              <a:noFill/>
              <a:miter lim="800000"/>
              <a:headEnd/>
              <a:tailEnd/>
            </a:ln>
            <a:effectLst>
              <a:outerShdw blurRad="50800" dist="38100" algn="l" rotWithShape="0">
                <a:prstClr val="black">
                  <a:alpha val="40000"/>
                </a:prstClr>
              </a:outerShdw>
            </a:effectLst>
            <a:sp3d>
              <a:bevelT/>
            </a:sp3d>
          </p:spPr>
          <p:txBody>
            <a:bodyPr wrap="none">
              <a:spAutoFit/>
            </a:bodyPr>
            <a:lstStyle/>
            <a:p>
              <a:pPr algn="ctr" latinLnBrk="0">
                <a:defRPr/>
              </a:pPr>
              <a:r>
                <a:rPr kumimoji="0" lang="en-US" altLang="ko-KR" b="1" dirty="0" err="1">
                  <a:latin typeface="Calibri" pitchFamily="34" charset="0"/>
                  <a:ea typeface="굴림" pitchFamily="50" charset="-127"/>
                  <a:cs typeface="Calibri" pitchFamily="34" charset="0"/>
                </a:rPr>
                <a:t>Interferons</a:t>
              </a:r>
              <a:r>
                <a:rPr kumimoji="0" lang="en-US" altLang="ko-KR" sz="1400" b="1" dirty="0">
                  <a:latin typeface="Calibri" pitchFamily="34" charset="0"/>
                  <a:ea typeface="굴림" pitchFamily="50" charset="-127"/>
                  <a:cs typeface="Calibri" pitchFamily="34" charset="0"/>
                </a:rPr>
                <a:t> </a:t>
              </a:r>
              <a:r>
                <a:rPr kumimoji="0" lang="en-US" altLang="ko-KR" b="1" dirty="0">
                  <a:latin typeface="Calibri" pitchFamily="34" charset="0"/>
                  <a:ea typeface="굴림" pitchFamily="50" charset="-127"/>
                  <a:cs typeface="Calibri" pitchFamily="34" charset="0"/>
                </a:rPr>
                <a:t>approved</a:t>
              </a:r>
              <a:r>
                <a:rPr kumimoji="0" lang="en-US" altLang="ko-KR" sz="1400" b="1" dirty="0">
                  <a:latin typeface="Calibri" pitchFamily="34" charset="0"/>
                  <a:ea typeface="굴림" pitchFamily="50" charset="-127"/>
                  <a:cs typeface="Calibri" pitchFamily="34" charset="0"/>
                </a:rPr>
                <a:t> </a:t>
              </a:r>
              <a:br>
                <a:rPr kumimoji="0" lang="en-US" altLang="ko-KR" sz="1400" b="1" dirty="0">
                  <a:latin typeface="Calibri" pitchFamily="34" charset="0"/>
                  <a:ea typeface="굴림" pitchFamily="50" charset="-127"/>
                  <a:cs typeface="Calibri" pitchFamily="34" charset="0"/>
                </a:rPr>
              </a:br>
              <a:r>
                <a:rPr kumimoji="0" lang="en-US" altLang="ko-KR" sz="1400" b="1" dirty="0">
                  <a:latin typeface="Calibri" pitchFamily="34" charset="0"/>
                  <a:ea typeface="굴림" pitchFamily="50" charset="-127"/>
                  <a:cs typeface="Calibri" pitchFamily="34" charset="0"/>
                </a:rPr>
                <a:t>for </a:t>
              </a:r>
              <a:r>
                <a:rPr kumimoji="0" lang="en-US" altLang="ko-KR" b="1" dirty="0">
                  <a:latin typeface="Calibri" pitchFamily="34" charset="0"/>
                  <a:ea typeface="굴림" pitchFamily="50" charset="-127"/>
                  <a:cs typeface="Calibri" pitchFamily="34" charset="0"/>
                </a:rPr>
                <a:t>CHB</a:t>
              </a:r>
              <a:r>
                <a:rPr kumimoji="0" lang="en-US" altLang="ko-KR" sz="1400" b="1" dirty="0">
                  <a:latin typeface="Calibri" pitchFamily="34" charset="0"/>
                  <a:ea typeface="굴림" pitchFamily="50" charset="-127"/>
                  <a:cs typeface="Calibri" pitchFamily="34" charset="0"/>
                </a:rPr>
                <a:t> </a:t>
              </a:r>
              <a:r>
                <a:rPr kumimoji="0" lang="en-US" altLang="ko-KR" b="1" dirty="0">
                  <a:latin typeface="Calibri" pitchFamily="34" charset="0"/>
                  <a:ea typeface="굴림" pitchFamily="50" charset="-127"/>
                  <a:cs typeface="Calibri" pitchFamily="34" charset="0"/>
                </a:rPr>
                <a:t>treatment</a:t>
              </a:r>
              <a:r>
                <a:rPr kumimoji="0" lang="en-US" altLang="ko-KR" b="1" baseline="30000" dirty="0">
                  <a:latin typeface="Calibri" pitchFamily="34" charset="0"/>
                  <a:ea typeface="굴림" pitchFamily="50" charset="-127"/>
                  <a:cs typeface="Calibri" pitchFamily="34" charset="0"/>
                </a:rPr>
                <a:t>1</a:t>
              </a:r>
            </a:p>
          </p:txBody>
        </p:sp>
        <p:sp>
          <p:nvSpPr>
            <p:cNvPr id="13324" name="Text Box 12"/>
            <p:cNvSpPr txBox="1">
              <a:spLocks noChangeArrowheads="1"/>
            </p:cNvSpPr>
            <p:nvPr/>
          </p:nvSpPr>
          <p:spPr bwMode="auto">
            <a:xfrm>
              <a:off x="5555623" y="2605088"/>
              <a:ext cx="706104" cy="413974"/>
            </a:xfrm>
            <a:prstGeom prst="rect">
              <a:avLst/>
            </a:prstGeom>
            <a:noFill/>
            <a:ln w="9525">
              <a:noFill/>
              <a:miter lim="800000"/>
              <a:headEnd/>
              <a:tailEnd/>
            </a:ln>
            <a:effectLst/>
          </p:spPr>
          <p:txBody>
            <a:bodyPr wrap="none">
              <a:spAutoFit/>
            </a:bodyPr>
            <a:lstStyle/>
            <a:p>
              <a:pPr algn="ctr" latinLnBrk="0">
                <a:defRPr/>
              </a:pPr>
              <a:r>
                <a:rPr kumimoji="0" lang="en-US" altLang="ko-KR" b="1" dirty="0">
                  <a:solidFill>
                    <a:srgbClr val="FF0000"/>
                  </a:solidFill>
                  <a:latin typeface="Arial" pitchFamily="34" charset="0"/>
                  <a:ea typeface="굴림" pitchFamily="50" charset="-127"/>
                  <a:cs typeface="Arial" pitchFamily="34" charset="0"/>
                </a:rPr>
                <a:t>2003</a:t>
              </a:r>
              <a:endParaRPr kumimoji="0" lang="en-US" altLang="ko-KR" b="1" baseline="30000" dirty="0">
                <a:solidFill>
                  <a:srgbClr val="FF0000"/>
                </a:solidFill>
                <a:latin typeface="Arial" pitchFamily="34" charset="0"/>
                <a:ea typeface="굴림" pitchFamily="50" charset="-127"/>
                <a:cs typeface="Arial" pitchFamily="34" charset="0"/>
              </a:endParaRPr>
            </a:p>
          </p:txBody>
        </p:sp>
        <p:sp>
          <p:nvSpPr>
            <p:cNvPr id="13325" name="Text Box 13"/>
            <p:cNvSpPr txBox="1">
              <a:spLocks noChangeArrowheads="1"/>
            </p:cNvSpPr>
            <p:nvPr/>
          </p:nvSpPr>
          <p:spPr bwMode="auto">
            <a:xfrm>
              <a:off x="6470024" y="2603500"/>
              <a:ext cx="706104" cy="413974"/>
            </a:xfrm>
            <a:prstGeom prst="rect">
              <a:avLst/>
            </a:prstGeom>
            <a:noFill/>
            <a:ln w="9525">
              <a:noFill/>
              <a:miter lim="800000"/>
              <a:headEnd/>
              <a:tailEnd/>
            </a:ln>
            <a:effectLst/>
          </p:spPr>
          <p:txBody>
            <a:bodyPr wrap="none">
              <a:spAutoFit/>
            </a:bodyPr>
            <a:lstStyle/>
            <a:p>
              <a:pPr algn="ctr" latinLnBrk="0">
                <a:defRPr/>
              </a:pPr>
              <a:r>
                <a:rPr kumimoji="0" lang="en-US" altLang="ko-KR" b="1" dirty="0">
                  <a:solidFill>
                    <a:srgbClr val="FF0000"/>
                  </a:solidFill>
                  <a:latin typeface="Arial" pitchFamily="34" charset="0"/>
                  <a:ea typeface="굴림" pitchFamily="50" charset="-127"/>
                  <a:cs typeface="Arial" pitchFamily="34" charset="0"/>
                </a:rPr>
                <a:t>2005</a:t>
              </a:r>
              <a:endParaRPr kumimoji="0" lang="en-US" altLang="ko-KR" b="1" baseline="30000" dirty="0">
                <a:solidFill>
                  <a:srgbClr val="FF0000"/>
                </a:solidFill>
                <a:latin typeface="Arial" pitchFamily="34" charset="0"/>
                <a:ea typeface="굴림" pitchFamily="50" charset="-127"/>
                <a:cs typeface="Arial" pitchFamily="34" charset="0"/>
              </a:endParaRPr>
            </a:p>
          </p:txBody>
        </p:sp>
        <p:sp>
          <p:nvSpPr>
            <p:cNvPr id="13326" name="Line 14"/>
            <p:cNvSpPr>
              <a:spLocks noChangeShapeType="1"/>
            </p:cNvSpPr>
            <p:nvPr/>
          </p:nvSpPr>
          <p:spPr bwMode="auto">
            <a:xfrm>
              <a:off x="3635375" y="3429000"/>
              <a:ext cx="0" cy="1828800"/>
            </a:xfrm>
            <a:prstGeom prst="line">
              <a:avLst/>
            </a:prstGeom>
            <a:noFill/>
            <a:ln w="28575">
              <a:solidFill>
                <a:schemeClr val="accent1">
                  <a:lumMod val="75000"/>
                </a:schemeClr>
              </a:solidFill>
              <a:round/>
              <a:headEnd/>
              <a:tailEnd/>
            </a:ln>
            <a:effectLst/>
          </p:spPr>
          <p:txBody>
            <a:bodyPr/>
            <a:lstStyle/>
            <a:p>
              <a:pPr>
                <a:defRPr/>
              </a:pPr>
              <a:endParaRPr lang="en-US">
                <a:ea typeface="굴림" pitchFamily="50" charset="-127"/>
              </a:endParaRPr>
            </a:p>
          </p:txBody>
        </p:sp>
        <p:sp>
          <p:nvSpPr>
            <p:cNvPr id="13328" name="Line 16"/>
            <p:cNvSpPr>
              <a:spLocks noChangeShapeType="1"/>
            </p:cNvSpPr>
            <p:nvPr/>
          </p:nvSpPr>
          <p:spPr bwMode="auto">
            <a:xfrm>
              <a:off x="8229600" y="3429000"/>
              <a:ext cx="0" cy="1371600"/>
            </a:xfrm>
            <a:prstGeom prst="line">
              <a:avLst/>
            </a:prstGeom>
            <a:noFill/>
            <a:ln w="28575">
              <a:solidFill>
                <a:schemeClr val="accent1">
                  <a:lumMod val="75000"/>
                </a:schemeClr>
              </a:solidFill>
              <a:round/>
              <a:headEnd/>
              <a:tailEnd/>
            </a:ln>
            <a:effectLst/>
          </p:spPr>
          <p:txBody>
            <a:bodyPr/>
            <a:lstStyle/>
            <a:p>
              <a:pPr>
                <a:defRPr/>
              </a:pPr>
              <a:endParaRPr lang="en-US">
                <a:ea typeface="굴림" pitchFamily="50" charset="-127"/>
              </a:endParaRPr>
            </a:p>
          </p:txBody>
        </p:sp>
        <p:sp>
          <p:nvSpPr>
            <p:cNvPr id="13329" name="Text Box 17"/>
            <p:cNvSpPr txBox="1">
              <a:spLocks noChangeArrowheads="1"/>
            </p:cNvSpPr>
            <p:nvPr/>
          </p:nvSpPr>
          <p:spPr bwMode="auto">
            <a:xfrm>
              <a:off x="7460624" y="2590800"/>
              <a:ext cx="706104" cy="413974"/>
            </a:xfrm>
            <a:prstGeom prst="rect">
              <a:avLst/>
            </a:prstGeom>
            <a:noFill/>
            <a:ln w="9525">
              <a:noFill/>
              <a:miter lim="800000"/>
              <a:headEnd/>
              <a:tailEnd/>
            </a:ln>
            <a:effectLst/>
          </p:spPr>
          <p:txBody>
            <a:bodyPr wrap="none">
              <a:spAutoFit/>
            </a:bodyPr>
            <a:lstStyle/>
            <a:p>
              <a:pPr algn="ctr" latinLnBrk="0">
                <a:defRPr/>
              </a:pPr>
              <a:r>
                <a:rPr kumimoji="0" lang="en-US" altLang="ko-KR" b="1" dirty="0">
                  <a:solidFill>
                    <a:srgbClr val="FF0000"/>
                  </a:solidFill>
                  <a:latin typeface="Arial" pitchFamily="34" charset="0"/>
                  <a:ea typeface="굴림" pitchFamily="50" charset="-127"/>
                  <a:cs typeface="Arial" pitchFamily="34" charset="0"/>
                </a:rPr>
                <a:t>2007</a:t>
              </a:r>
              <a:endParaRPr kumimoji="0" lang="en-US" altLang="ko-KR" b="1" baseline="30000" dirty="0">
                <a:solidFill>
                  <a:srgbClr val="FF0000"/>
                </a:solidFill>
                <a:latin typeface="Arial" pitchFamily="34" charset="0"/>
                <a:ea typeface="굴림" pitchFamily="50" charset="-127"/>
                <a:cs typeface="Arial" pitchFamily="34" charset="0"/>
              </a:endParaRPr>
            </a:p>
          </p:txBody>
        </p:sp>
        <p:sp>
          <p:nvSpPr>
            <p:cNvPr id="13330" name="Line 18"/>
            <p:cNvSpPr>
              <a:spLocks noChangeShapeType="1"/>
            </p:cNvSpPr>
            <p:nvPr/>
          </p:nvSpPr>
          <p:spPr bwMode="auto">
            <a:xfrm>
              <a:off x="7772400" y="2971800"/>
              <a:ext cx="12700" cy="2133600"/>
            </a:xfrm>
            <a:prstGeom prst="line">
              <a:avLst/>
            </a:prstGeom>
            <a:noFill/>
            <a:ln w="28575">
              <a:solidFill>
                <a:schemeClr val="accent1">
                  <a:lumMod val="75000"/>
                </a:schemeClr>
              </a:solidFill>
              <a:round/>
              <a:headEnd/>
              <a:tailEnd/>
            </a:ln>
            <a:effectLst/>
          </p:spPr>
          <p:txBody>
            <a:bodyPr/>
            <a:lstStyle/>
            <a:p>
              <a:pPr>
                <a:defRPr/>
              </a:pPr>
              <a:endParaRPr lang="en-US">
                <a:ea typeface="굴림" pitchFamily="50" charset="-127"/>
              </a:endParaRPr>
            </a:p>
          </p:txBody>
        </p:sp>
        <p:sp>
          <p:nvSpPr>
            <p:cNvPr id="9234" name="Oval 19"/>
            <p:cNvSpPr>
              <a:spLocks noChangeArrowheads="1"/>
            </p:cNvSpPr>
            <p:nvPr/>
          </p:nvSpPr>
          <p:spPr bwMode="auto">
            <a:xfrm>
              <a:off x="8166100" y="3960813"/>
              <a:ext cx="152400" cy="152400"/>
            </a:xfrm>
            <a:prstGeom prst="ellipse">
              <a:avLst/>
            </a:prstGeom>
            <a:solidFill>
              <a:schemeClr val="tx1"/>
            </a:solidFill>
            <a:ln w="9525">
              <a:noFill/>
              <a:round/>
              <a:headEnd/>
              <a:tailEnd/>
            </a:ln>
          </p:spPr>
          <p:txBody>
            <a:bodyPr wrap="none" anchor="ctr"/>
            <a:lstStyle/>
            <a:p>
              <a:pPr>
                <a:defRPr/>
              </a:pPr>
              <a:endParaRPr lang="en-US">
                <a:ea typeface="굴림" pitchFamily="50" charset="-127"/>
              </a:endParaRPr>
            </a:p>
          </p:txBody>
        </p:sp>
        <p:sp>
          <p:nvSpPr>
            <p:cNvPr id="13332" name="Text Box 20"/>
            <p:cNvSpPr txBox="1">
              <a:spLocks noChangeArrowheads="1"/>
            </p:cNvSpPr>
            <p:nvPr/>
          </p:nvSpPr>
          <p:spPr bwMode="auto">
            <a:xfrm>
              <a:off x="7911473" y="3048000"/>
              <a:ext cx="706104" cy="413974"/>
            </a:xfrm>
            <a:prstGeom prst="rect">
              <a:avLst/>
            </a:prstGeom>
            <a:noFill/>
            <a:ln w="9525">
              <a:noFill/>
              <a:miter lim="800000"/>
              <a:headEnd/>
              <a:tailEnd/>
            </a:ln>
            <a:effectLst/>
          </p:spPr>
          <p:txBody>
            <a:bodyPr wrap="none">
              <a:spAutoFit/>
            </a:bodyPr>
            <a:lstStyle/>
            <a:p>
              <a:pPr algn="ctr" latinLnBrk="0">
                <a:defRPr/>
              </a:pPr>
              <a:r>
                <a:rPr kumimoji="0" lang="en-US" altLang="ko-KR" b="1">
                  <a:solidFill>
                    <a:srgbClr val="FF0000"/>
                  </a:solidFill>
                  <a:latin typeface="Arial" pitchFamily="34" charset="0"/>
                  <a:ea typeface="굴림" pitchFamily="50" charset="-127"/>
                  <a:cs typeface="Arial" pitchFamily="34" charset="0"/>
                </a:rPr>
                <a:t>2008</a:t>
              </a:r>
              <a:endParaRPr kumimoji="0" lang="en-US" altLang="ko-KR" b="1" baseline="30000">
                <a:solidFill>
                  <a:srgbClr val="FF0000"/>
                </a:solidFill>
                <a:latin typeface="Arial" pitchFamily="34" charset="0"/>
                <a:ea typeface="굴림" pitchFamily="50" charset="-127"/>
                <a:cs typeface="Arial" pitchFamily="34" charset="0"/>
              </a:endParaRPr>
            </a:p>
          </p:txBody>
        </p:sp>
        <p:sp>
          <p:nvSpPr>
            <p:cNvPr id="13333" name="Text Box 21"/>
            <p:cNvSpPr txBox="1">
              <a:spLocks noChangeArrowheads="1"/>
            </p:cNvSpPr>
            <p:nvPr/>
          </p:nvSpPr>
          <p:spPr bwMode="auto">
            <a:xfrm>
              <a:off x="3269623" y="3030538"/>
              <a:ext cx="706104" cy="413974"/>
            </a:xfrm>
            <a:prstGeom prst="rect">
              <a:avLst/>
            </a:prstGeom>
            <a:noFill/>
            <a:ln w="9525">
              <a:noFill/>
              <a:miter lim="800000"/>
              <a:headEnd/>
              <a:tailEnd/>
            </a:ln>
            <a:effectLst/>
          </p:spPr>
          <p:txBody>
            <a:bodyPr wrap="none">
              <a:spAutoFit/>
            </a:bodyPr>
            <a:lstStyle/>
            <a:p>
              <a:pPr algn="ctr" latinLnBrk="0">
                <a:defRPr/>
              </a:pPr>
              <a:r>
                <a:rPr kumimoji="0" lang="en-US" altLang="ko-KR" b="1" dirty="0">
                  <a:solidFill>
                    <a:srgbClr val="FF0000"/>
                  </a:solidFill>
                  <a:latin typeface="Arial" pitchFamily="34" charset="0"/>
                  <a:ea typeface="굴림" pitchFamily="50" charset="-127"/>
                  <a:cs typeface="Arial" pitchFamily="34" charset="0"/>
                </a:rPr>
                <a:t>1998</a:t>
              </a:r>
              <a:endParaRPr kumimoji="0" lang="en-US" altLang="ko-KR" b="1" baseline="30000" dirty="0">
                <a:solidFill>
                  <a:srgbClr val="FF0000"/>
                </a:solidFill>
                <a:latin typeface="Arial" pitchFamily="34" charset="0"/>
                <a:ea typeface="굴림" pitchFamily="50" charset="-127"/>
                <a:cs typeface="Arial" pitchFamily="34" charset="0"/>
              </a:endParaRPr>
            </a:p>
          </p:txBody>
        </p:sp>
        <p:sp>
          <p:nvSpPr>
            <p:cNvPr id="9237" name="Text Box 22"/>
            <p:cNvSpPr txBox="1">
              <a:spLocks noChangeArrowheads="1"/>
            </p:cNvSpPr>
            <p:nvPr/>
          </p:nvSpPr>
          <p:spPr bwMode="auto">
            <a:xfrm>
              <a:off x="3333750" y="5105400"/>
              <a:ext cx="673100" cy="400050"/>
            </a:xfrm>
            <a:prstGeom prst="rect">
              <a:avLst/>
            </a:prstGeom>
            <a:solidFill>
              <a:srgbClr val="FF9900"/>
            </a:solidFill>
            <a:ln w="9525">
              <a:noFill/>
              <a:miter lim="800000"/>
              <a:headEnd/>
              <a:tailEnd/>
            </a:ln>
            <a:effectLst>
              <a:outerShdw blurRad="50800" dist="38100" algn="l" rotWithShape="0">
                <a:prstClr val="black">
                  <a:alpha val="40000"/>
                </a:prstClr>
              </a:outerShdw>
            </a:effectLst>
            <a:sp3d>
              <a:bevelT/>
            </a:sp3d>
          </p:spPr>
          <p:txBody>
            <a:bodyPr wrap="none">
              <a:spAutoFit/>
            </a:bodyPr>
            <a:lstStyle/>
            <a:p>
              <a:pPr algn="ctr" latinLnBrk="0">
                <a:defRPr/>
              </a:pPr>
              <a:r>
                <a:rPr kumimoji="0" lang="en-US" altLang="ko-KR" sz="2000" b="1" dirty="0">
                  <a:latin typeface="Calibri" pitchFamily="34" charset="0"/>
                  <a:ea typeface="굴림" pitchFamily="50" charset="-127"/>
                  <a:cs typeface="Calibri" pitchFamily="34" charset="0"/>
                </a:rPr>
                <a:t>LVD</a:t>
              </a:r>
              <a:r>
                <a:rPr kumimoji="0" lang="en-US" altLang="ko-KR" sz="2000" b="1" baseline="30000" dirty="0">
                  <a:latin typeface="Calibri" pitchFamily="34" charset="0"/>
                  <a:ea typeface="굴림" pitchFamily="50" charset="-127"/>
                  <a:cs typeface="Calibri" pitchFamily="34" charset="0"/>
                </a:rPr>
                <a:t>2</a:t>
              </a:r>
            </a:p>
          </p:txBody>
        </p:sp>
        <p:sp>
          <p:nvSpPr>
            <p:cNvPr id="9238" name="Text Box 23"/>
            <p:cNvSpPr txBox="1">
              <a:spLocks noChangeArrowheads="1"/>
            </p:cNvSpPr>
            <p:nvPr/>
          </p:nvSpPr>
          <p:spPr bwMode="auto">
            <a:xfrm>
              <a:off x="6343650" y="5105400"/>
              <a:ext cx="1008063" cy="400050"/>
            </a:xfrm>
            <a:prstGeom prst="rect">
              <a:avLst/>
            </a:prstGeom>
            <a:solidFill>
              <a:srgbClr val="FFFF99"/>
            </a:solidFill>
            <a:ln w="9525">
              <a:noFill/>
              <a:miter lim="800000"/>
              <a:headEnd/>
              <a:tailEnd/>
            </a:ln>
            <a:effectLst>
              <a:outerShdw blurRad="50800" dist="38100" algn="l" rotWithShape="0">
                <a:prstClr val="black">
                  <a:alpha val="40000"/>
                </a:prstClr>
              </a:outerShdw>
            </a:effectLst>
            <a:sp3d>
              <a:bevelT/>
            </a:sp3d>
          </p:spPr>
          <p:txBody>
            <a:bodyPr wrap="none">
              <a:spAutoFit/>
            </a:bodyPr>
            <a:lstStyle/>
            <a:p>
              <a:pPr algn="ctr" latinLnBrk="0">
                <a:defRPr/>
              </a:pPr>
              <a:r>
                <a:rPr kumimoji="0" lang="en-US" altLang="ko-KR" sz="2000" b="1" dirty="0">
                  <a:latin typeface="Calibri" pitchFamily="34" charset="0"/>
                  <a:ea typeface="굴림" pitchFamily="50" charset="-127"/>
                  <a:cs typeface="Calibri" pitchFamily="34" charset="0"/>
                </a:rPr>
                <a:t>PegIFN</a:t>
              </a:r>
              <a:r>
                <a:rPr kumimoji="0" lang="en-US" altLang="ko-KR" sz="2000" b="1" baseline="30000" dirty="0">
                  <a:latin typeface="Calibri" pitchFamily="34" charset="0"/>
                  <a:ea typeface="굴림" pitchFamily="50" charset="-127"/>
                  <a:cs typeface="Calibri" pitchFamily="34" charset="0"/>
                </a:rPr>
                <a:t>5</a:t>
              </a:r>
            </a:p>
          </p:txBody>
        </p:sp>
        <p:sp>
          <p:nvSpPr>
            <p:cNvPr id="9239" name="Text Box 24"/>
            <p:cNvSpPr txBox="1">
              <a:spLocks noChangeArrowheads="1"/>
            </p:cNvSpPr>
            <p:nvPr/>
          </p:nvSpPr>
          <p:spPr bwMode="auto">
            <a:xfrm>
              <a:off x="5564188" y="4632325"/>
              <a:ext cx="736600" cy="400050"/>
            </a:xfrm>
            <a:prstGeom prst="rect">
              <a:avLst/>
            </a:prstGeom>
            <a:solidFill>
              <a:schemeClr val="folHlink"/>
            </a:solidFill>
            <a:ln w="9525">
              <a:noFill/>
              <a:miter lim="800000"/>
              <a:headEnd/>
              <a:tailEnd/>
            </a:ln>
            <a:effectLst>
              <a:outerShdw blurRad="50800" dist="38100" algn="l" rotWithShape="0">
                <a:prstClr val="black">
                  <a:alpha val="40000"/>
                </a:prstClr>
              </a:outerShdw>
            </a:effectLst>
            <a:sp3d>
              <a:bevelT/>
            </a:sp3d>
          </p:spPr>
          <p:txBody>
            <a:bodyPr wrap="none">
              <a:spAutoFit/>
            </a:bodyPr>
            <a:lstStyle/>
            <a:p>
              <a:pPr algn="ctr" latinLnBrk="0">
                <a:defRPr/>
              </a:pPr>
              <a:r>
                <a:rPr kumimoji="0" lang="en-US" altLang="ko-KR" sz="2000" b="1" dirty="0">
                  <a:latin typeface="Calibri" pitchFamily="34" charset="0"/>
                  <a:ea typeface="굴림" pitchFamily="50" charset="-127"/>
                  <a:cs typeface="Calibri" pitchFamily="34" charset="0"/>
                </a:rPr>
                <a:t>ADV</a:t>
              </a:r>
              <a:r>
                <a:rPr kumimoji="0" lang="en-US" altLang="ko-KR" sz="2000" b="1" baseline="30000" dirty="0">
                  <a:latin typeface="Calibri" pitchFamily="34" charset="0"/>
                  <a:ea typeface="굴림" pitchFamily="50" charset="-127"/>
                  <a:cs typeface="Calibri" pitchFamily="34" charset="0"/>
                </a:rPr>
                <a:t>3</a:t>
              </a:r>
            </a:p>
          </p:txBody>
        </p:sp>
        <p:sp>
          <p:nvSpPr>
            <p:cNvPr id="9240" name="Text Box 25"/>
            <p:cNvSpPr txBox="1">
              <a:spLocks noChangeArrowheads="1"/>
            </p:cNvSpPr>
            <p:nvPr/>
          </p:nvSpPr>
          <p:spPr bwMode="auto">
            <a:xfrm>
              <a:off x="6526213" y="4632325"/>
              <a:ext cx="674687" cy="400050"/>
            </a:xfrm>
            <a:prstGeom prst="rect">
              <a:avLst/>
            </a:prstGeom>
            <a:solidFill>
              <a:srgbClr val="CC99FF"/>
            </a:solidFill>
            <a:ln w="9525">
              <a:noFill/>
              <a:miter lim="800000"/>
              <a:headEnd/>
              <a:tailEnd/>
            </a:ln>
            <a:effectLst>
              <a:outerShdw blurRad="50800" dist="38100" algn="l" rotWithShape="0">
                <a:prstClr val="black">
                  <a:alpha val="40000"/>
                </a:prstClr>
              </a:outerShdw>
            </a:effectLst>
            <a:sp3d>
              <a:bevelT/>
            </a:sp3d>
          </p:spPr>
          <p:txBody>
            <a:bodyPr wrap="none">
              <a:spAutoFit/>
            </a:bodyPr>
            <a:lstStyle/>
            <a:p>
              <a:pPr algn="ctr" latinLnBrk="0">
                <a:defRPr/>
              </a:pPr>
              <a:r>
                <a:rPr kumimoji="0" lang="en-US" altLang="ko-KR" sz="2000" b="1" dirty="0">
                  <a:latin typeface="Calibri" pitchFamily="34" charset="0"/>
                  <a:ea typeface="굴림" pitchFamily="50" charset="-127"/>
                  <a:cs typeface="Calibri" pitchFamily="34" charset="0"/>
                </a:rPr>
                <a:t>ETV</a:t>
              </a:r>
              <a:r>
                <a:rPr kumimoji="0" lang="en-US" altLang="ko-KR" sz="2000" b="1" baseline="30000" dirty="0">
                  <a:latin typeface="Calibri" pitchFamily="34" charset="0"/>
                  <a:ea typeface="굴림" pitchFamily="50" charset="-127"/>
                  <a:cs typeface="Calibri" pitchFamily="34" charset="0"/>
                </a:rPr>
                <a:t>6</a:t>
              </a:r>
            </a:p>
          </p:txBody>
        </p:sp>
        <p:sp>
          <p:nvSpPr>
            <p:cNvPr id="9241" name="Text Box 26"/>
            <p:cNvSpPr txBox="1">
              <a:spLocks noChangeArrowheads="1"/>
            </p:cNvSpPr>
            <p:nvPr/>
          </p:nvSpPr>
          <p:spPr bwMode="auto">
            <a:xfrm>
              <a:off x="7535863" y="5105400"/>
              <a:ext cx="646112" cy="400050"/>
            </a:xfrm>
            <a:prstGeom prst="rect">
              <a:avLst/>
            </a:prstGeom>
            <a:solidFill>
              <a:srgbClr val="FF0000"/>
            </a:solidFill>
            <a:ln w="9525">
              <a:noFill/>
              <a:miter lim="800000"/>
              <a:headEnd/>
              <a:tailEnd/>
            </a:ln>
            <a:effectLst>
              <a:outerShdw blurRad="50800" dist="38100" algn="l" rotWithShape="0">
                <a:prstClr val="black">
                  <a:alpha val="40000"/>
                </a:prstClr>
              </a:outerShdw>
            </a:effectLst>
            <a:sp3d>
              <a:bevelT/>
            </a:sp3d>
          </p:spPr>
          <p:txBody>
            <a:bodyPr wrap="none">
              <a:spAutoFit/>
            </a:bodyPr>
            <a:lstStyle/>
            <a:p>
              <a:pPr algn="ctr" latinLnBrk="0">
                <a:defRPr/>
              </a:pPr>
              <a:r>
                <a:rPr kumimoji="0" lang="en-US" altLang="ko-KR" sz="2000" b="1" dirty="0">
                  <a:solidFill>
                    <a:schemeClr val="bg1"/>
                  </a:solidFill>
                  <a:latin typeface="Calibri" pitchFamily="34" charset="0"/>
                  <a:ea typeface="굴림" pitchFamily="50" charset="-127"/>
                  <a:cs typeface="Calibri" pitchFamily="34" charset="0"/>
                </a:rPr>
                <a:t>LdT</a:t>
              </a:r>
              <a:r>
                <a:rPr kumimoji="0" lang="en-US" altLang="ko-KR" sz="2000" b="1" baseline="30000" dirty="0">
                  <a:solidFill>
                    <a:schemeClr val="bg1"/>
                  </a:solidFill>
                  <a:latin typeface="Calibri" pitchFamily="34" charset="0"/>
                  <a:ea typeface="굴림" pitchFamily="50" charset="-127"/>
                  <a:cs typeface="Calibri" pitchFamily="34" charset="0"/>
                </a:rPr>
                <a:t>9</a:t>
              </a:r>
            </a:p>
          </p:txBody>
        </p:sp>
        <p:sp>
          <p:nvSpPr>
            <p:cNvPr id="9242" name="Text Box 27"/>
            <p:cNvSpPr txBox="1">
              <a:spLocks noChangeArrowheads="1"/>
            </p:cNvSpPr>
            <p:nvPr/>
          </p:nvSpPr>
          <p:spPr bwMode="auto">
            <a:xfrm>
              <a:off x="7921625" y="4632325"/>
              <a:ext cx="763588" cy="400050"/>
            </a:xfrm>
            <a:prstGeom prst="rect">
              <a:avLst/>
            </a:prstGeom>
            <a:solidFill>
              <a:srgbClr val="33CCCC"/>
            </a:solidFill>
            <a:ln w="9525">
              <a:noFill/>
              <a:miter lim="800000"/>
              <a:headEnd/>
              <a:tailEnd/>
            </a:ln>
            <a:effectLst>
              <a:outerShdw blurRad="50800" dist="38100" algn="l" rotWithShape="0">
                <a:prstClr val="black">
                  <a:alpha val="40000"/>
                </a:prstClr>
              </a:outerShdw>
            </a:effectLst>
            <a:sp3d>
              <a:bevelT/>
            </a:sp3d>
          </p:spPr>
          <p:txBody>
            <a:bodyPr wrap="none">
              <a:spAutoFit/>
            </a:bodyPr>
            <a:lstStyle/>
            <a:p>
              <a:pPr algn="ctr" latinLnBrk="0">
                <a:defRPr/>
              </a:pPr>
              <a:r>
                <a:rPr kumimoji="0" lang="en-US" altLang="ko-KR" sz="2000" b="1" dirty="0">
                  <a:latin typeface="Calibri" pitchFamily="34" charset="0"/>
                  <a:ea typeface="굴림" pitchFamily="50" charset="-127"/>
                  <a:cs typeface="Calibri" pitchFamily="34" charset="0"/>
                </a:rPr>
                <a:t>TDF</a:t>
              </a:r>
              <a:r>
                <a:rPr kumimoji="0" lang="en-US" altLang="ko-KR" sz="2000" b="1" baseline="30000" dirty="0">
                  <a:latin typeface="Calibri" pitchFamily="34" charset="0"/>
                  <a:ea typeface="굴림" pitchFamily="50" charset="-127"/>
                  <a:cs typeface="Calibri" pitchFamily="34" charset="0"/>
                </a:rPr>
                <a:t>10</a:t>
              </a:r>
            </a:p>
          </p:txBody>
        </p:sp>
        <p:sp>
          <p:nvSpPr>
            <p:cNvPr id="13342" name="Line 30"/>
            <p:cNvSpPr>
              <a:spLocks noChangeShapeType="1"/>
            </p:cNvSpPr>
            <p:nvPr/>
          </p:nvSpPr>
          <p:spPr bwMode="auto">
            <a:xfrm>
              <a:off x="6400800" y="3429000"/>
              <a:ext cx="0" cy="609600"/>
            </a:xfrm>
            <a:prstGeom prst="line">
              <a:avLst/>
            </a:prstGeom>
            <a:noFill/>
            <a:ln w="28575">
              <a:solidFill>
                <a:schemeClr val="accent1">
                  <a:lumMod val="75000"/>
                </a:schemeClr>
              </a:solidFill>
              <a:round/>
              <a:headEnd/>
              <a:tailEnd/>
            </a:ln>
            <a:effectLst/>
          </p:spPr>
          <p:txBody>
            <a:bodyPr/>
            <a:lstStyle/>
            <a:p>
              <a:pPr>
                <a:defRPr/>
              </a:pPr>
              <a:endParaRPr lang="en-US">
                <a:ea typeface="굴림" pitchFamily="50" charset="-127"/>
              </a:endParaRPr>
            </a:p>
          </p:txBody>
        </p:sp>
        <p:sp>
          <p:nvSpPr>
            <p:cNvPr id="9246" name="Oval 31"/>
            <p:cNvSpPr>
              <a:spLocks noChangeArrowheads="1"/>
            </p:cNvSpPr>
            <p:nvPr/>
          </p:nvSpPr>
          <p:spPr bwMode="auto">
            <a:xfrm>
              <a:off x="6324600" y="3960813"/>
              <a:ext cx="152400" cy="152400"/>
            </a:xfrm>
            <a:prstGeom prst="ellipse">
              <a:avLst/>
            </a:prstGeom>
            <a:solidFill>
              <a:schemeClr val="tx1"/>
            </a:solidFill>
            <a:ln w="9525">
              <a:noFill/>
              <a:round/>
              <a:headEnd/>
              <a:tailEnd/>
            </a:ln>
          </p:spPr>
          <p:txBody>
            <a:bodyPr wrap="none" anchor="ctr"/>
            <a:lstStyle/>
            <a:p>
              <a:pPr>
                <a:defRPr/>
              </a:pPr>
              <a:endParaRPr lang="en-US">
                <a:ea typeface="굴림" pitchFamily="50" charset="-127"/>
              </a:endParaRPr>
            </a:p>
          </p:txBody>
        </p:sp>
        <p:sp>
          <p:nvSpPr>
            <p:cNvPr id="13344" name="Text Box 32"/>
            <p:cNvSpPr txBox="1">
              <a:spLocks noChangeArrowheads="1"/>
            </p:cNvSpPr>
            <p:nvPr/>
          </p:nvSpPr>
          <p:spPr bwMode="auto">
            <a:xfrm>
              <a:off x="6082673" y="3048000"/>
              <a:ext cx="706104" cy="413974"/>
            </a:xfrm>
            <a:prstGeom prst="rect">
              <a:avLst/>
            </a:prstGeom>
            <a:noFill/>
            <a:ln w="9525">
              <a:noFill/>
              <a:miter lim="800000"/>
              <a:headEnd/>
              <a:tailEnd/>
            </a:ln>
            <a:effectLst/>
          </p:spPr>
          <p:txBody>
            <a:bodyPr wrap="none">
              <a:spAutoFit/>
            </a:bodyPr>
            <a:lstStyle/>
            <a:p>
              <a:pPr algn="ctr" latinLnBrk="0">
                <a:defRPr/>
              </a:pPr>
              <a:r>
                <a:rPr kumimoji="0" lang="en-US" altLang="ko-KR" b="1" dirty="0">
                  <a:solidFill>
                    <a:srgbClr val="FF0000"/>
                  </a:solidFill>
                  <a:latin typeface="Arial" pitchFamily="34" charset="0"/>
                  <a:ea typeface="굴림" pitchFamily="50" charset="-127"/>
                  <a:cs typeface="Arial" pitchFamily="34" charset="0"/>
                </a:rPr>
                <a:t>2004</a:t>
              </a:r>
              <a:endParaRPr kumimoji="0" lang="en-US" altLang="ko-KR" b="1" baseline="30000" dirty="0">
                <a:solidFill>
                  <a:srgbClr val="FF0000"/>
                </a:solidFill>
                <a:latin typeface="Arial" pitchFamily="34" charset="0"/>
                <a:ea typeface="굴림" pitchFamily="50" charset="-127"/>
                <a:cs typeface="Arial" pitchFamily="34" charset="0"/>
              </a:endParaRPr>
            </a:p>
          </p:txBody>
        </p:sp>
        <p:sp>
          <p:nvSpPr>
            <p:cNvPr id="13345" name="Line 33"/>
            <p:cNvSpPr>
              <a:spLocks noChangeShapeType="1"/>
            </p:cNvSpPr>
            <p:nvPr/>
          </p:nvSpPr>
          <p:spPr bwMode="auto">
            <a:xfrm>
              <a:off x="6400800" y="2438400"/>
              <a:ext cx="0" cy="609600"/>
            </a:xfrm>
            <a:prstGeom prst="line">
              <a:avLst/>
            </a:prstGeom>
            <a:noFill/>
            <a:ln w="28575">
              <a:solidFill>
                <a:schemeClr val="accent1">
                  <a:lumMod val="75000"/>
                </a:schemeClr>
              </a:solidFill>
              <a:round/>
              <a:headEnd/>
              <a:tailEnd/>
            </a:ln>
            <a:effectLst/>
          </p:spPr>
          <p:txBody>
            <a:bodyPr/>
            <a:lstStyle/>
            <a:p>
              <a:pPr>
                <a:defRPr/>
              </a:pPr>
              <a:endParaRPr lang="en-US">
                <a:ea typeface="굴림" pitchFamily="50" charset="-127"/>
              </a:endParaRPr>
            </a:p>
          </p:txBody>
        </p:sp>
        <p:sp>
          <p:nvSpPr>
            <p:cNvPr id="13347" name="Text Box 35"/>
            <p:cNvSpPr txBox="1">
              <a:spLocks noChangeArrowheads="1"/>
            </p:cNvSpPr>
            <p:nvPr/>
          </p:nvSpPr>
          <p:spPr bwMode="auto">
            <a:xfrm>
              <a:off x="6927224" y="3048000"/>
              <a:ext cx="706104" cy="413974"/>
            </a:xfrm>
            <a:prstGeom prst="rect">
              <a:avLst/>
            </a:prstGeom>
            <a:noFill/>
            <a:ln w="9525">
              <a:noFill/>
              <a:miter lim="800000"/>
              <a:headEnd/>
              <a:tailEnd/>
            </a:ln>
            <a:effectLst/>
          </p:spPr>
          <p:txBody>
            <a:bodyPr wrap="none">
              <a:spAutoFit/>
            </a:bodyPr>
            <a:lstStyle/>
            <a:p>
              <a:pPr algn="ctr" latinLnBrk="0">
                <a:defRPr/>
              </a:pPr>
              <a:r>
                <a:rPr kumimoji="0" lang="en-US" altLang="ko-KR" b="1" dirty="0">
                  <a:solidFill>
                    <a:srgbClr val="FF0000"/>
                  </a:solidFill>
                  <a:latin typeface="Arial" pitchFamily="34" charset="0"/>
                  <a:ea typeface="굴림" pitchFamily="50" charset="-127"/>
                  <a:cs typeface="Arial" pitchFamily="34" charset="0"/>
                </a:rPr>
                <a:t>2006</a:t>
              </a:r>
              <a:endParaRPr kumimoji="0" lang="en-US" altLang="ko-KR" b="1" baseline="30000" dirty="0">
                <a:solidFill>
                  <a:srgbClr val="FF0000"/>
                </a:solidFill>
                <a:latin typeface="Arial" pitchFamily="34" charset="0"/>
                <a:ea typeface="굴림" pitchFamily="50" charset="-127"/>
                <a:cs typeface="Arial" pitchFamily="34" charset="0"/>
              </a:endParaRPr>
            </a:p>
          </p:txBody>
        </p:sp>
        <p:sp>
          <p:nvSpPr>
            <p:cNvPr id="9251" name="Oval 36"/>
            <p:cNvSpPr>
              <a:spLocks noChangeArrowheads="1"/>
            </p:cNvSpPr>
            <p:nvPr/>
          </p:nvSpPr>
          <p:spPr bwMode="auto">
            <a:xfrm>
              <a:off x="6781800" y="3962400"/>
              <a:ext cx="152400" cy="152400"/>
            </a:xfrm>
            <a:prstGeom prst="ellipse">
              <a:avLst/>
            </a:prstGeom>
            <a:solidFill>
              <a:schemeClr val="tx1"/>
            </a:solidFill>
            <a:ln w="9525">
              <a:noFill/>
              <a:round/>
              <a:headEnd/>
              <a:tailEnd/>
            </a:ln>
          </p:spPr>
          <p:txBody>
            <a:bodyPr wrap="none" anchor="ctr"/>
            <a:lstStyle/>
            <a:p>
              <a:pPr>
                <a:defRPr/>
              </a:pPr>
              <a:endParaRPr lang="en-US">
                <a:ea typeface="굴림" pitchFamily="50" charset="-127"/>
              </a:endParaRPr>
            </a:p>
          </p:txBody>
        </p:sp>
        <p:sp>
          <p:nvSpPr>
            <p:cNvPr id="13349" name="Line 37"/>
            <p:cNvSpPr>
              <a:spLocks noChangeShapeType="1"/>
            </p:cNvSpPr>
            <p:nvPr/>
          </p:nvSpPr>
          <p:spPr bwMode="auto">
            <a:xfrm>
              <a:off x="7315200" y="3429000"/>
              <a:ext cx="0" cy="609600"/>
            </a:xfrm>
            <a:prstGeom prst="line">
              <a:avLst/>
            </a:prstGeom>
            <a:noFill/>
            <a:ln w="28575">
              <a:solidFill>
                <a:schemeClr val="accent1">
                  <a:lumMod val="75000"/>
                </a:schemeClr>
              </a:solidFill>
              <a:round/>
              <a:headEnd/>
              <a:tailEnd/>
            </a:ln>
            <a:effectLst/>
          </p:spPr>
          <p:txBody>
            <a:bodyPr/>
            <a:lstStyle/>
            <a:p>
              <a:pPr>
                <a:defRPr/>
              </a:pPr>
              <a:endParaRPr lang="en-US">
                <a:ea typeface="굴림" pitchFamily="50" charset="-127"/>
              </a:endParaRPr>
            </a:p>
          </p:txBody>
        </p:sp>
        <p:sp>
          <p:nvSpPr>
            <p:cNvPr id="9253" name="Oval 38"/>
            <p:cNvSpPr>
              <a:spLocks noChangeArrowheads="1"/>
            </p:cNvSpPr>
            <p:nvPr/>
          </p:nvSpPr>
          <p:spPr bwMode="auto">
            <a:xfrm>
              <a:off x="7239000" y="3960813"/>
              <a:ext cx="152400" cy="152400"/>
            </a:xfrm>
            <a:prstGeom prst="ellipse">
              <a:avLst/>
            </a:prstGeom>
            <a:solidFill>
              <a:schemeClr val="tx1"/>
            </a:solidFill>
            <a:ln w="9525">
              <a:noFill/>
              <a:round/>
              <a:headEnd/>
              <a:tailEnd/>
            </a:ln>
          </p:spPr>
          <p:txBody>
            <a:bodyPr wrap="none" anchor="ctr"/>
            <a:lstStyle/>
            <a:p>
              <a:pPr>
                <a:defRPr/>
              </a:pPr>
              <a:endParaRPr lang="en-US">
                <a:ea typeface="굴림" pitchFamily="50" charset="-127"/>
              </a:endParaRPr>
            </a:p>
          </p:txBody>
        </p:sp>
        <p:sp>
          <p:nvSpPr>
            <p:cNvPr id="9254" name="Oval 39"/>
            <p:cNvSpPr>
              <a:spLocks noChangeArrowheads="1"/>
            </p:cNvSpPr>
            <p:nvPr/>
          </p:nvSpPr>
          <p:spPr bwMode="auto">
            <a:xfrm>
              <a:off x="7702550" y="3960813"/>
              <a:ext cx="152400" cy="152400"/>
            </a:xfrm>
            <a:prstGeom prst="ellipse">
              <a:avLst/>
            </a:prstGeom>
            <a:solidFill>
              <a:schemeClr val="tx1"/>
            </a:solidFill>
            <a:ln w="9525">
              <a:noFill/>
              <a:round/>
              <a:headEnd/>
              <a:tailEnd/>
            </a:ln>
          </p:spPr>
          <p:txBody>
            <a:bodyPr wrap="none" anchor="ctr"/>
            <a:lstStyle/>
            <a:p>
              <a:pPr>
                <a:defRPr/>
              </a:pPr>
              <a:endParaRPr lang="en-US">
                <a:ea typeface="굴림" pitchFamily="50" charset="-127"/>
              </a:endParaRPr>
            </a:p>
          </p:txBody>
        </p:sp>
        <p:sp>
          <p:nvSpPr>
            <p:cNvPr id="9255" name="Oval 9"/>
            <p:cNvSpPr>
              <a:spLocks noChangeArrowheads="1"/>
            </p:cNvSpPr>
            <p:nvPr/>
          </p:nvSpPr>
          <p:spPr bwMode="auto">
            <a:xfrm>
              <a:off x="3563938" y="3933825"/>
              <a:ext cx="152400" cy="152400"/>
            </a:xfrm>
            <a:prstGeom prst="ellipse">
              <a:avLst/>
            </a:prstGeom>
            <a:solidFill>
              <a:schemeClr val="tx1"/>
            </a:solidFill>
            <a:ln w="9525">
              <a:noFill/>
              <a:round/>
              <a:headEnd/>
              <a:tailEnd/>
            </a:ln>
          </p:spPr>
          <p:txBody>
            <a:bodyPr wrap="none" anchor="ctr"/>
            <a:lstStyle/>
            <a:p>
              <a:pPr>
                <a:defRPr/>
              </a:pPr>
              <a:endParaRPr lang="en-US">
                <a:ea typeface="굴림" pitchFamily="50" charset="-127"/>
              </a:endParaRPr>
            </a:p>
          </p:txBody>
        </p:sp>
      </p:grpSp>
      <p:sp>
        <p:nvSpPr>
          <p:cNvPr id="40" name="Rectangle 18"/>
          <p:cNvSpPr/>
          <p:nvPr/>
        </p:nvSpPr>
        <p:spPr>
          <a:xfrm>
            <a:off x="179512" y="260648"/>
            <a:ext cx="7419724" cy="646331"/>
          </a:xfrm>
          <a:prstGeom prst="rect">
            <a:avLst/>
          </a:prstGeom>
          <a:noFill/>
        </p:spPr>
        <p:txBody>
          <a:bodyPr wrap="squar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defRPr/>
            </a:pPr>
            <a:r>
              <a:rPr lang="en-US" sz="3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60007" dist="200025" dir="15000000" sy="30000" kx="-1800000" algn="bl" rotWithShape="0">
                    <a:prstClr val="black">
                      <a:alpha val="32000"/>
                    </a:prstClr>
                  </a:outerShdw>
                </a:effectLst>
                <a:latin typeface="+mn-lt"/>
                <a:ea typeface="굴림" pitchFamily="50" charset="-127"/>
                <a:cs typeface="Aharoni" pitchFamily="2" charset="-79"/>
              </a:rPr>
              <a:t>History of </a:t>
            </a:r>
            <a:r>
              <a:rPr lang="en-US"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60007" dist="200025" dir="15000000" sy="30000" kx="-1800000" algn="bl" rotWithShape="0">
                    <a:prstClr val="black">
                      <a:alpha val="32000"/>
                    </a:prstClr>
                  </a:outerShdw>
                </a:effectLst>
                <a:latin typeface="+mn-lt"/>
                <a:ea typeface="굴림" pitchFamily="50" charset="-127"/>
                <a:cs typeface="Aharoni" pitchFamily="2" charset="-79"/>
              </a:rPr>
              <a:t>CHB </a:t>
            </a:r>
            <a:r>
              <a:rPr lang="en-US" sz="3600" b="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60007" dist="200025" dir="15000000" sy="30000" kx="-1800000" algn="bl" rotWithShape="0">
                    <a:prstClr val="black">
                      <a:alpha val="32000"/>
                    </a:prstClr>
                  </a:outerShdw>
                </a:effectLst>
                <a:latin typeface="+mn-lt"/>
                <a:ea typeface="굴림" pitchFamily="50" charset="-127"/>
                <a:cs typeface="Aharoni" pitchFamily="2" charset="-79"/>
              </a:rPr>
              <a:t>treatement</a:t>
            </a:r>
            <a:endParaRPr lang="en-US" sz="3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60007" dist="200025" dir="15000000" sy="30000" kx="-1800000" algn="bl" rotWithShape="0">
                  <a:prstClr val="black">
                    <a:alpha val="32000"/>
                  </a:prstClr>
                </a:outerShdw>
              </a:effectLst>
              <a:ea typeface="굴림" pitchFamily="50" charset="-127"/>
            </a:endParaRPr>
          </a:p>
        </p:txBody>
      </p:sp>
    </p:spTree>
    <p:extLst>
      <p:ext uri="{BB962C8B-B14F-4D97-AF65-F5344CB8AC3E}">
        <p14:creationId xmlns:p14="http://schemas.microsoft.com/office/powerpoint/2010/main" xmlns="" val="7858897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Line 2"/>
          <p:cNvSpPr>
            <a:spLocks noChangeShapeType="1"/>
          </p:cNvSpPr>
          <p:nvPr/>
        </p:nvSpPr>
        <p:spPr bwMode="auto">
          <a:xfrm>
            <a:off x="-3351389" y="-2600678"/>
            <a:ext cx="293511" cy="0"/>
          </a:xfrm>
          <a:prstGeom prst="line">
            <a:avLst/>
          </a:prstGeom>
          <a:noFill/>
          <a:ln w="12700">
            <a:solidFill>
              <a:schemeClr val="hlink"/>
            </a:solidFill>
            <a:round/>
            <a:headEnd/>
            <a:tailEnd/>
          </a:ln>
          <a:effectLst>
            <a:outerShdw dist="17961" dir="2700000" algn="ctr" rotWithShape="0">
              <a:schemeClr val="tx2"/>
            </a:outerShdw>
          </a:effectLst>
          <a:extLst>
            <a:ext uri="{909E8E84-426E-40DD-AFC4-6F175D3DCCD1}">
              <a14:hiddenFill xmlns:a14="http://schemas.microsoft.com/office/drawing/2010/main" xmlns="">
                <a:noFill/>
              </a14:hiddenFill>
            </a:ext>
          </a:extLst>
        </p:spPr>
        <p:txBody>
          <a:bodyPr wrap="none" anchor="ctr"/>
          <a:lstStyle/>
          <a:p>
            <a:pPr eaLnBrk="0" fontAlgn="base" hangingPunct="0">
              <a:spcBef>
                <a:spcPct val="0"/>
              </a:spcBef>
              <a:spcAft>
                <a:spcPct val="0"/>
              </a:spcAft>
            </a:pPr>
            <a:endParaRPr lang="en-US" sz="2133">
              <a:solidFill>
                <a:srgbClr val="FFFFFF"/>
              </a:solidFill>
            </a:endParaRPr>
          </a:p>
        </p:txBody>
      </p:sp>
      <p:sp>
        <p:nvSpPr>
          <p:cNvPr id="7171" name="Rectangle 3"/>
          <p:cNvSpPr>
            <a:spLocks noChangeArrowheads="1"/>
          </p:cNvSpPr>
          <p:nvPr/>
        </p:nvSpPr>
        <p:spPr bwMode="auto">
          <a:xfrm>
            <a:off x="1039990" y="1120423"/>
            <a:ext cx="7028744" cy="4841523"/>
          </a:xfrm>
          <a:prstGeom prst="rect">
            <a:avLst/>
          </a:prstGeom>
          <a:solidFill>
            <a:schemeClr val="bg1"/>
          </a:solidFill>
          <a:ln w="12700">
            <a:solidFill>
              <a:schemeClr val="tx1"/>
            </a:solidFill>
            <a:miter lim="800000"/>
            <a:headEnd/>
            <a:tailEnd/>
          </a:ln>
          <a:effectLst>
            <a:outerShdw dist="17961" dir="2700000" algn="ctr" rotWithShape="0">
              <a:schemeClr val="tx2"/>
            </a:outerShdw>
          </a:effectLst>
        </p:spPr>
        <p:txBody>
          <a:bodyPr wrap="none" anchor="ctr"/>
          <a:lstStyle/>
          <a:p>
            <a:pPr eaLnBrk="0" fontAlgn="base" hangingPunct="0">
              <a:spcBef>
                <a:spcPct val="0"/>
              </a:spcBef>
              <a:spcAft>
                <a:spcPct val="0"/>
              </a:spcAft>
            </a:pPr>
            <a:endParaRPr lang="en-US" sz="2133">
              <a:solidFill>
                <a:srgbClr val="FFFFFF"/>
              </a:solidFill>
            </a:endParaRPr>
          </a:p>
        </p:txBody>
      </p:sp>
      <p:sp>
        <p:nvSpPr>
          <p:cNvPr id="7172" name="Line 4"/>
          <p:cNvSpPr>
            <a:spLocks noChangeShapeType="1"/>
          </p:cNvSpPr>
          <p:nvPr/>
        </p:nvSpPr>
        <p:spPr bwMode="auto">
          <a:xfrm>
            <a:off x="1741311" y="1284112"/>
            <a:ext cx="0" cy="4027311"/>
          </a:xfrm>
          <a:prstGeom prst="line">
            <a:avLst/>
          </a:prstGeom>
          <a:noFill/>
          <a:ln w="12700">
            <a:solidFill>
              <a:srgbClr val="FFFFFF"/>
            </a:solidFill>
            <a:round/>
            <a:headEnd/>
            <a:tailEnd/>
          </a:ln>
          <a:effectLst>
            <a:outerShdw dist="17961" dir="2700000" algn="ctr" rotWithShape="0">
              <a:schemeClr val="tx2"/>
            </a:outerShdw>
          </a:effectLst>
          <a:extLst>
            <a:ext uri="{909E8E84-426E-40DD-AFC4-6F175D3DCCD1}">
              <a14:hiddenFill xmlns:a14="http://schemas.microsoft.com/office/drawing/2010/main" xmlns="">
                <a:noFill/>
              </a14:hiddenFill>
            </a:ext>
          </a:extLst>
        </p:spPr>
        <p:txBody>
          <a:bodyPr wrap="none" anchor="ctr"/>
          <a:lstStyle/>
          <a:p>
            <a:pPr eaLnBrk="0" fontAlgn="base" hangingPunct="0">
              <a:spcBef>
                <a:spcPct val="0"/>
              </a:spcBef>
              <a:spcAft>
                <a:spcPct val="0"/>
              </a:spcAft>
            </a:pPr>
            <a:endParaRPr lang="en-US" sz="2133">
              <a:solidFill>
                <a:srgbClr val="FFFFFF"/>
              </a:solidFill>
            </a:endParaRPr>
          </a:p>
        </p:txBody>
      </p:sp>
      <p:sp>
        <p:nvSpPr>
          <p:cNvPr id="7173" name="Line 5"/>
          <p:cNvSpPr>
            <a:spLocks noChangeShapeType="1"/>
          </p:cNvSpPr>
          <p:nvPr/>
        </p:nvSpPr>
        <p:spPr bwMode="auto">
          <a:xfrm>
            <a:off x="1731434" y="5317067"/>
            <a:ext cx="5791200" cy="0"/>
          </a:xfrm>
          <a:prstGeom prst="line">
            <a:avLst/>
          </a:prstGeom>
          <a:noFill/>
          <a:ln w="12700">
            <a:solidFill>
              <a:srgbClr val="FFFFFF"/>
            </a:solidFill>
            <a:round/>
            <a:headEnd/>
            <a:tailEnd/>
          </a:ln>
          <a:effectLst>
            <a:outerShdw dist="17961" dir="2700000" algn="ctr" rotWithShape="0">
              <a:schemeClr val="tx2"/>
            </a:outerShdw>
          </a:effectLst>
          <a:extLst>
            <a:ext uri="{909E8E84-426E-40DD-AFC4-6F175D3DCCD1}">
              <a14:hiddenFill xmlns:a14="http://schemas.microsoft.com/office/drawing/2010/main" xmlns="">
                <a:noFill/>
              </a14:hiddenFill>
            </a:ext>
          </a:extLst>
        </p:spPr>
        <p:txBody>
          <a:bodyPr wrap="none" anchor="ctr"/>
          <a:lstStyle/>
          <a:p>
            <a:pPr eaLnBrk="0" fontAlgn="base" hangingPunct="0">
              <a:spcBef>
                <a:spcPct val="0"/>
              </a:spcBef>
              <a:spcAft>
                <a:spcPct val="0"/>
              </a:spcAft>
            </a:pPr>
            <a:endParaRPr lang="en-US" sz="2133">
              <a:solidFill>
                <a:srgbClr val="FFFFFF"/>
              </a:solidFill>
            </a:endParaRPr>
          </a:p>
        </p:txBody>
      </p:sp>
      <p:sp>
        <p:nvSpPr>
          <p:cNvPr id="7174" name="Freeform 6"/>
          <p:cNvSpPr>
            <a:spLocks/>
          </p:cNvSpPr>
          <p:nvPr/>
        </p:nvSpPr>
        <p:spPr bwMode="auto">
          <a:xfrm>
            <a:off x="1741311" y="3283656"/>
            <a:ext cx="5758745" cy="1964267"/>
          </a:xfrm>
          <a:custGeom>
            <a:avLst/>
            <a:gdLst>
              <a:gd name="T0" fmla="*/ 0 w 4081"/>
              <a:gd name="T1" fmla="*/ 1391 h 1392"/>
              <a:gd name="T2" fmla="*/ 396 w 4081"/>
              <a:gd name="T3" fmla="*/ 721 h 1392"/>
              <a:gd name="T4" fmla="*/ 822 w 4081"/>
              <a:gd name="T5" fmla="*/ 426 h 1392"/>
              <a:gd name="T6" fmla="*/ 1654 w 4081"/>
              <a:gd name="T7" fmla="*/ 152 h 1392"/>
              <a:gd name="T8" fmla="*/ 2487 w 4081"/>
              <a:gd name="T9" fmla="*/ 51 h 1392"/>
              <a:gd name="T10" fmla="*/ 2882 w 4081"/>
              <a:gd name="T11" fmla="*/ 30 h 1392"/>
              <a:gd name="T12" fmla="*/ 3684 w 4081"/>
              <a:gd name="T13" fmla="*/ 0 h 1392"/>
              <a:gd name="T14" fmla="*/ 4080 w 4081"/>
              <a:gd name="T15" fmla="*/ 0 h 13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81" h="1392">
                <a:moveTo>
                  <a:pt x="0" y="1391"/>
                </a:moveTo>
                <a:lnTo>
                  <a:pt x="396" y="721"/>
                </a:lnTo>
                <a:lnTo>
                  <a:pt x="822" y="426"/>
                </a:lnTo>
                <a:lnTo>
                  <a:pt x="1654" y="152"/>
                </a:lnTo>
                <a:lnTo>
                  <a:pt x="2487" y="51"/>
                </a:lnTo>
                <a:lnTo>
                  <a:pt x="2882" y="30"/>
                </a:lnTo>
                <a:lnTo>
                  <a:pt x="3684" y="0"/>
                </a:lnTo>
                <a:lnTo>
                  <a:pt x="4080" y="0"/>
                </a:lnTo>
              </a:path>
            </a:pathLst>
          </a:custGeom>
          <a:noFill/>
          <a:ln w="12700" cap="rnd" cmpd="sng">
            <a:solidFill>
              <a:srgbClr val="FFFFFF"/>
            </a:solidFill>
            <a:prstDash val="solid"/>
            <a:round/>
            <a:headEnd type="none" w="med" len="med"/>
            <a:tailEnd type="none" w="med" len="med"/>
          </a:ln>
          <a:effectLst>
            <a:outerShdw dist="17961" dir="2700000" algn="ctr" rotWithShape="0">
              <a:schemeClr val="tx2"/>
            </a:outerShdw>
          </a:effectLst>
          <a:extLst>
            <a:ext uri="{909E8E84-426E-40DD-AFC4-6F175D3DCCD1}">
              <a14:hiddenFill xmlns:a14="http://schemas.microsoft.com/office/drawing/2010/main" xmlns="">
                <a:solidFill>
                  <a:schemeClr val="accent1"/>
                </a:solidFill>
              </a14:hiddenFill>
            </a:ext>
          </a:extLst>
        </p:spPr>
        <p:txBody>
          <a:bodyPr/>
          <a:lstStyle/>
          <a:p>
            <a:pPr eaLnBrk="0" fontAlgn="base" hangingPunct="0">
              <a:spcBef>
                <a:spcPct val="0"/>
              </a:spcBef>
              <a:spcAft>
                <a:spcPct val="0"/>
              </a:spcAft>
            </a:pPr>
            <a:endParaRPr lang="en-US" sz="2133">
              <a:solidFill>
                <a:srgbClr val="FFFFFF"/>
              </a:solidFill>
            </a:endParaRPr>
          </a:p>
        </p:txBody>
      </p:sp>
      <p:sp>
        <p:nvSpPr>
          <p:cNvPr id="7175" name="Freeform 7"/>
          <p:cNvSpPr>
            <a:spLocks/>
          </p:cNvSpPr>
          <p:nvPr/>
        </p:nvSpPr>
        <p:spPr bwMode="auto">
          <a:xfrm>
            <a:off x="1755423" y="2724856"/>
            <a:ext cx="5744634" cy="2565400"/>
          </a:xfrm>
          <a:custGeom>
            <a:avLst/>
            <a:gdLst>
              <a:gd name="T0" fmla="*/ 0 w 4071"/>
              <a:gd name="T1" fmla="*/ 1817 h 1818"/>
              <a:gd name="T2" fmla="*/ 244 w 4071"/>
              <a:gd name="T3" fmla="*/ 1015 h 1818"/>
              <a:gd name="T4" fmla="*/ 406 w 4071"/>
              <a:gd name="T5" fmla="*/ 792 h 1818"/>
              <a:gd name="T6" fmla="*/ 731 w 4071"/>
              <a:gd name="T7" fmla="*/ 467 h 1818"/>
              <a:gd name="T8" fmla="*/ 1269 w 4071"/>
              <a:gd name="T9" fmla="*/ 264 h 1818"/>
              <a:gd name="T10" fmla="*/ 1665 w 4071"/>
              <a:gd name="T11" fmla="*/ 162 h 1818"/>
              <a:gd name="T12" fmla="*/ 2477 w 4071"/>
              <a:gd name="T13" fmla="*/ 61 h 1818"/>
              <a:gd name="T14" fmla="*/ 4070 w 4071"/>
              <a:gd name="T15" fmla="*/ 0 h 18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71" h="1818">
                <a:moveTo>
                  <a:pt x="0" y="1817"/>
                </a:moveTo>
                <a:lnTo>
                  <a:pt x="244" y="1015"/>
                </a:lnTo>
                <a:lnTo>
                  <a:pt x="406" y="792"/>
                </a:lnTo>
                <a:lnTo>
                  <a:pt x="731" y="467"/>
                </a:lnTo>
                <a:lnTo>
                  <a:pt x="1269" y="264"/>
                </a:lnTo>
                <a:lnTo>
                  <a:pt x="1665" y="162"/>
                </a:lnTo>
                <a:lnTo>
                  <a:pt x="2477" y="61"/>
                </a:lnTo>
                <a:lnTo>
                  <a:pt x="4070" y="0"/>
                </a:lnTo>
              </a:path>
            </a:pathLst>
          </a:custGeom>
          <a:noFill/>
          <a:ln w="12700" cap="rnd" cmpd="sng">
            <a:solidFill>
              <a:srgbClr val="FFFFFF"/>
            </a:solidFill>
            <a:prstDash val="solid"/>
            <a:round/>
            <a:headEnd type="none" w="med" len="med"/>
            <a:tailEnd type="none" w="med" len="med"/>
          </a:ln>
          <a:effectLst>
            <a:outerShdw dist="17961" dir="2700000" algn="ctr" rotWithShape="0">
              <a:schemeClr val="tx2"/>
            </a:outerShdw>
          </a:effectLst>
          <a:extLst>
            <a:ext uri="{909E8E84-426E-40DD-AFC4-6F175D3DCCD1}">
              <a14:hiddenFill xmlns:a14="http://schemas.microsoft.com/office/drawing/2010/main" xmlns="">
                <a:solidFill>
                  <a:schemeClr val="accent1"/>
                </a:solidFill>
              </a14:hiddenFill>
            </a:ext>
          </a:extLst>
        </p:spPr>
        <p:txBody>
          <a:bodyPr/>
          <a:lstStyle/>
          <a:p>
            <a:pPr eaLnBrk="0" fontAlgn="base" hangingPunct="0">
              <a:spcBef>
                <a:spcPct val="0"/>
              </a:spcBef>
              <a:spcAft>
                <a:spcPct val="0"/>
              </a:spcAft>
            </a:pPr>
            <a:endParaRPr lang="en-US" sz="2133">
              <a:solidFill>
                <a:srgbClr val="FFFFFF"/>
              </a:solidFill>
            </a:endParaRPr>
          </a:p>
        </p:txBody>
      </p:sp>
      <p:sp>
        <p:nvSpPr>
          <p:cNvPr id="7176" name="Freeform 8"/>
          <p:cNvSpPr>
            <a:spLocks/>
          </p:cNvSpPr>
          <p:nvPr/>
        </p:nvSpPr>
        <p:spPr bwMode="auto">
          <a:xfrm>
            <a:off x="1768123" y="3728156"/>
            <a:ext cx="5746044" cy="1590323"/>
          </a:xfrm>
          <a:custGeom>
            <a:avLst/>
            <a:gdLst>
              <a:gd name="T0" fmla="*/ 0 w 4072"/>
              <a:gd name="T1" fmla="*/ 1126 h 1127"/>
              <a:gd name="T2" fmla="*/ 822 w 4072"/>
              <a:gd name="T3" fmla="*/ 690 h 1127"/>
              <a:gd name="T4" fmla="*/ 1228 w 4072"/>
              <a:gd name="T5" fmla="*/ 477 h 1127"/>
              <a:gd name="T6" fmla="*/ 1634 w 4072"/>
              <a:gd name="T7" fmla="*/ 314 h 1127"/>
              <a:gd name="T8" fmla="*/ 2051 w 4072"/>
              <a:gd name="T9" fmla="*/ 203 h 1127"/>
              <a:gd name="T10" fmla="*/ 2467 w 4072"/>
              <a:gd name="T11" fmla="*/ 122 h 1127"/>
              <a:gd name="T12" fmla="*/ 2873 w 4072"/>
              <a:gd name="T13" fmla="*/ 61 h 1127"/>
              <a:gd name="T14" fmla="*/ 3310 w 4072"/>
              <a:gd name="T15" fmla="*/ 10 h 1127"/>
              <a:gd name="T16" fmla="*/ 4071 w 4072"/>
              <a:gd name="T17" fmla="*/ 0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72" h="1127">
                <a:moveTo>
                  <a:pt x="0" y="1126"/>
                </a:moveTo>
                <a:lnTo>
                  <a:pt x="822" y="690"/>
                </a:lnTo>
                <a:lnTo>
                  <a:pt x="1228" y="477"/>
                </a:lnTo>
                <a:lnTo>
                  <a:pt x="1634" y="314"/>
                </a:lnTo>
                <a:lnTo>
                  <a:pt x="2051" y="203"/>
                </a:lnTo>
                <a:lnTo>
                  <a:pt x="2467" y="122"/>
                </a:lnTo>
                <a:lnTo>
                  <a:pt x="2873" y="61"/>
                </a:lnTo>
                <a:lnTo>
                  <a:pt x="3310" y="10"/>
                </a:lnTo>
                <a:lnTo>
                  <a:pt x="4071" y="0"/>
                </a:lnTo>
              </a:path>
            </a:pathLst>
          </a:custGeom>
          <a:noFill/>
          <a:ln w="12700" cap="rnd" cmpd="sng">
            <a:solidFill>
              <a:srgbClr val="FFFFFF"/>
            </a:solidFill>
            <a:prstDash val="solid"/>
            <a:round/>
            <a:headEnd type="none" w="med" len="med"/>
            <a:tailEnd type="none" w="med" len="med"/>
          </a:ln>
          <a:effectLst>
            <a:outerShdw dist="17961" dir="2700000" algn="ctr" rotWithShape="0">
              <a:schemeClr val="tx2"/>
            </a:outerShdw>
          </a:effectLst>
          <a:extLst>
            <a:ext uri="{909E8E84-426E-40DD-AFC4-6F175D3DCCD1}">
              <a14:hiddenFill xmlns:a14="http://schemas.microsoft.com/office/drawing/2010/main" xmlns="">
                <a:solidFill>
                  <a:schemeClr val="accent1"/>
                </a:solidFill>
              </a14:hiddenFill>
            </a:ext>
          </a:extLst>
        </p:spPr>
        <p:txBody>
          <a:bodyPr/>
          <a:lstStyle/>
          <a:p>
            <a:pPr eaLnBrk="0" fontAlgn="base" hangingPunct="0">
              <a:spcBef>
                <a:spcPct val="0"/>
              </a:spcBef>
              <a:spcAft>
                <a:spcPct val="0"/>
              </a:spcAft>
            </a:pPr>
            <a:endParaRPr lang="en-US" sz="2133">
              <a:solidFill>
                <a:srgbClr val="FFFFFF"/>
              </a:solidFill>
            </a:endParaRPr>
          </a:p>
        </p:txBody>
      </p:sp>
      <p:sp>
        <p:nvSpPr>
          <p:cNvPr id="7177" name="Freeform 9"/>
          <p:cNvSpPr>
            <a:spLocks/>
          </p:cNvSpPr>
          <p:nvPr/>
        </p:nvSpPr>
        <p:spPr bwMode="auto">
          <a:xfrm>
            <a:off x="1783645" y="4071057"/>
            <a:ext cx="5746044" cy="1233311"/>
          </a:xfrm>
          <a:custGeom>
            <a:avLst/>
            <a:gdLst>
              <a:gd name="T0" fmla="*/ 0 w 4072"/>
              <a:gd name="T1" fmla="*/ 873 h 874"/>
              <a:gd name="T2" fmla="*/ 792 w 4072"/>
              <a:gd name="T3" fmla="*/ 579 h 874"/>
              <a:gd name="T4" fmla="*/ 1208 w 4072"/>
              <a:gd name="T5" fmla="*/ 416 h 874"/>
              <a:gd name="T6" fmla="*/ 1604 w 4072"/>
              <a:gd name="T7" fmla="*/ 284 h 874"/>
              <a:gd name="T8" fmla="*/ 2030 w 4072"/>
              <a:gd name="T9" fmla="*/ 183 h 874"/>
              <a:gd name="T10" fmla="*/ 2447 w 4072"/>
              <a:gd name="T11" fmla="*/ 112 h 874"/>
              <a:gd name="T12" fmla="*/ 2843 w 4072"/>
              <a:gd name="T13" fmla="*/ 61 h 874"/>
              <a:gd name="T14" fmla="*/ 3259 w 4072"/>
              <a:gd name="T15" fmla="*/ 30 h 874"/>
              <a:gd name="T16" fmla="*/ 4071 w 4072"/>
              <a:gd name="T17" fmla="*/ 0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72" h="874">
                <a:moveTo>
                  <a:pt x="0" y="873"/>
                </a:moveTo>
                <a:lnTo>
                  <a:pt x="792" y="579"/>
                </a:lnTo>
                <a:lnTo>
                  <a:pt x="1208" y="416"/>
                </a:lnTo>
                <a:lnTo>
                  <a:pt x="1604" y="284"/>
                </a:lnTo>
                <a:lnTo>
                  <a:pt x="2030" y="183"/>
                </a:lnTo>
                <a:lnTo>
                  <a:pt x="2447" y="112"/>
                </a:lnTo>
                <a:lnTo>
                  <a:pt x="2843" y="61"/>
                </a:lnTo>
                <a:lnTo>
                  <a:pt x="3259" y="30"/>
                </a:lnTo>
                <a:lnTo>
                  <a:pt x="4071" y="0"/>
                </a:lnTo>
              </a:path>
            </a:pathLst>
          </a:custGeom>
          <a:noFill/>
          <a:ln w="12700" cap="rnd" cmpd="sng">
            <a:solidFill>
              <a:srgbClr val="FFFFFF"/>
            </a:solidFill>
            <a:prstDash val="solid"/>
            <a:round/>
            <a:headEnd type="none" w="med" len="med"/>
            <a:tailEnd type="none" w="med" len="med"/>
          </a:ln>
          <a:effectLst>
            <a:outerShdw dist="17961" dir="2700000" algn="ctr" rotWithShape="0">
              <a:schemeClr val="tx2"/>
            </a:outerShdw>
          </a:effectLst>
          <a:extLst>
            <a:ext uri="{909E8E84-426E-40DD-AFC4-6F175D3DCCD1}">
              <a14:hiddenFill xmlns:a14="http://schemas.microsoft.com/office/drawing/2010/main" xmlns="">
                <a:solidFill>
                  <a:schemeClr val="accent1"/>
                </a:solidFill>
              </a14:hiddenFill>
            </a:ext>
          </a:extLst>
        </p:spPr>
        <p:txBody>
          <a:bodyPr/>
          <a:lstStyle/>
          <a:p>
            <a:pPr eaLnBrk="0" fontAlgn="base" hangingPunct="0">
              <a:spcBef>
                <a:spcPct val="0"/>
              </a:spcBef>
              <a:spcAft>
                <a:spcPct val="0"/>
              </a:spcAft>
            </a:pPr>
            <a:endParaRPr lang="en-US" sz="2133">
              <a:solidFill>
                <a:srgbClr val="FFFFFF"/>
              </a:solidFill>
            </a:endParaRPr>
          </a:p>
        </p:txBody>
      </p:sp>
      <p:sp>
        <p:nvSpPr>
          <p:cNvPr id="7178" name="Freeform 10"/>
          <p:cNvSpPr>
            <a:spLocks/>
          </p:cNvSpPr>
          <p:nvPr/>
        </p:nvSpPr>
        <p:spPr bwMode="auto">
          <a:xfrm>
            <a:off x="1741311" y="4315178"/>
            <a:ext cx="5830711" cy="975078"/>
          </a:xfrm>
          <a:custGeom>
            <a:avLst/>
            <a:gdLst>
              <a:gd name="T0" fmla="*/ 0 w 4132"/>
              <a:gd name="T1" fmla="*/ 690 h 691"/>
              <a:gd name="T2" fmla="*/ 1056 w 4132"/>
              <a:gd name="T3" fmla="*/ 345 h 691"/>
              <a:gd name="T4" fmla="*/ 1817 w 4132"/>
              <a:gd name="T5" fmla="*/ 152 h 691"/>
              <a:gd name="T6" fmla="*/ 1776 w 4132"/>
              <a:gd name="T7" fmla="*/ 152 h 691"/>
              <a:gd name="T8" fmla="*/ 2822 w 4132"/>
              <a:gd name="T9" fmla="*/ 41 h 691"/>
              <a:gd name="T10" fmla="*/ 4131 w 4132"/>
              <a:gd name="T11" fmla="*/ 0 h 691"/>
            </a:gdLst>
            <a:ahLst/>
            <a:cxnLst>
              <a:cxn ang="0">
                <a:pos x="T0" y="T1"/>
              </a:cxn>
              <a:cxn ang="0">
                <a:pos x="T2" y="T3"/>
              </a:cxn>
              <a:cxn ang="0">
                <a:pos x="T4" y="T5"/>
              </a:cxn>
              <a:cxn ang="0">
                <a:pos x="T6" y="T7"/>
              </a:cxn>
              <a:cxn ang="0">
                <a:pos x="T8" y="T9"/>
              </a:cxn>
              <a:cxn ang="0">
                <a:pos x="T10" y="T11"/>
              </a:cxn>
            </a:cxnLst>
            <a:rect l="0" t="0" r="r" b="b"/>
            <a:pathLst>
              <a:path w="4132" h="691">
                <a:moveTo>
                  <a:pt x="0" y="690"/>
                </a:moveTo>
                <a:lnTo>
                  <a:pt x="1056" y="345"/>
                </a:lnTo>
                <a:lnTo>
                  <a:pt x="1817" y="152"/>
                </a:lnTo>
                <a:lnTo>
                  <a:pt x="1776" y="152"/>
                </a:lnTo>
                <a:lnTo>
                  <a:pt x="2822" y="41"/>
                </a:lnTo>
                <a:lnTo>
                  <a:pt x="4131" y="0"/>
                </a:lnTo>
              </a:path>
            </a:pathLst>
          </a:custGeom>
          <a:noFill/>
          <a:ln w="12700" cap="rnd" cmpd="sng">
            <a:solidFill>
              <a:srgbClr val="FFFFFF"/>
            </a:solidFill>
            <a:prstDash val="solid"/>
            <a:round/>
            <a:headEnd type="none" w="med" len="med"/>
            <a:tailEnd type="none" w="med" len="med"/>
          </a:ln>
          <a:effectLst>
            <a:outerShdw dist="17961" dir="2700000" algn="ctr" rotWithShape="0">
              <a:schemeClr val="tx2"/>
            </a:outerShdw>
          </a:effectLst>
          <a:extLst>
            <a:ext uri="{909E8E84-426E-40DD-AFC4-6F175D3DCCD1}">
              <a14:hiddenFill xmlns:a14="http://schemas.microsoft.com/office/drawing/2010/main" xmlns="">
                <a:solidFill>
                  <a:schemeClr val="accent1"/>
                </a:solidFill>
              </a14:hiddenFill>
            </a:ext>
          </a:extLst>
        </p:spPr>
        <p:txBody>
          <a:bodyPr/>
          <a:lstStyle/>
          <a:p>
            <a:pPr eaLnBrk="0" fontAlgn="base" hangingPunct="0">
              <a:spcBef>
                <a:spcPct val="0"/>
              </a:spcBef>
              <a:spcAft>
                <a:spcPct val="0"/>
              </a:spcAft>
            </a:pPr>
            <a:endParaRPr lang="en-US" sz="2133">
              <a:solidFill>
                <a:srgbClr val="FFFFFF"/>
              </a:solidFill>
            </a:endParaRPr>
          </a:p>
        </p:txBody>
      </p:sp>
      <p:sp>
        <p:nvSpPr>
          <p:cNvPr id="7179" name="Freeform 11"/>
          <p:cNvSpPr>
            <a:spLocks/>
          </p:cNvSpPr>
          <p:nvPr/>
        </p:nvSpPr>
        <p:spPr bwMode="auto">
          <a:xfrm>
            <a:off x="1783645" y="4471812"/>
            <a:ext cx="5760156" cy="818444"/>
          </a:xfrm>
          <a:custGeom>
            <a:avLst/>
            <a:gdLst>
              <a:gd name="T0" fmla="*/ 0 w 4082"/>
              <a:gd name="T1" fmla="*/ 579 h 580"/>
              <a:gd name="T2" fmla="*/ 1218 w 4082"/>
              <a:gd name="T3" fmla="*/ 254 h 580"/>
              <a:gd name="T4" fmla="*/ 2101 w 4082"/>
              <a:gd name="T5" fmla="*/ 102 h 580"/>
              <a:gd name="T6" fmla="*/ 3005 w 4082"/>
              <a:gd name="T7" fmla="*/ 30 h 580"/>
              <a:gd name="T8" fmla="*/ 4081 w 4082"/>
              <a:gd name="T9" fmla="*/ 0 h 580"/>
            </a:gdLst>
            <a:ahLst/>
            <a:cxnLst>
              <a:cxn ang="0">
                <a:pos x="T0" y="T1"/>
              </a:cxn>
              <a:cxn ang="0">
                <a:pos x="T2" y="T3"/>
              </a:cxn>
              <a:cxn ang="0">
                <a:pos x="T4" y="T5"/>
              </a:cxn>
              <a:cxn ang="0">
                <a:pos x="T6" y="T7"/>
              </a:cxn>
              <a:cxn ang="0">
                <a:pos x="T8" y="T9"/>
              </a:cxn>
            </a:cxnLst>
            <a:rect l="0" t="0" r="r" b="b"/>
            <a:pathLst>
              <a:path w="4082" h="580">
                <a:moveTo>
                  <a:pt x="0" y="579"/>
                </a:moveTo>
                <a:lnTo>
                  <a:pt x="1218" y="254"/>
                </a:lnTo>
                <a:lnTo>
                  <a:pt x="2101" y="102"/>
                </a:lnTo>
                <a:lnTo>
                  <a:pt x="3005" y="30"/>
                </a:lnTo>
                <a:lnTo>
                  <a:pt x="4081" y="0"/>
                </a:lnTo>
              </a:path>
            </a:pathLst>
          </a:custGeom>
          <a:noFill/>
          <a:ln w="12700" cap="rnd" cmpd="sng">
            <a:solidFill>
              <a:srgbClr val="FFFFFF"/>
            </a:solidFill>
            <a:prstDash val="solid"/>
            <a:round/>
            <a:headEnd type="none" w="med" len="med"/>
            <a:tailEnd type="none" w="med" len="med"/>
          </a:ln>
          <a:effectLst>
            <a:outerShdw dist="17961" dir="2700000" algn="ctr" rotWithShape="0">
              <a:schemeClr val="tx2"/>
            </a:outerShdw>
          </a:effectLst>
          <a:extLst>
            <a:ext uri="{909E8E84-426E-40DD-AFC4-6F175D3DCCD1}">
              <a14:hiddenFill xmlns:a14="http://schemas.microsoft.com/office/drawing/2010/main" xmlns="">
                <a:solidFill>
                  <a:schemeClr val="accent1"/>
                </a:solidFill>
              </a14:hiddenFill>
            </a:ext>
          </a:extLst>
        </p:spPr>
        <p:txBody>
          <a:bodyPr/>
          <a:lstStyle/>
          <a:p>
            <a:pPr eaLnBrk="0" fontAlgn="base" hangingPunct="0">
              <a:spcBef>
                <a:spcPct val="0"/>
              </a:spcBef>
              <a:spcAft>
                <a:spcPct val="0"/>
              </a:spcAft>
            </a:pPr>
            <a:endParaRPr lang="en-US" sz="2133">
              <a:solidFill>
                <a:srgbClr val="FFFFFF"/>
              </a:solidFill>
            </a:endParaRPr>
          </a:p>
        </p:txBody>
      </p:sp>
      <p:sp>
        <p:nvSpPr>
          <p:cNvPr id="7180" name="Line 12"/>
          <p:cNvSpPr>
            <a:spLocks noChangeShapeType="1"/>
          </p:cNvSpPr>
          <p:nvPr/>
        </p:nvSpPr>
        <p:spPr bwMode="auto">
          <a:xfrm>
            <a:off x="6366933" y="5322711"/>
            <a:ext cx="0" cy="74789"/>
          </a:xfrm>
          <a:prstGeom prst="line">
            <a:avLst/>
          </a:prstGeom>
          <a:noFill/>
          <a:ln w="12700">
            <a:solidFill>
              <a:srgbClr val="FFFFFF"/>
            </a:solidFill>
            <a:round/>
            <a:headEnd/>
            <a:tailEnd/>
          </a:ln>
          <a:effectLst>
            <a:outerShdw dist="17961" dir="2700000" algn="ctr" rotWithShape="0">
              <a:schemeClr val="tx2"/>
            </a:outerShdw>
          </a:effectLst>
          <a:extLst>
            <a:ext uri="{909E8E84-426E-40DD-AFC4-6F175D3DCCD1}">
              <a14:hiddenFill xmlns:a14="http://schemas.microsoft.com/office/drawing/2010/main" xmlns="">
                <a:noFill/>
              </a14:hiddenFill>
            </a:ext>
          </a:extLst>
        </p:spPr>
        <p:txBody>
          <a:bodyPr wrap="none" anchor="ctr"/>
          <a:lstStyle/>
          <a:p>
            <a:pPr eaLnBrk="0" fontAlgn="base" hangingPunct="0">
              <a:spcBef>
                <a:spcPct val="0"/>
              </a:spcBef>
              <a:spcAft>
                <a:spcPct val="0"/>
              </a:spcAft>
            </a:pPr>
            <a:endParaRPr lang="en-US" sz="2133">
              <a:solidFill>
                <a:srgbClr val="FFFFFF"/>
              </a:solidFill>
            </a:endParaRPr>
          </a:p>
        </p:txBody>
      </p:sp>
      <p:sp>
        <p:nvSpPr>
          <p:cNvPr id="7181" name="Line 13"/>
          <p:cNvSpPr>
            <a:spLocks noChangeShapeType="1"/>
          </p:cNvSpPr>
          <p:nvPr/>
        </p:nvSpPr>
        <p:spPr bwMode="auto">
          <a:xfrm>
            <a:off x="5207000" y="5322711"/>
            <a:ext cx="0" cy="74789"/>
          </a:xfrm>
          <a:prstGeom prst="line">
            <a:avLst/>
          </a:prstGeom>
          <a:noFill/>
          <a:ln w="12700">
            <a:solidFill>
              <a:srgbClr val="FFFFFF"/>
            </a:solidFill>
            <a:round/>
            <a:headEnd/>
            <a:tailEnd/>
          </a:ln>
          <a:effectLst>
            <a:outerShdw dist="17961" dir="2700000" algn="ctr" rotWithShape="0">
              <a:schemeClr val="tx2"/>
            </a:outerShdw>
          </a:effectLst>
          <a:extLst>
            <a:ext uri="{909E8E84-426E-40DD-AFC4-6F175D3DCCD1}">
              <a14:hiddenFill xmlns:a14="http://schemas.microsoft.com/office/drawing/2010/main" xmlns="">
                <a:noFill/>
              </a14:hiddenFill>
            </a:ext>
          </a:extLst>
        </p:spPr>
        <p:txBody>
          <a:bodyPr wrap="none" anchor="ctr"/>
          <a:lstStyle/>
          <a:p>
            <a:pPr eaLnBrk="0" fontAlgn="base" hangingPunct="0">
              <a:spcBef>
                <a:spcPct val="0"/>
              </a:spcBef>
              <a:spcAft>
                <a:spcPct val="0"/>
              </a:spcAft>
            </a:pPr>
            <a:endParaRPr lang="en-US" sz="2133">
              <a:solidFill>
                <a:srgbClr val="FFFFFF"/>
              </a:solidFill>
            </a:endParaRPr>
          </a:p>
        </p:txBody>
      </p:sp>
      <p:sp>
        <p:nvSpPr>
          <p:cNvPr id="7182" name="Line 14"/>
          <p:cNvSpPr>
            <a:spLocks noChangeShapeType="1"/>
          </p:cNvSpPr>
          <p:nvPr/>
        </p:nvSpPr>
        <p:spPr bwMode="auto">
          <a:xfrm>
            <a:off x="4047067" y="5322711"/>
            <a:ext cx="0" cy="74789"/>
          </a:xfrm>
          <a:prstGeom prst="line">
            <a:avLst/>
          </a:prstGeom>
          <a:noFill/>
          <a:ln w="12700">
            <a:solidFill>
              <a:srgbClr val="FFFFFF"/>
            </a:solidFill>
            <a:round/>
            <a:headEnd/>
            <a:tailEnd/>
          </a:ln>
          <a:effectLst>
            <a:outerShdw dist="17961" dir="2700000" algn="ctr" rotWithShape="0">
              <a:schemeClr val="tx2"/>
            </a:outerShdw>
          </a:effectLst>
          <a:extLst>
            <a:ext uri="{909E8E84-426E-40DD-AFC4-6F175D3DCCD1}">
              <a14:hiddenFill xmlns:a14="http://schemas.microsoft.com/office/drawing/2010/main" xmlns="">
                <a:noFill/>
              </a14:hiddenFill>
            </a:ext>
          </a:extLst>
        </p:spPr>
        <p:txBody>
          <a:bodyPr wrap="none" anchor="ctr"/>
          <a:lstStyle/>
          <a:p>
            <a:pPr eaLnBrk="0" fontAlgn="base" hangingPunct="0">
              <a:spcBef>
                <a:spcPct val="0"/>
              </a:spcBef>
              <a:spcAft>
                <a:spcPct val="0"/>
              </a:spcAft>
            </a:pPr>
            <a:endParaRPr lang="en-US" sz="2133">
              <a:solidFill>
                <a:srgbClr val="FFFFFF"/>
              </a:solidFill>
            </a:endParaRPr>
          </a:p>
        </p:txBody>
      </p:sp>
      <p:sp>
        <p:nvSpPr>
          <p:cNvPr id="7183" name="Line 15"/>
          <p:cNvSpPr>
            <a:spLocks noChangeShapeType="1"/>
          </p:cNvSpPr>
          <p:nvPr/>
        </p:nvSpPr>
        <p:spPr bwMode="auto">
          <a:xfrm>
            <a:off x="2887133" y="5322711"/>
            <a:ext cx="0" cy="74789"/>
          </a:xfrm>
          <a:prstGeom prst="line">
            <a:avLst/>
          </a:prstGeom>
          <a:noFill/>
          <a:ln w="12700">
            <a:solidFill>
              <a:srgbClr val="FFFFFF"/>
            </a:solidFill>
            <a:round/>
            <a:headEnd/>
            <a:tailEnd/>
          </a:ln>
          <a:effectLst>
            <a:outerShdw dist="17961" dir="2700000" algn="ctr" rotWithShape="0">
              <a:schemeClr val="tx2"/>
            </a:outerShdw>
          </a:effectLst>
          <a:extLst>
            <a:ext uri="{909E8E84-426E-40DD-AFC4-6F175D3DCCD1}">
              <a14:hiddenFill xmlns:a14="http://schemas.microsoft.com/office/drawing/2010/main" xmlns="">
                <a:noFill/>
              </a14:hiddenFill>
            </a:ext>
          </a:extLst>
        </p:spPr>
        <p:txBody>
          <a:bodyPr wrap="none" anchor="ctr"/>
          <a:lstStyle/>
          <a:p>
            <a:pPr eaLnBrk="0" fontAlgn="base" hangingPunct="0">
              <a:spcBef>
                <a:spcPct val="0"/>
              </a:spcBef>
              <a:spcAft>
                <a:spcPct val="0"/>
              </a:spcAft>
            </a:pPr>
            <a:endParaRPr lang="en-US" sz="2133">
              <a:solidFill>
                <a:srgbClr val="FFFFFF"/>
              </a:solidFill>
            </a:endParaRPr>
          </a:p>
        </p:txBody>
      </p:sp>
      <p:sp>
        <p:nvSpPr>
          <p:cNvPr id="7184" name="Line 16"/>
          <p:cNvSpPr>
            <a:spLocks noChangeShapeType="1"/>
          </p:cNvSpPr>
          <p:nvPr/>
        </p:nvSpPr>
        <p:spPr bwMode="auto">
          <a:xfrm>
            <a:off x="1683456" y="1707444"/>
            <a:ext cx="52211" cy="0"/>
          </a:xfrm>
          <a:prstGeom prst="line">
            <a:avLst/>
          </a:prstGeom>
          <a:noFill/>
          <a:ln w="12700">
            <a:solidFill>
              <a:srgbClr val="FFFFFF"/>
            </a:solidFill>
            <a:round/>
            <a:headEnd/>
            <a:tailEnd/>
          </a:ln>
          <a:effectLst>
            <a:outerShdw dist="17961" dir="2700000" algn="ctr" rotWithShape="0">
              <a:schemeClr val="tx2"/>
            </a:outerShdw>
          </a:effectLst>
          <a:extLst>
            <a:ext uri="{909E8E84-426E-40DD-AFC4-6F175D3DCCD1}">
              <a14:hiddenFill xmlns:a14="http://schemas.microsoft.com/office/drawing/2010/main" xmlns="">
                <a:noFill/>
              </a14:hiddenFill>
            </a:ext>
          </a:extLst>
        </p:spPr>
        <p:txBody>
          <a:bodyPr wrap="none" anchor="ctr"/>
          <a:lstStyle/>
          <a:p>
            <a:pPr eaLnBrk="0" fontAlgn="base" hangingPunct="0">
              <a:spcBef>
                <a:spcPct val="0"/>
              </a:spcBef>
              <a:spcAft>
                <a:spcPct val="0"/>
              </a:spcAft>
            </a:pPr>
            <a:endParaRPr lang="en-US" sz="2133">
              <a:solidFill>
                <a:srgbClr val="FFFFFF"/>
              </a:solidFill>
            </a:endParaRPr>
          </a:p>
        </p:txBody>
      </p:sp>
      <p:sp>
        <p:nvSpPr>
          <p:cNvPr id="7185" name="Line 17"/>
          <p:cNvSpPr>
            <a:spLocks noChangeShapeType="1"/>
          </p:cNvSpPr>
          <p:nvPr/>
        </p:nvSpPr>
        <p:spPr bwMode="auto">
          <a:xfrm>
            <a:off x="1683456" y="2103967"/>
            <a:ext cx="52211" cy="0"/>
          </a:xfrm>
          <a:prstGeom prst="line">
            <a:avLst/>
          </a:prstGeom>
          <a:noFill/>
          <a:ln w="12700">
            <a:solidFill>
              <a:srgbClr val="FFFFFF"/>
            </a:solidFill>
            <a:round/>
            <a:headEnd/>
            <a:tailEnd/>
          </a:ln>
          <a:effectLst>
            <a:outerShdw dist="17961" dir="2700000" algn="ctr" rotWithShape="0">
              <a:schemeClr val="tx2"/>
            </a:outerShdw>
          </a:effectLst>
          <a:extLst>
            <a:ext uri="{909E8E84-426E-40DD-AFC4-6F175D3DCCD1}">
              <a14:hiddenFill xmlns:a14="http://schemas.microsoft.com/office/drawing/2010/main" xmlns="">
                <a:noFill/>
              </a14:hiddenFill>
            </a:ext>
          </a:extLst>
        </p:spPr>
        <p:txBody>
          <a:bodyPr wrap="none" anchor="ctr"/>
          <a:lstStyle/>
          <a:p>
            <a:pPr eaLnBrk="0" fontAlgn="base" hangingPunct="0">
              <a:spcBef>
                <a:spcPct val="0"/>
              </a:spcBef>
              <a:spcAft>
                <a:spcPct val="0"/>
              </a:spcAft>
            </a:pPr>
            <a:endParaRPr lang="en-US" sz="2133">
              <a:solidFill>
                <a:srgbClr val="FFFFFF"/>
              </a:solidFill>
            </a:endParaRPr>
          </a:p>
        </p:txBody>
      </p:sp>
      <p:sp>
        <p:nvSpPr>
          <p:cNvPr id="7186" name="Line 18"/>
          <p:cNvSpPr>
            <a:spLocks noChangeShapeType="1"/>
          </p:cNvSpPr>
          <p:nvPr/>
        </p:nvSpPr>
        <p:spPr bwMode="auto">
          <a:xfrm>
            <a:off x="1683456" y="2494844"/>
            <a:ext cx="52211" cy="0"/>
          </a:xfrm>
          <a:prstGeom prst="line">
            <a:avLst/>
          </a:prstGeom>
          <a:noFill/>
          <a:ln w="12700">
            <a:solidFill>
              <a:srgbClr val="FFFFFF"/>
            </a:solidFill>
            <a:round/>
            <a:headEnd/>
            <a:tailEnd/>
          </a:ln>
          <a:effectLst>
            <a:outerShdw dist="17961" dir="2700000" algn="ctr" rotWithShape="0">
              <a:schemeClr val="tx2"/>
            </a:outerShdw>
          </a:effectLst>
          <a:extLst>
            <a:ext uri="{909E8E84-426E-40DD-AFC4-6F175D3DCCD1}">
              <a14:hiddenFill xmlns:a14="http://schemas.microsoft.com/office/drawing/2010/main" xmlns="">
                <a:noFill/>
              </a14:hiddenFill>
            </a:ext>
          </a:extLst>
        </p:spPr>
        <p:txBody>
          <a:bodyPr wrap="none" anchor="ctr"/>
          <a:lstStyle/>
          <a:p>
            <a:pPr eaLnBrk="0" fontAlgn="base" hangingPunct="0">
              <a:spcBef>
                <a:spcPct val="0"/>
              </a:spcBef>
              <a:spcAft>
                <a:spcPct val="0"/>
              </a:spcAft>
            </a:pPr>
            <a:endParaRPr lang="en-US" sz="2133">
              <a:solidFill>
                <a:srgbClr val="FFFFFF"/>
              </a:solidFill>
            </a:endParaRPr>
          </a:p>
        </p:txBody>
      </p:sp>
      <p:sp>
        <p:nvSpPr>
          <p:cNvPr id="7187" name="Line 19"/>
          <p:cNvSpPr>
            <a:spLocks noChangeShapeType="1"/>
          </p:cNvSpPr>
          <p:nvPr/>
        </p:nvSpPr>
        <p:spPr bwMode="auto">
          <a:xfrm>
            <a:off x="1683457" y="2911123"/>
            <a:ext cx="46566" cy="0"/>
          </a:xfrm>
          <a:prstGeom prst="line">
            <a:avLst/>
          </a:prstGeom>
          <a:noFill/>
          <a:ln w="12700">
            <a:solidFill>
              <a:srgbClr val="FFFFFF"/>
            </a:solidFill>
            <a:round/>
            <a:headEnd/>
            <a:tailEnd/>
          </a:ln>
          <a:effectLst>
            <a:outerShdw dist="17961" dir="2700000" algn="ctr" rotWithShape="0">
              <a:schemeClr val="tx2"/>
            </a:outerShdw>
          </a:effectLst>
          <a:extLst>
            <a:ext uri="{909E8E84-426E-40DD-AFC4-6F175D3DCCD1}">
              <a14:hiddenFill xmlns:a14="http://schemas.microsoft.com/office/drawing/2010/main" xmlns="">
                <a:noFill/>
              </a14:hiddenFill>
            </a:ext>
          </a:extLst>
        </p:spPr>
        <p:txBody>
          <a:bodyPr wrap="none" anchor="ctr"/>
          <a:lstStyle/>
          <a:p>
            <a:pPr eaLnBrk="0" fontAlgn="base" hangingPunct="0">
              <a:spcBef>
                <a:spcPct val="0"/>
              </a:spcBef>
              <a:spcAft>
                <a:spcPct val="0"/>
              </a:spcAft>
            </a:pPr>
            <a:endParaRPr lang="en-US" sz="2133">
              <a:solidFill>
                <a:srgbClr val="FFFFFF"/>
              </a:solidFill>
            </a:endParaRPr>
          </a:p>
        </p:txBody>
      </p:sp>
      <p:sp>
        <p:nvSpPr>
          <p:cNvPr id="7188" name="Line 20"/>
          <p:cNvSpPr>
            <a:spLocks noChangeShapeType="1"/>
          </p:cNvSpPr>
          <p:nvPr/>
        </p:nvSpPr>
        <p:spPr bwMode="auto">
          <a:xfrm>
            <a:off x="1683456" y="3297767"/>
            <a:ext cx="52211" cy="0"/>
          </a:xfrm>
          <a:prstGeom prst="line">
            <a:avLst/>
          </a:prstGeom>
          <a:noFill/>
          <a:ln w="12700">
            <a:solidFill>
              <a:srgbClr val="FFFFFF"/>
            </a:solidFill>
            <a:round/>
            <a:headEnd/>
            <a:tailEnd/>
          </a:ln>
          <a:effectLst>
            <a:outerShdw dist="17961" dir="2700000" algn="ctr" rotWithShape="0">
              <a:schemeClr val="tx2"/>
            </a:outerShdw>
          </a:effectLst>
          <a:extLst>
            <a:ext uri="{909E8E84-426E-40DD-AFC4-6F175D3DCCD1}">
              <a14:hiddenFill xmlns:a14="http://schemas.microsoft.com/office/drawing/2010/main" xmlns="">
                <a:noFill/>
              </a14:hiddenFill>
            </a:ext>
          </a:extLst>
        </p:spPr>
        <p:txBody>
          <a:bodyPr wrap="none" anchor="ctr"/>
          <a:lstStyle/>
          <a:p>
            <a:pPr eaLnBrk="0" fontAlgn="base" hangingPunct="0">
              <a:spcBef>
                <a:spcPct val="0"/>
              </a:spcBef>
              <a:spcAft>
                <a:spcPct val="0"/>
              </a:spcAft>
            </a:pPr>
            <a:endParaRPr lang="en-US" sz="2133">
              <a:solidFill>
                <a:srgbClr val="FFFFFF"/>
              </a:solidFill>
            </a:endParaRPr>
          </a:p>
        </p:txBody>
      </p:sp>
      <p:sp>
        <p:nvSpPr>
          <p:cNvPr id="7189" name="Line 21"/>
          <p:cNvSpPr>
            <a:spLocks noChangeShapeType="1"/>
          </p:cNvSpPr>
          <p:nvPr/>
        </p:nvSpPr>
        <p:spPr bwMode="auto">
          <a:xfrm>
            <a:off x="1683456" y="3698523"/>
            <a:ext cx="52211" cy="0"/>
          </a:xfrm>
          <a:prstGeom prst="line">
            <a:avLst/>
          </a:prstGeom>
          <a:noFill/>
          <a:ln w="12700">
            <a:solidFill>
              <a:srgbClr val="FFFFFF"/>
            </a:solidFill>
            <a:round/>
            <a:headEnd/>
            <a:tailEnd/>
          </a:ln>
          <a:effectLst>
            <a:outerShdw dist="17961" dir="2700000" algn="ctr" rotWithShape="0">
              <a:schemeClr val="tx2"/>
            </a:outerShdw>
          </a:effectLst>
          <a:extLst>
            <a:ext uri="{909E8E84-426E-40DD-AFC4-6F175D3DCCD1}">
              <a14:hiddenFill xmlns:a14="http://schemas.microsoft.com/office/drawing/2010/main" xmlns="">
                <a:noFill/>
              </a14:hiddenFill>
            </a:ext>
          </a:extLst>
        </p:spPr>
        <p:txBody>
          <a:bodyPr wrap="none" anchor="ctr"/>
          <a:lstStyle/>
          <a:p>
            <a:pPr eaLnBrk="0" fontAlgn="base" hangingPunct="0">
              <a:spcBef>
                <a:spcPct val="0"/>
              </a:spcBef>
              <a:spcAft>
                <a:spcPct val="0"/>
              </a:spcAft>
            </a:pPr>
            <a:endParaRPr lang="en-US" sz="2133">
              <a:solidFill>
                <a:srgbClr val="FFFFFF"/>
              </a:solidFill>
            </a:endParaRPr>
          </a:p>
        </p:txBody>
      </p:sp>
      <p:sp>
        <p:nvSpPr>
          <p:cNvPr id="7190" name="Line 22"/>
          <p:cNvSpPr>
            <a:spLocks noChangeShapeType="1"/>
          </p:cNvSpPr>
          <p:nvPr/>
        </p:nvSpPr>
        <p:spPr bwMode="auto">
          <a:xfrm>
            <a:off x="1683456" y="4085167"/>
            <a:ext cx="47978" cy="0"/>
          </a:xfrm>
          <a:prstGeom prst="line">
            <a:avLst/>
          </a:prstGeom>
          <a:noFill/>
          <a:ln w="12700">
            <a:solidFill>
              <a:srgbClr val="FFFFFF"/>
            </a:solidFill>
            <a:round/>
            <a:headEnd/>
            <a:tailEnd/>
          </a:ln>
          <a:effectLst>
            <a:outerShdw dist="17961" dir="2700000" algn="ctr" rotWithShape="0">
              <a:schemeClr val="tx2"/>
            </a:outerShdw>
          </a:effectLst>
          <a:extLst>
            <a:ext uri="{909E8E84-426E-40DD-AFC4-6F175D3DCCD1}">
              <a14:hiddenFill xmlns:a14="http://schemas.microsoft.com/office/drawing/2010/main" xmlns="">
                <a:noFill/>
              </a14:hiddenFill>
            </a:ext>
          </a:extLst>
        </p:spPr>
        <p:txBody>
          <a:bodyPr wrap="none" anchor="ctr"/>
          <a:lstStyle/>
          <a:p>
            <a:pPr eaLnBrk="0" fontAlgn="base" hangingPunct="0">
              <a:spcBef>
                <a:spcPct val="0"/>
              </a:spcBef>
              <a:spcAft>
                <a:spcPct val="0"/>
              </a:spcAft>
            </a:pPr>
            <a:endParaRPr lang="en-US" sz="2133">
              <a:solidFill>
                <a:srgbClr val="FFFFFF"/>
              </a:solidFill>
            </a:endParaRPr>
          </a:p>
        </p:txBody>
      </p:sp>
      <p:sp>
        <p:nvSpPr>
          <p:cNvPr id="7191" name="Line 23"/>
          <p:cNvSpPr>
            <a:spLocks noChangeShapeType="1"/>
          </p:cNvSpPr>
          <p:nvPr/>
        </p:nvSpPr>
        <p:spPr bwMode="auto">
          <a:xfrm>
            <a:off x="1683456" y="4888089"/>
            <a:ext cx="52211" cy="0"/>
          </a:xfrm>
          <a:prstGeom prst="line">
            <a:avLst/>
          </a:prstGeom>
          <a:noFill/>
          <a:ln w="12700">
            <a:solidFill>
              <a:srgbClr val="FFFFFF"/>
            </a:solidFill>
            <a:round/>
            <a:headEnd/>
            <a:tailEnd/>
          </a:ln>
          <a:effectLst>
            <a:outerShdw dist="17961" dir="2700000" algn="ctr" rotWithShape="0">
              <a:schemeClr val="tx2"/>
            </a:outerShdw>
          </a:effectLst>
          <a:extLst>
            <a:ext uri="{909E8E84-426E-40DD-AFC4-6F175D3DCCD1}">
              <a14:hiddenFill xmlns:a14="http://schemas.microsoft.com/office/drawing/2010/main" xmlns="">
                <a:noFill/>
              </a14:hiddenFill>
            </a:ext>
          </a:extLst>
        </p:spPr>
        <p:txBody>
          <a:bodyPr wrap="none" anchor="ctr"/>
          <a:lstStyle/>
          <a:p>
            <a:pPr eaLnBrk="0" fontAlgn="base" hangingPunct="0">
              <a:spcBef>
                <a:spcPct val="0"/>
              </a:spcBef>
              <a:spcAft>
                <a:spcPct val="0"/>
              </a:spcAft>
            </a:pPr>
            <a:endParaRPr lang="en-US" sz="2133">
              <a:solidFill>
                <a:srgbClr val="FFFFFF"/>
              </a:solidFill>
            </a:endParaRPr>
          </a:p>
        </p:txBody>
      </p:sp>
      <p:sp>
        <p:nvSpPr>
          <p:cNvPr id="7192" name="Line 24"/>
          <p:cNvSpPr>
            <a:spLocks noChangeShapeType="1"/>
          </p:cNvSpPr>
          <p:nvPr/>
        </p:nvSpPr>
        <p:spPr bwMode="auto">
          <a:xfrm>
            <a:off x="1683456" y="1278467"/>
            <a:ext cx="52211" cy="0"/>
          </a:xfrm>
          <a:prstGeom prst="line">
            <a:avLst/>
          </a:prstGeom>
          <a:noFill/>
          <a:ln w="12700">
            <a:solidFill>
              <a:srgbClr val="FFFFFF"/>
            </a:solidFill>
            <a:round/>
            <a:headEnd/>
            <a:tailEnd/>
          </a:ln>
          <a:effectLst>
            <a:outerShdw dist="17961" dir="2700000" algn="ctr" rotWithShape="0">
              <a:schemeClr val="tx2"/>
            </a:outerShdw>
          </a:effectLst>
          <a:extLst>
            <a:ext uri="{909E8E84-426E-40DD-AFC4-6F175D3DCCD1}">
              <a14:hiddenFill xmlns:a14="http://schemas.microsoft.com/office/drawing/2010/main" xmlns="">
                <a:noFill/>
              </a14:hiddenFill>
            </a:ext>
          </a:extLst>
        </p:spPr>
        <p:txBody>
          <a:bodyPr wrap="none" anchor="ctr"/>
          <a:lstStyle/>
          <a:p>
            <a:pPr eaLnBrk="0" fontAlgn="base" hangingPunct="0">
              <a:spcBef>
                <a:spcPct val="0"/>
              </a:spcBef>
              <a:spcAft>
                <a:spcPct val="0"/>
              </a:spcAft>
            </a:pPr>
            <a:endParaRPr lang="en-US" sz="2133">
              <a:solidFill>
                <a:srgbClr val="FFFFFF"/>
              </a:solidFill>
            </a:endParaRPr>
          </a:p>
        </p:txBody>
      </p:sp>
      <p:sp>
        <p:nvSpPr>
          <p:cNvPr id="7193" name="Rectangle 25"/>
          <p:cNvSpPr>
            <a:spLocks noChangeArrowheads="1"/>
          </p:cNvSpPr>
          <p:nvPr/>
        </p:nvSpPr>
        <p:spPr bwMode="auto">
          <a:xfrm>
            <a:off x="1492956" y="1147234"/>
            <a:ext cx="235821" cy="300895"/>
          </a:xfrm>
          <a:prstGeom prst="rect">
            <a:avLst/>
          </a:prstGeom>
          <a:noFill/>
          <a:ln>
            <a:noFill/>
          </a:ln>
          <a:effectLst>
            <a:outerShdw dist="17961" dir="2700000" algn="ctr" rotWithShape="0">
              <a:schemeClr val="tx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69145" tIns="33867" rIns="69145" bIns="33867">
            <a:spAutoFit/>
          </a:bodyPr>
          <a:lstStyle>
            <a:lvl1pPr defTabSz="654050">
              <a:defRPr sz="2400">
                <a:solidFill>
                  <a:schemeClr val="tx1"/>
                </a:solidFill>
                <a:latin typeface="Times New Roman" panose="02020603050405020304" pitchFamily="18" charset="0"/>
              </a:defRPr>
            </a:lvl1pPr>
            <a:lvl2pPr marL="385763" defTabSz="654050">
              <a:defRPr sz="2400">
                <a:solidFill>
                  <a:schemeClr val="tx1"/>
                </a:solidFill>
                <a:latin typeface="Times New Roman" panose="02020603050405020304" pitchFamily="18" charset="0"/>
              </a:defRPr>
            </a:lvl2pPr>
            <a:lvl3pPr marL="773113" defTabSz="654050">
              <a:defRPr sz="2400">
                <a:solidFill>
                  <a:schemeClr val="tx1"/>
                </a:solidFill>
                <a:latin typeface="Times New Roman" panose="02020603050405020304" pitchFamily="18" charset="0"/>
              </a:defRPr>
            </a:lvl3pPr>
            <a:lvl4pPr marL="1160463" defTabSz="654050">
              <a:defRPr sz="2400">
                <a:solidFill>
                  <a:schemeClr val="tx1"/>
                </a:solidFill>
                <a:latin typeface="Times New Roman" panose="02020603050405020304" pitchFamily="18" charset="0"/>
              </a:defRPr>
            </a:lvl4pPr>
            <a:lvl5pPr marL="1547813" defTabSz="654050">
              <a:defRPr sz="2400">
                <a:solidFill>
                  <a:schemeClr val="tx1"/>
                </a:solidFill>
                <a:latin typeface="Times New Roman" panose="02020603050405020304" pitchFamily="18" charset="0"/>
              </a:defRPr>
            </a:lvl5pPr>
            <a:lvl6pPr marL="2005013" defTabSz="654050" eaLnBrk="0" fontAlgn="base" hangingPunct="0">
              <a:spcBef>
                <a:spcPct val="0"/>
              </a:spcBef>
              <a:spcAft>
                <a:spcPct val="0"/>
              </a:spcAft>
              <a:defRPr sz="2400">
                <a:solidFill>
                  <a:schemeClr val="tx1"/>
                </a:solidFill>
                <a:latin typeface="Times New Roman" panose="02020603050405020304" pitchFamily="18" charset="0"/>
              </a:defRPr>
            </a:lvl6pPr>
            <a:lvl7pPr marL="2462213" defTabSz="654050" eaLnBrk="0" fontAlgn="base" hangingPunct="0">
              <a:spcBef>
                <a:spcPct val="0"/>
              </a:spcBef>
              <a:spcAft>
                <a:spcPct val="0"/>
              </a:spcAft>
              <a:defRPr sz="2400">
                <a:solidFill>
                  <a:schemeClr val="tx1"/>
                </a:solidFill>
                <a:latin typeface="Times New Roman" panose="02020603050405020304" pitchFamily="18" charset="0"/>
              </a:defRPr>
            </a:lvl7pPr>
            <a:lvl8pPr marL="2919413" defTabSz="654050" eaLnBrk="0" fontAlgn="base" hangingPunct="0">
              <a:spcBef>
                <a:spcPct val="0"/>
              </a:spcBef>
              <a:spcAft>
                <a:spcPct val="0"/>
              </a:spcAft>
              <a:defRPr sz="2400">
                <a:solidFill>
                  <a:schemeClr val="tx1"/>
                </a:solidFill>
                <a:latin typeface="Times New Roman" panose="02020603050405020304" pitchFamily="18" charset="0"/>
              </a:defRPr>
            </a:lvl8pPr>
            <a:lvl9pPr marL="3376613" defTabSz="654050" eaLnBrk="0" fontAlgn="base" hangingPunct="0">
              <a:spcBef>
                <a:spcPct val="0"/>
              </a:spcBef>
              <a:spcAft>
                <a:spcPct val="0"/>
              </a:spcAft>
              <a:defRPr sz="2400">
                <a:solidFill>
                  <a:schemeClr val="tx1"/>
                </a:solidFill>
                <a:latin typeface="Times New Roman" panose="02020603050405020304" pitchFamily="18" charset="0"/>
              </a:defRPr>
            </a:lvl9pPr>
          </a:lstStyle>
          <a:p>
            <a:pPr eaLnBrk="0" fontAlgn="base" hangingPunct="0">
              <a:spcBef>
                <a:spcPct val="0"/>
              </a:spcBef>
              <a:spcAft>
                <a:spcPct val="0"/>
              </a:spcAft>
            </a:pPr>
            <a:r>
              <a:rPr lang="en-US" altLang="en-US" sz="1511" b="1">
                <a:solidFill>
                  <a:srgbClr val="FFFFFF"/>
                </a:solidFill>
              </a:rPr>
              <a:t>1</a:t>
            </a:r>
          </a:p>
        </p:txBody>
      </p:sp>
      <p:sp>
        <p:nvSpPr>
          <p:cNvPr id="7194" name="Rectangle 26"/>
          <p:cNvSpPr>
            <a:spLocks noChangeArrowheads="1"/>
          </p:cNvSpPr>
          <p:nvPr/>
        </p:nvSpPr>
        <p:spPr bwMode="auto">
          <a:xfrm>
            <a:off x="1333501" y="1974145"/>
            <a:ext cx="380091" cy="300895"/>
          </a:xfrm>
          <a:prstGeom prst="rect">
            <a:avLst/>
          </a:prstGeom>
          <a:noFill/>
          <a:ln>
            <a:noFill/>
          </a:ln>
          <a:effectLst>
            <a:outerShdw dist="17961" dir="2700000" algn="ctr" rotWithShape="0">
              <a:schemeClr val="tx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69145" tIns="33867" rIns="69145" bIns="33867">
            <a:spAutoFit/>
          </a:bodyPr>
          <a:lstStyle>
            <a:lvl1pPr defTabSz="654050">
              <a:defRPr sz="2400">
                <a:solidFill>
                  <a:schemeClr val="tx1"/>
                </a:solidFill>
                <a:latin typeface="Times New Roman" panose="02020603050405020304" pitchFamily="18" charset="0"/>
              </a:defRPr>
            </a:lvl1pPr>
            <a:lvl2pPr marL="385763" defTabSz="654050">
              <a:defRPr sz="2400">
                <a:solidFill>
                  <a:schemeClr val="tx1"/>
                </a:solidFill>
                <a:latin typeface="Times New Roman" panose="02020603050405020304" pitchFamily="18" charset="0"/>
              </a:defRPr>
            </a:lvl2pPr>
            <a:lvl3pPr marL="773113" defTabSz="654050">
              <a:defRPr sz="2400">
                <a:solidFill>
                  <a:schemeClr val="tx1"/>
                </a:solidFill>
                <a:latin typeface="Times New Roman" panose="02020603050405020304" pitchFamily="18" charset="0"/>
              </a:defRPr>
            </a:lvl3pPr>
            <a:lvl4pPr marL="1160463" defTabSz="654050">
              <a:defRPr sz="2400">
                <a:solidFill>
                  <a:schemeClr val="tx1"/>
                </a:solidFill>
                <a:latin typeface="Times New Roman" panose="02020603050405020304" pitchFamily="18" charset="0"/>
              </a:defRPr>
            </a:lvl4pPr>
            <a:lvl5pPr marL="1547813" defTabSz="654050">
              <a:defRPr sz="2400">
                <a:solidFill>
                  <a:schemeClr val="tx1"/>
                </a:solidFill>
                <a:latin typeface="Times New Roman" panose="02020603050405020304" pitchFamily="18" charset="0"/>
              </a:defRPr>
            </a:lvl5pPr>
            <a:lvl6pPr marL="2005013" defTabSz="654050" eaLnBrk="0" fontAlgn="base" hangingPunct="0">
              <a:spcBef>
                <a:spcPct val="0"/>
              </a:spcBef>
              <a:spcAft>
                <a:spcPct val="0"/>
              </a:spcAft>
              <a:defRPr sz="2400">
                <a:solidFill>
                  <a:schemeClr val="tx1"/>
                </a:solidFill>
                <a:latin typeface="Times New Roman" panose="02020603050405020304" pitchFamily="18" charset="0"/>
              </a:defRPr>
            </a:lvl6pPr>
            <a:lvl7pPr marL="2462213" defTabSz="654050" eaLnBrk="0" fontAlgn="base" hangingPunct="0">
              <a:spcBef>
                <a:spcPct val="0"/>
              </a:spcBef>
              <a:spcAft>
                <a:spcPct val="0"/>
              </a:spcAft>
              <a:defRPr sz="2400">
                <a:solidFill>
                  <a:schemeClr val="tx1"/>
                </a:solidFill>
                <a:latin typeface="Times New Roman" panose="02020603050405020304" pitchFamily="18" charset="0"/>
              </a:defRPr>
            </a:lvl7pPr>
            <a:lvl8pPr marL="2919413" defTabSz="654050" eaLnBrk="0" fontAlgn="base" hangingPunct="0">
              <a:spcBef>
                <a:spcPct val="0"/>
              </a:spcBef>
              <a:spcAft>
                <a:spcPct val="0"/>
              </a:spcAft>
              <a:defRPr sz="2400">
                <a:solidFill>
                  <a:schemeClr val="tx1"/>
                </a:solidFill>
                <a:latin typeface="Times New Roman" panose="02020603050405020304" pitchFamily="18" charset="0"/>
              </a:defRPr>
            </a:lvl8pPr>
            <a:lvl9pPr marL="3376613" defTabSz="654050" eaLnBrk="0" fontAlgn="base" hangingPunct="0">
              <a:spcBef>
                <a:spcPct val="0"/>
              </a:spcBef>
              <a:spcAft>
                <a:spcPct val="0"/>
              </a:spcAft>
              <a:defRPr sz="2400">
                <a:solidFill>
                  <a:schemeClr val="tx1"/>
                </a:solidFill>
                <a:latin typeface="Times New Roman" panose="02020603050405020304" pitchFamily="18" charset="0"/>
              </a:defRPr>
            </a:lvl9pPr>
          </a:lstStyle>
          <a:p>
            <a:pPr eaLnBrk="0" fontAlgn="base" hangingPunct="0">
              <a:spcBef>
                <a:spcPct val="0"/>
              </a:spcBef>
              <a:spcAft>
                <a:spcPct val="0"/>
              </a:spcAft>
            </a:pPr>
            <a:r>
              <a:rPr lang="en-US" altLang="en-US" sz="1511" b="1">
                <a:solidFill>
                  <a:srgbClr val="FFFFFF"/>
                </a:solidFill>
              </a:rPr>
              <a:t>0.8</a:t>
            </a:r>
          </a:p>
        </p:txBody>
      </p:sp>
      <p:sp>
        <p:nvSpPr>
          <p:cNvPr id="7195" name="Rectangle 27"/>
          <p:cNvSpPr>
            <a:spLocks noChangeArrowheads="1"/>
          </p:cNvSpPr>
          <p:nvPr/>
        </p:nvSpPr>
        <p:spPr bwMode="auto">
          <a:xfrm>
            <a:off x="1339145" y="2775656"/>
            <a:ext cx="380091" cy="300895"/>
          </a:xfrm>
          <a:prstGeom prst="rect">
            <a:avLst/>
          </a:prstGeom>
          <a:noFill/>
          <a:ln>
            <a:noFill/>
          </a:ln>
          <a:effectLst>
            <a:outerShdw dist="17961" dir="2700000" algn="ctr" rotWithShape="0">
              <a:schemeClr val="tx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69145" tIns="33867" rIns="69145" bIns="33867">
            <a:spAutoFit/>
          </a:bodyPr>
          <a:lstStyle>
            <a:lvl1pPr defTabSz="654050">
              <a:defRPr sz="2400">
                <a:solidFill>
                  <a:schemeClr val="tx1"/>
                </a:solidFill>
                <a:latin typeface="Times New Roman" panose="02020603050405020304" pitchFamily="18" charset="0"/>
              </a:defRPr>
            </a:lvl1pPr>
            <a:lvl2pPr marL="385763" defTabSz="654050">
              <a:defRPr sz="2400">
                <a:solidFill>
                  <a:schemeClr val="tx1"/>
                </a:solidFill>
                <a:latin typeface="Times New Roman" panose="02020603050405020304" pitchFamily="18" charset="0"/>
              </a:defRPr>
            </a:lvl2pPr>
            <a:lvl3pPr marL="773113" defTabSz="654050">
              <a:defRPr sz="2400">
                <a:solidFill>
                  <a:schemeClr val="tx1"/>
                </a:solidFill>
                <a:latin typeface="Times New Roman" panose="02020603050405020304" pitchFamily="18" charset="0"/>
              </a:defRPr>
            </a:lvl3pPr>
            <a:lvl4pPr marL="1160463" defTabSz="654050">
              <a:defRPr sz="2400">
                <a:solidFill>
                  <a:schemeClr val="tx1"/>
                </a:solidFill>
                <a:latin typeface="Times New Roman" panose="02020603050405020304" pitchFamily="18" charset="0"/>
              </a:defRPr>
            </a:lvl4pPr>
            <a:lvl5pPr marL="1547813" defTabSz="654050">
              <a:defRPr sz="2400">
                <a:solidFill>
                  <a:schemeClr val="tx1"/>
                </a:solidFill>
                <a:latin typeface="Times New Roman" panose="02020603050405020304" pitchFamily="18" charset="0"/>
              </a:defRPr>
            </a:lvl5pPr>
            <a:lvl6pPr marL="2005013" defTabSz="654050" eaLnBrk="0" fontAlgn="base" hangingPunct="0">
              <a:spcBef>
                <a:spcPct val="0"/>
              </a:spcBef>
              <a:spcAft>
                <a:spcPct val="0"/>
              </a:spcAft>
              <a:defRPr sz="2400">
                <a:solidFill>
                  <a:schemeClr val="tx1"/>
                </a:solidFill>
                <a:latin typeface="Times New Roman" panose="02020603050405020304" pitchFamily="18" charset="0"/>
              </a:defRPr>
            </a:lvl6pPr>
            <a:lvl7pPr marL="2462213" defTabSz="654050" eaLnBrk="0" fontAlgn="base" hangingPunct="0">
              <a:spcBef>
                <a:spcPct val="0"/>
              </a:spcBef>
              <a:spcAft>
                <a:spcPct val="0"/>
              </a:spcAft>
              <a:defRPr sz="2400">
                <a:solidFill>
                  <a:schemeClr val="tx1"/>
                </a:solidFill>
                <a:latin typeface="Times New Roman" panose="02020603050405020304" pitchFamily="18" charset="0"/>
              </a:defRPr>
            </a:lvl7pPr>
            <a:lvl8pPr marL="2919413" defTabSz="654050" eaLnBrk="0" fontAlgn="base" hangingPunct="0">
              <a:spcBef>
                <a:spcPct val="0"/>
              </a:spcBef>
              <a:spcAft>
                <a:spcPct val="0"/>
              </a:spcAft>
              <a:defRPr sz="2400">
                <a:solidFill>
                  <a:schemeClr val="tx1"/>
                </a:solidFill>
                <a:latin typeface="Times New Roman" panose="02020603050405020304" pitchFamily="18" charset="0"/>
              </a:defRPr>
            </a:lvl8pPr>
            <a:lvl9pPr marL="3376613" defTabSz="654050" eaLnBrk="0" fontAlgn="base" hangingPunct="0">
              <a:spcBef>
                <a:spcPct val="0"/>
              </a:spcBef>
              <a:spcAft>
                <a:spcPct val="0"/>
              </a:spcAft>
              <a:defRPr sz="2400">
                <a:solidFill>
                  <a:schemeClr val="tx1"/>
                </a:solidFill>
                <a:latin typeface="Times New Roman" panose="02020603050405020304" pitchFamily="18" charset="0"/>
              </a:defRPr>
            </a:lvl9pPr>
          </a:lstStyle>
          <a:p>
            <a:pPr eaLnBrk="0" fontAlgn="base" hangingPunct="0">
              <a:spcBef>
                <a:spcPct val="0"/>
              </a:spcBef>
              <a:spcAft>
                <a:spcPct val="0"/>
              </a:spcAft>
            </a:pPr>
            <a:r>
              <a:rPr lang="en-US" altLang="en-US" sz="1511" b="1">
                <a:solidFill>
                  <a:srgbClr val="FFFFFF"/>
                </a:solidFill>
              </a:rPr>
              <a:t>0.6</a:t>
            </a:r>
          </a:p>
        </p:txBody>
      </p:sp>
      <p:sp>
        <p:nvSpPr>
          <p:cNvPr id="7196" name="Rectangle 28"/>
          <p:cNvSpPr>
            <a:spLocks noChangeArrowheads="1"/>
          </p:cNvSpPr>
          <p:nvPr/>
        </p:nvSpPr>
        <p:spPr bwMode="auto">
          <a:xfrm>
            <a:off x="1333501" y="3568701"/>
            <a:ext cx="380091" cy="300895"/>
          </a:xfrm>
          <a:prstGeom prst="rect">
            <a:avLst/>
          </a:prstGeom>
          <a:noFill/>
          <a:ln>
            <a:noFill/>
          </a:ln>
          <a:effectLst>
            <a:outerShdw dist="17961" dir="2700000" algn="ctr" rotWithShape="0">
              <a:schemeClr val="tx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69145" tIns="33867" rIns="69145" bIns="33867">
            <a:spAutoFit/>
          </a:bodyPr>
          <a:lstStyle>
            <a:lvl1pPr defTabSz="654050">
              <a:defRPr sz="2400">
                <a:solidFill>
                  <a:schemeClr val="tx1"/>
                </a:solidFill>
                <a:latin typeface="Times New Roman" panose="02020603050405020304" pitchFamily="18" charset="0"/>
              </a:defRPr>
            </a:lvl1pPr>
            <a:lvl2pPr marL="385763" defTabSz="654050">
              <a:defRPr sz="2400">
                <a:solidFill>
                  <a:schemeClr val="tx1"/>
                </a:solidFill>
                <a:latin typeface="Times New Roman" panose="02020603050405020304" pitchFamily="18" charset="0"/>
              </a:defRPr>
            </a:lvl2pPr>
            <a:lvl3pPr marL="773113" defTabSz="654050">
              <a:defRPr sz="2400">
                <a:solidFill>
                  <a:schemeClr val="tx1"/>
                </a:solidFill>
                <a:latin typeface="Times New Roman" panose="02020603050405020304" pitchFamily="18" charset="0"/>
              </a:defRPr>
            </a:lvl3pPr>
            <a:lvl4pPr marL="1160463" defTabSz="654050">
              <a:defRPr sz="2400">
                <a:solidFill>
                  <a:schemeClr val="tx1"/>
                </a:solidFill>
                <a:latin typeface="Times New Roman" panose="02020603050405020304" pitchFamily="18" charset="0"/>
              </a:defRPr>
            </a:lvl4pPr>
            <a:lvl5pPr marL="1547813" defTabSz="654050">
              <a:defRPr sz="2400">
                <a:solidFill>
                  <a:schemeClr val="tx1"/>
                </a:solidFill>
                <a:latin typeface="Times New Roman" panose="02020603050405020304" pitchFamily="18" charset="0"/>
              </a:defRPr>
            </a:lvl5pPr>
            <a:lvl6pPr marL="2005013" defTabSz="654050" eaLnBrk="0" fontAlgn="base" hangingPunct="0">
              <a:spcBef>
                <a:spcPct val="0"/>
              </a:spcBef>
              <a:spcAft>
                <a:spcPct val="0"/>
              </a:spcAft>
              <a:defRPr sz="2400">
                <a:solidFill>
                  <a:schemeClr val="tx1"/>
                </a:solidFill>
                <a:latin typeface="Times New Roman" panose="02020603050405020304" pitchFamily="18" charset="0"/>
              </a:defRPr>
            </a:lvl6pPr>
            <a:lvl7pPr marL="2462213" defTabSz="654050" eaLnBrk="0" fontAlgn="base" hangingPunct="0">
              <a:spcBef>
                <a:spcPct val="0"/>
              </a:spcBef>
              <a:spcAft>
                <a:spcPct val="0"/>
              </a:spcAft>
              <a:defRPr sz="2400">
                <a:solidFill>
                  <a:schemeClr val="tx1"/>
                </a:solidFill>
                <a:latin typeface="Times New Roman" panose="02020603050405020304" pitchFamily="18" charset="0"/>
              </a:defRPr>
            </a:lvl7pPr>
            <a:lvl8pPr marL="2919413" defTabSz="654050" eaLnBrk="0" fontAlgn="base" hangingPunct="0">
              <a:spcBef>
                <a:spcPct val="0"/>
              </a:spcBef>
              <a:spcAft>
                <a:spcPct val="0"/>
              </a:spcAft>
              <a:defRPr sz="2400">
                <a:solidFill>
                  <a:schemeClr val="tx1"/>
                </a:solidFill>
                <a:latin typeface="Times New Roman" panose="02020603050405020304" pitchFamily="18" charset="0"/>
              </a:defRPr>
            </a:lvl8pPr>
            <a:lvl9pPr marL="3376613" defTabSz="654050" eaLnBrk="0" fontAlgn="base" hangingPunct="0">
              <a:spcBef>
                <a:spcPct val="0"/>
              </a:spcBef>
              <a:spcAft>
                <a:spcPct val="0"/>
              </a:spcAft>
              <a:defRPr sz="2400">
                <a:solidFill>
                  <a:schemeClr val="tx1"/>
                </a:solidFill>
                <a:latin typeface="Times New Roman" panose="02020603050405020304" pitchFamily="18" charset="0"/>
              </a:defRPr>
            </a:lvl9pPr>
          </a:lstStyle>
          <a:p>
            <a:pPr eaLnBrk="0" fontAlgn="base" hangingPunct="0">
              <a:spcBef>
                <a:spcPct val="0"/>
              </a:spcBef>
              <a:spcAft>
                <a:spcPct val="0"/>
              </a:spcAft>
            </a:pPr>
            <a:r>
              <a:rPr lang="en-US" altLang="en-US" sz="1511" b="1">
                <a:solidFill>
                  <a:srgbClr val="FFFFFF"/>
                </a:solidFill>
              </a:rPr>
              <a:t>0.4</a:t>
            </a:r>
          </a:p>
        </p:txBody>
      </p:sp>
      <p:sp>
        <p:nvSpPr>
          <p:cNvPr id="7197" name="Rectangle 29"/>
          <p:cNvSpPr>
            <a:spLocks noChangeArrowheads="1"/>
          </p:cNvSpPr>
          <p:nvPr/>
        </p:nvSpPr>
        <p:spPr bwMode="auto">
          <a:xfrm>
            <a:off x="1339145" y="4336345"/>
            <a:ext cx="380091" cy="300895"/>
          </a:xfrm>
          <a:prstGeom prst="rect">
            <a:avLst/>
          </a:prstGeom>
          <a:noFill/>
          <a:ln>
            <a:noFill/>
          </a:ln>
          <a:effectLst>
            <a:outerShdw dist="17961" dir="2700000" algn="ctr" rotWithShape="0">
              <a:schemeClr val="tx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69145" tIns="33867" rIns="69145" bIns="33867">
            <a:spAutoFit/>
          </a:bodyPr>
          <a:lstStyle>
            <a:lvl1pPr defTabSz="654050">
              <a:defRPr sz="2400">
                <a:solidFill>
                  <a:schemeClr val="tx1"/>
                </a:solidFill>
                <a:latin typeface="Times New Roman" panose="02020603050405020304" pitchFamily="18" charset="0"/>
              </a:defRPr>
            </a:lvl1pPr>
            <a:lvl2pPr marL="385763" defTabSz="654050">
              <a:defRPr sz="2400">
                <a:solidFill>
                  <a:schemeClr val="tx1"/>
                </a:solidFill>
                <a:latin typeface="Times New Roman" panose="02020603050405020304" pitchFamily="18" charset="0"/>
              </a:defRPr>
            </a:lvl2pPr>
            <a:lvl3pPr marL="773113" defTabSz="654050">
              <a:defRPr sz="2400">
                <a:solidFill>
                  <a:schemeClr val="tx1"/>
                </a:solidFill>
                <a:latin typeface="Times New Roman" panose="02020603050405020304" pitchFamily="18" charset="0"/>
              </a:defRPr>
            </a:lvl3pPr>
            <a:lvl4pPr marL="1160463" defTabSz="654050">
              <a:defRPr sz="2400">
                <a:solidFill>
                  <a:schemeClr val="tx1"/>
                </a:solidFill>
                <a:latin typeface="Times New Roman" panose="02020603050405020304" pitchFamily="18" charset="0"/>
              </a:defRPr>
            </a:lvl4pPr>
            <a:lvl5pPr marL="1547813" defTabSz="654050">
              <a:defRPr sz="2400">
                <a:solidFill>
                  <a:schemeClr val="tx1"/>
                </a:solidFill>
                <a:latin typeface="Times New Roman" panose="02020603050405020304" pitchFamily="18" charset="0"/>
              </a:defRPr>
            </a:lvl5pPr>
            <a:lvl6pPr marL="2005013" defTabSz="654050" eaLnBrk="0" fontAlgn="base" hangingPunct="0">
              <a:spcBef>
                <a:spcPct val="0"/>
              </a:spcBef>
              <a:spcAft>
                <a:spcPct val="0"/>
              </a:spcAft>
              <a:defRPr sz="2400">
                <a:solidFill>
                  <a:schemeClr val="tx1"/>
                </a:solidFill>
                <a:latin typeface="Times New Roman" panose="02020603050405020304" pitchFamily="18" charset="0"/>
              </a:defRPr>
            </a:lvl6pPr>
            <a:lvl7pPr marL="2462213" defTabSz="654050" eaLnBrk="0" fontAlgn="base" hangingPunct="0">
              <a:spcBef>
                <a:spcPct val="0"/>
              </a:spcBef>
              <a:spcAft>
                <a:spcPct val="0"/>
              </a:spcAft>
              <a:defRPr sz="2400">
                <a:solidFill>
                  <a:schemeClr val="tx1"/>
                </a:solidFill>
                <a:latin typeface="Times New Roman" panose="02020603050405020304" pitchFamily="18" charset="0"/>
              </a:defRPr>
            </a:lvl7pPr>
            <a:lvl8pPr marL="2919413" defTabSz="654050" eaLnBrk="0" fontAlgn="base" hangingPunct="0">
              <a:spcBef>
                <a:spcPct val="0"/>
              </a:spcBef>
              <a:spcAft>
                <a:spcPct val="0"/>
              </a:spcAft>
              <a:defRPr sz="2400">
                <a:solidFill>
                  <a:schemeClr val="tx1"/>
                </a:solidFill>
                <a:latin typeface="Times New Roman" panose="02020603050405020304" pitchFamily="18" charset="0"/>
              </a:defRPr>
            </a:lvl8pPr>
            <a:lvl9pPr marL="3376613" defTabSz="654050" eaLnBrk="0" fontAlgn="base" hangingPunct="0">
              <a:spcBef>
                <a:spcPct val="0"/>
              </a:spcBef>
              <a:spcAft>
                <a:spcPct val="0"/>
              </a:spcAft>
              <a:defRPr sz="2400">
                <a:solidFill>
                  <a:schemeClr val="tx1"/>
                </a:solidFill>
                <a:latin typeface="Times New Roman" panose="02020603050405020304" pitchFamily="18" charset="0"/>
              </a:defRPr>
            </a:lvl9pPr>
          </a:lstStyle>
          <a:p>
            <a:pPr eaLnBrk="0" fontAlgn="base" hangingPunct="0">
              <a:spcBef>
                <a:spcPct val="0"/>
              </a:spcBef>
              <a:spcAft>
                <a:spcPct val="0"/>
              </a:spcAft>
            </a:pPr>
            <a:r>
              <a:rPr lang="en-US" altLang="en-US" sz="1511" b="1">
                <a:solidFill>
                  <a:srgbClr val="FFFFFF"/>
                </a:solidFill>
              </a:rPr>
              <a:t>0.2</a:t>
            </a:r>
          </a:p>
        </p:txBody>
      </p:sp>
      <p:sp>
        <p:nvSpPr>
          <p:cNvPr id="7198" name="Rectangle 30"/>
          <p:cNvSpPr>
            <a:spLocks noChangeArrowheads="1"/>
          </p:cNvSpPr>
          <p:nvPr/>
        </p:nvSpPr>
        <p:spPr bwMode="auto">
          <a:xfrm>
            <a:off x="1476023" y="5188656"/>
            <a:ext cx="235821" cy="300895"/>
          </a:xfrm>
          <a:prstGeom prst="rect">
            <a:avLst/>
          </a:prstGeom>
          <a:noFill/>
          <a:ln>
            <a:noFill/>
          </a:ln>
          <a:effectLst>
            <a:outerShdw dist="17961" dir="2700000" algn="ctr" rotWithShape="0">
              <a:schemeClr val="tx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69145" tIns="33867" rIns="69145" bIns="33867">
            <a:spAutoFit/>
          </a:bodyPr>
          <a:lstStyle>
            <a:lvl1pPr defTabSz="654050">
              <a:defRPr sz="2400">
                <a:solidFill>
                  <a:schemeClr val="tx1"/>
                </a:solidFill>
                <a:latin typeface="Times New Roman" panose="02020603050405020304" pitchFamily="18" charset="0"/>
              </a:defRPr>
            </a:lvl1pPr>
            <a:lvl2pPr marL="385763" defTabSz="654050">
              <a:defRPr sz="2400">
                <a:solidFill>
                  <a:schemeClr val="tx1"/>
                </a:solidFill>
                <a:latin typeface="Times New Roman" panose="02020603050405020304" pitchFamily="18" charset="0"/>
              </a:defRPr>
            </a:lvl2pPr>
            <a:lvl3pPr marL="773113" defTabSz="654050">
              <a:defRPr sz="2400">
                <a:solidFill>
                  <a:schemeClr val="tx1"/>
                </a:solidFill>
                <a:latin typeface="Times New Roman" panose="02020603050405020304" pitchFamily="18" charset="0"/>
              </a:defRPr>
            </a:lvl3pPr>
            <a:lvl4pPr marL="1160463" defTabSz="654050">
              <a:defRPr sz="2400">
                <a:solidFill>
                  <a:schemeClr val="tx1"/>
                </a:solidFill>
                <a:latin typeface="Times New Roman" panose="02020603050405020304" pitchFamily="18" charset="0"/>
              </a:defRPr>
            </a:lvl4pPr>
            <a:lvl5pPr marL="1547813" defTabSz="654050">
              <a:defRPr sz="2400">
                <a:solidFill>
                  <a:schemeClr val="tx1"/>
                </a:solidFill>
                <a:latin typeface="Times New Roman" panose="02020603050405020304" pitchFamily="18" charset="0"/>
              </a:defRPr>
            </a:lvl5pPr>
            <a:lvl6pPr marL="2005013" defTabSz="654050" eaLnBrk="0" fontAlgn="base" hangingPunct="0">
              <a:spcBef>
                <a:spcPct val="0"/>
              </a:spcBef>
              <a:spcAft>
                <a:spcPct val="0"/>
              </a:spcAft>
              <a:defRPr sz="2400">
                <a:solidFill>
                  <a:schemeClr val="tx1"/>
                </a:solidFill>
                <a:latin typeface="Times New Roman" panose="02020603050405020304" pitchFamily="18" charset="0"/>
              </a:defRPr>
            </a:lvl6pPr>
            <a:lvl7pPr marL="2462213" defTabSz="654050" eaLnBrk="0" fontAlgn="base" hangingPunct="0">
              <a:spcBef>
                <a:spcPct val="0"/>
              </a:spcBef>
              <a:spcAft>
                <a:spcPct val="0"/>
              </a:spcAft>
              <a:defRPr sz="2400">
                <a:solidFill>
                  <a:schemeClr val="tx1"/>
                </a:solidFill>
                <a:latin typeface="Times New Roman" panose="02020603050405020304" pitchFamily="18" charset="0"/>
              </a:defRPr>
            </a:lvl7pPr>
            <a:lvl8pPr marL="2919413" defTabSz="654050" eaLnBrk="0" fontAlgn="base" hangingPunct="0">
              <a:spcBef>
                <a:spcPct val="0"/>
              </a:spcBef>
              <a:spcAft>
                <a:spcPct val="0"/>
              </a:spcAft>
              <a:defRPr sz="2400">
                <a:solidFill>
                  <a:schemeClr val="tx1"/>
                </a:solidFill>
                <a:latin typeface="Times New Roman" panose="02020603050405020304" pitchFamily="18" charset="0"/>
              </a:defRPr>
            </a:lvl8pPr>
            <a:lvl9pPr marL="3376613" defTabSz="654050" eaLnBrk="0" fontAlgn="base" hangingPunct="0">
              <a:spcBef>
                <a:spcPct val="0"/>
              </a:spcBef>
              <a:spcAft>
                <a:spcPct val="0"/>
              </a:spcAft>
              <a:defRPr sz="2400">
                <a:solidFill>
                  <a:schemeClr val="tx1"/>
                </a:solidFill>
                <a:latin typeface="Times New Roman" panose="02020603050405020304" pitchFamily="18" charset="0"/>
              </a:defRPr>
            </a:lvl9pPr>
          </a:lstStyle>
          <a:p>
            <a:pPr eaLnBrk="0" fontAlgn="base" hangingPunct="0">
              <a:spcBef>
                <a:spcPct val="0"/>
              </a:spcBef>
              <a:spcAft>
                <a:spcPct val="0"/>
              </a:spcAft>
            </a:pPr>
            <a:r>
              <a:rPr lang="en-US" altLang="en-US" sz="1511" b="1">
                <a:solidFill>
                  <a:srgbClr val="FFFFFF"/>
                </a:solidFill>
              </a:rPr>
              <a:t>0</a:t>
            </a:r>
          </a:p>
        </p:txBody>
      </p:sp>
      <p:sp>
        <p:nvSpPr>
          <p:cNvPr id="7199" name="Rectangle 31"/>
          <p:cNvSpPr>
            <a:spLocks noChangeArrowheads="1"/>
          </p:cNvSpPr>
          <p:nvPr/>
        </p:nvSpPr>
        <p:spPr bwMode="auto">
          <a:xfrm>
            <a:off x="7477478" y="2668411"/>
            <a:ext cx="128411" cy="128411"/>
          </a:xfrm>
          <a:prstGeom prst="rect">
            <a:avLst/>
          </a:prstGeom>
          <a:solidFill>
            <a:srgbClr val="FFFFFF"/>
          </a:solidFill>
          <a:ln>
            <a:noFill/>
          </a:ln>
          <a:effectLst>
            <a:outerShdw dist="17961" dir="2700000" algn="ctr" rotWithShape="0">
              <a:schemeClr val="tx2"/>
            </a:outerShdw>
          </a:effectLst>
          <a:extLst>
            <a:ext uri="{91240B29-F687-4F45-9708-019B960494DF}">
              <a14:hiddenLine xmlns:a14="http://schemas.microsoft.com/office/drawing/2010/main" xmlns="" w="12700">
                <a:solidFill>
                  <a:schemeClr val="tx1"/>
                </a:solidFill>
                <a:miter lim="800000"/>
                <a:headEnd/>
                <a:tailEnd/>
              </a14:hiddenLine>
            </a:ext>
          </a:extLst>
        </p:spPr>
        <p:txBody>
          <a:bodyPr wrap="none" anchor="ctr"/>
          <a:lstStyle/>
          <a:p>
            <a:pPr eaLnBrk="0" fontAlgn="base" hangingPunct="0">
              <a:spcBef>
                <a:spcPct val="0"/>
              </a:spcBef>
              <a:spcAft>
                <a:spcPct val="0"/>
              </a:spcAft>
            </a:pPr>
            <a:endParaRPr lang="en-US" sz="2133">
              <a:solidFill>
                <a:srgbClr val="FFFFFF"/>
              </a:solidFill>
            </a:endParaRPr>
          </a:p>
        </p:txBody>
      </p:sp>
      <p:sp>
        <p:nvSpPr>
          <p:cNvPr id="7200" name="Rectangle 32"/>
          <p:cNvSpPr>
            <a:spLocks noChangeArrowheads="1"/>
          </p:cNvSpPr>
          <p:nvPr/>
        </p:nvSpPr>
        <p:spPr bwMode="auto">
          <a:xfrm>
            <a:off x="7477478" y="3211689"/>
            <a:ext cx="128411" cy="128412"/>
          </a:xfrm>
          <a:prstGeom prst="rect">
            <a:avLst/>
          </a:prstGeom>
          <a:solidFill>
            <a:schemeClr val="hlink"/>
          </a:solidFill>
          <a:ln>
            <a:noFill/>
          </a:ln>
          <a:effectLst>
            <a:outerShdw dist="17961" dir="2700000" algn="ctr" rotWithShape="0">
              <a:schemeClr val="tx2"/>
            </a:outerShdw>
          </a:effectLst>
          <a:extLst>
            <a:ext uri="{91240B29-F687-4F45-9708-019B960494DF}">
              <a14:hiddenLine xmlns:a14="http://schemas.microsoft.com/office/drawing/2010/main" xmlns="" w="12700">
                <a:solidFill>
                  <a:schemeClr val="tx1"/>
                </a:solidFill>
                <a:miter lim="800000"/>
                <a:headEnd/>
                <a:tailEnd/>
              </a14:hiddenLine>
            </a:ext>
          </a:extLst>
        </p:spPr>
        <p:txBody>
          <a:bodyPr wrap="none" anchor="ctr"/>
          <a:lstStyle/>
          <a:p>
            <a:pPr eaLnBrk="0" fontAlgn="base" hangingPunct="0">
              <a:spcBef>
                <a:spcPct val="0"/>
              </a:spcBef>
              <a:spcAft>
                <a:spcPct val="0"/>
              </a:spcAft>
            </a:pPr>
            <a:endParaRPr lang="en-US" sz="2133">
              <a:solidFill>
                <a:srgbClr val="FFFFFF"/>
              </a:solidFill>
            </a:endParaRPr>
          </a:p>
        </p:txBody>
      </p:sp>
      <p:sp>
        <p:nvSpPr>
          <p:cNvPr id="7201" name="Oval 33"/>
          <p:cNvSpPr>
            <a:spLocks noChangeArrowheads="1"/>
          </p:cNvSpPr>
          <p:nvPr/>
        </p:nvSpPr>
        <p:spPr bwMode="auto">
          <a:xfrm>
            <a:off x="7477478" y="3656189"/>
            <a:ext cx="128411" cy="128411"/>
          </a:xfrm>
          <a:prstGeom prst="ellipse">
            <a:avLst/>
          </a:prstGeom>
          <a:solidFill>
            <a:srgbClr val="FFFFFF"/>
          </a:solidFill>
          <a:ln>
            <a:noFill/>
          </a:ln>
          <a:effectLst>
            <a:outerShdw dist="17961" dir="2700000" algn="ctr" rotWithShape="0">
              <a:schemeClr val="tx2"/>
            </a:outerShdw>
          </a:effectLst>
          <a:extLst>
            <a:ext uri="{91240B29-F687-4F45-9708-019B960494DF}">
              <a14:hiddenLine xmlns:a14="http://schemas.microsoft.com/office/drawing/2010/main" xmlns="" w="12700">
                <a:solidFill>
                  <a:schemeClr val="tx1"/>
                </a:solidFill>
                <a:round/>
                <a:headEnd/>
                <a:tailEnd/>
              </a14:hiddenLine>
            </a:ext>
          </a:extLst>
        </p:spPr>
        <p:txBody>
          <a:bodyPr wrap="none" anchor="ctr"/>
          <a:lstStyle/>
          <a:p>
            <a:pPr eaLnBrk="0" fontAlgn="base" hangingPunct="0">
              <a:spcBef>
                <a:spcPct val="0"/>
              </a:spcBef>
              <a:spcAft>
                <a:spcPct val="0"/>
              </a:spcAft>
            </a:pPr>
            <a:endParaRPr lang="en-US" sz="2133">
              <a:solidFill>
                <a:srgbClr val="FFFFFF"/>
              </a:solidFill>
            </a:endParaRPr>
          </a:p>
        </p:txBody>
      </p:sp>
      <p:sp>
        <p:nvSpPr>
          <p:cNvPr id="7202" name="Oval 34"/>
          <p:cNvSpPr>
            <a:spLocks noChangeArrowheads="1"/>
          </p:cNvSpPr>
          <p:nvPr/>
        </p:nvSpPr>
        <p:spPr bwMode="auto">
          <a:xfrm>
            <a:off x="7477478" y="3999089"/>
            <a:ext cx="128411" cy="128412"/>
          </a:xfrm>
          <a:prstGeom prst="ellipse">
            <a:avLst/>
          </a:prstGeom>
          <a:solidFill>
            <a:srgbClr val="51DC00"/>
          </a:solidFill>
          <a:ln>
            <a:noFill/>
          </a:ln>
          <a:effectLst>
            <a:outerShdw dist="17961" dir="2700000" algn="ctr" rotWithShape="0">
              <a:schemeClr val="tx2"/>
            </a:outerShdw>
          </a:effectLst>
          <a:extLst>
            <a:ext uri="{91240B29-F687-4F45-9708-019B960494DF}">
              <a14:hiddenLine xmlns:a14="http://schemas.microsoft.com/office/drawing/2010/main" xmlns="" w="12700">
                <a:solidFill>
                  <a:schemeClr val="tx1"/>
                </a:solidFill>
                <a:round/>
                <a:headEnd/>
                <a:tailEnd/>
              </a14:hiddenLine>
            </a:ext>
          </a:extLst>
        </p:spPr>
        <p:txBody>
          <a:bodyPr wrap="none" anchor="ctr"/>
          <a:lstStyle/>
          <a:p>
            <a:pPr eaLnBrk="0" fontAlgn="base" hangingPunct="0">
              <a:spcBef>
                <a:spcPct val="0"/>
              </a:spcBef>
              <a:spcAft>
                <a:spcPct val="0"/>
              </a:spcAft>
            </a:pPr>
            <a:endParaRPr lang="en-US" sz="2133">
              <a:solidFill>
                <a:srgbClr val="FFFFFF"/>
              </a:solidFill>
            </a:endParaRPr>
          </a:p>
        </p:txBody>
      </p:sp>
      <p:sp>
        <p:nvSpPr>
          <p:cNvPr id="7203" name="AutoShape 35"/>
          <p:cNvSpPr>
            <a:spLocks noChangeArrowheads="1"/>
          </p:cNvSpPr>
          <p:nvPr/>
        </p:nvSpPr>
        <p:spPr bwMode="auto">
          <a:xfrm>
            <a:off x="7477478" y="4229100"/>
            <a:ext cx="128411" cy="128411"/>
          </a:xfrm>
          <a:prstGeom prst="triangle">
            <a:avLst>
              <a:gd name="adj" fmla="val 49995"/>
            </a:avLst>
          </a:prstGeom>
          <a:solidFill>
            <a:srgbClr val="FFFFFF"/>
          </a:solidFill>
          <a:ln>
            <a:noFill/>
          </a:ln>
          <a:effectLst>
            <a:outerShdw dist="17961" dir="2700000" algn="ctr" rotWithShape="0">
              <a:schemeClr val="tx2"/>
            </a:outerShdw>
          </a:effectLst>
          <a:extLst>
            <a:ext uri="{91240B29-F687-4F45-9708-019B960494DF}">
              <a14:hiddenLine xmlns:a14="http://schemas.microsoft.com/office/drawing/2010/main" xmlns="" w="12700">
                <a:solidFill>
                  <a:schemeClr val="tx1"/>
                </a:solidFill>
                <a:miter lim="800000"/>
                <a:headEnd/>
                <a:tailEnd/>
              </a14:hiddenLine>
            </a:ext>
          </a:extLst>
        </p:spPr>
        <p:txBody>
          <a:bodyPr wrap="none" anchor="ctr"/>
          <a:lstStyle/>
          <a:p>
            <a:pPr eaLnBrk="0" fontAlgn="base" hangingPunct="0">
              <a:spcBef>
                <a:spcPct val="0"/>
              </a:spcBef>
              <a:spcAft>
                <a:spcPct val="0"/>
              </a:spcAft>
            </a:pPr>
            <a:endParaRPr lang="en-US" sz="2133">
              <a:solidFill>
                <a:srgbClr val="FFFFFF"/>
              </a:solidFill>
            </a:endParaRPr>
          </a:p>
        </p:txBody>
      </p:sp>
      <p:sp>
        <p:nvSpPr>
          <p:cNvPr id="7204" name="AutoShape 36"/>
          <p:cNvSpPr>
            <a:spLocks noChangeArrowheads="1"/>
          </p:cNvSpPr>
          <p:nvPr/>
        </p:nvSpPr>
        <p:spPr bwMode="auto">
          <a:xfrm>
            <a:off x="7477478" y="4387145"/>
            <a:ext cx="128411" cy="128411"/>
          </a:xfrm>
          <a:prstGeom prst="triangle">
            <a:avLst>
              <a:gd name="adj" fmla="val 49995"/>
            </a:avLst>
          </a:prstGeom>
          <a:solidFill>
            <a:schemeClr val="hlink"/>
          </a:solidFill>
          <a:ln>
            <a:noFill/>
          </a:ln>
          <a:effectLst>
            <a:outerShdw dist="17961" dir="2700000" algn="ctr" rotWithShape="0">
              <a:schemeClr val="tx2"/>
            </a:outerShdw>
          </a:effectLst>
          <a:extLst>
            <a:ext uri="{91240B29-F687-4F45-9708-019B960494DF}">
              <a14:hiddenLine xmlns:a14="http://schemas.microsoft.com/office/drawing/2010/main" xmlns="" w="12700">
                <a:solidFill>
                  <a:schemeClr val="tx1"/>
                </a:solidFill>
                <a:miter lim="800000"/>
                <a:headEnd/>
                <a:tailEnd/>
              </a14:hiddenLine>
            </a:ext>
          </a:extLst>
        </p:spPr>
        <p:txBody>
          <a:bodyPr wrap="none" anchor="ctr"/>
          <a:lstStyle/>
          <a:p>
            <a:pPr eaLnBrk="0" fontAlgn="base" hangingPunct="0">
              <a:spcBef>
                <a:spcPct val="0"/>
              </a:spcBef>
              <a:spcAft>
                <a:spcPct val="0"/>
              </a:spcAft>
            </a:pPr>
            <a:endParaRPr lang="en-US" sz="2133">
              <a:solidFill>
                <a:srgbClr val="FFFFFF"/>
              </a:solidFill>
            </a:endParaRPr>
          </a:p>
        </p:txBody>
      </p:sp>
      <p:sp>
        <p:nvSpPr>
          <p:cNvPr id="7205" name="Rectangle 37"/>
          <p:cNvSpPr>
            <a:spLocks noChangeArrowheads="1"/>
          </p:cNvSpPr>
          <p:nvPr/>
        </p:nvSpPr>
        <p:spPr bwMode="auto">
          <a:xfrm>
            <a:off x="6890456" y="2695222"/>
            <a:ext cx="128411" cy="128412"/>
          </a:xfrm>
          <a:prstGeom prst="rect">
            <a:avLst/>
          </a:prstGeom>
          <a:solidFill>
            <a:srgbClr val="FFFFFF"/>
          </a:solidFill>
          <a:ln>
            <a:noFill/>
          </a:ln>
          <a:effectLst>
            <a:outerShdw dist="17961" dir="2700000" algn="ctr" rotWithShape="0">
              <a:schemeClr val="tx2"/>
            </a:outerShdw>
          </a:effectLst>
          <a:extLst>
            <a:ext uri="{91240B29-F687-4F45-9708-019B960494DF}">
              <a14:hiddenLine xmlns:a14="http://schemas.microsoft.com/office/drawing/2010/main" xmlns="" w="12700">
                <a:solidFill>
                  <a:schemeClr val="tx1"/>
                </a:solidFill>
                <a:miter lim="800000"/>
                <a:headEnd/>
                <a:tailEnd/>
              </a14:hiddenLine>
            </a:ext>
          </a:extLst>
        </p:spPr>
        <p:txBody>
          <a:bodyPr wrap="none" anchor="ctr"/>
          <a:lstStyle/>
          <a:p>
            <a:pPr eaLnBrk="0" fontAlgn="base" hangingPunct="0">
              <a:spcBef>
                <a:spcPct val="0"/>
              </a:spcBef>
              <a:spcAft>
                <a:spcPct val="0"/>
              </a:spcAft>
            </a:pPr>
            <a:endParaRPr lang="en-US" sz="2133">
              <a:solidFill>
                <a:srgbClr val="FFFFFF"/>
              </a:solidFill>
            </a:endParaRPr>
          </a:p>
        </p:txBody>
      </p:sp>
      <p:sp>
        <p:nvSpPr>
          <p:cNvPr id="7206" name="Rectangle 38"/>
          <p:cNvSpPr>
            <a:spLocks noChangeArrowheads="1"/>
          </p:cNvSpPr>
          <p:nvPr/>
        </p:nvSpPr>
        <p:spPr bwMode="auto">
          <a:xfrm>
            <a:off x="6890456" y="3241323"/>
            <a:ext cx="128411" cy="128411"/>
          </a:xfrm>
          <a:prstGeom prst="rect">
            <a:avLst/>
          </a:prstGeom>
          <a:solidFill>
            <a:schemeClr val="hlink"/>
          </a:solidFill>
          <a:ln>
            <a:noFill/>
          </a:ln>
          <a:effectLst>
            <a:outerShdw dist="17961" dir="2700000" algn="ctr" rotWithShape="0">
              <a:schemeClr val="tx2"/>
            </a:outerShdw>
          </a:effectLst>
          <a:extLst>
            <a:ext uri="{91240B29-F687-4F45-9708-019B960494DF}">
              <a14:hiddenLine xmlns:a14="http://schemas.microsoft.com/office/drawing/2010/main" xmlns="" w="12700">
                <a:solidFill>
                  <a:schemeClr val="tx1"/>
                </a:solidFill>
                <a:miter lim="800000"/>
                <a:headEnd/>
                <a:tailEnd/>
              </a14:hiddenLine>
            </a:ext>
          </a:extLst>
        </p:spPr>
        <p:txBody>
          <a:bodyPr wrap="none" anchor="ctr"/>
          <a:lstStyle/>
          <a:p>
            <a:pPr eaLnBrk="0" fontAlgn="base" hangingPunct="0">
              <a:spcBef>
                <a:spcPct val="0"/>
              </a:spcBef>
              <a:spcAft>
                <a:spcPct val="0"/>
              </a:spcAft>
            </a:pPr>
            <a:endParaRPr lang="en-US" sz="2133">
              <a:solidFill>
                <a:srgbClr val="FFFFFF"/>
              </a:solidFill>
            </a:endParaRPr>
          </a:p>
        </p:txBody>
      </p:sp>
      <p:sp>
        <p:nvSpPr>
          <p:cNvPr id="7207" name="Oval 39"/>
          <p:cNvSpPr>
            <a:spLocks noChangeArrowheads="1"/>
          </p:cNvSpPr>
          <p:nvPr/>
        </p:nvSpPr>
        <p:spPr bwMode="auto">
          <a:xfrm>
            <a:off x="6890456" y="3684412"/>
            <a:ext cx="128411" cy="129822"/>
          </a:xfrm>
          <a:prstGeom prst="ellipse">
            <a:avLst/>
          </a:prstGeom>
          <a:solidFill>
            <a:srgbClr val="FFFFFF"/>
          </a:solidFill>
          <a:ln>
            <a:noFill/>
          </a:ln>
          <a:effectLst>
            <a:outerShdw dist="17961" dir="2700000" algn="ctr" rotWithShape="0">
              <a:schemeClr val="tx2"/>
            </a:outerShdw>
          </a:effectLst>
          <a:extLst>
            <a:ext uri="{91240B29-F687-4F45-9708-019B960494DF}">
              <a14:hiddenLine xmlns:a14="http://schemas.microsoft.com/office/drawing/2010/main" xmlns="" w="12700">
                <a:solidFill>
                  <a:schemeClr val="tx1"/>
                </a:solidFill>
                <a:round/>
                <a:headEnd/>
                <a:tailEnd/>
              </a14:hiddenLine>
            </a:ext>
          </a:extLst>
        </p:spPr>
        <p:txBody>
          <a:bodyPr wrap="none" anchor="ctr"/>
          <a:lstStyle/>
          <a:p>
            <a:pPr eaLnBrk="0" fontAlgn="base" hangingPunct="0">
              <a:spcBef>
                <a:spcPct val="0"/>
              </a:spcBef>
              <a:spcAft>
                <a:spcPct val="0"/>
              </a:spcAft>
            </a:pPr>
            <a:endParaRPr lang="en-US" sz="2133">
              <a:solidFill>
                <a:srgbClr val="FFFFFF"/>
              </a:solidFill>
            </a:endParaRPr>
          </a:p>
        </p:txBody>
      </p:sp>
      <p:sp>
        <p:nvSpPr>
          <p:cNvPr id="7208" name="Oval 40"/>
          <p:cNvSpPr>
            <a:spLocks noChangeArrowheads="1"/>
          </p:cNvSpPr>
          <p:nvPr/>
        </p:nvSpPr>
        <p:spPr bwMode="auto">
          <a:xfrm>
            <a:off x="6890456" y="4028723"/>
            <a:ext cx="128411" cy="128411"/>
          </a:xfrm>
          <a:prstGeom prst="ellipse">
            <a:avLst/>
          </a:prstGeom>
          <a:solidFill>
            <a:srgbClr val="51DC00"/>
          </a:solidFill>
          <a:ln>
            <a:noFill/>
          </a:ln>
          <a:effectLst>
            <a:outerShdw dist="17961" dir="2700000" algn="ctr" rotWithShape="0">
              <a:schemeClr val="tx2"/>
            </a:outerShdw>
          </a:effectLst>
          <a:extLst>
            <a:ext uri="{91240B29-F687-4F45-9708-019B960494DF}">
              <a14:hiddenLine xmlns:a14="http://schemas.microsoft.com/office/drawing/2010/main" xmlns="" w="12700">
                <a:solidFill>
                  <a:schemeClr val="tx1"/>
                </a:solidFill>
                <a:round/>
                <a:headEnd/>
                <a:tailEnd/>
              </a14:hiddenLine>
            </a:ext>
          </a:extLst>
        </p:spPr>
        <p:txBody>
          <a:bodyPr wrap="none" anchor="ctr"/>
          <a:lstStyle/>
          <a:p>
            <a:pPr eaLnBrk="0" fontAlgn="base" hangingPunct="0">
              <a:spcBef>
                <a:spcPct val="0"/>
              </a:spcBef>
              <a:spcAft>
                <a:spcPct val="0"/>
              </a:spcAft>
            </a:pPr>
            <a:endParaRPr lang="en-US" sz="2133">
              <a:solidFill>
                <a:srgbClr val="FFFFFF"/>
              </a:solidFill>
            </a:endParaRPr>
          </a:p>
        </p:txBody>
      </p:sp>
      <p:sp>
        <p:nvSpPr>
          <p:cNvPr id="7209" name="AutoShape 41"/>
          <p:cNvSpPr>
            <a:spLocks noChangeArrowheads="1"/>
          </p:cNvSpPr>
          <p:nvPr/>
        </p:nvSpPr>
        <p:spPr bwMode="auto">
          <a:xfrm>
            <a:off x="6890456" y="4257323"/>
            <a:ext cx="128411" cy="129822"/>
          </a:xfrm>
          <a:prstGeom prst="triangle">
            <a:avLst>
              <a:gd name="adj" fmla="val 49995"/>
            </a:avLst>
          </a:prstGeom>
          <a:solidFill>
            <a:srgbClr val="FFFFFF"/>
          </a:solidFill>
          <a:ln>
            <a:noFill/>
          </a:ln>
          <a:effectLst>
            <a:outerShdw dist="17961" dir="2700000" algn="ctr" rotWithShape="0">
              <a:schemeClr val="tx2"/>
            </a:outerShdw>
          </a:effectLst>
          <a:extLst>
            <a:ext uri="{91240B29-F687-4F45-9708-019B960494DF}">
              <a14:hiddenLine xmlns:a14="http://schemas.microsoft.com/office/drawing/2010/main" xmlns="" w="12700">
                <a:solidFill>
                  <a:schemeClr val="tx1"/>
                </a:solidFill>
                <a:miter lim="800000"/>
                <a:headEnd/>
                <a:tailEnd/>
              </a14:hiddenLine>
            </a:ext>
          </a:extLst>
        </p:spPr>
        <p:txBody>
          <a:bodyPr wrap="none" anchor="ctr"/>
          <a:lstStyle/>
          <a:p>
            <a:pPr eaLnBrk="0" fontAlgn="base" hangingPunct="0">
              <a:spcBef>
                <a:spcPct val="0"/>
              </a:spcBef>
              <a:spcAft>
                <a:spcPct val="0"/>
              </a:spcAft>
            </a:pPr>
            <a:endParaRPr lang="en-US" sz="2133">
              <a:solidFill>
                <a:srgbClr val="FFFFFF"/>
              </a:solidFill>
            </a:endParaRPr>
          </a:p>
        </p:txBody>
      </p:sp>
      <p:sp>
        <p:nvSpPr>
          <p:cNvPr id="7210" name="AutoShape 42"/>
          <p:cNvSpPr>
            <a:spLocks noChangeArrowheads="1"/>
          </p:cNvSpPr>
          <p:nvPr/>
        </p:nvSpPr>
        <p:spPr bwMode="auto">
          <a:xfrm>
            <a:off x="6890456" y="4413956"/>
            <a:ext cx="128411" cy="129822"/>
          </a:xfrm>
          <a:prstGeom prst="triangle">
            <a:avLst>
              <a:gd name="adj" fmla="val 49995"/>
            </a:avLst>
          </a:prstGeom>
          <a:solidFill>
            <a:schemeClr val="hlink"/>
          </a:solidFill>
          <a:ln>
            <a:noFill/>
          </a:ln>
          <a:effectLst>
            <a:outerShdw dist="17961" dir="2700000" algn="ctr" rotWithShape="0">
              <a:schemeClr val="tx2"/>
            </a:outerShdw>
          </a:effectLst>
          <a:extLst>
            <a:ext uri="{91240B29-F687-4F45-9708-019B960494DF}">
              <a14:hiddenLine xmlns:a14="http://schemas.microsoft.com/office/drawing/2010/main" xmlns="" w="12700">
                <a:solidFill>
                  <a:schemeClr val="tx1"/>
                </a:solidFill>
                <a:miter lim="800000"/>
                <a:headEnd/>
                <a:tailEnd/>
              </a14:hiddenLine>
            </a:ext>
          </a:extLst>
        </p:spPr>
        <p:txBody>
          <a:bodyPr wrap="none" anchor="ctr"/>
          <a:lstStyle/>
          <a:p>
            <a:pPr eaLnBrk="0" fontAlgn="base" hangingPunct="0">
              <a:spcBef>
                <a:spcPct val="0"/>
              </a:spcBef>
              <a:spcAft>
                <a:spcPct val="0"/>
              </a:spcAft>
            </a:pPr>
            <a:endParaRPr lang="en-US" sz="2133">
              <a:solidFill>
                <a:srgbClr val="FFFFFF"/>
              </a:solidFill>
            </a:endParaRPr>
          </a:p>
        </p:txBody>
      </p:sp>
      <p:sp>
        <p:nvSpPr>
          <p:cNvPr id="7211" name="Rectangle 43"/>
          <p:cNvSpPr>
            <a:spLocks noChangeArrowheads="1"/>
          </p:cNvSpPr>
          <p:nvPr/>
        </p:nvSpPr>
        <p:spPr bwMode="auto">
          <a:xfrm>
            <a:off x="6289323" y="2710745"/>
            <a:ext cx="128411" cy="128411"/>
          </a:xfrm>
          <a:prstGeom prst="rect">
            <a:avLst/>
          </a:prstGeom>
          <a:solidFill>
            <a:srgbClr val="FFFFFF"/>
          </a:solidFill>
          <a:ln>
            <a:noFill/>
          </a:ln>
          <a:effectLst>
            <a:outerShdw dist="17961" dir="2700000" algn="ctr" rotWithShape="0">
              <a:schemeClr val="tx2"/>
            </a:outerShdw>
          </a:effectLst>
          <a:extLst>
            <a:ext uri="{91240B29-F687-4F45-9708-019B960494DF}">
              <a14:hiddenLine xmlns:a14="http://schemas.microsoft.com/office/drawing/2010/main" xmlns="" w="12700">
                <a:solidFill>
                  <a:schemeClr val="tx1"/>
                </a:solidFill>
                <a:miter lim="800000"/>
                <a:headEnd/>
                <a:tailEnd/>
              </a14:hiddenLine>
            </a:ext>
          </a:extLst>
        </p:spPr>
        <p:txBody>
          <a:bodyPr wrap="none" anchor="ctr"/>
          <a:lstStyle/>
          <a:p>
            <a:pPr eaLnBrk="0" fontAlgn="base" hangingPunct="0">
              <a:spcBef>
                <a:spcPct val="0"/>
              </a:spcBef>
              <a:spcAft>
                <a:spcPct val="0"/>
              </a:spcAft>
            </a:pPr>
            <a:endParaRPr lang="en-US" sz="2133">
              <a:solidFill>
                <a:srgbClr val="FFFFFF"/>
              </a:solidFill>
            </a:endParaRPr>
          </a:p>
        </p:txBody>
      </p:sp>
      <p:sp>
        <p:nvSpPr>
          <p:cNvPr id="7212" name="Rectangle 44"/>
          <p:cNvSpPr>
            <a:spLocks noChangeArrowheads="1"/>
          </p:cNvSpPr>
          <p:nvPr/>
        </p:nvSpPr>
        <p:spPr bwMode="auto">
          <a:xfrm>
            <a:off x="6289323" y="3254022"/>
            <a:ext cx="128411" cy="129822"/>
          </a:xfrm>
          <a:prstGeom prst="rect">
            <a:avLst/>
          </a:prstGeom>
          <a:solidFill>
            <a:schemeClr val="hlink"/>
          </a:solidFill>
          <a:ln>
            <a:noFill/>
          </a:ln>
          <a:effectLst>
            <a:outerShdw dist="17961" dir="2700000" algn="ctr" rotWithShape="0">
              <a:schemeClr val="tx2"/>
            </a:outerShdw>
          </a:effectLst>
          <a:extLst>
            <a:ext uri="{91240B29-F687-4F45-9708-019B960494DF}">
              <a14:hiddenLine xmlns:a14="http://schemas.microsoft.com/office/drawing/2010/main" xmlns="" w="12700">
                <a:solidFill>
                  <a:schemeClr val="tx1"/>
                </a:solidFill>
                <a:miter lim="800000"/>
                <a:headEnd/>
                <a:tailEnd/>
              </a14:hiddenLine>
            </a:ext>
          </a:extLst>
        </p:spPr>
        <p:txBody>
          <a:bodyPr wrap="none" anchor="ctr"/>
          <a:lstStyle/>
          <a:p>
            <a:pPr eaLnBrk="0" fontAlgn="base" hangingPunct="0">
              <a:spcBef>
                <a:spcPct val="0"/>
              </a:spcBef>
              <a:spcAft>
                <a:spcPct val="0"/>
              </a:spcAft>
            </a:pPr>
            <a:endParaRPr lang="en-US" sz="2133">
              <a:solidFill>
                <a:srgbClr val="FFFFFF"/>
              </a:solidFill>
            </a:endParaRPr>
          </a:p>
        </p:txBody>
      </p:sp>
      <p:sp>
        <p:nvSpPr>
          <p:cNvPr id="7213" name="Oval 45"/>
          <p:cNvSpPr>
            <a:spLocks noChangeArrowheads="1"/>
          </p:cNvSpPr>
          <p:nvPr/>
        </p:nvSpPr>
        <p:spPr bwMode="auto">
          <a:xfrm>
            <a:off x="6289323" y="3684412"/>
            <a:ext cx="128411" cy="129822"/>
          </a:xfrm>
          <a:prstGeom prst="ellipse">
            <a:avLst/>
          </a:prstGeom>
          <a:solidFill>
            <a:srgbClr val="FFFFFF"/>
          </a:solidFill>
          <a:ln>
            <a:noFill/>
          </a:ln>
          <a:effectLst>
            <a:outerShdw dist="17961" dir="2700000" algn="ctr" rotWithShape="0">
              <a:schemeClr val="tx2"/>
            </a:outerShdw>
          </a:effectLst>
          <a:extLst>
            <a:ext uri="{91240B29-F687-4F45-9708-019B960494DF}">
              <a14:hiddenLine xmlns:a14="http://schemas.microsoft.com/office/drawing/2010/main" xmlns="" w="12700">
                <a:solidFill>
                  <a:schemeClr val="tx1"/>
                </a:solidFill>
                <a:round/>
                <a:headEnd/>
                <a:tailEnd/>
              </a14:hiddenLine>
            </a:ext>
          </a:extLst>
        </p:spPr>
        <p:txBody>
          <a:bodyPr wrap="none" anchor="ctr"/>
          <a:lstStyle/>
          <a:p>
            <a:pPr eaLnBrk="0" fontAlgn="base" hangingPunct="0">
              <a:spcBef>
                <a:spcPct val="0"/>
              </a:spcBef>
              <a:spcAft>
                <a:spcPct val="0"/>
              </a:spcAft>
            </a:pPr>
            <a:endParaRPr lang="en-US" sz="2133">
              <a:solidFill>
                <a:srgbClr val="FFFFFF"/>
              </a:solidFill>
            </a:endParaRPr>
          </a:p>
        </p:txBody>
      </p:sp>
      <p:sp>
        <p:nvSpPr>
          <p:cNvPr id="7214" name="Oval 46"/>
          <p:cNvSpPr>
            <a:spLocks noChangeArrowheads="1"/>
          </p:cNvSpPr>
          <p:nvPr/>
        </p:nvSpPr>
        <p:spPr bwMode="auto">
          <a:xfrm>
            <a:off x="6289323" y="4041422"/>
            <a:ext cx="128411" cy="129822"/>
          </a:xfrm>
          <a:prstGeom prst="ellipse">
            <a:avLst/>
          </a:prstGeom>
          <a:solidFill>
            <a:srgbClr val="51DC00"/>
          </a:solidFill>
          <a:ln>
            <a:noFill/>
          </a:ln>
          <a:effectLst>
            <a:outerShdw dist="17961" dir="2700000" algn="ctr" rotWithShape="0">
              <a:schemeClr val="tx2"/>
            </a:outerShdw>
          </a:effectLst>
          <a:extLst>
            <a:ext uri="{91240B29-F687-4F45-9708-019B960494DF}">
              <a14:hiddenLine xmlns:a14="http://schemas.microsoft.com/office/drawing/2010/main" xmlns="" w="12700">
                <a:solidFill>
                  <a:schemeClr val="tx1"/>
                </a:solidFill>
                <a:round/>
                <a:headEnd/>
                <a:tailEnd/>
              </a14:hiddenLine>
            </a:ext>
          </a:extLst>
        </p:spPr>
        <p:txBody>
          <a:bodyPr wrap="none" anchor="ctr"/>
          <a:lstStyle/>
          <a:p>
            <a:pPr eaLnBrk="0" fontAlgn="base" hangingPunct="0">
              <a:spcBef>
                <a:spcPct val="0"/>
              </a:spcBef>
              <a:spcAft>
                <a:spcPct val="0"/>
              </a:spcAft>
            </a:pPr>
            <a:endParaRPr lang="en-US" sz="2133">
              <a:solidFill>
                <a:srgbClr val="FFFFFF"/>
              </a:solidFill>
            </a:endParaRPr>
          </a:p>
        </p:txBody>
      </p:sp>
      <p:sp>
        <p:nvSpPr>
          <p:cNvPr id="7215" name="AutoShape 47"/>
          <p:cNvSpPr>
            <a:spLocks noChangeArrowheads="1"/>
          </p:cNvSpPr>
          <p:nvPr/>
        </p:nvSpPr>
        <p:spPr bwMode="auto">
          <a:xfrm>
            <a:off x="6289323" y="4271434"/>
            <a:ext cx="128411" cy="128411"/>
          </a:xfrm>
          <a:prstGeom prst="triangle">
            <a:avLst>
              <a:gd name="adj" fmla="val 49995"/>
            </a:avLst>
          </a:prstGeom>
          <a:solidFill>
            <a:srgbClr val="FFFFFF"/>
          </a:solidFill>
          <a:ln>
            <a:noFill/>
          </a:ln>
          <a:effectLst>
            <a:outerShdw dist="17961" dir="2700000" algn="ctr" rotWithShape="0">
              <a:schemeClr val="tx2"/>
            </a:outerShdw>
          </a:effectLst>
          <a:extLst>
            <a:ext uri="{91240B29-F687-4F45-9708-019B960494DF}">
              <a14:hiddenLine xmlns:a14="http://schemas.microsoft.com/office/drawing/2010/main" xmlns="" w="12700">
                <a:solidFill>
                  <a:schemeClr val="tx1"/>
                </a:solidFill>
                <a:miter lim="800000"/>
                <a:headEnd/>
                <a:tailEnd/>
              </a14:hiddenLine>
            </a:ext>
          </a:extLst>
        </p:spPr>
        <p:txBody>
          <a:bodyPr wrap="none" anchor="ctr"/>
          <a:lstStyle/>
          <a:p>
            <a:pPr eaLnBrk="0" fontAlgn="base" hangingPunct="0">
              <a:spcBef>
                <a:spcPct val="0"/>
              </a:spcBef>
              <a:spcAft>
                <a:spcPct val="0"/>
              </a:spcAft>
            </a:pPr>
            <a:endParaRPr lang="en-US" sz="2133">
              <a:solidFill>
                <a:srgbClr val="FFFFFF"/>
              </a:solidFill>
            </a:endParaRPr>
          </a:p>
        </p:txBody>
      </p:sp>
      <p:sp>
        <p:nvSpPr>
          <p:cNvPr id="7216" name="AutoShape 48"/>
          <p:cNvSpPr>
            <a:spLocks noChangeArrowheads="1"/>
          </p:cNvSpPr>
          <p:nvPr/>
        </p:nvSpPr>
        <p:spPr bwMode="auto">
          <a:xfrm>
            <a:off x="6289323" y="4429478"/>
            <a:ext cx="128411" cy="128411"/>
          </a:xfrm>
          <a:prstGeom prst="triangle">
            <a:avLst>
              <a:gd name="adj" fmla="val 49995"/>
            </a:avLst>
          </a:prstGeom>
          <a:solidFill>
            <a:schemeClr val="hlink"/>
          </a:solidFill>
          <a:ln>
            <a:noFill/>
          </a:ln>
          <a:effectLst>
            <a:outerShdw dist="17961" dir="2700000" algn="ctr" rotWithShape="0">
              <a:schemeClr val="tx2"/>
            </a:outerShdw>
          </a:effectLst>
          <a:extLst>
            <a:ext uri="{91240B29-F687-4F45-9708-019B960494DF}">
              <a14:hiddenLine xmlns:a14="http://schemas.microsoft.com/office/drawing/2010/main" xmlns="" w="12700">
                <a:solidFill>
                  <a:schemeClr val="tx1"/>
                </a:solidFill>
                <a:miter lim="800000"/>
                <a:headEnd/>
                <a:tailEnd/>
              </a14:hiddenLine>
            </a:ext>
          </a:extLst>
        </p:spPr>
        <p:txBody>
          <a:bodyPr wrap="none" anchor="ctr"/>
          <a:lstStyle/>
          <a:p>
            <a:pPr eaLnBrk="0" fontAlgn="base" hangingPunct="0">
              <a:spcBef>
                <a:spcPct val="0"/>
              </a:spcBef>
              <a:spcAft>
                <a:spcPct val="0"/>
              </a:spcAft>
            </a:pPr>
            <a:endParaRPr lang="en-US" sz="2133">
              <a:solidFill>
                <a:srgbClr val="FFFFFF"/>
              </a:solidFill>
            </a:endParaRPr>
          </a:p>
        </p:txBody>
      </p:sp>
      <p:sp>
        <p:nvSpPr>
          <p:cNvPr id="7217" name="Rectangle 49"/>
          <p:cNvSpPr>
            <a:spLocks noChangeArrowheads="1"/>
          </p:cNvSpPr>
          <p:nvPr/>
        </p:nvSpPr>
        <p:spPr bwMode="auto">
          <a:xfrm>
            <a:off x="5729111" y="2724856"/>
            <a:ext cx="129822" cy="128411"/>
          </a:xfrm>
          <a:prstGeom prst="rect">
            <a:avLst/>
          </a:prstGeom>
          <a:solidFill>
            <a:srgbClr val="FFFFFF"/>
          </a:solidFill>
          <a:ln>
            <a:noFill/>
          </a:ln>
          <a:effectLst>
            <a:outerShdw dist="17961" dir="2700000" algn="ctr" rotWithShape="0">
              <a:schemeClr val="tx2"/>
            </a:outerShdw>
          </a:effectLst>
          <a:extLst>
            <a:ext uri="{91240B29-F687-4F45-9708-019B960494DF}">
              <a14:hiddenLine xmlns:a14="http://schemas.microsoft.com/office/drawing/2010/main" xmlns="" w="12700">
                <a:solidFill>
                  <a:schemeClr val="tx1"/>
                </a:solidFill>
                <a:miter lim="800000"/>
                <a:headEnd/>
                <a:tailEnd/>
              </a14:hiddenLine>
            </a:ext>
          </a:extLst>
        </p:spPr>
        <p:txBody>
          <a:bodyPr wrap="none" anchor="ctr"/>
          <a:lstStyle/>
          <a:p>
            <a:pPr eaLnBrk="0" fontAlgn="base" hangingPunct="0">
              <a:spcBef>
                <a:spcPct val="0"/>
              </a:spcBef>
              <a:spcAft>
                <a:spcPct val="0"/>
              </a:spcAft>
            </a:pPr>
            <a:endParaRPr lang="en-US" sz="2133">
              <a:solidFill>
                <a:srgbClr val="FFFFFF"/>
              </a:solidFill>
            </a:endParaRPr>
          </a:p>
        </p:txBody>
      </p:sp>
      <p:sp>
        <p:nvSpPr>
          <p:cNvPr id="7218" name="Rectangle 50"/>
          <p:cNvSpPr>
            <a:spLocks noChangeArrowheads="1"/>
          </p:cNvSpPr>
          <p:nvPr/>
        </p:nvSpPr>
        <p:spPr bwMode="auto">
          <a:xfrm>
            <a:off x="5729111" y="3268133"/>
            <a:ext cx="129822" cy="129822"/>
          </a:xfrm>
          <a:prstGeom prst="rect">
            <a:avLst/>
          </a:prstGeom>
          <a:solidFill>
            <a:schemeClr val="hlink"/>
          </a:solidFill>
          <a:ln>
            <a:noFill/>
          </a:ln>
          <a:effectLst>
            <a:outerShdw dist="17961" dir="2700000" algn="ctr" rotWithShape="0">
              <a:schemeClr val="tx2"/>
            </a:outerShdw>
          </a:effectLst>
          <a:extLst>
            <a:ext uri="{91240B29-F687-4F45-9708-019B960494DF}">
              <a14:hiddenLine xmlns:a14="http://schemas.microsoft.com/office/drawing/2010/main" xmlns="" w="12700">
                <a:solidFill>
                  <a:schemeClr val="tx1"/>
                </a:solidFill>
                <a:miter lim="800000"/>
                <a:headEnd/>
                <a:tailEnd/>
              </a14:hiddenLine>
            </a:ext>
          </a:extLst>
        </p:spPr>
        <p:txBody>
          <a:bodyPr wrap="none" anchor="ctr"/>
          <a:lstStyle/>
          <a:p>
            <a:pPr eaLnBrk="0" fontAlgn="base" hangingPunct="0">
              <a:spcBef>
                <a:spcPct val="0"/>
              </a:spcBef>
              <a:spcAft>
                <a:spcPct val="0"/>
              </a:spcAft>
            </a:pPr>
            <a:endParaRPr lang="en-US" sz="2133">
              <a:solidFill>
                <a:srgbClr val="FFFFFF"/>
              </a:solidFill>
            </a:endParaRPr>
          </a:p>
        </p:txBody>
      </p:sp>
      <p:sp>
        <p:nvSpPr>
          <p:cNvPr id="7219" name="Oval 51"/>
          <p:cNvSpPr>
            <a:spLocks noChangeArrowheads="1"/>
          </p:cNvSpPr>
          <p:nvPr/>
        </p:nvSpPr>
        <p:spPr bwMode="auto">
          <a:xfrm>
            <a:off x="5729111" y="3754967"/>
            <a:ext cx="129822" cy="129822"/>
          </a:xfrm>
          <a:prstGeom prst="ellipse">
            <a:avLst/>
          </a:prstGeom>
          <a:solidFill>
            <a:srgbClr val="FFFFFF"/>
          </a:solidFill>
          <a:ln>
            <a:noFill/>
          </a:ln>
          <a:effectLst>
            <a:outerShdw dist="17961" dir="2700000" algn="ctr" rotWithShape="0">
              <a:schemeClr val="tx2"/>
            </a:outerShdw>
          </a:effectLst>
          <a:extLst>
            <a:ext uri="{91240B29-F687-4F45-9708-019B960494DF}">
              <a14:hiddenLine xmlns:a14="http://schemas.microsoft.com/office/drawing/2010/main" xmlns="" w="12700">
                <a:solidFill>
                  <a:schemeClr val="tx1"/>
                </a:solidFill>
                <a:round/>
                <a:headEnd/>
                <a:tailEnd/>
              </a14:hiddenLine>
            </a:ext>
          </a:extLst>
        </p:spPr>
        <p:txBody>
          <a:bodyPr wrap="none" anchor="ctr"/>
          <a:lstStyle/>
          <a:p>
            <a:pPr eaLnBrk="0" fontAlgn="base" hangingPunct="0">
              <a:spcBef>
                <a:spcPct val="0"/>
              </a:spcBef>
              <a:spcAft>
                <a:spcPct val="0"/>
              </a:spcAft>
            </a:pPr>
            <a:endParaRPr lang="en-US" sz="2133">
              <a:solidFill>
                <a:srgbClr val="FFFFFF"/>
              </a:solidFill>
            </a:endParaRPr>
          </a:p>
        </p:txBody>
      </p:sp>
      <p:sp>
        <p:nvSpPr>
          <p:cNvPr id="7220" name="Oval 52"/>
          <p:cNvSpPr>
            <a:spLocks noChangeArrowheads="1"/>
          </p:cNvSpPr>
          <p:nvPr/>
        </p:nvSpPr>
        <p:spPr bwMode="auto">
          <a:xfrm>
            <a:off x="5740400" y="4082345"/>
            <a:ext cx="129822" cy="129822"/>
          </a:xfrm>
          <a:prstGeom prst="ellipse">
            <a:avLst/>
          </a:prstGeom>
          <a:solidFill>
            <a:srgbClr val="51DC00"/>
          </a:solidFill>
          <a:ln>
            <a:noFill/>
          </a:ln>
          <a:effectLst>
            <a:outerShdw dist="17961" dir="2700000" algn="ctr" rotWithShape="0">
              <a:schemeClr val="tx2"/>
            </a:outerShdw>
          </a:effectLst>
          <a:extLst>
            <a:ext uri="{91240B29-F687-4F45-9708-019B960494DF}">
              <a14:hiddenLine xmlns:a14="http://schemas.microsoft.com/office/drawing/2010/main" xmlns="" w="12700">
                <a:solidFill>
                  <a:schemeClr val="tx1"/>
                </a:solidFill>
                <a:round/>
                <a:headEnd/>
                <a:tailEnd/>
              </a14:hiddenLine>
            </a:ext>
          </a:extLst>
        </p:spPr>
        <p:txBody>
          <a:bodyPr wrap="none" anchor="ctr"/>
          <a:lstStyle/>
          <a:p>
            <a:pPr eaLnBrk="0" fontAlgn="base" hangingPunct="0">
              <a:spcBef>
                <a:spcPct val="0"/>
              </a:spcBef>
              <a:spcAft>
                <a:spcPct val="0"/>
              </a:spcAft>
            </a:pPr>
            <a:endParaRPr lang="en-US" sz="2133">
              <a:solidFill>
                <a:srgbClr val="FFFFFF"/>
              </a:solidFill>
            </a:endParaRPr>
          </a:p>
        </p:txBody>
      </p:sp>
      <p:sp>
        <p:nvSpPr>
          <p:cNvPr id="7221" name="AutoShape 53"/>
          <p:cNvSpPr>
            <a:spLocks noChangeArrowheads="1"/>
          </p:cNvSpPr>
          <p:nvPr/>
        </p:nvSpPr>
        <p:spPr bwMode="auto">
          <a:xfrm>
            <a:off x="5729111" y="4285545"/>
            <a:ext cx="129822" cy="128411"/>
          </a:xfrm>
          <a:prstGeom prst="triangle">
            <a:avLst>
              <a:gd name="adj" fmla="val 49995"/>
            </a:avLst>
          </a:prstGeom>
          <a:solidFill>
            <a:srgbClr val="FFFFFF"/>
          </a:solidFill>
          <a:ln>
            <a:noFill/>
          </a:ln>
          <a:effectLst>
            <a:outerShdw dist="17961" dir="2700000" algn="ctr" rotWithShape="0">
              <a:schemeClr val="tx2"/>
            </a:outerShdw>
          </a:effectLst>
          <a:extLst>
            <a:ext uri="{91240B29-F687-4F45-9708-019B960494DF}">
              <a14:hiddenLine xmlns:a14="http://schemas.microsoft.com/office/drawing/2010/main" xmlns="" w="12700">
                <a:solidFill>
                  <a:schemeClr val="tx1"/>
                </a:solidFill>
                <a:miter lim="800000"/>
                <a:headEnd/>
                <a:tailEnd/>
              </a14:hiddenLine>
            </a:ext>
          </a:extLst>
        </p:spPr>
        <p:txBody>
          <a:bodyPr wrap="none" anchor="ctr"/>
          <a:lstStyle/>
          <a:p>
            <a:pPr eaLnBrk="0" fontAlgn="base" hangingPunct="0">
              <a:spcBef>
                <a:spcPct val="0"/>
              </a:spcBef>
              <a:spcAft>
                <a:spcPct val="0"/>
              </a:spcAft>
            </a:pPr>
            <a:endParaRPr lang="en-US" sz="2133">
              <a:solidFill>
                <a:srgbClr val="FFFFFF"/>
              </a:solidFill>
            </a:endParaRPr>
          </a:p>
        </p:txBody>
      </p:sp>
      <p:sp>
        <p:nvSpPr>
          <p:cNvPr id="7222" name="AutoShape 54"/>
          <p:cNvSpPr>
            <a:spLocks noChangeArrowheads="1"/>
          </p:cNvSpPr>
          <p:nvPr/>
        </p:nvSpPr>
        <p:spPr bwMode="auto">
          <a:xfrm>
            <a:off x="5733345" y="4454878"/>
            <a:ext cx="128411" cy="128411"/>
          </a:xfrm>
          <a:prstGeom prst="triangle">
            <a:avLst>
              <a:gd name="adj" fmla="val 49995"/>
            </a:avLst>
          </a:prstGeom>
          <a:solidFill>
            <a:schemeClr val="hlink"/>
          </a:solidFill>
          <a:ln>
            <a:noFill/>
          </a:ln>
          <a:effectLst>
            <a:outerShdw dist="17961" dir="2700000" algn="ctr" rotWithShape="0">
              <a:schemeClr val="tx2"/>
            </a:outerShdw>
          </a:effectLst>
          <a:extLst>
            <a:ext uri="{91240B29-F687-4F45-9708-019B960494DF}">
              <a14:hiddenLine xmlns:a14="http://schemas.microsoft.com/office/drawing/2010/main" xmlns="" w="12700">
                <a:solidFill>
                  <a:schemeClr val="tx1"/>
                </a:solidFill>
                <a:miter lim="800000"/>
                <a:headEnd/>
                <a:tailEnd/>
              </a14:hiddenLine>
            </a:ext>
          </a:extLst>
        </p:spPr>
        <p:txBody>
          <a:bodyPr wrap="none" anchor="ctr"/>
          <a:lstStyle/>
          <a:p>
            <a:pPr eaLnBrk="0" fontAlgn="base" hangingPunct="0">
              <a:spcBef>
                <a:spcPct val="0"/>
              </a:spcBef>
              <a:spcAft>
                <a:spcPct val="0"/>
              </a:spcAft>
            </a:pPr>
            <a:endParaRPr lang="en-US" sz="2133">
              <a:solidFill>
                <a:srgbClr val="FFFFFF"/>
              </a:solidFill>
            </a:endParaRPr>
          </a:p>
        </p:txBody>
      </p:sp>
      <p:sp>
        <p:nvSpPr>
          <p:cNvPr id="7223" name="Rectangle 55"/>
          <p:cNvSpPr>
            <a:spLocks noChangeArrowheads="1"/>
          </p:cNvSpPr>
          <p:nvPr/>
        </p:nvSpPr>
        <p:spPr bwMode="auto">
          <a:xfrm>
            <a:off x="5143500" y="2767189"/>
            <a:ext cx="128411" cy="128411"/>
          </a:xfrm>
          <a:prstGeom prst="rect">
            <a:avLst/>
          </a:prstGeom>
          <a:solidFill>
            <a:srgbClr val="FFFFFF"/>
          </a:solidFill>
          <a:ln>
            <a:noFill/>
          </a:ln>
          <a:effectLst>
            <a:outerShdw dist="17961" dir="2700000" algn="ctr" rotWithShape="0">
              <a:schemeClr val="tx2"/>
            </a:outerShdw>
          </a:effectLst>
          <a:extLst>
            <a:ext uri="{91240B29-F687-4F45-9708-019B960494DF}">
              <a14:hiddenLine xmlns:a14="http://schemas.microsoft.com/office/drawing/2010/main" xmlns="" w="12700">
                <a:solidFill>
                  <a:schemeClr val="tx1"/>
                </a:solidFill>
                <a:miter lim="800000"/>
                <a:headEnd/>
                <a:tailEnd/>
              </a14:hiddenLine>
            </a:ext>
          </a:extLst>
        </p:spPr>
        <p:txBody>
          <a:bodyPr wrap="none" anchor="ctr"/>
          <a:lstStyle/>
          <a:p>
            <a:pPr eaLnBrk="0" fontAlgn="base" hangingPunct="0">
              <a:spcBef>
                <a:spcPct val="0"/>
              </a:spcBef>
              <a:spcAft>
                <a:spcPct val="0"/>
              </a:spcAft>
            </a:pPr>
            <a:endParaRPr lang="en-US" sz="2133">
              <a:solidFill>
                <a:srgbClr val="FFFFFF"/>
              </a:solidFill>
            </a:endParaRPr>
          </a:p>
        </p:txBody>
      </p:sp>
      <p:sp>
        <p:nvSpPr>
          <p:cNvPr id="7224" name="Rectangle 56"/>
          <p:cNvSpPr>
            <a:spLocks noChangeArrowheads="1"/>
          </p:cNvSpPr>
          <p:nvPr/>
        </p:nvSpPr>
        <p:spPr bwMode="auto">
          <a:xfrm>
            <a:off x="5156200" y="3297767"/>
            <a:ext cx="129822" cy="128411"/>
          </a:xfrm>
          <a:prstGeom prst="rect">
            <a:avLst/>
          </a:prstGeom>
          <a:solidFill>
            <a:schemeClr val="hlink"/>
          </a:solidFill>
          <a:ln>
            <a:noFill/>
          </a:ln>
          <a:effectLst>
            <a:outerShdw dist="17961" dir="2700000" algn="ctr" rotWithShape="0">
              <a:schemeClr val="tx2"/>
            </a:outerShdw>
          </a:effectLst>
          <a:extLst>
            <a:ext uri="{91240B29-F687-4F45-9708-019B960494DF}">
              <a14:hiddenLine xmlns:a14="http://schemas.microsoft.com/office/drawing/2010/main" xmlns="" w="12700">
                <a:solidFill>
                  <a:schemeClr val="tx1"/>
                </a:solidFill>
                <a:miter lim="800000"/>
                <a:headEnd/>
                <a:tailEnd/>
              </a14:hiddenLine>
            </a:ext>
          </a:extLst>
        </p:spPr>
        <p:txBody>
          <a:bodyPr wrap="none" anchor="ctr"/>
          <a:lstStyle/>
          <a:p>
            <a:pPr eaLnBrk="0" fontAlgn="base" hangingPunct="0">
              <a:spcBef>
                <a:spcPct val="0"/>
              </a:spcBef>
              <a:spcAft>
                <a:spcPct val="0"/>
              </a:spcAft>
            </a:pPr>
            <a:endParaRPr lang="en-US" sz="2133">
              <a:solidFill>
                <a:srgbClr val="FFFFFF"/>
              </a:solidFill>
            </a:endParaRPr>
          </a:p>
        </p:txBody>
      </p:sp>
      <p:sp>
        <p:nvSpPr>
          <p:cNvPr id="7225" name="Oval 57"/>
          <p:cNvSpPr>
            <a:spLocks noChangeArrowheads="1"/>
          </p:cNvSpPr>
          <p:nvPr/>
        </p:nvSpPr>
        <p:spPr bwMode="auto">
          <a:xfrm>
            <a:off x="5143500" y="3841045"/>
            <a:ext cx="128411" cy="129822"/>
          </a:xfrm>
          <a:prstGeom prst="ellipse">
            <a:avLst/>
          </a:prstGeom>
          <a:solidFill>
            <a:srgbClr val="FFFFFF"/>
          </a:solidFill>
          <a:ln>
            <a:noFill/>
          </a:ln>
          <a:effectLst>
            <a:outerShdw dist="17961" dir="2700000" algn="ctr" rotWithShape="0">
              <a:schemeClr val="tx2"/>
            </a:outerShdw>
          </a:effectLst>
          <a:extLst>
            <a:ext uri="{91240B29-F687-4F45-9708-019B960494DF}">
              <a14:hiddenLine xmlns:a14="http://schemas.microsoft.com/office/drawing/2010/main" xmlns="" w="12700">
                <a:solidFill>
                  <a:schemeClr val="tx1"/>
                </a:solidFill>
                <a:round/>
                <a:headEnd/>
                <a:tailEnd/>
              </a14:hiddenLine>
            </a:ext>
          </a:extLst>
        </p:spPr>
        <p:txBody>
          <a:bodyPr wrap="none" anchor="ctr"/>
          <a:lstStyle/>
          <a:p>
            <a:pPr eaLnBrk="0" fontAlgn="base" hangingPunct="0">
              <a:spcBef>
                <a:spcPct val="0"/>
              </a:spcBef>
              <a:spcAft>
                <a:spcPct val="0"/>
              </a:spcAft>
            </a:pPr>
            <a:endParaRPr lang="en-US" sz="2133">
              <a:solidFill>
                <a:srgbClr val="FFFFFF"/>
              </a:solidFill>
            </a:endParaRPr>
          </a:p>
        </p:txBody>
      </p:sp>
      <p:sp>
        <p:nvSpPr>
          <p:cNvPr id="7226" name="Oval 58"/>
          <p:cNvSpPr>
            <a:spLocks noChangeArrowheads="1"/>
          </p:cNvSpPr>
          <p:nvPr/>
        </p:nvSpPr>
        <p:spPr bwMode="auto">
          <a:xfrm>
            <a:off x="5143500" y="4157134"/>
            <a:ext cx="128411" cy="128412"/>
          </a:xfrm>
          <a:prstGeom prst="ellipse">
            <a:avLst/>
          </a:prstGeom>
          <a:solidFill>
            <a:srgbClr val="51DC00"/>
          </a:solidFill>
          <a:ln>
            <a:noFill/>
          </a:ln>
          <a:effectLst>
            <a:outerShdw dist="17961" dir="2700000" algn="ctr" rotWithShape="0">
              <a:schemeClr val="tx2"/>
            </a:outerShdw>
          </a:effectLst>
          <a:extLst>
            <a:ext uri="{91240B29-F687-4F45-9708-019B960494DF}">
              <a14:hiddenLine xmlns:a14="http://schemas.microsoft.com/office/drawing/2010/main" xmlns="" w="12700">
                <a:solidFill>
                  <a:schemeClr val="tx1"/>
                </a:solidFill>
                <a:round/>
                <a:headEnd/>
                <a:tailEnd/>
              </a14:hiddenLine>
            </a:ext>
          </a:extLst>
        </p:spPr>
        <p:txBody>
          <a:bodyPr wrap="none" anchor="ctr"/>
          <a:lstStyle/>
          <a:p>
            <a:pPr eaLnBrk="0" fontAlgn="base" hangingPunct="0">
              <a:spcBef>
                <a:spcPct val="0"/>
              </a:spcBef>
              <a:spcAft>
                <a:spcPct val="0"/>
              </a:spcAft>
            </a:pPr>
            <a:endParaRPr lang="en-US" sz="2133">
              <a:solidFill>
                <a:srgbClr val="FFFFFF"/>
              </a:solidFill>
            </a:endParaRPr>
          </a:p>
        </p:txBody>
      </p:sp>
      <p:sp>
        <p:nvSpPr>
          <p:cNvPr id="7227" name="AutoShape 59"/>
          <p:cNvSpPr>
            <a:spLocks noChangeArrowheads="1"/>
          </p:cNvSpPr>
          <p:nvPr/>
        </p:nvSpPr>
        <p:spPr bwMode="auto">
          <a:xfrm>
            <a:off x="5143500" y="4327878"/>
            <a:ext cx="128411" cy="129822"/>
          </a:xfrm>
          <a:prstGeom prst="triangle">
            <a:avLst>
              <a:gd name="adj" fmla="val 49995"/>
            </a:avLst>
          </a:prstGeom>
          <a:solidFill>
            <a:srgbClr val="FFFFFF"/>
          </a:solidFill>
          <a:ln>
            <a:noFill/>
          </a:ln>
          <a:effectLst>
            <a:outerShdw dist="17961" dir="2700000" algn="ctr" rotWithShape="0">
              <a:schemeClr val="tx2"/>
            </a:outerShdw>
          </a:effectLst>
          <a:extLst>
            <a:ext uri="{91240B29-F687-4F45-9708-019B960494DF}">
              <a14:hiddenLine xmlns:a14="http://schemas.microsoft.com/office/drawing/2010/main" xmlns="" w="12700">
                <a:solidFill>
                  <a:schemeClr val="tx1"/>
                </a:solidFill>
                <a:miter lim="800000"/>
                <a:headEnd/>
                <a:tailEnd/>
              </a14:hiddenLine>
            </a:ext>
          </a:extLst>
        </p:spPr>
        <p:txBody>
          <a:bodyPr wrap="none" anchor="ctr"/>
          <a:lstStyle/>
          <a:p>
            <a:pPr eaLnBrk="0" fontAlgn="base" hangingPunct="0">
              <a:spcBef>
                <a:spcPct val="0"/>
              </a:spcBef>
              <a:spcAft>
                <a:spcPct val="0"/>
              </a:spcAft>
            </a:pPr>
            <a:endParaRPr lang="en-US" sz="2133">
              <a:solidFill>
                <a:srgbClr val="FFFFFF"/>
              </a:solidFill>
            </a:endParaRPr>
          </a:p>
        </p:txBody>
      </p:sp>
      <p:sp>
        <p:nvSpPr>
          <p:cNvPr id="7228" name="AutoShape 60"/>
          <p:cNvSpPr>
            <a:spLocks noChangeArrowheads="1"/>
          </p:cNvSpPr>
          <p:nvPr/>
        </p:nvSpPr>
        <p:spPr bwMode="auto">
          <a:xfrm>
            <a:off x="5143500" y="4485923"/>
            <a:ext cx="128411" cy="128411"/>
          </a:xfrm>
          <a:prstGeom prst="triangle">
            <a:avLst>
              <a:gd name="adj" fmla="val 49995"/>
            </a:avLst>
          </a:prstGeom>
          <a:solidFill>
            <a:schemeClr val="hlink"/>
          </a:solidFill>
          <a:ln>
            <a:noFill/>
          </a:ln>
          <a:effectLst>
            <a:outerShdw dist="17961" dir="2700000" algn="ctr" rotWithShape="0">
              <a:schemeClr val="tx2"/>
            </a:outerShdw>
          </a:effectLst>
          <a:extLst>
            <a:ext uri="{91240B29-F687-4F45-9708-019B960494DF}">
              <a14:hiddenLine xmlns:a14="http://schemas.microsoft.com/office/drawing/2010/main" xmlns="" w="12700">
                <a:solidFill>
                  <a:schemeClr val="tx1"/>
                </a:solidFill>
                <a:miter lim="800000"/>
                <a:headEnd/>
                <a:tailEnd/>
              </a14:hiddenLine>
            </a:ext>
          </a:extLst>
        </p:spPr>
        <p:txBody>
          <a:bodyPr wrap="none" anchor="ctr"/>
          <a:lstStyle/>
          <a:p>
            <a:pPr eaLnBrk="0" fontAlgn="base" hangingPunct="0">
              <a:spcBef>
                <a:spcPct val="0"/>
              </a:spcBef>
              <a:spcAft>
                <a:spcPct val="0"/>
              </a:spcAft>
            </a:pPr>
            <a:endParaRPr lang="en-US" sz="2133">
              <a:solidFill>
                <a:srgbClr val="FFFFFF"/>
              </a:solidFill>
            </a:endParaRPr>
          </a:p>
        </p:txBody>
      </p:sp>
      <p:sp>
        <p:nvSpPr>
          <p:cNvPr id="7229" name="Rectangle 61"/>
          <p:cNvSpPr>
            <a:spLocks noChangeArrowheads="1"/>
          </p:cNvSpPr>
          <p:nvPr/>
        </p:nvSpPr>
        <p:spPr bwMode="auto">
          <a:xfrm>
            <a:off x="4555067" y="2823634"/>
            <a:ext cx="128412" cy="131233"/>
          </a:xfrm>
          <a:prstGeom prst="rect">
            <a:avLst/>
          </a:prstGeom>
          <a:solidFill>
            <a:srgbClr val="FFFFFF"/>
          </a:solidFill>
          <a:ln>
            <a:noFill/>
          </a:ln>
          <a:effectLst>
            <a:outerShdw dist="17961" dir="2700000" algn="ctr" rotWithShape="0">
              <a:schemeClr val="tx2"/>
            </a:outerShdw>
          </a:effectLst>
          <a:extLst>
            <a:ext uri="{91240B29-F687-4F45-9708-019B960494DF}">
              <a14:hiddenLine xmlns:a14="http://schemas.microsoft.com/office/drawing/2010/main" xmlns="" w="12700">
                <a:solidFill>
                  <a:schemeClr val="tx1"/>
                </a:solidFill>
                <a:miter lim="800000"/>
                <a:headEnd/>
                <a:tailEnd/>
              </a14:hiddenLine>
            </a:ext>
          </a:extLst>
        </p:spPr>
        <p:txBody>
          <a:bodyPr wrap="none" anchor="ctr"/>
          <a:lstStyle/>
          <a:p>
            <a:pPr eaLnBrk="0" fontAlgn="base" hangingPunct="0">
              <a:spcBef>
                <a:spcPct val="0"/>
              </a:spcBef>
              <a:spcAft>
                <a:spcPct val="0"/>
              </a:spcAft>
            </a:pPr>
            <a:endParaRPr lang="en-US" sz="2133">
              <a:solidFill>
                <a:srgbClr val="FFFFFF"/>
              </a:solidFill>
            </a:endParaRPr>
          </a:p>
        </p:txBody>
      </p:sp>
      <p:sp>
        <p:nvSpPr>
          <p:cNvPr id="7230" name="Rectangle 62"/>
          <p:cNvSpPr>
            <a:spLocks noChangeArrowheads="1"/>
          </p:cNvSpPr>
          <p:nvPr/>
        </p:nvSpPr>
        <p:spPr bwMode="auto">
          <a:xfrm>
            <a:off x="4555067" y="3369734"/>
            <a:ext cx="128412" cy="128412"/>
          </a:xfrm>
          <a:prstGeom prst="rect">
            <a:avLst/>
          </a:prstGeom>
          <a:solidFill>
            <a:schemeClr val="hlink"/>
          </a:solidFill>
          <a:ln>
            <a:noFill/>
          </a:ln>
          <a:effectLst>
            <a:outerShdw dist="17961" dir="2700000" algn="ctr" rotWithShape="0">
              <a:schemeClr val="tx2"/>
            </a:outerShdw>
          </a:effectLst>
          <a:extLst>
            <a:ext uri="{91240B29-F687-4F45-9708-019B960494DF}">
              <a14:hiddenLine xmlns:a14="http://schemas.microsoft.com/office/drawing/2010/main" xmlns="" w="12700">
                <a:solidFill>
                  <a:schemeClr val="tx1"/>
                </a:solidFill>
                <a:miter lim="800000"/>
                <a:headEnd/>
                <a:tailEnd/>
              </a14:hiddenLine>
            </a:ext>
          </a:extLst>
        </p:spPr>
        <p:txBody>
          <a:bodyPr wrap="none" anchor="ctr"/>
          <a:lstStyle/>
          <a:p>
            <a:pPr eaLnBrk="0" fontAlgn="base" hangingPunct="0">
              <a:spcBef>
                <a:spcPct val="0"/>
              </a:spcBef>
              <a:spcAft>
                <a:spcPct val="0"/>
              </a:spcAft>
            </a:pPr>
            <a:endParaRPr lang="en-US" sz="2133">
              <a:solidFill>
                <a:srgbClr val="FFFFFF"/>
              </a:solidFill>
            </a:endParaRPr>
          </a:p>
        </p:txBody>
      </p:sp>
      <p:sp>
        <p:nvSpPr>
          <p:cNvPr id="7231" name="Oval 63"/>
          <p:cNvSpPr>
            <a:spLocks noChangeArrowheads="1"/>
          </p:cNvSpPr>
          <p:nvPr/>
        </p:nvSpPr>
        <p:spPr bwMode="auto">
          <a:xfrm>
            <a:off x="4555067" y="3956756"/>
            <a:ext cx="128412" cy="128412"/>
          </a:xfrm>
          <a:prstGeom prst="ellipse">
            <a:avLst/>
          </a:prstGeom>
          <a:solidFill>
            <a:srgbClr val="FFFFFF"/>
          </a:solidFill>
          <a:ln>
            <a:noFill/>
          </a:ln>
          <a:effectLst>
            <a:outerShdw dist="17961" dir="2700000" algn="ctr" rotWithShape="0">
              <a:schemeClr val="tx2"/>
            </a:outerShdw>
          </a:effectLst>
          <a:extLst>
            <a:ext uri="{91240B29-F687-4F45-9708-019B960494DF}">
              <a14:hiddenLine xmlns:a14="http://schemas.microsoft.com/office/drawing/2010/main" xmlns="" w="12700">
                <a:solidFill>
                  <a:schemeClr val="tx1"/>
                </a:solidFill>
                <a:round/>
                <a:headEnd/>
                <a:tailEnd/>
              </a14:hiddenLine>
            </a:ext>
          </a:extLst>
        </p:spPr>
        <p:txBody>
          <a:bodyPr wrap="none" anchor="ctr"/>
          <a:lstStyle/>
          <a:p>
            <a:pPr eaLnBrk="0" fontAlgn="base" hangingPunct="0">
              <a:spcBef>
                <a:spcPct val="0"/>
              </a:spcBef>
              <a:spcAft>
                <a:spcPct val="0"/>
              </a:spcAft>
            </a:pPr>
            <a:endParaRPr lang="en-US" sz="2133">
              <a:solidFill>
                <a:srgbClr val="FFFFFF"/>
              </a:solidFill>
            </a:endParaRPr>
          </a:p>
        </p:txBody>
      </p:sp>
      <p:sp>
        <p:nvSpPr>
          <p:cNvPr id="7232" name="Oval 64"/>
          <p:cNvSpPr>
            <a:spLocks noChangeArrowheads="1"/>
          </p:cNvSpPr>
          <p:nvPr/>
        </p:nvSpPr>
        <p:spPr bwMode="auto">
          <a:xfrm>
            <a:off x="4540956" y="4257323"/>
            <a:ext cx="128412" cy="129822"/>
          </a:xfrm>
          <a:prstGeom prst="ellipse">
            <a:avLst/>
          </a:prstGeom>
          <a:solidFill>
            <a:srgbClr val="51DC00"/>
          </a:solidFill>
          <a:ln>
            <a:noFill/>
          </a:ln>
          <a:effectLst>
            <a:outerShdw dist="17961" dir="2700000" algn="ctr" rotWithShape="0">
              <a:schemeClr val="tx2"/>
            </a:outerShdw>
          </a:effectLst>
          <a:extLst>
            <a:ext uri="{91240B29-F687-4F45-9708-019B960494DF}">
              <a14:hiddenLine xmlns:a14="http://schemas.microsoft.com/office/drawing/2010/main" xmlns="" w="12700">
                <a:solidFill>
                  <a:schemeClr val="tx1"/>
                </a:solidFill>
                <a:round/>
                <a:headEnd/>
                <a:tailEnd/>
              </a14:hiddenLine>
            </a:ext>
          </a:extLst>
        </p:spPr>
        <p:txBody>
          <a:bodyPr wrap="none" anchor="ctr"/>
          <a:lstStyle/>
          <a:p>
            <a:pPr eaLnBrk="0" fontAlgn="base" hangingPunct="0">
              <a:spcBef>
                <a:spcPct val="0"/>
              </a:spcBef>
              <a:spcAft>
                <a:spcPct val="0"/>
              </a:spcAft>
            </a:pPr>
            <a:endParaRPr lang="en-US" sz="2133">
              <a:solidFill>
                <a:srgbClr val="FFFFFF"/>
              </a:solidFill>
            </a:endParaRPr>
          </a:p>
        </p:txBody>
      </p:sp>
      <p:sp>
        <p:nvSpPr>
          <p:cNvPr id="7233" name="AutoShape 65"/>
          <p:cNvSpPr>
            <a:spLocks noChangeArrowheads="1"/>
          </p:cNvSpPr>
          <p:nvPr/>
        </p:nvSpPr>
        <p:spPr bwMode="auto">
          <a:xfrm>
            <a:off x="4555067" y="4405489"/>
            <a:ext cx="128412" cy="128412"/>
          </a:xfrm>
          <a:prstGeom prst="triangle">
            <a:avLst>
              <a:gd name="adj" fmla="val 49995"/>
            </a:avLst>
          </a:prstGeom>
          <a:solidFill>
            <a:srgbClr val="FFFFFF"/>
          </a:solidFill>
          <a:ln>
            <a:noFill/>
          </a:ln>
          <a:effectLst>
            <a:outerShdw dist="17961" dir="2700000" algn="ctr" rotWithShape="0">
              <a:schemeClr val="tx2"/>
            </a:outerShdw>
          </a:effectLst>
          <a:extLst>
            <a:ext uri="{91240B29-F687-4F45-9708-019B960494DF}">
              <a14:hiddenLine xmlns:a14="http://schemas.microsoft.com/office/drawing/2010/main" xmlns="" w="12700">
                <a:solidFill>
                  <a:schemeClr val="tx1"/>
                </a:solidFill>
                <a:miter lim="800000"/>
                <a:headEnd/>
                <a:tailEnd/>
              </a14:hiddenLine>
            </a:ext>
          </a:extLst>
        </p:spPr>
        <p:txBody>
          <a:bodyPr wrap="none" anchor="ctr"/>
          <a:lstStyle/>
          <a:p>
            <a:pPr eaLnBrk="0" fontAlgn="base" hangingPunct="0">
              <a:spcBef>
                <a:spcPct val="0"/>
              </a:spcBef>
              <a:spcAft>
                <a:spcPct val="0"/>
              </a:spcAft>
            </a:pPr>
            <a:endParaRPr lang="en-US" sz="2133">
              <a:solidFill>
                <a:srgbClr val="FFFFFF"/>
              </a:solidFill>
            </a:endParaRPr>
          </a:p>
        </p:txBody>
      </p:sp>
      <p:sp>
        <p:nvSpPr>
          <p:cNvPr id="7234" name="AutoShape 66"/>
          <p:cNvSpPr>
            <a:spLocks noChangeArrowheads="1"/>
          </p:cNvSpPr>
          <p:nvPr/>
        </p:nvSpPr>
        <p:spPr bwMode="auto">
          <a:xfrm>
            <a:off x="4555067" y="4543778"/>
            <a:ext cx="128412" cy="129822"/>
          </a:xfrm>
          <a:prstGeom prst="triangle">
            <a:avLst>
              <a:gd name="adj" fmla="val 49995"/>
            </a:avLst>
          </a:prstGeom>
          <a:solidFill>
            <a:schemeClr val="hlink"/>
          </a:solidFill>
          <a:ln>
            <a:noFill/>
          </a:ln>
          <a:effectLst>
            <a:outerShdw dist="17961" dir="2700000" algn="ctr" rotWithShape="0">
              <a:schemeClr val="tx2"/>
            </a:outerShdw>
          </a:effectLst>
          <a:extLst>
            <a:ext uri="{91240B29-F687-4F45-9708-019B960494DF}">
              <a14:hiddenLine xmlns:a14="http://schemas.microsoft.com/office/drawing/2010/main" xmlns="" w="12700">
                <a:solidFill>
                  <a:schemeClr val="tx1"/>
                </a:solidFill>
                <a:miter lim="800000"/>
                <a:headEnd/>
                <a:tailEnd/>
              </a14:hiddenLine>
            </a:ext>
          </a:extLst>
        </p:spPr>
        <p:txBody>
          <a:bodyPr wrap="none" anchor="ctr"/>
          <a:lstStyle/>
          <a:p>
            <a:pPr eaLnBrk="0" fontAlgn="base" hangingPunct="0">
              <a:spcBef>
                <a:spcPct val="0"/>
              </a:spcBef>
              <a:spcAft>
                <a:spcPct val="0"/>
              </a:spcAft>
            </a:pPr>
            <a:endParaRPr lang="en-US" sz="2133">
              <a:solidFill>
                <a:srgbClr val="FFFFFF"/>
              </a:solidFill>
            </a:endParaRPr>
          </a:p>
        </p:txBody>
      </p:sp>
      <p:sp>
        <p:nvSpPr>
          <p:cNvPr id="7235" name="Rectangle 67"/>
          <p:cNvSpPr>
            <a:spLocks noChangeArrowheads="1"/>
          </p:cNvSpPr>
          <p:nvPr/>
        </p:nvSpPr>
        <p:spPr bwMode="auto">
          <a:xfrm>
            <a:off x="3982156" y="2895600"/>
            <a:ext cx="128412" cy="129822"/>
          </a:xfrm>
          <a:prstGeom prst="rect">
            <a:avLst/>
          </a:prstGeom>
          <a:solidFill>
            <a:srgbClr val="FFFFFF"/>
          </a:solidFill>
          <a:ln>
            <a:noFill/>
          </a:ln>
          <a:effectLst>
            <a:outerShdw dist="17961" dir="2700000" algn="ctr" rotWithShape="0">
              <a:schemeClr val="tx2"/>
            </a:outerShdw>
          </a:effectLst>
          <a:extLst>
            <a:ext uri="{91240B29-F687-4F45-9708-019B960494DF}">
              <a14:hiddenLine xmlns:a14="http://schemas.microsoft.com/office/drawing/2010/main" xmlns="" w="12700">
                <a:solidFill>
                  <a:schemeClr val="tx1"/>
                </a:solidFill>
                <a:miter lim="800000"/>
                <a:headEnd/>
                <a:tailEnd/>
              </a14:hiddenLine>
            </a:ext>
          </a:extLst>
        </p:spPr>
        <p:txBody>
          <a:bodyPr wrap="none" anchor="ctr"/>
          <a:lstStyle/>
          <a:p>
            <a:pPr eaLnBrk="0" fontAlgn="base" hangingPunct="0">
              <a:spcBef>
                <a:spcPct val="0"/>
              </a:spcBef>
              <a:spcAft>
                <a:spcPct val="0"/>
              </a:spcAft>
            </a:pPr>
            <a:endParaRPr lang="en-US" sz="2133">
              <a:solidFill>
                <a:srgbClr val="FFFFFF"/>
              </a:solidFill>
            </a:endParaRPr>
          </a:p>
        </p:txBody>
      </p:sp>
      <p:sp>
        <p:nvSpPr>
          <p:cNvPr id="7236" name="Rectangle 68"/>
          <p:cNvSpPr>
            <a:spLocks noChangeArrowheads="1"/>
          </p:cNvSpPr>
          <p:nvPr/>
        </p:nvSpPr>
        <p:spPr bwMode="auto">
          <a:xfrm>
            <a:off x="3982156" y="3455811"/>
            <a:ext cx="128412" cy="128411"/>
          </a:xfrm>
          <a:prstGeom prst="rect">
            <a:avLst/>
          </a:prstGeom>
          <a:solidFill>
            <a:schemeClr val="hlink"/>
          </a:solidFill>
          <a:ln>
            <a:noFill/>
          </a:ln>
          <a:effectLst>
            <a:outerShdw dist="17961" dir="2700000" algn="ctr" rotWithShape="0">
              <a:schemeClr val="tx2"/>
            </a:outerShdw>
          </a:effectLst>
          <a:extLst>
            <a:ext uri="{91240B29-F687-4F45-9708-019B960494DF}">
              <a14:hiddenLine xmlns:a14="http://schemas.microsoft.com/office/drawing/2010/main" xmlns="" w="12700">
                <a:solidFill>
                  <a:schemeClr val="tx1"/>
                </a:solidFill>
                <a:miter lim="800000"/>
                <a:headEnd/>
                <a:tailEnd/>
              </a14:hiddenLine>
            </a:ext>
          </a:extLst>
        </p:spPr>
        <p:txBody>
          <a:bodyPr wrap="none" anchor="ctr"/>
          <a:lstStyle/>
          <a:p>
            <a:pPr eaLnBrk="0" fontAlgn="base" hangingPunct="0">
              <a:spcBef>
                <a:spcPct val="0"/>
              </a:spcBef>
              <a:spcAft>
                <a:spcPct val="0"/>
              </a:spcAft>
            </a:pPr>
            <a:endParaRPr lang="en-US" sz="2133">
              <a:solidFill>
                <a:srgbClr val="FFFFFF"/>
              </a:solidFill>
            </a:endParaRPr>
          </a:p>
        </p:txBody>
      </p:sp>
      <p:sp>
        <p:nvSpPr>
          <p:cNvPr id="7237" name="Oval 69"/>
          <p:cNvSpPr>
            <a:spLocks noChangeArrowheads="1"/>
          </p:cNvSpPr>
          <p:nvPr/>
        </p:nvSpPr>
        <p:spPr bwMode="auto">
          <a:xfrm>
            <a:off x="3996267" y="4113389"/>
            <a:ext cx="129822" cy="129822"/>
          </a:xfrm>
          <a:prstGeom prst="ellipse">
            <a:avLst/>
          </a:prstGeom>
          <a:solidFill>
            <a:srgbClr val="FFFFFF"/>
          </a:solidFill>
          <a:ln>
            <a:noFill/>
          </a:ln>
          <a:effectLst>
            <a:outerShdw dist="17961" dir="2700000" algn="ctr" rotWithShape="0">
              <a:schemeClr val="tx2"/>
            </a:outerShdw>
          </a:effectLst>
          <a:extLst>
            <a:ext uri="{91240B29-F687-4F45-9708-019B960494DF}">
              <a14:hiddenLine xmlns:a14="http://schemas.microsoft.com/office/drawing/2010/main" xmlns="" w="12700">
                <a:solidFill>
                  <a:schemeClr val="tx1"/>
                </a:solidFill>
                <a:round/>
                <a:headEnd/>
                <a:tailEnd/>
              </a14:hiddenLine>
            </a:ext>
          </a:extLst>
        </p:spPr>
        <p:txBody>
          <a:bodyPr wrap="none" anchor="ctr"/>
          <a:lstStyle/>
          <a:p>
            <a:pPr eaLnBrk="0" fontAlgn="base" hangingPunct="0">
              <a:spcBef>
                <a:spcPct val="0"/>
              </a:spcBef>
              <a:spcAft>
                <a:spcPct val="0"/>
              </a:spcAft>
            </a:pPr>
            <a:endParaRPr lang="en-US" sz="2133">
              <a:solidFill>
                <a:srgbClr val="FFFFFF"/>
              </a:solidFill>
            </a:endParaRPr>
          </a:p>
        </p:txBody>
      </p:sp>
      <p:sp>
        <p:nvSpPr>
          <p:cNvPr id="7238" name="Oval 70"/>
          <p:cNvSpPr>
            <a:spLocks noChangeArrowheads="1"/>
          </p:cNvSpPr>
          <p:nvPr/>
        </p:nvSpPr>
        <p:spPr bwMode="auto">
          <a:xfrm>
            <a:off x="3996267" y="4399845"/>
            <a:ext cx="129822" cy="129822"/>
          </a:xfrm>
          <a:prstGeom prst="ellipse">
            <a:avLst/>
          </a:prstGeom>
          <a:solidFill>
            <a:srgbClr val="51DC00"/>
          </a:solidFill>
          <a:ln>
            <a:noFill/>
          </a:ln>
          <a:effectLst>
            <a:outerShdw dist="17961" dir="2700000" algn="ctr" rotWithShape="0">
              <a:schemeClr val="tx2"/>
            </a:outerShdw>
          </a:effectLst>
          <a:extLst>
            <a:ext uri="{91240B29-F687-4F45-9708-019B960494DF}">
              <a14:hiddenLine xmlns:a14="http://schemas.microsoft.com/office/drawing/2010/main" xmlns="" w="12700">
                <a:solidFill>
                  <a:schemeClr val="tx1"/>
                </a:solidFill>
                <a:round/>
                <a:headEnd/>
                <a:tailEnd/>
              </a14:hiddenLine>
            </a:ext>
          </a:extLst>
        </p:spPr>
        <p:txBody>
          <a:bodyPr wrap="none" anchor="ctr"/>
          <a:lstStyle/>
          <a:p>
            <a:pPr eaLnBrk="0" fontAlgn="base" hangingPunct="0">
              <a:spcBef>
                <a:spcPct val="0"/>
              </a:spcBef>
              <a:spcAft>
                <a:spcPct val="0"/>
              </a:spcAft>
            </a:pPr>
            <a:endParaRPr lang="en-US" sz="2133">
              <a:solidFill>
                <a:srgbClr val="FFFFFF"/>
              </a:solidFill>
            </a:endParaRPr>
          </a:p>
        </p:txBody>
      </p:sp>
      <p:sp>
        <p:nvSpPr>
          <p:cNvPr id="7239" name="AutoShape 71"/>
          <p:cNvSpPr>
            <a:spLocks noChangeArrowheads="1"/>
          </p:cNvSpPr>
          <p:nvPr/>
        </p:nvSpPr>
        <p:spPr bwMode="auto">
          <a:xfrm>
            <a:off x="4001911" y="4538133"/>
            <a:ext cx="128412" cy="129822"/>
          </a:xfrm>
          <a:prstGeom prst="triangle">
            <a:avLst>
              <a:gd name="adj" fmla="val 49995"/>
            </a:avLst>
          </a:prstGeom>
          <a:solidFill>
            <a:srgbClr val="FFFFFF"/>
          </a:solidFill>
          <a:ln>
            <a:noFill/>
          </a:ln>
          <a:effectLst>
            <a:outerShdw dist="17961" dir="2700000" algn="ctr" rotWithShape="0">
              <a:schemeClr val="tx2"/>
            </a:outerShdw>
          </a:effectLst>
          <a:extLst>
            <a:ext uri="{91240B29-F687-4F45-9708-019B960494DF}">
              <a14:hiddenLine xmlns:a14="http://schemas.microsoft.com/office/drawing/2010/main" xmlns="" w="12700">
                <a:solidFill>
                  <a:schemeClr val="tx1"/>
                </a:solidFill>
                <a:miter lim="800000"/>
                <a:headEnd/>
                <a:tailEnd/>
              </a14:hiddenLine>
            </a:ext>
          </a:extLst>
        </p:spPr>
        <p:txBody>
          <a:bodyPr wrap="none" anchor="ctr"/>
          <a:lstStyle/>
          <a:p>
            <a:pPr eaLnBrk="0" fontAlgn="base" hangingPunct="0">
              <a:spcBef>
                <a:spcPct val="0"/>
              </a:spcBef>
              <a:spcAft>
                <a:spcPct val="0"/>
              </a:spcAft>
            </a:pPr>
            <a:endParaRPr lang="en-US" sz="2133">
              <a:solidFill>
                <a:srgbClr val="FFFFFF"/>
              </a:solidFill>
            </a:endParaRPr>
          </a:p>
        </p:txBody>
      </p:sp>
      <p:sp>
        <p:nvSpPr>
          <p:cNvPr id="7240" name="AutoShape 72"/>
          <p:cNvSpPr>
            <a:spLocks noChangeArrowheads="1"/>
          </p:cNvSpPr>
          <p:nvPr/>
        </p:nvSpPr>
        <p:spPr bwMode="auto">
          <a:xfrm>
            <a:off x="4000500" y="4673600"/>
            <a:ext cx="128411" cy="128412"/>
          </a:xfrm>
          <a:prstGeom prst="triangle">
            <a:avLst>
              <a:gd name="adj" fmla="val 49995"/>
            </a:avLst>
          </a:prstGeom>
          <a:solidFill>
            <a:schemeClr val="hlink"/>
          </a:solidFill>
          <a:ln>
            <a:noFill/>
          </a:ln>
          <a:effectLst>
            <a:outerShdw dist="17961" dir="2700000" algn="ctr" rotWithShape="0">
              <a:schemeClr val="tx2"/>
            </a:outerShdw>
          </a:effectLst>
          <a:extLst>
            <a:ext uri="{91240B29-F687-4F45-9708-019B960494DF}">
              <a14:hiddenLine xmlns:a14="http://schemas.microsoft.com/office/drawing/2010/main" xmlns="" w="12700">
                <a:solidFill>
                  <a:schemeClr val="tx1"/>
                </a:solidFill>
                <a:miter lim="800000"/>
                <a:headEnd/>
                <a:tailEnd/>
              </a14:hiddenLine>
            </a:ext>
          </a:extLst>
        </p:spPr>
        <p:txBody>
          <a:bodyPr wrap="none" anchor="ctr"/>
          <a:lstStyle/>
          <a:p>
            <a:pPr eaLnBrk="0" fontAlgn="base" hangingPunct="0">
              <a:spcBef>
                <a:spcPct val="0"/>
              </a:spcBef>
              <a:spcAft>
                <a:spcPct val="0"/>
              </a:spcAft>
            </a:pPr>
            <a:endParaRPr lang="en-US" sz="2133">
              <a:solidFill>
                <a:srgbClr val="FFFFFF"/>
              </a:solidFill>
            </a:endParaRPr>
          </a:p>
        </p:txBody>
      </p:sp>
      <p:sp>
        <p:nvSpPr>
          <p:cNvPr id="7241" name="Rectangle 73"/>
          <p:cNvSpPr>
            <a:spLocks noChangeArrowheads="1"/>
          </p:cNvSpPr>
          <p:nvPr/>
        </p:nvSpPr>
        <p:spPr bwMode="auto">
          <a:xfrm>
            <a:off x="3409245" y="3067756"/>
            <a:ext cx="128412" cy="129822"/>
          </a:xfrm>
          <a:prstGeom prst="rect">
            <a:avLst/>
          </a:prstGeom>
          <a:solidFill>
            <a:srgbClr val="FFFFFF"/>
          </a:solidFill>
          <a:ln>
            <a:noFill/>
          </a:ln>
          <a:effectLst>
            <a:outerShdw dist="17961" dir="2700000" algn="ctr" rotWithShape="0">
              <a:schemeClr val="tx2"/>
            </a:outerShdw>
          </a:effectLst>
          <a:extLst>
            <a:ext uri="{91240B29-F687-4F45-9708-019B960494DF}">
              <a14:hiddenLine xmlns:a14="http://schemas.microsoft.com/office/drawing/2010/main" xmlns="" w="12700">
                <a:solidFill>
                  <a:schemeClr val="tx1"/>
                </a:solidFill>
                <a:miter lim="800000"/>
                <a:headEnd/>
                <a:tailEnd/>
              </a14:hiddenLine>
            </a:ext>
          </a:extLst>
        </p:spPr>
        <p:txBody>
          <a:bodyPr wrap="none" anchor="ctr"/>
          <a:lstStyle/>
          <a:p>
            <a:pPr eaLnBrk="0" fontAlgn="base" hangingPunct="0">
              <a:spcBef>
                <a:spcPct val="0"/>
              </a:spcBef>
              <a:spcAft>
                <a:spcPct val="0"/>
              </a:spcAft>
            </a:pPr>
            <a:endParaRPr lang="en-US" sz="2133">
              <a:solidFill>
                <a:srgbClr val="FFFFFF"/>
              </a:solidFill>
            </a:endParaRPr>
          </a:p>
        </p:txBody>
      </p:sp>
      <p:sp>
        <p:nvSpPr>
          <p:cNvPr id="7242" name="Rectangle 74"/>
          <p:cNvSpPr>
            <a:spLocks noChangeArrowheads="1"/>
          </p:cNvSpPr>
          <p:nvPr/>
        </p:nvSpPr>
        <p:spPr bwMode="auto">
          <a:xfrm>
            <a:off x="3409245" y="3626556"/>
            <a:ext cx="128412" cy="128412"/>
          </a:xfrm>
          <a:prstGeom prst="rect">
            <a:avLst/>
          </a:prstGeom>
          <a:solidFill>
            <a:schemeClr val="hlink"/>
          </a:solidFill>
          <a:ln>
            <a:noFill/>
          </a:ln>
          <a:effectLst>
            <a:outerShdw dist="17961" dir="2700000" algn="ctr" rotWithShape="0">
              <a:schemeClr val="tx2"/>
            </a:outerShdw>
          </a:effectLst>
          <a:extLst>
            <a:ext uri="{91240B29-F687-4F45-9708-019B960494DF}">
              <a14:hiddenLine xmlns:a14="http://schemas.microsoft.com/office/drawing/2010/main" xmlns="" w="12700">
                <a:solidFill>
                  <a:schemeClr val="tx1"/>
                </a:solidFill>
                <a:miter lim="800000"/>
                <a:headEnd/>
                <a:tailEnd/>
              </a14:hiddenLine>
            </a:ext>
          </a:extLst>
        </p:spPr>
        <p:txBody>
          <a:bodyPr wrap="none" anchor="ctr"/>
          <a:lstStyle/>
          <a:p>
            <a:pPr eaLnBrk="0" fontAlgn="base" hangingPunct="0">
              <a:spcBef>
                <a:spcPct val="0"/>
              </a:spcBef>
              <a:spcAft>
                <a:spcPct val="0"/>
              </a:spcAft>
            </a:pPr>
            <a:endParaRPr lang="en-US" sz="2133">
              <a:solidFill>
                <a:srgbClr val="FFFFFF"/>
              </a:solidFill>
            </a:endParaRPr>
          </a:p>
        </p:txBody>
      </p:sp>
      <p:sp>
        <p:nvSpPr>
          <p:cNvPr id="7243" name="Oval 75"/>
          <p:cNvSpPr>
            <a:spLocks noChangeArrowheads="1"/>
          </p:cNvSpPr>
          <p:nvPr/>
        </p:nvSpPr>
        <p:spPr bwMode="auto">
          <a:xfrm>
            <a:off x="3423356" y="4343400"/>
            <a:ext cx="129822" cy="128412"/>
          </a:xfrm>
          <a:prstGeom prst="ellipse">
            <a:avLst/>
          </a:prstGeom>
          <a:solidFill>
            <a:srgbClr val="FFFFFF"/>
          </a:solidFill>
          <a:ln>
            <a:noFill/>
          </a:ln>
          <a:effectLst>
            <a:outerShdw dist="17961" dir="2700000" algn="ctr" rotWithShape="0">
              <a:schemeClr val="tx2"/>
            </a:outerShdw>
          </a:effectLst>
          <a:extLst>
            <a:ext uri="{91240B29-F687-4F45-9708-019B960494DF}">
              <a14:hiddenLine xmlns:a14="http://schemas.microsoft.com/office/drawing/2010/main" xmlns="" w="12700">
                <a:solidFill>
                  <a:schemeClr val="tx1"/>
                </a:solidFill>
                <a:round/>
                <a:headEnd/>
                <a:tailEnd/>
              </a14:hiddenLine>
            </a:ext>
          </a:extLst>
        </p:spPr>
        <p:txBody>
          <a:bodyPr wrap="none" anchor="ctr"/>
          <a:lstStyle/>
          <a:p>
            <a:pPr eaLnBrk="0" fontAlgn="base" hangingPunct="0">
              <a:spcBef>
                <a:spcPct val="0"/>
              </a:spcBef>
              <a:spcAft>
                <a:spcPct val="0"/>
              </a:spcAft>
            </a:pPr>
            <a:endParaRPr lang="en-US" sz="2133">
              <a:solidFill>
                <a:srgbClr val="FFFFFF"/>
              </a:solidFill>
            </a:endParaRPr>
          </a:p>
        </p:txBody>
      </p:sp>
      <p:sp>
        <p:nvSpPr>
          <p:cNvPr id="7244" name="Oval 76"/>
          <p:cNvSpPr>
            <a:spLocks noChangeArrowheads="1"/>
          </p:cNvSpPr>
          <p:nvPr/>
        </p:nvSpPr>
        <p:spPr bwMode="auto">
          <a:xfrm>
            <a:off x="3414889" y="4566356"/>
            <a:ext cx="128412" cy="129822"/>
          </a:xfrm>
          <a:prstGeom prst="ellipse">
            <a:avLst/>
          </a:prstGeom>
          <a:solidFill>
            <a:srgbClr val="51DC00"/>
          </a:solidFill>
          <a:ln>
            <a:noFill/>
          </a:ln>
          <a:effectLst>
            <a:outerShdw dist="17961" dir="2700000" algn="ctr" rotWithShape="0">
              <a:schemeClr val="tx2"/>
            </a:outerShdw>
          </a:effectLst>
          <a:extLst>
            <a:ext uri="{91240B29-F687-4F45-9708-019B960494DF}">
              <a14:hiddenLine xmlns:a14="http://schemas.microsoft.com/office/drawing/2010/main" xmlns="" w="12700">
                <a:solidFill>
                  <a:schemeClr val="tx1"/>
                </a:solidFill>
                <a:round/>
                <a:headEnd/>
                <a:tailEnd/>
              </a14:hiddenLine>
            </a:ext>
          </a:extLst>
        </p:spPr>
        <p:txBody>
          <a:bodyPr wrap="none" anchor="ctr"/>
          <a:lstStyle/>
          <a:p>
            <a:pPr eaLnBrk="0" fontAlgn="base" hangingPunct="0">
              <a:spcBef>
                <a:spcPct val="0"/>
              </a:spcBef>
              <a:spcAft>
                <a:spcPct val="0"/>
              </a:spcAft>
            </a:pPr>
            <a:endParaRPr lang="en-US" sz="2133">
              <a:solidFill>
                <a:srgbClr val="FFFFFF"/>
              </a:solidFill>
            </a:endParaRPr>
          </a:p>
        </p:txBody>
      </p:sp>
      <p:sp>
        <p:nvSpPr>
          <p:cNvPr id="7245" name="AutoShape 77"/>
          <p:cNvSpPr>
            <a:spLocks noChangeArrowheads="1"/>
          </p:cNvSpPr>
          <p:nvPr/>
        </p:nvSpPr>
        <p:spPr bwMode="auto">
          <a:xfrm>
            <a:off x="3409245" y="4673600"/>
            <a:ext cx="128412" cy="128412"/>
          </a:xfrm>
          <a:prstGeom prst="triangle">
            <a:avLst>
              <a:gd name="adj" fmla="val 49995"/>
            </a:avLst>
          </a:prstGeom>
          <a:solidFill>
            <a:srgbClr val="FFFFFF"/>
          </a:solidFill>
          <a:ln>
            <a:noFill/>
          </a:ln>
          <a:effectLst>
            <a:outerShdw dist="17961" dir="2700000" algn="ctr" rotWithShape="0">
              <a:schemeClr val="tx2"/>
            </a:outerShdw>
          </a:effectLst>
          <a:extLst>
            <a:ext uri="{91240B29-F687-4F45-9708-019B960494DF}">
              <a14:hiddenLine xmlns:a14="http://schemas.microsoft.com/office/drawing/2010/main" xmlns="" w="12700">
                <a:solidFill>
                  <a:schemeClr val="tx1"/>
                </a:solidFill>
                <a:miter lim="800000"/>
                <a:headEnd/>
                <a:tailEnd/>
              </a14:hiddenLine>
            </a:ext>
          </a:extLst>
        </p:spPr>
        <p:txBody>
          <a:bodyPr wrap="none" anchor="ctr"/>
          <a:lstStyle/>
          <a:p>
            <a:pPr eaLnBrk="0" fontAlgn="base" hangingPunct="0">
              <a:spcBef>
                <a:spcPct val="0"/>
              </a:spcBef>
              <a:spcAft>
                <a:spcPct val="0"/>
              </a:spcAft>
            </a:pPr>
            <a:endParaRPr lang="en-US" sz="2133">
              <a:solidFill>
                <a:srgbClr val="FFFFFF"/>
              </a:solidFill>
            </a:endParaRPr>
          </a:p>
        </p:txBody>
      </p:sp>
      <p:sp>
        <p:nvSpPr>
          <p:cNvPr id="7246" name="AutoShape 78"/>
          <p:cNvSpPr>
            <a:spLocks noChangeArrowheads="1"/>
          </p:cNvSpPr>
          <p:nvPr/>
        </p:nvSpPr>
        <p:spPr bwMode="auto">
          <a:xfrm>
            <a:off x="3409245" y="4787900"/>
            <a:ext cx="128412" cy="128411"/>
          </a:xfrm>
          <a:prstGeom prst="triangle">
            <a:avLst>
              <a:gd name="adj" fmla="val 49995"/>
            </a:avLst>
          </a:prstGeom>
          <a:solidFill>
            <a:schemeClr val="hlink"/>
          </a:solidFill>
          <a:ln>
            <a:noFill/>
          </a:ln>
          <a:effectLst>
            <a:outerShdw dist="17961" dir="2700000" algn="ctr" rotWithShape="0">
              <a:schemeClr val="tx2"/>
            </a:outerShdw>
          </a:effectLst>
          <a:extLst>
            <a:ext uri="{91240B29-F687-4F45-9708-019B960494DF}">
              <a14:hiddenLine xmlns:a14="http://schemas.microsoft.com/office/drawing/2010/main" xmlns="" w="12700">
                <a:solidFill>
                  <a:schemeClr val="tx1"/>
                </a:solidFill>
                <a:miter lim="800000"/>
                <a:headEnd/>
                <a:tailEnd/>
              </a14:hiddenLine>
            </a:ext>
          </a:extLst>
        </p:spPr>
        <p:txBody>
          <a:bodyPr wrap="none" anchor="ctr"/>
          <a:lstStyle/>
          <a:p>
            <a:pPr eaLnBrk="0" fontAlgn="base" hangingPunct="0">
              <a:spcBef>
                <a:spcPct val="0"/>
              </a:spcBef>
              <a:spcAft>
                <a:spcPct val="0"/>
              </a:spcAft>
            </a:pPr>
            <a:endParaRPr lang="en-US" sz="2133">
              <a:solidFill>
                <a:srgbClr val="FFFFFF"/>
              </a:solidFill>
            </a:endParaRPr>
          </a:p>
        </p:txBody>
      </p:sp>
      <p:sp>
        <p:nvSpPr>
          <p:cNvPr id="7247" name="Rectangle 79"/>
          <p:cNvSpPr>
            <a:spLocks noChangeArrowheads="1"/>
          </p:cNvSpPr>
          <p:nvPr/>
        </p:nvSpPr>
        <p:spPr bwMode="auto">
          <a:xfrm>
            <a:off x="2822222" y="3268133"/>
            <a:ext cx="128412" cy="129822"/>
          </a:xfrm>
          <a:prstGeom prst="rect">
            <a:avLst/>
          </a:prstGeom>
          <a:solidFill>
            <a:srgbClr val="FFFFFF"/>
          </a:solidFill>
          <a:ln>
            <a:noFill/>
          </a:ln>
          <a:effectLst>
            <a:outerShdw dist="17961" dir="2700000" algn="ctr" rotWithShape="0">
              <a:schemeClr val="tx2"/>
            </a:outerShdw>
          </a:effectLst>
          <a:extLst>
            <a:ext uri="{91240B29-F687-4F45-9708-019B960494DF}">
              <a14:hiddenLine xmlns:a14="http://schemas.microsoft.com/office/drawing/2010/main" xmlns="" w="12700">
                <a:solidFill>
                  <a:schemeClr val="tx1"/>
                </a:solidFill>
                <a:miter lim="800000"/>
                <a:headEnd/>
                <a:tailEnd/>
              </a14:hiddenLine>
            </a:ext>
          </a:extLst>
        </p:spPr>
        <p:txBody>
          <a:bodyPr wrap="none" anchor="ctr"/>
          <a:lstStyle/>
          <a:p>
            <a:pPr eaLnBrk="0" fontAlgn="base" hangingPunct="0">
              <a:spcBef>
                <a:spcPct val="0"/>
              </a:spcBef>
              <a:spcAft>
                <a:spcPct val="0"/>
              </a:spcAft>
            </a:pPr>
            <a:endParaRPr lang="en-US" sz="2133">
              <a:solidFill>
                <a:srgbClr val="FFFFFF"/>
              </a:solidFill>
            </a:endParaRPr>
          </a:p>
        </p:txBody>
      </p:sp>
      <p:sp>
        <p:nvSpPr>
          <p:cNvPr id="7248" name="Rectangle 80"/>
          <p:cNvSpPr>
            <a:spLocks noChangeArrowheads="1"/>
          </p:cNvSpPr>
          <p:nvPr/>
        </p:nvSpPr>
        <p:spPr bwMode="auto">
          <a:xfrm>
            <a:off x="2822222" y="3814234"/>
            <a:ext cx="128412" cy="128411"/>
          </a:xfrm>
          <a:prstGeom prst="rect">
            <a:avLst/>
          </a:prstGeom>
          <a:solidFill>
            <a:schemeClr val="hlink"/>
          </a:solidFill>
          <a:ln>
            <a:noFill/>
          </a:ln>
          <a:effectLst>
            <a:outerShdw dist="17961" dir="2700000" algn="ctr" rotWithShape="0">
              <a:schemeClr val="tx2"/>
            </a:outerShdw>
          </a:effectLst>
          <a:extLst>
            <a:ext uri="{91240B29-F687-4F45-9708-019B960494DF}">
              <a14:hiddenLine xmlns:a14="http://schemas.microsoft.com/office/drawing/2010/main" xmlns="" w="12700">
                <a:solidFill>
                  <a:schemeClr val="tx1"/>
                </a:solidFill>
                <a:miter lim="800000"/>
                <a:headEnd/>
                <a:tailEnd/>
              </a14:hiddenLine>
            </a:ext>
          </a:extLst>
        </p:spPr>
        <p:txBody>
          <a:bodyPr wrap="none" anchor="ctr"/>
          <a:lstStyle/>
          <a:p>
            <a:pPr eaLnBrk="0" fontAlgn="base" hangingPunct="0">
              <a:spcBef>
                <a:spcPct val="0"/>
              </a:spcBef>
              <a:spcAft>
                <a:spcPct val="0"/>
              </a:spcAft>
            </a:pPr>
            <a:endParaRPr lang="en-US" sz="2133">
              <a:solidFill>
                <a:srgbClr val="FFFFFF"/>
              </a:solidFill>
            </a:endParaRPr>
          </a:p>
        </p:txBody>
      </p:sp>
      <p:sp>
        <p:nvSpPr>
          <p:cNvPr id="7249" name="Oval 81"/>
          <p:cNvSpPr>
            <a:spLocks noChangeArrowheads="1"/>
          </p:cNvSpPr>
          <p:nvPr/>
        </p:nvSpPr>
        <p:spPr bwMode="auto">
          <a:xfrm>
            <a:off x="2822222" y="4643967"/>
            <a:ext cx="128412" cy="128411"/>
          </a:xfrm>
          <a:prstGeom prst="ellipse">
            <a:avLst/>
          </a:prstGeom>
          <a:solidFill>
            <a:srgbClr val="FFFFFF"/>
          </a:solidFill>
          <a:ln>
            <a:noFill/>
          </a:ln>
          <a:effectLst>
            <a:outerShdw dist="17961" dir="2700000" algn="ctr" rotWithShape="0">
              <a:schemeClr val="tx2"/>
            </a:outerShdw>
          </a:effectLst>
          <a:extLst>
            <a:ext uri="{91240B29-F687-4F45-9708-019B960494DF}">
              <a14:hiddenLine xmlns:a14="http://schemas.microsoft.com/office/drawing/2010/main" xmlns="" w="12700">
                <a:solidFill>
                  <a:schemeClr val="tx1"/>
                </a:solidFill>
                <a:round/>
                <a:headEnd/>
                <a:tailEnd/>
              </a14:hiddenLine>
            </a:ext>
          </a:extLst>
        </p:spPr>
        <p:txBody>
          <a:bodyPr wrap="none" anchor="ctr"/>
          <a:lstStyle/>
          <a:p>
            <a:pPr eaLnBrk="0" fontAlgn="base" hangingPunct="0">
              <a:spcBef>
                <a:spcPct val="0"/>
              </a:spcBef>
              <a:spcAft>
                <a:spcPct val="0"/>
              </a:spcAft>
            </a:pPr>
            <a:endParaRPr lang="en-US" sz="2133">
              <a:solidFill>
                <a:srgbClr val="FFFFFF"/>
              </a:solidFill>
            </a:endParaRPr>
          </a:p>
        </p:txBody>
      </p:sp>
      <p:sp>
        <p:nvSpPr>
          <p:cNvPr id="7250" name="AutoShape 82"/>
          <p:cNvSpPr>
            <a:spLocks noChangeArrowheads="1"/>
          </p:cNvSpPr>
          <p:nvPr/>
        </p:nvSpPr>
        <p:spPr bwMode="auto">
          <a:xfrm>
            <a:off x="2822222" y="4930422"/>
            <a:ext cx="128412" cy="128412"/>
          </a:xfrm>
          <a:prstGeom prst="triangle">
            <a:avLst>
              <a:gd name="adj" fmla="val 49995"/>
            </a:avLst>
          </a:prstGeom>
          <a:solidFill>
            <a:schemeClr val="hlink"/>
          </a:solidFill>
          <a:ln>
            <a:noFill/>
          </a:ln>
          <a:effectLst>
            <a:outerShdw dist="17961" dir="2700000" algn="ctr" rotWithShape="0">
              <a:schemeClr val="tx2"/>
            </a:outerShdw>
          </a:effectLst>
          <a:extLst>
            <a:ext uri="{91240B29-F687-4F45-9708-019B960494DF}">
              <a14:hiddenLine xmlns:a14="http://schemas.microsoft.com/office/drawing/2010/main" xmlns="" w="12700">
                <a:solidFill>
                  <a:schemeClr val="tx1"/>
                </a:solidFill>
                <a:miter lim="800000"/>
                <a:headEnd/>
                <a:tailEnd/>
              </a14:hiddenLine>
            </a:ext>
          </a:extLst>
        </p:spPr>
        <p:txBody>
          <a:bodyPr wrap="none" anchor="ctr"/>
          <a:lstStyle/>
          <a:p>
            <a:pPr eaLnBrk="0" fontAlgn="base" hangingPunct="0">
              <a:spcBef>
                <a:spcPct val="0"/>
              </a:spcBef>
              <a:spcAft>
                <a:spcPct val="0"/>
              </a:spcAft>
            </a:pPr>
            <a:endParaRPr lang="en-US" sz="2133">
              <a:solidFill>
                <a:srgbClr val="FFFFFF"/>
              </a:solidFill>
            </a:endParaRPr>
          </a:p>
        </p:txBody>
      </p:sp>
      <p:sp>
        <p:nvSpPr>
          <p:cNvPr id="7251" name="Rectangle 83"/>
          <p:cNvSpPr>
            <a:spLocks noChangeArrowheads="1"/>
          </p:cNvSpPr>
          <p:nvPr/>
        </p:nvSpPr>
        <p:spPr bwMode="auto">
          <a:xfrm>
            <a:off x="2249311" y="3798711"/>
            <a:ext cx="128412" cy="128412"/>
          </a:xfrm>
          <a:prstGeom prst="rect">
            <a:avLst/>
          </a:prstGeom>
          <a:solidFill>
            <a:srgbClr val="FFFFFF"/>
          </a:solidFill>
          <a:ln>
            <a:noFill/>
          </a:ln>
          <a:effectLst>
            <a:outerShdw dist="17961" dir="2700000" algn="ctr" rotWithShape="0">
              <a:schemeClr val="tx2"/>
            </a:outerShdw>
          </a:effectLst>
          <a:extLst>
            <a:ext uri="{91240B29-F687-4F45-9708-019B960494DF}">
              <a14:hiddenLine xmlns:a14="http://schemas.microsoft.com/office/drawing/2010/main" xmlns="" w="12700">
                <a:solidFill>
                  <a:schemeClr val="tx1"/>
                </a:solidFill>
                <a:miter lim="800000"/>
                <a:headEnd/>
                <a:tailEnd/>
              </a14:hiddenLine>
            </a:ext>
          </a:extLst>
        </p:spPr>
        <p:txBody>
          <a:bodyPr wrap="none" anchor="ctr"/>
          <a:lstStyle/>
          <a:p>
            <a:pPr eaLnBrk="0" fontAlgn="base" hangingPunct="0">
              <a:spcBef>
                <a:spcPct val="0"/>
              </a:spcBef>
              <a:spcAft>
                <a:spcPct val="0"/>
              </a:spcAft>
            </a:pPr>
            <a:endParaRPr lang="en-US" sz="2133">
              <a:solidFill>
                <a:srgbClr val="FFFFFF"/>
              </a:solidFill>
            </a:endParaRPr>
          </a:p>
        </p:txBody>
      </p:sp>
      <p:sp>
        <p:nvSpPr>
          <p:cNvPr id="7252" name="Rectangle 84"/>
          <p:cNvSpPr>
            <a:spLocks noChangeArrowheads="1"/>
          </p:cNvSpPr>
          <p:nvPr/>
        </p:nvSpPr>
        <p:spPr bwMode="auto">
          <a:xfrm>
            <a:off x="2249311" y="4257323"/>
            <a:ext cx="128412" cy="129822"/>
          </a:xfrm>
          <a:prstGeom prst="rect">
            <a:avLst/>
          </a:prstGeom>
          <a:solidFill>
            <a:schemeClr val="hlink"/>
          </a:solidFill>
          <a:ln>
            <a:noFill/>
          </a:ln>
          <a:effectLst>
            <a:outerShdw dist="17961" dir="2700000" algn="ctr" rotWithShape="0">
              <a:schemeClr val="tx2"/>
            </a:outerShdw>
          </a:effectLst>
          <a:extLst>
            <a:ext uri="{91240B29-F687-4F45-9708-019B960494DF}">
              <a14:hiddenLine xmlns:a14="http://schemas.microsoft.com/office/drawing/2010/main" xmlns="" w="12700">
                <a:solidFill>
                  <a:schemeClr val="tx1"/>
                </a:solidFill>
                <a:miter lim="800000"/>
                <a:headEnd/>
                <a:tailEnd/>
              </a14:hiddenLine>
            </a:ext>
          </a:extLst>
        </p:spPr>
        <p:txBody>
          <a:bodyPr wrap="none" anchor="ctr"/>
          <a:lstStyle/>
          <a:p>
            <a:pPr eaLnBrk="0" fontAlgn="base" hangingPunct="0">
              <a:spcBef>
                <a:spcPct val="0"/>
              </a:spcBef>
              <a:spcAft>
                <a:spcPct val="0"/>
              </a:spcAft>
            </a:pPr>
            <a:endParaRPr lang="en-US" sz="2133">
              <a:solidFill>
                <a:srgbClr val="FFFFFF"/>
              </a:solidFill>
            </a:endParaRPr>
          </a:p>
        </p:txBody>
      </p:sp>
      <p:sp>
        <p:nvSpPr>
          <p:cNvPr id="7253" name="Oval 85"/>
          <p:cNvSpPr>
            <a:spLocks noChangeArrowheads="1"/>
          </p:cNvSpPr>
          <p:nvPr/>
        </p:nvSpPr>
        <p:spPr bwMode="auto">
          <a:xfrm>
            <a:off x="2249311" y="4972756"/>
            <a:ext cx="128412" cy="129822"/>
          </a:xfrm>
          <a:prstGeom prst="ellipse">
            <a:avLst/>
          </a:prstGeom>
          <a:solidFill>
            <a:srgbClr val="FFFFFF"/>
          </a:solidFill>
          <a:ln>
            <a:noFill/>
          </a:ln>
          <a:effectLst>
            <a:outerShdw dist="17961" dir="2700000" algn="ctr" rotWithShape="0">
              <a:schemeClr val="tx2"/>
            </a:outerShdw>
          </a:effectLst>
          <a:extLst>
            <a:ext uri="{91240B29-F687-4F45-9708-019B960494DF}">
              <a14:hiddenLine xmlns:a14="http://schemas.microsoft.com/office/drawing/2010/main" xmlns="" w="12700">
                <a:solidFill>
                  <a:schemeClr val="tx1"/>
                </a:solidFill>
                <a:round/>
                <a:headEnd/>
                <a:tailEnd/>
              </a14:hiddenLine>
            </a:ext>
          </a:extLst>
        </p:spPr>
        <p:txBody>
          <a:bodyPr wrap="none" anchor="ctr"/>
          <a:lstStyle/>
          <a:p>
            <a:pPr eaLnBrk="0" fontAlgn="base" hangingPunct="0">
              <a:spcBef>
                <a:spcPct val="0"/>
              </a:spcBef>
              <a:spcAft>
                <a:spcPct val="0"/>
              </a:spcAft>
            </a:pPr>
            <a:endParaRPr lang="en-US" sz="2133">
              <a:solidFill>
                <a:srgbClr val="FFFFFF"/>
              </a:solidFill>
            </a:endParaRPr>
          </a:p>
        </p:txBody>
      </p:sp>
      <p:sp>
        <p:nvSpPr>
          <p:cNvPr id="7254" name="AutoShape 86"/>
          <p:cNvSpPr>
            <a:spLocks noChangeArrowheads="1"/>
          </p:cNvSpPr>
          <p:nvPr/>
        </p:nvSpPr>
        <p:spPr bwMode="auto">
          <a:xfrm>
            <a:off x="2249311" y="5016500"/>
            <a:ext cx="128412" cy="128411"/>
          </a:xfrm>
          <a:prstGeom prst="triangle">
            <a:avLst>
              <a:gd name="adj" fmla="val 49995"/>
            </a:avLst>
          </a:prstGeom>
          <a:solidFill>
            <a:srgbClr val="FFFFFF"/>
          </a:solidFill>
          <a:ln>
            <a:noFill/>
          </a:ln>
          <a:effectLst>
            <a:outerShdw dist="17961" dir="2700000" algn="ctr" rotWithShape="0">
              <a:schemeClr val="tx2"/>
            </a:outerShdw>
          </a:effectLst>
          <a:extLst>
            <a:ext uri="{91240B29-F687-4F45-9708-019B960494DF}">
              <a14:hiddenLine xmlns:a14="http://schemas.microsoft.com/office/drawing/2010/main" xmlns="" w="12700">
                <a:solidFill>
                  <a:schemeClr val="tx1"/>
                </a:solidFill>
                <a:miter lim="800000"/>
                <a:headEnd/>
                <a:tailEnd/>
              </a14:hiddenLine>
            </a:ext>
          </a:extLst>
        </p:spPr>
        <p:txBody>
          <a:bodyPr wrap="none" anchor="ctr"/>
          <a:lstStyle/>
          <a:p>
            <a:pPr eaLnBrk="0" fontAlgn="base" hangingPunct="0">
              <a:spcBef>
                <a:spcPct val="0"/>
              </a:spcBef>
              <a:spcAft>
                <a:spcPct val="0"/>
              </a:spcAft>
            </a:pPr>
            <a:endParaRPr lang="en-US" sz="2133">
              <a:solidFill>
                <a:srgbClr val="FFFFFF"/>
              </a:solidFill>
            </a:endParaRPr>
          </a:p>
        </p:txBody>
      </p:sp>
      <p:sp>
        <p:nvSpPr>
          <p:cNvPr id="7255" name="AutoShape 87"/>
          <p:cNvSpPr>
            <a:spLocks noChangeArrowheads="1"/>
          </p:cNvSpPr>
          <p:nvPr/>
        </p:nvSpPr>
        <p:spPr bwMode="auto">
          <a:xfrm>
            <a:off x="2249311" y="5074356"/>
            <a:ext cx="128412" cy="128412"/>
          </a:xfrm>
          <a:prstGeom prst="triangle">
            <a:avLst>
              <a:gd name="adj" fmla="val 49995"/>
            </a:avLst>
          </a:prstGeom>
          <a:solidFill>
            <a:schemeClr val="hlink"/>
          </a:solidFill>
          <a:ln>
            <a:noFill/>
          </a:ln>
          <a:effectLst>
            <a:outerShdw dist="17961" dir="2700000" algn="ctr" rotWithShape="0">
              <a:schemeClr val="tx2"/>
            </a:outerShdw>
          </a:effectLst>
          <a:extLst>
            <a:ext uri="{91240B29-F687-4F45-9708-019B960494DF}">
              <a14:hiddenLine xmlns:a14="http://schemas.microsoft.com/office/drawing/2010/main" xmlns="" w="12700">
                <a:solidFill>
                  <a:schemeClr val="tx1"/>
                </a:solidFill>
                <a:miter lim="800000"/>
                <a:headEnd/>
                <a:tailEnd/>
              </a14:hiddenLine>
            </a:ext>
          </a:extLst>
        </p:spPr>
        <p:txBody>
          <a:bodyPr wrap="none" anchor="ctr"/>
          <a:lstStyle/>
          <a:p>
            <a:pPr eaLnBrk="0" fontAlgn="base" hangingPunct="0">
              <a:spcBef>
                <a:spcPct val="0"/>
              </a:spcBef>
              <a:spcAft>
                <a:spcPct val="0"/>
              </a:spcAft>
            </a:pPr>
            <a:endParaRPr lang="en-US" sz="2133">
              <a:solidFill>
                <a:srgbClr val="FFFFFF"/>
              </a:solidFill>
            </a:endParaRPr>
          </a:p>
        </p:txBody>
      </p:sp>
      <p:sp>
        <p:nvSpPr>
          <p:cNvPr id="7256" name="Rectangle 88"/>
          <p:cNvSpPr>
            <a:spLocks noChangeArrowheads="1"/>
          </p:cNvSpPr>
          <p:nvPr/>
        </p:nvSpPr>
        <p:spPr bwMode="auto">
          <a:xfrm>
            <a:off x="2731911" y="5411612"/>
            <a:ext cx="332001" cy="300895"/>
          </a:xfrm>
          <a:prstGeom prst="rect">
            <a:avLst/>
          </a:prstGeom>
          <a:noFill/>
          <a:ln>
            <a:noFill/>
          </a:ln>
          <a:effectLst>
            <a:outerShdw dist="17961" dir="2700000" algn="ctr" rotWithShape="0">
              <a:schemeClr val="tx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69145" tIns="33867" rIns="69145" bIns="33867">
            <a:spAutoFit/>
          </a:bodyPr>
          <a:lstStyle>
            <a:lvl1pPr defTabSz="654050">
              <a:defRPr sz="2400">
                <a:solidFill>
                  <a:schemeClr val="tx1"/>
                </a:solidFill>
                <a:latin typeface="Times New Roman" panose="02020603050405020304" pitchFamily="18" charset="0"/>
              </a:defRPr>
            </a:lvl1pPr>
            <a:lvl2pPr marL="385763" defTabSz="654050">
              <a:defRPr sz="2400">
                <a:solidFill>
                  <a:schemeClr val="tx1"/>
                </a:solidFill>
                <a:latin typeface="Times New Roman" panose="02020603050405020304" pitchFamily="18" charset="0"/>
              </a:defRPr>
            </a:lvl2pPr>
            <a:lvl3pPr marL="773113" defTabSz="654050">
              <a:defRPr sz="2400">
                <a:solidFill>
                  <a:schemeClr val="tx1"/>
                </a:solidFill>
                <a:latin typeface="Times New Roman" panose="02020603050405020304" pitchFamily="18" charset="0"/>
              </a:defRPr>
            </a:lvl3pPr>
            <a:lvl4pPr marL="1160463" defTabSz="654050">
              <a:defRPr sz="2400">
                <a:solidFill>
                  <a:schemeClr val="tx1"/>
                </a:solidFill>
                <a:latin typeface="Times New Roman" panose="02020603050405020304" pitchFamily="18" charset="0"/>
              </a:defRPr>
            </a:lvl4pPr>
            <a:lvl5pPr marL="1547813" defTabSz="654050">
              <a:defRPr sz="2400">
                <a:solidFill>
                  <a:schemeClr val="tx1"/>
                </a:solidFill>
                <a:latin typeface="Times New Roman" panose="02020603050405020304" pitchFamily="18" charset="0"/>
              </a:defRPr>
            </a:lvl5pPr>
            <a:lvl6pPr marL="2005013" defTabSz="654050" eaLnBrk="0" fontAlgn="base" hangingPunct="0">
              <a:spcBef>
                <a:spcPct val="0"/>
              </a:spcBef>
              <a:spcAft>
                <a:spcPct val="0"/>
              </a:spcAft>
              <a:defRPr sz="2400">
                <a:solidFill>
                  <a:schemeClr val="tx1"/>
                </a:solidFill>
                <a:latin typeface="Times New Roman" panose="02020603050405020304" pitchFamily="18" charset="0"/>
              </a:defRPr>
            </a:lvl6pPr>
            <a:lvl7pPr marL="2462213" defTabSz="654050" eaLnBrk="0" fontAlgn="base" hangingPunct="0">
              <a:spcBef>
                <a:spcPct val="0"/>
              </a:spcBef>
              <a:spcAft>
                <a:spcPct val="0"/>
              </a:spcAft>
              <a:defRPr sz="2400">
                <a:solidFill>
                  <a:schemeClr val="tx1"/>
                </a:solidFill>
                <a:latin typeface="Times New Roman" panose="02020603050405020304" pitchFamily="18" charset="0"/>
              </a:defRPr>
            </a:lvl7pPr>
            <a:lvl8pPr marL="2919413" defTabSz="654050" eaLnBrk="0" fontAlgn="base" hangingPunct="0">
              <a:spcBef>
                <a:spcPct val="0"/>
              </a:spcBef>
              <a:spcAft>
                <a:spcPct val="0"/>
              </a:spcAft>
              <a:defRPr sz="2400">
                <a:solidFill>
                  <a:schemeClr val="tx1"/>
                </a:solidFill>
                <a:latin typeface="Times New Roman" panose="02020603050405020304" pitchFamily="18" charset="0"/>
              </a:defRPr>
            </a:lvl8pPr>
            <a:lvl9pPr marL="3376613" defTabSz="654050" eaLnBrk="0" fontAlgn="base" hangingPunct="0">
              <a:spcBef>
                <a:spcPct val="0"/>
              </a:spcBef>
              <a:spcAft>
                <a:spcPct val="0"/>
              </a:spcAft>
              <a:defRPr sz="2400">
                <a:solidFill>
                  <a:schemeClr val="tx1"/>
                </a:solidFill>
                <a:latin typeface="Times New Roman" panose="02020603050405020304" pitchFamily="18" charset="0"/>
              </a:defRPr>
            </a:lvl9pPr>
          </a:lstStyle>
          <a:p>
            <a:pPr eaLnBrk="0" fontAlgn="base" hangingPunct="0">
              <a:spcBef>
                <a:spcPct val="0"/>
              </a:spcBef>
              <a:spcAft>
                <a:spcPct val="0"/>
              </a:spcAft>
            </a:pPr>
            <a:r>
              <a:rPr lang="en-US" altLang="en-US" sz="1511" b="1">
                <a:solidFill>
                  <a:srgbClr val="FFFFFF"/>
                </a:solidFill>
              </a:rPr>
              <a:t>10</a:t>
            </a:r>
          </a:p>
        </p:txBody>
      </p:sp>
      <p:sp>
        <p:nvSpPr>
          <p:cNvPr id="7257" name="Rectangle 89"/>
          <p:cNvSpPr>
            <a:spLocks noChangeArrowheads="1"/>
          </p:cNvSpPr>
          <p:nvPr/>
        </p:nvSpPr>
        <p:spPr bwMode="auto">
          <a:xfrm>
            <a:off x="3910189" y="5417256"/>
            <a:ext cx="332001" cy="300895"/>
          </a:xfrm>
          <a:prstGeom prst="rect">
            <a:avLst/>
          </a:prstGeom>
          <a:noFill/>
          <a:ln>
            <a:noFill/>
          </a:ln>
          <a:effectLst>
            <a:outerShdw dist="17961" dir="2700000" algn="ctr" rotWithShape="0">
              <a:schemeClr val="tx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69145" tIns="33867" rIns="69145" bIns="33867">
            <a:spAutoFit/>
          </a:bodyPr>
          <a:lstStyle>
            <a:lvl1pPr defTabSz="654050">
              <a:defRPr sz="2400">
                <a:solidFill>
                  <a:schemeClr val="tx1"/>
                </a:solidFill>
                <a:latin typeface="Times New Roman" panose="02020603050405020304" pitchFamily="18" charset="0"/>
              </a:defRPr>
            </a:lvl1pPr>
            <a:lvl2pPr marL="385763" defTabSz="654050">
              <a:defRPr sz="2400">
                <a:solidFill>
                  <a:schemeClr val="tx1"/>
                </a:solidFill>
                <a:latin typeface="Times New Roman" panose="02020603050405020304" pitchFamily="18" charset="0"/>
              </a:defRPr>
            </a:lvl2pPr>
            <a:lvl3pPr marL="773113" defTabSz="654050">
              <a:defRPr sz="2400">
                <a:solidFill>
                  <a:schemeClr val="tx1"/>
                </a:solidFill>
                <a:latin typeface="Times New Roman" panose="02020603050405020304" pitchFamily="18" charset="0"/>
              </a:defRPr>
            </a:lvl3pPr>
            <a:lvl4pPr marL="1160463" defTabSz="654050">
              <a:defRPr sz="2400">
                <a:solidFill>
                  <a:schemeClr val="tx1"/>
                </a:solidFill>
                <a:latin typeface="Times New Roman" panose="02020603050405020304" pitchFamily="18" charset="0"/>
              </a:defRPr>
            </a:lvl4pPr>
            <a:lvl5pPr marL="1547813" defTabSz="654050">
              <a:defRPr sz="2400">
                <a:solidFill>
                  <a:schemeClr val="tx1"/>
                </a:solidFill>
                <a:latin typeface="Times New Roman" panose="02020603050405020304" pitchFamily="18" charset="0"/>
              </a:defRPr>
            </a:lvl5pPr>
            <a:lvl6pPr marL="2005013" defTabSz="654050" eaLnBrk="0" fontAlgn="base" hangingPunct="0">
              <a:spcBef>
                <a:spcPct val="0"/>
              </a:spcBef>
              <a:spcAft>
                <a:spcPct val="0"/>
              </a:spcAft>
              <a:defRPr sz="2400">
                <a:solidFill>
                  <a:schemeClr val="tx1"/>
                </a:solidFill>
                <a:latin typeface="Times New Roman" panose="02020603050405020304" pitchFamily="18" charset="0"/>
              </a:defRPr>
            </a:lvl6pPr>
            <a:lvl7pPr marL="2462213" defTabSz="654050" eaLnBrk="0" fontAlgn="base" hangingPunct="0">
              <a:spcBef>
                <a:spcPct val="0"/>
              </a:spcBef>
              <a:spcAft>
                <a:spcPct val="0"/>
              </a:spcAft>
              <a:defRPr sz="2400">
                <a:solidFill>
                  <a:schemeClr val="tx1"/>
                </a:solidFill>
                <a:latin typeface="Times New Roman" panose="02020603050405020304" pitchFamily="18" charset="0"/>
              </a:defRPr>
            </a:lvl7pPr>
            <a:lvl8pPr marL="2919413" defTabSz="654050" eaLnBrk="0" fontAlgn="base" hangingPunct="0">
              <a:spcBef>
                <a:spcPct val="0"/>
              </a:spcBef>
              <a:spcAft>
                <a:spcPct val="0"/>
              </a:spcAft>
              <a:defRPr sz="2400">
                <a:solidFill>
                  <a:schemeClr val="tx1"/>
                </a:solidFill>
                <a:latin typeface="Times New Roman" panose="02020603050405020304" pitchFamily="18" charset="0"/>
              </a:defRPr>
            </a:lvl8pPr>
            <a:lvl9pPr marL="3376613" defTabSz="654050" eaLnBrk="0" fontAlgn="base" hangingPunct="0">
              <a:spcBef>
                <a:spcPct val="0"/>
              </a:spcBef>
              <a:spcAft>
                <a:spcPct val="0"/>
              </a:spcAft>
              <a:defRPr sz="2400">
                <a:solidFill>
                  <a:schemeClr val="tx1"/>
                </a:solidFill>
                <a:latin typeface="Times New Roman" panose="02020603050405020304" pitchFamily="18" charset="0"/>
              </a:defRPr>
            </a:lvl9pPr>
          </a:lstStyle>
          <a:p>
            <a:pPr eaLnBrk="0" fontAlgn="base" hangingPunct="0">
              <a:spcBef>
                <a:spcPct val="0"/>
              </a:spcBef>
              <a:spcAft>
                <a:spcPct val="0"/>
              </a:spcAft>
            </a:pPr>
            <a:r>
              <a:rPr lang="en-US" altLang="en-US" sz="1511" b="1">
                <a:solidFill>
                  <a:srgbClr val="FFFFFF"/>
                </a:solidFill>
              </a:rPr>
              <a:t>20</a:t>
            </a:r>
          </a:p>
        </p:txBody>
      </p:sp>
      <p:sp>
        <p:nvSpPr>
          <p:cNvPr id="7258" name="Rectangle 90"/>
          <p:cNvSpPr>
            <a:spLocks noChangeArrowheads="1"/>
          </p:cNvSpPr>
          <p:nvPr/>
        </p:nvSpPr>
        <p:spPr bwMode="auto">
          <a:xfrm>
            <a:off x="5056011" y="5417256"/>
            <a:ext cx="332001" cy="300895"/>
          </a:xfrm>
          <a:prstGeom prst="rect">
            <a:avLst/>
          </a:prstGeom>
          <a:noFill/>
          <a:ln>
            <a:noFill/>
          </a:ln>
          <a:effectLst>
            <a:outerShdw dist="17961" dir="2700000" algn="ctr" rotWithShape="0">
              <a:schemeClr val="tx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69145" tIns="33867" rIns="69145" bIns="33867">
            <a:spAutoFit/>
          </a:bodyPr>
          <a:lstStyle>
            <a:lvl1pPr defTabSz="654050">
              <a:defRPr sz="2400">
                <a:solidFill>
                  <a:schemeClr val="tx1"/>
                </a:solidFill>
                <a:latin typeface="Times New Roman" panose="02020603050405020304" pitchFamily="18" charset="0"/>
              </a:defRPr>
            </a:lvl1pPr>
            <a:lvl2pPr marL="385763" defTabSz="654050">
              <a:defRPr sz="2400">
                <a:solidFill>
                  <a:schemeClr val="tx1"/>
                </a:solidFill>
                <a:latin typeface="Times New Roman" panose="02020603050405020304" pitchFamily="18" charset="0"/>
              </a:defRPr>
            </a:lvl2pPr>
            <a:lvl3pPr marL="773113" defTabSz="654050">
              <a:defRPr sz="2400">
                <a:solidFill>
                  <a:schemeClr val="tx1"/>
                </a:solidFill>
                <a:latin typeface="Times New Roman" panose="02020603050405020304" pitchFamily="18" charset="0"/>
              </a:defRPr>
            </a:lvl3pPr>
            <a:lvl4pPr marL="1160463" defTabSz="654050">
              <a:defRPr sz="2400">
                <a:solidFill>
                  <a:schemeClr val="tx1"/>
                </a:solidFill>
                <a:latin typeface="Times New Roman" panose="02020603050405020304" pitchFamily="18" charset="0"/>
              </a:defRPr>
            </a:lvl4pPr>
            <a:lvl5pPr marL="1547813" defTabSz="654050">
              <a:defRPr sz="2400">
                <a:solidFill>
                  <a:schemeClr val="tx1"/>
                </a:solidFill>
                <a:latin typeface="Times New Roman" panose="02020603050405020304" pitchFamily="18" charset="0"/>
              </a:defRPr>
            </a:lvl5pPr>
            <a:lvl6pPr marL="2005013" defTabSz="654050" eaLnBrk="0" fontAlgn="base" hangingPunct="0">
              <a:spcBef>
                <a:spcPct val="0"/>
              </a:spcBef>
              <a:spcAft>
                <a:spcPct val="0"/>
              </a:spcAft>
              <a:defRPr sz="2400">
                <a:solidFill>
                  <a:schemeClr val="tx1"/>
                </a:solidFill>
                <a:latin typeface="Times New Roman" panose="02020603050405020304" pitchFamily="18" charset="0"/>
              </a:defRPr>
            </a:lvl6pPr>
            <a:lvl7pPr marL="2462213" defTabSz="654050" eaLnBrk="0" fontAlgn="base" hangingPunct="0">
              <a:spcBef>
                <a:spcPct val="0"/>
              </a:spcBef>
              <a:spcAft>
                <a:spcPct val="0"/>
              </a:spcAft>
              <a:defRPr sz="2400">
                <a:solidFill>
                  <a:schemeClr val="tx1"/>
                </a:solidFill>
                <a:latin typeface="Times New Roman" panose="02020603050405020304" pitchFamily="18" charset="0"/>
              </a:defRPr>
            </a:lvl7pPr>
            <a:lvl8pPr marL="2919413" defTabSz="654050" eaLnBrk="0" fontAlgn="base" hangingPunct="0">
              <a:spcBef>
                <a:spcPct val="0"/>
              </a:spcBef>
              <a:spcAft>
                <a:spcPct val="0"/>
              </a:spcAft>
              <a:defRPr sz="2400">
                <a:solidFill>
                  <a:schemeClr val="tx1"/>
                </a:solidFill>
                <a:latin typeface="Times New Roman" panose="02020603050405020304" pitchFamily="18" charset="0"/>
              </a:defRPr>
            </a:lvl8pPr>
            <a:lvl9pPr marL="3376613" defTabSz="654050" eaLnBrk="0" fontAlgn="base" hangingPunct="0">
              <a:spcBef>
                <a:spcPct val="0"/>
              </a:spcBef>
              <a:spcAft>
                <a:spcPct val="0"/>
              </a:spcAft>
              <a:defRPr sz="2400">
                <a:solidFill>
                  <a:schemeClr val="tx1"/>
                </a:solidFill>
                <a:latin typeface="Times New Roman" panose="02020603050405020304" pitchFamily="18" charset="0"/>
              </a:defRPr>
            </a:lvl9pPr>
          </a:lstStyle>
          <a:p>
            <a:pPr eaLnBrk="0" fontAlgn="base" hangingPunct="0">
              <a:spcBef>
                <a:spcPct val="0"/>
              </a:spcBef>
              <a:spcAft>
                <a:spcPct val="0"/>
              </a:spcAft>
            </a:pPr>
            <a:r>
              <a:rPr lang="en-US" altLang="en-US" sz="1511" b="1">
                <a:solidFill>
                  <a:srgbClr val="FFFFFF"/>
                </a:solidFill>
              </a:rPr>
              <a:t>30</a:t>
            </a:r>
          </a:p>
        </p:txBody>
      </p:sp>
      <p:sp>
        <p:nvSpPr>
          <p:cNvPr id="7259" name="Rectangle 91"/>
          <p:cNvSpPr>
            <a:spLocks noChangeArrowheads="1"/>
          </p:cNvSpPr>
          <p:nvPr/>
        </p:nvSpPr>
        <p:spPr bwMode="auto">
          <a:xfrm>
            <a:off x="6217355" y="5401734"/>
            <a:ext cx="332001" cy="300895"/>
          </a:xfrm>
          <a:prstGeom prst="rect">
            <a:avLst/>
          </a:prstGeom>
          <a:noFill/>
          <a:ln>
            <a:noFill/>
          </a:ln>
          <a:effectLst>
            <a:outerShdw dist="17961" dir="2700000" algn="ctr" rotWithShape="0">
              <a:schemeClr val="tx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69145" tIns="33867" rIns="69145" bIns="33867">
            <a:spAutoFit/>
          </a:bodyPr>
          <a:lstStyle>
            <a:lvl1pPr defTabSz="654050">
              <a:defRPr sz="2400">
                <a:solidFill>
                  <a:schemeClr val="tx1"/>
                </a:solidFill>
                <a:latin typeface="Times New Roman" panose="02020603050405020304" pitchFamily="18" charset="0"/>
              </a:defRPr>
            </a:lvl1pPr>
            <a:lvl2pPr marL="385763" defTabSz="654050">
              <a:defRPr sz="2400">
                <a:solidFill>
                  <a:schemeClr val="tx1"/>
                </a:solidFill>
                <a:latin typeface="Times New Roman" panose="02020603050405020304" pitchFamily="18" charset="0"/>
              </a:defRPr>
            </a:lvl2pPr>
            <a:lvl3pPr marL="773113" defTabSz="654050">
              <a:defRPr sz="2400">
                <a:solidFill>
                  <a:schemeClr val="tx1"/>
                </a:solidFill>
                <a:latin typeface="Times New Roman" panose="02020603050405020304" pitchFamily="18" charset="0"/>
              </a:defRPr>
            </a:lvl3pPr>
            <a:lvl4pPr marL="1160463" defTabSz="654050">
              <a:defRPr sz="2400">
                <a:solidFill>
                  <a:schemeClr val="tx1"/>
                </a:solidFill>
                <a:latin typeface="Times New Roman" panose="02020603050405020304" pitchFamily="18" charset="0"/>
              </a:defRPr>
            </a:lvl4pPr>
            <a:lvl5pPr marL="1547813" defTabSz="654050">
              <a:defRPr sz="2400">
                <a:solidFill>
                  <a:schemeClr val="tx1"/>
                </a:solidFill>
                <a:latin typeface="Times New Roman" panose="02020603050405020304" pitchFamily="18" charset="0"/>
              </a:defRPr>
            </a:lvl5pPr>
            <a:lvl6pPr marL="2005013" defTabSz="654050" eaLnBrk="0" fontAlgn="base" hangingPunct="0">
              <a:spcBef>
                <a:spcPct val="0"/>
              </a:spcBef>
              <a:spcAft>
                <a:spcPct val="0"/>
              </a:spcAft>
              <a:defRPr sz="2400">
                <a:solidFill>
                  <a:schemeClr val="tx1"/>
                </a:solidFill>
                <a:latin typeface="Times New Roman" panose="02020603050405020304" pitchFamily="18" charset="0"/>
              </a:defRPr>
            </a:lvl6pPr>
            <a:lvl7pPr marL="2462213" defTabSz="654050" eaLnBrk="0" fontAlgn="base" hangingPunct="0">
              <a:spcBef>
                <a:spcPct val="0"/>
              </a:spcBef>
              <a:spcAft>
                <a:spcPct val="0"/>
              </a:spcAft>
              <a:defRPr sz="2400">
                <a:solidFill>
                  <a:schemeClr val="tx1"/>
                </a:solidFill>
                <a:latin typeface="Times New Roman" panose="02020603050405020304" pitchFamily="18" charset="0"/>
              </a:defRPr>
            </a:lvl7pPr>
            <a:lvl8pPr marL="2919413" defTabSz="654050" eaLnBrk="0" fontAlgn="base" hangingPunct="0">
              <a:spcBef>
                <a:spcPct val="0"/>
              </a:spcBef>
              <a:spcAft>
                <a:spcPct val="0"/>
              </a:spcAft>
              <a:defRPr sz="2400">
                <a:solidFill>
                  <a:schemeClr val="tx1"/>
                </a:solidFill>
                <a:latin typeface="Times New Roman" panose="02020603050405020304" pitchFamily="18" charset="0"/>
              </a:defRPr>
            </a:lvl8pPr>
            <a:lvl9pPr marL="3376613" defTabSz="654050" eaLnBrk="0" fontAlgn="base" hangingPunct="0">
              <a:spcBef>
                <a:spcPct val="0"/>
              </a:spcBef>
              <a:spcAft>
                <a:spcPct val="0"/>
              </a:spcAft>
              <a:defRPr sz="2400">
                <a:solidFill>
                  <a:schemeClr val="tx1"/>
                </a:solidFill>
                <a:latin typeface="Times New Roman" panose="02020603050405020304" pitchFamily="18" charset="0"/>
              </a:defRPr>
            </a:lvl9pPr>
          </a:lstStyle>
          <a:p>
            <a:pPr eaLnBrk="0" fontAlgn="base" hangingPunct="0">
              <a:spcBef>
                <a:spcPct val="0"/>
              </a:spcBef>
              <a:spcAft>
                <a:spcPct val="0"/>
              </a:spcAft>
            </a:pPr>
            <a:r>
              <a:rPr lang="en-US" altLang="en-US" sz="1511" b="1">
                <a:solidFill>
                  <a:srgbClr val="FFFFFF"/>
                </a:solidFill>
              </a:rPr>
              <a:t>40</a:t>
            </a:r>
          </a:p>
        </p:txBody>
      </p:sp>
      <p:sp>
        <p:nvSpPr>
          <p:cNvPr id="7260" name="Rectangle 92"/>
          <p:cNvSpPr>
            <a:spLocks noChangeArrowheads="1"/>
          </p:cNvSpPr>
          <p:nvPr/>
        </p:nvSpPr>
        <p:spPr bwMode="auto">
          <a:xfrm>
            <a:off x="7349066" y="5431367"/>
            <a:ext cx="332001" cy="300895"/>
          </a:xfrm>
          <a:prstGeom prst="rect">
            <a:avLst/>
          </a:prstGeom>
          <a:noFill/>
          <a:ln>
            <a:noFill/>
          </a:ln>
          <a:effectLst>
            <a:outerShdw dist="17961" dir="2700000" algn="ctr" rotWithShape="0">
              <a:schemeClr val="tx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69145" tIns="33867" rIns="69145" bIns="33867">
            <a:spAutoFit/>
          </a:bodyPr>
          <a:lstStyle>
            <a:lvl1pPr defTabSz="654050">
              <a:defRPr sz="2400">
                <a:solidFill>
                  <a:schemeClr val="tx1"/>
                </a:solidFill>
                <a:latin typeface="Times New Roman" panose="02020603050405020304" pitchFamily="18" charset="0"/>
              </a:defRPr>
            </a:lvl1pPr>
            <a:lvl2pPr marL="385763" defTabSz="654050">
              <a:defRPr sz="2400">
                <a:solidFill>
                  <a:schemeClr val="tx1"/>
                </a:solidFill>
                <a:latin typeface="Times New Roman" panose="02020603050405020304" pitchFamily="18" charset="0"/>
              </a:defRPr>
            </a:lvl2pPr>
            <a:lvl3pPr marL="773113" defTabSz="654050">
              <a:defRPr sz="2400">
                <a:solidFill>
                  <a:schemeClr val="tx1"/>
                </a:solidFill>
                <a:latin typeface="Times New Roman" panose="02020603050405020304" pitchFamily="18" charset="0"/>
              </a:defRPr>
            </a:lvl3pPr>
            <a:lvl4pPr marL="1160463" defTabSz="654050">
              <a:defRPr sz="2400">
                <a:solidFill>
                  <a:schemeClr val="tx1"/>
                </a:solidFill>
                <a:latin typeface="Times New Roman" panose="02020603050405020304" pitchFamily="18" charset="0"/>
              </a:defRPr>
            </a:lvl4pPr>
            <a:lvl5pPr marL="1547813" defTabSz="654050">
              <a:defRPr sz="2400">
                <a:solidFill>
                  <a:schemeClr val="tx1"/>
                </a:solidFill>
                <a:latin typeface="Times New Roman" panose="02020603050405020304" pitchFamily="18" charset="0"/>
              </a:defRPr>
            </a:lvl5pPr>
            <a:lvl6pPr marL="2005013" defTabSz="654050" eaLnBrk="0" fontAlgn="base" hangingPunct="0">
              <a:spcBef>
                <a:spcPct val="0"/>
              </a:spcBef>
              <a:spcAft>
                <a:spcPct val="0"/>
              </a:spcAft>
              <a:defRPr sz="2400">
                <a:solidFill>
                  <a:schemeClr val="tx1"/>
                </a:solidFill>
                <a:latin typeface="Times New Roman" panose="02020603050405020304" pitchFamily="18" charset="0"/>
              </a:defRPr>
            </a:lvl6pPr>
            <a:lvl7pPr marL="2462213" defTabSz="654050" eaLnBrk="0" fontAlgn="base" hangingPunct="0">
              <a:spcBef>
                <a:spcPct val="0"/>
              </a:spcBef>
              <a:spcAft>
                <a:spcPct val="0"/>
              </a:spcAft>
              <a:defRPr sz="2400">
                <a:solidFill>
                  <a:schemeClr val="tx1"/>
                </a:solidFill>
                <a:latin typeface="Times New Roman" panose="02020603050405020304" pitchFamily="18" charset="0"/>
              </a:defRPr>
            </a:lvl7pPr>
            <a:lvl8pPr marL="2919413" defTabSz="654050" eaLnBrk="0" fontAlgn="base" hangingPunct="0">
              <a:spcBef>
                <a:spcPct val="0"/>
              </a:spcBef>
              <a:spcAft>
                <a:spcPct val="0"/>
              </a:spcAft>
              <a:defRPr sz="2400">
                <a:solidFill>
                  <a:schemeClr val="tx1"/>
                </a:solidFill>
                <a:latin typeface="Times New Roman" panose="02020603050405020304" pitchFamily="18" charset="0"/>
              </a:defRPr>
            </a:lvl8pPr>
            <a:lvl9pPr marL="3376613" defTabSz="654050" eaLnBrk="0" fontAlgn="base" hangingPunct="0">
              <a:spcBef>
                <a:spcPct val="0"/>
              </a:spcBef>
              <a:spcAft>
                <a:spcPct val="0"/>
              </a:spcAft>
              <a:defRPr sz="2400">
                <a:solidFill>
                  <a:schemeClr val="tx1"/>
                </a:solidFill>
                <a:latin typeface="Times New Roman" panose="02020603050405020304" pitchFamily="18" charset="0"/>
              </a:defRPr>
            </a:lvl9pPr>
          </a:lstStyle>
          <a:p>
            <a:pPr eaLnBrk="0" fontAlgn="base" hangingPunct="0">
              <a:spcBef>
                <a:spcPct val="0"/>
              </a:spcBef>
              <a:spcAft>
                <a:spcPct val="0"/>
              </a:spcAft>
            </a:pPr>
            <a:r>
              <a:rPr lang="en-US" altLang="en-US" sz="1511" b="1">
                <a:solidFill>
                  <a:srgbClr val="FFFFFF"/>
                </a:solidFill>
              </a:rPr>
              <a:t>50</a:t>
            </a:r>
          </a:p>
        </p:txBody>
      </p:sp>
      <p:sp>
        <p:nvSpPr>
          <p:cNvPr id="7261" name="Rectangle 93"/>
          <p:cNvSpPr>
            <a:spLocks noChangeArrowheads="1"/>
          </p:cNvSpPr>
          <p:nvPr/>
        </p:nvSpPr>
        <p:spPr bwMode="auto">
          <a:xfrm>
            <a:off x="4728634" y="1785056"/>
            <a:ext cx="129822" cy="128411"/>
          </a:xfrm>
          <a:prstGeom prst="rect">
            <a:avLst/>
          </a:prstGeom>
          <a:solidFill>
            <a:schemeClr val="hlink"/>
          </a:solidFill>
          <a:ln>
            <a:noFill/>
          </a:ln>
          <a:effectLst>
            <a:outerShdw dist="17961" dir="2700000" algn="ctr" rotWithShape="0">
              <a:schemeClr val="tx2"/>
            </a:outerShdw>
          </a:effectLst>
          <a:extLst>
            <a:ext uri="{91240B29-F687-4F45-9708-019B960494DF}">
              <a14:hiddenLine xmlns:a14="http://schemas.microsoft.com/office/drawing/2010/main" xmlns="" w="12700">
                <a:solidFill>
                  <a:schemeClr val="tx1"/>
                </a:solidFill>
                <a:miter lim="800000"/>
                <a:headEnd/>
                <a:tailEnd/>
              </a14:hiddenLine>
            </a:ext>
          </a:extLst>
        </p:spPr>
        <p:txBody>
          <a:bodyPr wrap="none" anchor="ctr"/>
          <a:lstStyle/>
          <a:p>
            <a:pPr eaLnBrk="0" fontAlgn="base" hangingPunct="0">
              <a:spcBef>
                <a:spcPct val="0"/>
              </a:spcBef>
              <a:spcAft>
                <a:spcPct val="0"/>
              </a:spcAft>
            </a:pPr>
            <a:endParaRPr lang="en-US" sz="2133">
              <a:solidFill>
                <a:srgbClr val="FFFFFF"/>
              </a:solidFill>
            </a:endParaRPr>
          </a:p>
        </p:txBody>
      </p:sp>
      <p:sp>
        <p:nvSpPr>
          <p:cNvPr id="7262" name="Oval 94"/>
          <p:cNvSpPr>
            <a:spLocks noChangeArrowheads="1"/>
          </p:cNvSpPr>
          <p:nvPr/>
        </p:nvSpPr>
        <p:spPr bwMode="auto">
          <a:xfrm>
            <a:off x="4728634" y="2012245"/>
            <a:ext cx="129822" cy="128412"/>
          </a:xfrm>
          <a:prstGeom prst="ellipse">
            <a:avLst/>
          </a:prstGeom>
          <a:solidFill>
            <a:srgbClr val="51DC00"/>
          </a:solidFill>
          <a:ln>
            <a:noFill/>
          </a:ln>
          <a:effectLst>
            <a:outerShdw dist="17961" dir="2700000" algn="ctr" rotWithShape="0">
              <a:schemeClr val="tx2"/>
            </a:outerShdw>
          </a:effectLst>
          <a:extLst>
            <a:ext uri="{91240B29-F687-4F45-9708-019B960494DF}">
              <a14:hiddenLine xmlns:a14="http://schemas.microsoft.com/office/drawing/2010/main" xmlns="" w="12700">
                <a:solidFill>
                  <a:schemeClr val="tx1"/>
                </a:solidFill>
                <a:round/>
                <a:headEnd/>
                <a:tailEnd/>
              </a14:hiddenLine>
            </a:ext>
          </a:extLst>
        </p:spPr>
        <p:txBody>
          <a:bodyPr wrap="none" anchor="ctr"/>
          <a:lstStyle/>
          <a:p>
            <a:pPr eaLnBrk="0" fontAlgn="base" hangingPunct="0">
              <a:spcBef>
                <a:spcPct val="0"/>
              </a:spcBef>
              <a:spcAft>
                <a:spcPct val="0"/>
              </a:spcAft>
            </a:pPr>
            <a:endParaRPr lang="en-US" sz="2133">
              <a:solidFill>
                <a:srgbClr val="FFFFFF"/>
              </a:solidFill>
            </a:endParaRPr>
          </a:p>
        </p:txBody>
      </p:sp>
      <p:sp>
        <p:nvSpPr>
          <p:cNvPr id="7263" name="AutoShape 95"/>
          <p:cNvSpPr>
            <a:spLocks noChangeArrowheads="1"/>
          </p:cNvSpPr>
          <p:nvPr/>
        </p:nvSpPr>
        <p:spPr bwMode="auto">
          <a:xfrm>
            <a:off x="4739923" y="2250723"/>
            <a:ext cx="128411" cy="129822"/>
          </a:xfrm>
          <a:prstGeom prst="triangle">
            <a:avLst>
              <a:gd name="adj" fmla="val 49995"/>
            </a:avLst>
          </a:prstGeom>
          <a:solidFill>
            <a:schemeClr val="hlink"/>
          </a:solidFill>
          <a:ln>
            <a:noFill/>
          </a:ln>
          <a:effectLst>
            <a:outerShdw dist="17961" dir="2700000" algn="ctr" rotWithShape="0">
              <a:schemeClr val="tx2"/>
            </a:outerShdw>
          </a:effectLst>
          <a:extLst>
            <a:ext uri="{91240B29-F687-4F45-9708-019B960494DF}">
              <a14:hiddenLine xmlns:a14="http://schemas.microsoft.com/office/drawing/2010/main" xmlns="" w="12700">
                <a:solidFill>
                  <a:schemeClr val="tx1"/>
                </a:solidFill>
                <a:miter lim="800000"/>
                <a:headEnd/>
                <a:tailEnd/>
              </a14:hiddenLine>
            </a:ext>
          </a:extLst>
        </p:spPr>
        <p:txBody>
          <a:bodyPr wrap="none" anchor="ctr"/>
          <a:lstStyle/>
          <a:p>
            <a:pPr eaLnBrk="0" fontAlgn="base" hangingPunct="0">
              <a:spcBef>
                <a:spcPct val="0"/>
              </a:spcBef>
              <a:spcAft>
                <a:spcPct val="0"/>
              </a:spcAft>
            </a:pPr>
            <a:endParaRPr lang="en-US" sz="2133">
              <a:solidFill>
                <a:srgbClr val="FFFFFF"/>
              </a:solidFill>
            </a:endParaRPr>
          </a:p>
        </p:txBody>
      </p:sp>
      <p:sp>
        <p:nvSpPr>
          <p:cNvPr id="7264" name="Rectangle 96"/>
          <p:cNvSpPr>
            <a:spLocks noChangeArrowheads="1"/>
          </p:cNvSpPr>
          <p:nvPr/>
        </p:nvSpPr>
        <p:spPr bwMode="auto">
          <a:xfrm>
            <a:off x="6033911" y="1794934"/>
            <a:ext cx="118533" cy="118533"/>
          </a:xfrm>
          <a:prstGeom prst="rect">
            <a:avLst/>
          </a:prstGeom>
          <a:solidFill>
            <a:srgbClr val="FFFFFF"/>
          </a:solidFill>
          <a:ln w="12700">
            <a:solidFill>
              <a:schemeClr val="tx1"/>
            </a:solidFill>
            <a:miter lim="800000"/>
            <a:headEnd/>
            <a:tailEnd/>
          </a:ln>
          <a:effectLst>
            <a:outerShdw dist="17961" dir="2700000" algn="ctr" rotWithShape="0">
              <a:schemeClr val="tx2"/>
            </a:outerShdw>
          </a:effectLst>
        </p:spPr>
        <p:txBody>
          <a:bodyPr wrap="none" anchor="ctr"/>
          <a:lstStyle/>
          <a:p>
            <a:pPr eaLnBrk="0" fontAlgn="base" hangingPunct="0">
              <a:spcBef>
                <a:spcPct val="0"/>
              </a:spcBef>
              <a:spcAft>
                <a:spcPct val="0"/>
              </a:spcAft>
            </a:pPr>
            <a:endParaRPr lang="en-US" sz="2133">
              <a:solidFill>
                <a:srgbClr val="FFFFFF"/>
              </a:solidFill>
            </a:endParaRPr>
          </a:p>
        </p:txBody>
      </p:sp>
      <p:sp>
        <p:nvSpPr>
          <p:cNvPr id="7265" name="Oval 97"/>
          <p:cNvSpPr>
            <a:spLocks noChangeArrowheads="1"/>
          </p:cNvSpPr>
          <p:nvPr/>
        </p:nvSpPr>
        <p:spPr bwMode="auto">
          <a:xfrm>
            <a:off x="6035323" y="2027767"/>
            <a:ext cx="117122" cy="118533"/>
          </a:xfrm>
          <a:prstGeom prst="ellipse">
            <a:avLst/>
          </a:prstGeom>
          <a:solidFill>
            <a:srgbClr val="FFFFFF"/>
          </a:solidFill>
          <a:ln w="12700">
            <a:solidFill>
              <a:schemeClr val="tx1"/>
            </a:solidFill>
            <a:round/>
            <a:headEnd/>
            <a:tailEnd/>
          </a:ln>
          <a:effectLst>
            <a:outerShdw dist="17961" dir="2700000" algn="ctr" rotWithShape="0">
              <a:schemeClr val="tx2"/>
            </a:outerShdw>
          </a:effectLst>
        </p:spPr>
        <p:txBody>
          <a:bodyPr wrap="none" anchor="ctr"/>
          <a:lstStyle/>
          <a:p>
            <a:pPr eaLnBrk="0" fontAlgn="base" hangingPunct="0">
              <a:spcBef>
                <a:spcPct val="0"/>
              </a:spcBef>
              <a:spcAft>
                <a:spcPct val="0"/>
              </a:spcAft>
            </a:pPr>
            <a:endParaRPr lang="en-US" sz="2133">
              <a:solidFill>
                <a:srgbClr val="FFFFFF"/>
              </a:solidFill>
            </a:endParaRPr>
          </a:p>
        </p:txBody>
      </p:sp>
      <p:sp>
        <p:nvSpPr>
          <p:cNvPr id="7266" name="AutoShape 98"/>
          <p:cNvSpPr>
            <a:spLocks noChangeArrowheads="1"/>
          </p:cNvSpPr>
          <p:nvPr/>
        </p:nvSpPr>
        <p:spPr bwMode="auto">
          <a:xfrm>
            <a:off x="6035323" y="2256367"/>
            <a:ext cx="117122" cy="118533"/>
          </a:xfrm>
          <a:prstGeom prst="triangle">
            <a:avLst>
              <a:gd name="adj" fmla="val 49995"/>
            </a:avLst>
          </a:prstGeom>
          <a:solidFill>
            <a:srgbClr val="FFFFFF"/>
          </a:solidFill>
          <a:ln w="12700">
            <a:solidFill>
              <a:schemeClr val="tx1"/>
            </a:solidFill>
            <a:miter lim="800000"/>
            <a:headEnd/>
            <a:tailEnd/>
          </a:ln>
          <a:effectLst>
            <a:outerShdw dist="17961" dir="2700000" algn="ctr" rotWithShape="0">
              <a:schemeClr val="tx2"/>
            </a:outerShdw>
          </a:effectLst>
        </p:spPr>
        <p:txBody>
          <a:bodyPr wrap="none" anchor="ctr"/>
          <a:lstStyle/>
          <a:p>
            <a:pPr eaLnBrk="0" fontAlgn="base" hangingPunct="0">
              <a:spcBef>
                <a:spcPct val="0"/>
              </a:spcBef>
              <a:spcAft>
                <a:spcPct val="0"/>
              </a:spcAft>
            </a:pPr>
            <a:endParaRPr lang="en-US" sz="2133">
              <a:solidFill>
                <a:srgbClr val="FFFFFF"/>
              </a:solidFill>
            </a:endParaRPr>
          </a:p>
        </p:txBody>
      </p:sp>
      <p:sp>
        <p:nvSpPr>
          <p:cNvPr id="7267" name="Rectangle 99"/>
          <p:cNvSpPr>
            <a:spLocks noChangeArrowheads="1"/>
          </p:cNvSpPr>
          <p:nvPr/>
        </p:nvSpPr>
        <p:spPr bwMode="auto">
          <a:xfrm>
            <a:off x="1742723" y="5187245"/>
            <a:ext cx="129822" cy="129822"/>
          </a:xfrm>
          <a:prstGeom prst="rect">
            <a:avLst/>
          </a:prstGeom>
          <a:solidFill>
            <a:schemeClr val="hlink"/>
          </a:solidFill>
          <a:ln>
            <a:noFill/>
          </a:ln>
          <a:effectLst>
            <a:outerShdw dist="17961" dir="2700000" algn="ctr" rotWithShape="0">
              <a:schemeClr val="tx2"/>
            </a:outerShdw>
          </a:effectLst>
          <a:extLst>
            <a:ext uri="{91240B29-F687-4F45-9708-019B960494DF}">
              <a14:hiddenLine xmlns:a14="http://schemas.microsoft.com/office/drawing/2010/main" xmlns="" w="12700">
                <a:solidFill>
                  <a:schemeClr val="tx1"/>
                </a:solidFill>
                <a:miter lim="800000"/>
                <a:headEnd/>
                <a:tailEnd/>
              </a14:hiddenLine>
            </a:ext>
          </a:extLst>
        </p:spPr>
        <p:txBody>
          <a:bodyPr wrap="none" anchor="ctr"/>
          <a:lstStyle/>
          <a:p>
            <a:pPr eaLnBrk="0" fontAlgn="base" hangingPunct="0">
              <a:spcBef>
                <a:spcPct val="0"/>
              </a:spcBef>
              <a:spcAft>
                <a:spcPct val="0"/>
              </a:spcAft>
            </a:pPr>
            <a:endParaRPr lang="en-US" sz="2133">
              <a:solidFill>
                <a:srgbClr val="FFFFFF"/>
              </a:solidFill>
            </a:endParaRPr>
          </a:p>
        </p:txBody>
      </p:sp>
      <p:sp>
        <p:nvSpPr>
          <p:cNvPr id="7268" name="Oval 100"/>
          <p:cNvSpPr>
            <a:spLocks noChangeArrowheads="1"/>
          </p:cNvSpPr>
          <p:nvPr/>
        </p:nvSpPr>
        <p:spPr bwMode="auto">
          <a:xfrm>
            <a:off x="2249311" y="5044723"/>
            <a:ext cx="128412" cy="129822"/>
          </a:xfrm>
          <a:prstGeom prst="ellipse">
            <a:avLst/>
          </a:prstGeom>
          <a:solidFill>
            <a:srgbClr val="51DC00"/>
          </a:solidFill>
          <a:ln>
            <a:noFill/>
          </a:ln>
          <a:effectLst>
            <a:outerShdw dist="17961" dir="2700000" algn="ctr" rotWithShape="0">
              <a:schemeClr val="tx2"/>
            </a:outerShdw>
          </a:effectLst>
          <a:extLst>
            <a:ext uri="{91240B29-F687-4F45-9708-019B960494DF}">
              <a14:hiddenLine xmlns:a14="http://schemas.microsoft.com/office/drawing/2010/main" xmlns="" w="12700">
                <a:solidFill>
                  <a:schemeClr val="tx1"/>
                </a:solidFill>
                <a:round/>
                <a:headEnd/>
                <a:tailEnd/>
              </a14:hiddenLine>
            </a:ext>
          </a:extLst>
        </p:spPr>
        <p:txBody>
          <a:bodyPr wrap="none" anchor="ctr"/>
          <a:lstStyle/>
          <a:p>
            <a:pPr eaLnBrk="0" fontAlgn="base" hangingPunct="0">
              <a:spcBef>
                <a:spcPct val="0"/>
              </a:spcBef>
              <a:spcAft>
                <a:spcPct val="0"/>
              </a:spcAft>
            </a:pPr>
            <a:endParaRPr lang="en-US" sz="2133">
              <a:solidFill>
                <a:srgbClr val="FFFFFF"/>
              </a:solidFill>
            </a:endParaRPr>
          </a:p>
        </p:txBody>
      </p:sp>
      <p:sp>
        <p:nvSpPr>
          <p:cNvPr id="7269" name="Rectangle 101"/>
          <p:cNvSpPr>
            <a:spLocks noChangeArrowheads="1"/>
          </p:cNvSpPr>
          <p:nvPr/>
        </p:nvSpPr>
        <p:spPr bwMode="auto">
          <a:xfrm>
            <a:off x="2022123" y="1693333"/>
            <a:ext cx="2631722" cy="774443"/>
          </a:xfrm>
          <a:prstGeom prst="rect">
            <a:avLst/>
          </a:prstGeom>
          <a:gradFill rotWithShape="0">
            <a:gsLst>
              <a:gs pos="0">
                <a:srgbClr val="063DE8">
                  <a:gamma/>
                  <a:shade val="29804"/>
                  <a:invGamma/>
                </a:srgbClr>
              </a:gs>
              <a:gs pos="100000">
                <a:srgbClr val="063DE8"/>
              </a:gs>
            </a:gsLst>
            <a:lin ang="5400000" scaled="1"/>
          </a:gra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77611" tIns="38100" rIns="77611" bIns="38100">
            <a:spAutoFit/>
          </a:bodyPr>
          <a:lstStyle>
            <a:lvl1pPr defTabSz="808038">
              <a:defRPr sz="2400">
                <a:solidFill>
                  <a:schemeClr val="tx1"/>
                </a:solidFill>
                <a:latin typeface="Times New Roman" panose="02020603050405020304" pitchFamily="18" charset="0"/>
              </a:defRPr>
            </a:lvl1pPr>
            <a:lvl2pPr marL="430213" defTabSz="808038">
              <a:defRPr sz="2400">
                <a:solidFill>
                  <a:schemeClr val="tx1"/>
                </a:solidFill>
                <a:latin typeface="Times New Roman" panose="02020603050405020304" pitchFamily="18" charset="0"/>
              </a:defRPr>
            </a:lvl2pPr>
            <a:lvl3pPr marL="858838" defTabSz="808038">
              <a:defRPr sz="2400">
                <a:solidFill>
                  <a:schemeClr val="tx1"/>
                </a:solidFill>
                <a:latin typeface="Times New Roman" panose="02020603050405020304" pitchFamily="18" charset="0"/>
              </a:defRPr>
            </a:lvl3pPr>
            <a:lvl4pPr marL="1289050" defTabSz="808038">
              <a:defRPr sz="2400">
                <a:solidFill>
                  <a:schemeClr val="tx1"/>
                </a:solidFill>
                <a:latin typeface="Times New Roman" panose="02020603050405020304" pitchFamily="18" charset="0"/>
              </a:defRPr>
            </a:lvl4pPr>
            <a:lvl5pPr marL="1719263" defTabSz="808038">
              <a:defRPr sz="2400">
                <a:solidFill>
                  <a:schemeClr val="tx1"/>
                </a:solidFill>
                <a:latin typeface="Times New Roman" panose="02020603050405020304" pitchFamily="18" charset="0"/>
              </a:defRPr>
            </a:lvl5pPr>
            <a:lvl6pPr marL="2176463" defTabSz="808038" eaLnBrk="0" fontAlgn="base" hangingPunct="0">
              <a:spcBef>
                <a:spcPct val="0"/>
              </a:spcBef>
              <a:spcAft>
                <a:spcPct val="0"/>
              </a:spcAft>
              <a:defRPr sz="2400">
                <a:solidFill>
                  <a:schemeClr val="tx1"/>
                </a:solidFill>
                <a:latin typeface="Times New Roman" panose="02020603050405020304" pitchFamily="18" charset="0"/>
              </a:defRPr>
            </a:lvl6pPr>
            <a:lvl7pPr marL="2633663" defTabSz="808038" eaLnBrk="0" fontAlgn="base" hangingPunct="0">
              <a:spcBef>
                <a:spcPct val="0"/>
              </a:spcBef>
              <a:spcAft>
                <a:spcPct val="0"/>
              </a:spcAft>
              <a:defRPr sz="2400">
                <a:solidFill>
                  <a:schemeClr val="tx1"/>
                </a:solidFill>
                <a:latin typeface="Times New Roman" panose="02020603050405020304" pitchFamily="18" charset="0"/>
              </a:defRPr>
            </a:lvl7pPr>
            <a:lvl8pPr marL="3090863" defTabSz="808038" eaLnBrk="0" fontAlgn="base" hangingPunct="0">
              <a:spcBef>
                <a:spcPct val="0"/>
              </a:spcBef>
              <a:spcAft>
                <a:spcPct val="0"/>
              </a:spcAft>
              <a:defRPr sz="2400">
                <a:solidFill>
                  <a:schemeClr val="tx1"/>
                </a:solidFill>
                <a:latin typeface="Times New Roman" panose="02020603050405020304" pitchFamily="18" charset="0"/>
              </a:defRPr>
            </a:lvl8pPr>
            <a:lvl9pPr marL="3548063" defTabSz="808038" eaLnBrk="0" fontAlgn="base" hangingPunct="0">
              <a:spcBef>
                <a:spcPct val="0"/>
              </a:spcBef>
              <a:spcAft>
                <a:spcPct val="0"/>
              </a:spcAft>
              <a:defRPr sz="2400">
                <a:solidFill>
                  <a:schemeClr val="tx1"/>
                </a:solidFill>
                <a:latin typeface="Times New Roman" panose="02020603050405020304" pitchFamily="18" charset="0"/>
              </a:defRPr>
            </a:lvl9pPr>
          </a:lstStyle>
          <a:p>
            <a:pPr eaLnBrk="0" fontAlgn="base" hangingPunct="0">
              <a:spcBef>
                <a:spcPct val="0"/>
              </a:spcBef>
              <a:spcAft>
                <a:spcPct val="0"/>
              </a:spcAft>
            </a:pPr>
            <a:r>
              <a:rPr lang="en-US" altLang="en-US" sz="1511" b="1">
                <a:solidFill>
                  <a:srgbClr val="FFFFFF"/>
                </a:solidFill>
                <a:effectLst>
                  <a:outerShdw blurRad="38100" dist="38100" dir="2700000" algn="tl">
                    <a:srgbClr val="000000"/>
                  </a:outerShdw>
                </a:effectLst>
                <a:latin typeface="Arial" panose="020B0604020202020204" pitchFamily="34" charset="0"/>
              </a:rPr>
              <a:t>Compensated Cirrhosis</a:t>
            </a:r>
          </a:p>
          <a:p>
            <a:pPr eaLnBrk="0" fontAlgn="base" hangingPunct="0">
              <a:spcBef>
                <a:spcPct val="0"/>
              </a:spcBef>
              <a:spcAft>
                <a:spcPct val="0"/>
              </a:spcAft>
            </a:pPr>
            <a:r>
              <a:rPr lang="en-US" altLang="en-US" sz="1511" b="1">
                <a:solidFill>
                  <a:srgbClr val="FFFFFF"/>
                </a:solidFill>
                <a:effectLst>
                  <a:outerShdw blurRad="38100" dist="38100" dir="2700000" algn="tl">
                    <a:srgbClr val="000000"/>
                  </a:outerShdw>
                </a:effectLst>
                <a:latin typeface="Arial" panose="020B0604020202020204" pitchFamily="34" charset="0"/>
              </a:rPr>
              <a:t>Decompensated Cirrhosis</a:t>
            </a:r>
          </a:p>
          <a:p>
            <a:pPr eaLnBrk="0" fontAlgn="base" hangingPunct="0">
              <a:spcBef>
                <a:spcPct val="0"/>
              </a:spcBef>
              <a:spcAft>
                <a:spcPct val="0"/>
              </a:spcAft>
            </a:pPr>
            <a:r>
              <a:rPr lang="en-US" altLang="en-US" sz="1511" b="1">
                <a:solidFill>
                  <a:srgbClr val="FFFFFF"/>
                </a:solidFill>
                <a:effectLst>
                  <a:outerShdw blurRad="38100" dist="38100" dir="2700000" algn="tl">
                    <a:srgbClr val="000000"/>
                  </a:outerShdw>
                </a:effectLst>
                <a:latin typeface="Arial" panose="020B0604020202020204" pitchFamily="34" charset="0"/>
              </a:rPr>
              <a:t>Hepatocellular Carcinoma</a:t>
            </a:r>
          </a:p>
        </p:txBody>
      </p:sp>
      <p:sp>
        <p:nvSpPr>
          <p:cNvPr id="7270" name="Rectangle 102"/>
          <p:cNvSpPr>
            <a:spLocks noChangeArrowheads="1"/>
          </p:cNvSpPr>
          <p:nvPr/>
        </p:nvSpPr>
        <p:spPr bwMode="auto">
          <a:xfrm>
            <a:off x="4278489" y="1357489"/>
            <a:ext cx="1176867" cy="309444"/>
          </a:xfrm>
          <a:prstGeom prst="rect">
            <a:avLst/>
          </a:prstGeom>
          <a:noFill/>
          <a:ln>
            <a:noFill/>
          </a:ln>
          <a:effectLst>
            <a:outerShdw dist="17961" dir="2700000" algn="ctr" rotWithShape="0">
              <a:schemeClr val="tx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77611" tIns="38100" rIns="77611" bIns="38100">
            <a:spAutoFit/>
          </a:bodyPr>
          <a:lstStyle>
            <a:lvl1pPr defTabSz="808038">
              <a:defRPr sz="2400">
                <a:solidFill>
                  <a:schemeClr val="tx1"/>
                </a:solidFill>
                <a:latin typeface="Times New Roman" panose="02020603050405020304" pitchFamily="18" charset="0"/>
              </a:defRPr>
            </a:lvl1pPr>
            <a:lvl2pPr marL="430213" defTabSz="808038">
              <a:defRPr sz="2400">
                <a:solidFill>
                  <a:schemeClr val="tx1"/>
                </a:solidFill>
                <a:latin typeface="Times New Roman" panose="02020603050405020304" pitchFamily="18" charset="0"/>
              </a:defRPr>
            </a:lvl2pPr>
            <a:lvl3pPr marL="858838" defTabSz="808038">
              <a:defRPr sz="2400">
                <a:solidFill>
                  <a:schemeClr val="tx1"/>
                </a:solidFill>
                <a:latin typeface="Times New Roman" panose="02020603050405020304" pitchFamily="18" charset="0"/>
              </a:defRPr>
            </a:lvl3pPr>
            <a:lvl4pPr marL="1289050" defTabSz="808038">
              <a:defRPr sz="2400">
                <a:solidFill>
                  <a:schemeClr val="tx1"/>
                </a:solidFill>
                <a:latin typeface="Times New Roman" panose="02020603050405020304" pitchFamily="18" charset="0"/>
              </a:defRPr>
            </a:lvl4pPr>
            <a:lvl5pPr marL="1719263" defTabSz="808038">
              <a:defRPr sz="2400">
                <a:solidFill>
                  <a:schemeClr val="tx1"/>
                </a:solidFill>
                <a:latin typeface="Times New Roman" panose="02020603050405020304" pitchFamily="18" charset="0"/>
              </a:defRPr>
            </a:lvl5pPr>
            <a:lvl6pPr marL="2176463" defTabSz="808038" eaLnBrk="0" fontAlgn="base" hangingPunct="0">
              <a:spcBef>
                <a:spcPct val="0"/>
              </a:spcBef>
              <a:spcAft>
                <a:spcPct val="0"/>
              </a:spcAft>
              <a:defRPr sz="2400">
                <a:solidFill>
                  <a:schemeClr val="tx1"/>
                </a:solidFill>
                <a:latin typeface="Times New Roman" panose="02020603050405020304" pitchFamily="18" charset="0"/>
              </a:defRPr>
            </a:lvl6pPr>
            <a:lvl7pPr marL="2633663" defTabSz="808038" eaLnBrk="0" fontAlgn="base" hangingPunct="0">
              <a:spcBef>
                <a:spcPct val="0"/>
              </a:spcBef>
              <a:spcAft>
                <a:spcPct val="0"/>
              </a:spcAft>
              <a:defRPr sz="2400">
                <a:solidFill>
                  <a:schemeClr val="tx1"/>
                </a:solidFill>
                <a:latin typeface="Times New Roman" panose="02020603050405020304" pitchFamily="18" charset="0"/>
              </a:defRPr>
            </a:lvl7pPr>
            <a:lvl8pPr marL="3090863" defTabSz="808038" eaLnBrk="0" fontAlgn="base" hangingPunct="0">
              <a:spcBef>
                <a:spcPct val="0"/>
              </a:spcBef>
              <a:spcAft>
                <a:spcPct val="0"/>
              </a:spcAft>
              <a:defRPr sz="2400">
                <a:solidFill>
                  <a:schemeClr val="tx1"/>
                </a:solidFill>
                <a:latin typeface="Times New Roman" panose="02020603050405020304" pitchFamily="18" charset="0"/>
              </a:defRPr>
            </a:lvl8pPr>
            <a:lvl9pPr marL="3548063" defTabSz="808038" eaLnBrk="0" fontAlgn="base" hangingPunct="0">
              <a:spcBef>
                <a:spcPct val="0"/>
              </a:spcBef>
              <a:spcAft>
                <a:spcPct val="0"/>
              </a:spcAft>
              <a:defRPr sz="2400">
                <a:solidFill>
                  <a:schemeClr val="tx1"/>
                </a:solidFill>
                <a:latin typeface="Times New Roman" panose="02020603050405020304" pitchFamily="18" charset="0"/>
              </a:defRPr>
            </a:lvl9pPr>
          </a:lstStyle>
          <a:p>
            <a:pPr eaLnBrk="0" fontAlgn="base" hangingPunct="0">
              <a:spcBef>
                <a:spcPct val="0"/>
              </a:spcBef>
              <a:spcAft>
                <a:spcPct val="0"/>
              </a:spcAft>
            </a:pPr>
            <a:r>
              <a:rPr lang="en-US" altLang="en-US" sz="1511" b="1">
                <a:solidFill>
                  <a:srgbClr val="FFFFFF"/>
                </a:solidFill>
                <a:latin typeface="Arial" panose="020B0604020202020204" pitchFamily="34" charset="0"/>
              </a:rPr>
              <a:t>Interferon</a:t>
            </a:r>
          </a:p>
        </p:txBody>
      </p:sp>
      <p:sp>
        <p:nvSpPr>
          <p:cNvPr id="7271" name="Rectangle 103"/>
          <p:cNvSpPr>
            <a:spLocks noChangeArrowheads="1"/>
          </p:cNvSpPr>
          <p:nvPr/>
        </p:nvSpPr>
        <p:spPr bwMode="auto">
          <a:xfrm>
            <a:off x="5377745" y="1357489"/>
            <a:ext cx="2688166" cy="309444"/>
          </a:xfrm>
          <a:prstGeom prst="rect">
            <a:avLst/>
          </a:prstGeom>
          <a:noFill/>
          <a:ln>
            <a:noFill/>
          </a:ln>
          <a:effectLst>
            <a:outerShdw dist="17961" dir="2700000" algn="ctr" rotWithShape="0">
              <a:schemeClr val="tx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77611" tIns="38100" rIns="77611" bIns="38100">
            <a:spAutoFit/>
          </a:bodyPr>
          <a:lstStyle>
            <a:lvl1pPr defTabSz="808038">
              <a:defRPr sz="2400">
                <a:solidFill>
                  <a:schemeClr val="tx1"/>
                </a:solidFill>
                <a:latin typeface="Times New Roman" panose="02020603050405020304" pitchFamily="18" charset="0"/>
              </a:defRPr>
            </a:lvl1pPr>
            <a:lvl2pPr marL="430213" defTabSz="808038">
              <a:defRPr sz="2400">
                <a:solidFill>
                  <a:schemeClr val="tx1"/>
                </a:solidFill>
                <a:latin typeface="Times New Roman" panose="02020603050405020304" pitchFamily="18" charset="0"/>
              </a:defRPr>
            </a:lvl2pPr>
            <a:lvl3pPr marL="858838" defTabSz="808038">
              <a:defRPr sz="2400">
                <a:solidFill>
                  <a:schemeClr val="tx1"/>
                </a:solidFill>
                <a:latin typeface="Times New Roman" panose="02020603050405020304" pitchFamily="18" charset="0"/>
              </a:defRPr>
            </a:lvl3pPr>
            <a:lvl4pPr marL="1289050" defTabSz="808038">
              <a:defRPr sz="2400">
                <a:solidFill>
                  <a:schemeClr val="tx1"/>
                </a:solidFill>
                <a:latin typeface="Times New Roman" panose="02020603050405020304" pitchFamily="18" charset="0"/>
              </a:defRPr>
            </a:lvl4pPr>
            <a:lvl5pPr marL="1719263" defTabSz="808038">
              <a:defRPr sz="2400">
                <a:solidFill>
                  <a:schemeClr val="tx1"/>
                </a:solidFill>
                <a:latin typeface="Times New Roman" panose="02020603050405020304" pitchFamily="18" charset="0"/>
              </a:defRPr>
            </a:lvl5pPr>
            <a:lvl6pPr marL="2176463" defTabSz="808038" eaLnBrk="0" fontAlgn="base" hangingPunct="0">
              <a:spcBef>
                <a:spcPct val="0"/>
              </a:spcBef>
              <a:spcAft>
                <a:spcPct val="0"/>
              </a:spcAft>
              <a:defRPr sz="2400">
                <a:solidFill>
                  <a:schemeClr val="tx1"/>
                </a:solidFill>
                <a:latin typeface="Times New Roman" panose="02020603050405020304" pitchFamily="18" charset="0"/>
              </a:defRPr>
            </a:lvl6pPr>
            <a:lvl7pPr marL="2633663" defTabSz="808038" eaLnBrk="0" fontAlgn="base" hangingPunct="0">
              <a:spcBef>
                <a:spcPct val="0"/>
              </a:spcBef>
              <a:spcAft>
                <a:spcPct val="0"/>
              </a:spcAft>
              <a:defRPr sz="2400">
                <a:solidFill>
                  <a:schemeClr val="tx1"/>
                </a:solidFill>
                <a:latin typeface="Times New Roman" panose="02020603050405020304" pitchFamily="18" charset="0"/>
              </a:defRPr>
            </a:lvl7pPr>
            <a:lvl8pPr marL="3090863" defTabSz="808038" eaLnBrk="0" fontAlgn="base" hangingPunct="0">
              <a:spcBef>
                <a:spcPct val="0"/>
              </a:spcBef>
              <a:spcAft>
                <a:spcPct val="0"/>
              </a:spcAft>
              <a:defRPr sz="2400">
                <a:solidFill>
                  <a:schemeClr val="tx1"/>
                </a:solidFill>
                <a:latin typeface="Times New Roman" panose="02020603050405020304" pitchFamily="18" charset="0"/>
              </a:defRPr>
            </a:lvl8pPr>
            <a:lvl9pPr marL="3548063" defTabSz="808038" eaLnBrk="0" fontAlgn="base" hangingPunct="0">
              <a:spcBef>
                <a:spcPct val="0"/>
              </a:spcBef>
              <a:spcAft>
                <a:spcPct val="0"/>
              </a:spcAft>
              <a:defRPr sz="2400">
                <a:solidFill>
                  <a:schemeClr val="tx1"/>
                </a:solidFill>
                <a:latin typeface="Times New Roman" panose="02020603050405020304" pitchFamily="18" charset="0"/>
              </a:defRPr>
            </a:lvl9pPr>
          </a:lstStyle>
          <a:p>
            <a:pPr eaLnBrk="0" fontAlgn="base" hangingPunct="0">
              <a:spcBef>
                <a:spcPct val="0"/>
              </a:spcBef>
              <a:spcAft>
                <a:spcPct val="0"/>
              </a:spcAft>
            </a:pPr>
            <a:r>
              <a:rPr lang="en-US" altLang="en-US" sz="1511" b="1">
                <a:solidFill>
                  <a:srgbClr val="FFFFFF"/>
                </a:solidFill>
                <a:latin typeface="Arial" panose="020B0604020202020204" pitchFamily="34" charset="0"/>
              </a:rPr>
              <a:t>Standard Care</a:t>
            </a:r>
          </a:p>
        </p:txBody>
      </p:sp>
      <p:sp>
        <p:nvSpPr>
          <p:cNvPr id="7272" name="Oval 104"/>
          <p:cNvSpPr>
            <a:spLocks noChangeArrowheads="1"/>
          </p:cNvSpPr>
          <p:nvPr/>
        </p:nvSpPr>
        <p:spPr bwMode="auto">
          <a:xfrm>
            <a:off x="2822222" y="4816123"/>
            <a:ext cx="128412" cy="128411"/>
          </a:xfrm>
          <a:prstGeom prst="ellipse">
            <a:avLst/>
          </a:prstGeom>
          <a:solidFill>
            <a:srgbClr val="51DC00"/>
          </a:solidFill>
          <a:ln>
            <a:noFill/>
          </a:ln>
          <a:effectLst>
            <a:outerShdw dist="17961" dir="2700000" algn="ctr" rotWithShape="0">
              <a:schemeClr val="tx2"/>
            </a:outerShdw>
          </a:effectLst>
          <a:extLst>
            <a:ext uri="{91240B29-F687-4F45-9708-019B960494DF}">
              <a14:hiddenLine xmlns:a14="http://schemas.microsoft.com/office/drawing/2010/main" xmlns="" w="12700">
                <a:solidFill>
                  <a:schemeClr val="tx1"/>
                </a:solidFill>
                <a:round/>
                <a:headEnd/>
                <a:tailEnd/>
              </a14:hiddenLine>
            </a:ext>
          </a:extLst>
        </p:spPr>
        <p:txBody>
          <a:bodyPr wrap="none" anchor="ctr"/>
          <a:lstStyle/>
          <a:p>
            <a:pPr eaLnBrk="0" fontAlgn="base" hangingPunct="0">
              <a:spcBef>
                <a:spcPct val="0"/>
              </a:spcBef>
              <a:spcAft>
                <a:spcPct val="0"/>
              </a:spcAft>
            </a:pPr>
            <a:endParaRPr lang="en-US" sz="2133">
              <a:solidFill>
                <a:srgbClr val="FFFFFF"/>
              </a:solidFill>
            </a:endParaRPr>
          </a:p>
        </p:txBody>
      </p:sp>
      <p:sp>
        <p:nvSpPr>
          <p:cNvPr id="7273" name="Rectangle 105"/>
          <p:cNvSpPr>
            <a:spLocks noChangeArrowheads="1"/>
          </p:cNvSpPr>
          <p:nvPr/>
        </p:nvSpPr>
        <p:spPr bwMode="auto">
          <a:xfrm>
            <a:off x="4340578" y="5507567"/>
            <a:ext cx="1176867" cy="336887"/>
          </a:xfrm>
          <a:prstGeom prst="rect">
            <a:avLst/>
          </a:prstGeom>
          <a:noFill/>
          <a:ln>
            <a:noFill/>
          </a:ln>
          <a:effectLst>
            <a:outerShdw dist="17961" dir="2700000" algn="ctr" rotWithShape="0">
              <a:schemeClr val="tx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77611" tIns="38100" rIns="77611" bIns="38100">
            <a:spAutoFit/>
          </a:bodyPr>
          <a:lstStyle>
            <a:lvl1pPr defTabSz="808038">
              <a:defRPr sz="2400">
                <a:solidFill>
                  <a:schemeClr val="tx1"/>
                </a:solidFill>
                <a:latin typeface="Times New Roman" panose="02020603050405020304" pitchFamily="18" charset="0"/>
              </a:defRPr>
            </a:lvl1pPr>
            <a:lvl2pPr marL="430213" defTabSz="808038">
              <a:defRPr sz="2400">
                <a:solidFill>
                  <a:schemeClr val="tx1"/>
                </a:solidFill>
                <a:latin typeface="Times New Roman" panose="02020603050405020304" pitchFamily="18" charset="0"/>
              </a:defRPr>
            </a:lvl2pPr>
            <a:lvl3pPr marL="858838" defTabSz="808038">
              <a:defRPr sz="2400">
                <a:solidFill>
                  <a:schemeClr val="tx1"/>
                </a:solidFill>
                <a:latin typeface="Times New Roman" panose="02020603050405020304" pitchFamily="18" charset="0"/>
              </a:defRPr>
            </a:lvl3pPr>
            <a:lvl4pPr marL="1289050" defTabSz="808038">
              <a:defRPr sz="2400">
                <a:solidFill>
                  <a:schemeClr val="tx1"/>
                </a:solidFill>
                <a:latin typeface="Times New Roman" panose="02020603050405020304" pitchFamily="18" charset="0"/>
              </a:defRPr>
            </a:lvl4pPr>
            <a:lvl5pPr marL="1719263" defTabSz="808038">
              <a:defRPr sz="2400">
                <a:solidFill>
                  <a:schemeClr val="tx1"/>
                </a:solidFill>
                <a:latin typeface="Times New Roman" panose="02020603050405020304" pitchFamily="18" charset="0"/>
              </a:defRPr>
            </a:lvl5pPr>
            <a:lvl6pPr marL="2176463" defTabSz="808038" eaLnBrk="0" fontAlgn="base" hangingPunct="0">
              <a:spcBef>
                <a:spcPct val="0"/>
              </a:spcBef>
              <a:spcAft>
                <a:spcPct val="0"/>
              </a:spcAft>
              <a:defRPr sz="2400">
                <a:solidFill>
                  <a:schemeClr val="tx1"/>
                </a:solidFill>
                <a:latin typeface="Times New Roman" panose="02020603050405020304" pitchFamily="18" charset="0"/>
              </a:defRPr>
            </a:lvl6pPr>
            <a:lvl7pPr marL="2633663" defTabSz="808038" eaLnBrk="0" fontAlgn="base" hangingPunct="0">
              <a:spcBef>
                <a:spcPct val="0"/>
              </a:spcBef>
              <a:spcAft>
                <a:spcPct val="0"/>
              </a:spcAft>
              <a:defRPr sz="2400">
                <a:solidFill>
                  <a:schemeClr val="tx1"/>
                </a:solidFill>
                <a:latin typeface="Times New Roman" panose="02020603050405020304" pitchFamily="18" charset="0"/>
              </a:defRPr>
            </a:lvl7pPr>
            <a:lvl8pPr marL="3090863" defTabSz="808038" eaLnBrk="0" fontAlgn="base" hangingPunct="0">
              <a:spcBef>
                <a:spcPct val="0"/>
              </a:spcBef>
              <a:spcAft>
                <a:spcPct val="0"/>
              </a:spcAft>
              <a:defRPr sz="2400">
                <a:solidFill>
                  <a:schemeClr val="tx1"/>
                </a:solidFill>
                <a:latin typeface="Times New Roman" panose="02020603050405020304" pitchFamily="18" charset="0"/>
              </a:defRPr>
            </a:lvl8pPr>
            <a:lvl9pPr marL="3548063" defTabSz="808038" eaLnBrk="0" fontAlgn="base" hangingPunct="0">
              <a:spcBef>
                <a:spcPct val="0"/>
              </a:spcBef>
              <a:spcAft>
                <a:spcPct val="0"/>
              </a:spcAft>
              <a:defRPr sz="2400">
                <a:solidFill>
                  <a:schemeClr val="tx1"/>
                </a:solidFill>
                <a:latin typeface="Times New Roman" panose="02020603050405020304" pitchFamily="18" charset="0"/>
              </a:defRPr>
            </a:lvl9pPr>
          </a:lstStyle>
          <a:p>
            <a:pPr eaLnBrk="0" fontAlgn="base" hangingPunct="0">
              <a:spcBef>
                <a:spcPct val="0"/>
              </a:spcBef>
              <a:spcAft>
                <a:spcPct val="0"/>
              </a:spcAft>
            </a:pPr>
            <a:r>
              <a:rPr lang="en-US" altLang="en-US" sz="1689" b="1">
                <a:solidFill>
                  <a:srgbClr val="FFFFFF"/>
                </a:solidFill>
                <a:effectLst>
                  <a:outerShdw blurRad="38100" dist="38100" dir="2700000" algn="tl">
                    <a:srgbClr val="000000"/>
                  </a:outerShdw>
                </a:effectLst>
              </a:rPr>
              <a:t>Years</a:t>
            </a:r>
          </a:p>
        </p:txBody>
      </p:sp>
      <p:sp>
        <p:nvSpPr>
          <p:cNvPr id="7274" name="Rectangle 106"/>
          <p:cNvSpPr>
            <a:spLocks noChangeArrowheads="1"/>
          </p:cNvSpPr>
          <p:nvPr/>
        </p:nvSpPr>
        <p:spPr bwMode="auto">
          <a:xfrm rot="16200000">
            <a:off x="-138288" y="2808190"/>
            <a:ext cx="2616200" cy="282065"/>
          </a:xfrm>
          <a:prstGeom prst="rect">
            <a:avLst/>
          </a:prstGeom>
          <a:noFill/>
          <a:ln>
            <a:noFill/>
          </a:ln>
          <a:effectLst>
            <a:outerShdw dist="17961" dir="2700000" algn="ctr" rotWithShape="0">
              <a:schemeClr val="tx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77611" tIns="38100" rIns="77611" bIns="38100">
            <a:spAutoFit/>
          </a:bodyPr>
          <a:lstStyle>
            <a:lvl1pPr defTabSz="808038">
              <a:defRPr sz="2400">
                <a:solidFill>
                  <a:schemeClr val="tx1"/>
                </a:solidFill>
                <a:latin typeface="Times New Roman" panose="02020603050405020304" pitchFamily="18" charset="0"/>
              </a:defRPr>
            </a:lvl1pPr>
            <a:lvl2pPr marL="430213" defTabSz="808038">
              <a:defRPr sz="2400">
                <a:solidFill>
                  <a:schemeClr val="tx1"/>
                </a:solidFill>
                <a:latin typeface="Times New Roman" panose="02020603050405020304" pitchFamily="18" charset="0"/>
              </a:defRPr>
            </a:lvl2pPr>
            <a:lvl3pPr marL="858838" defTabSz="808038">
              <a:defRPr sz="2400">
                <a:solidFill>
                  <a:schemeClr val="tx1"/>
                </a:solidFill>
                <a:latin typeface="Times New Roman" panose="02020603050405020304" pitchFamily="18" charset="0"/>
              </a:defRPr>
            </a:lvl3pPr>
            <a:lvl4pPr marL="1289050" defTabSz="808038">
              <a:defRPr sz="2400">
                <a:solidFill>
                  <a:schemeClr val="tx1"/>
                </a:solidFill>
                <a:latin typeface="Times New Roman" panose="02020603050405020304" pitchFamily="18" charset="0"/>
              </a:defRPr>
            </a:lvl4pPr>
            <a:lvl5pPr marL="1719263" defTabSz="808038">
              <a:defRPr sz="2400">
                <a:solidFill>
                  <a:schemeClr val="tx1"/>
                </a:solidFill>
                <a:latin typeface="Times New Roman" panose="02020603050405020304" pitchFamily="18" charset="0"/>
              </a:defRPr>
            </a:lvl5pPr>
            <a:lvl6pPr marL="2176463" defTabSz="808038" eaLnBrk="0" fontAlgn="base" hangingPunct="0">
              <a:spcBef>
                <a:spcPct val="0"/>
              </a:spcBef>
              <a:spcAft>
                <a:spcPct val="0"/>
              </a:spcAft>
              <a:defRPr sz="2400">
                <a:solidFill>
                  <a:schemeClr val="tx1"/>
                </a:solidFill>
                <a:latin typeface="Times New Roman" panose="02020603050405020304" pitchFamily="18" charset="0"/>
              </a:defRPr>
            </a:lvl6pPr>
            <a:lvl7pPr marL="2633663" defTabSz="808038" eaLnBrk="0" fontAlgn="base" hangingPunct="0">
              <a:spcBef>
                <a:spcPct val="0"/>
              </a:spcBef>
              <a:spcAft>
                <a:spcPct val="0"/>
              </a:spcAft>
              <a:defRPr sz="2400">
                <a:solidFill>
                  <a:schemeClr val="tx1"/>
                </a:solidFill>
                <a:latin typeface="Times New Roman" panose="02020603050405020304" pitchFamily="18" charset="0"/>
              </a:defRPr>
            </a:lvl7pPr>
            <a:lvl8pPr marL="3090863" defTabSz="808038" eaLnBrk="0" fontAlgn="base" hangingPunct="0">
              <a:spcBef>
                <a:spcPct val="0"/>
              </a:spcBef>
              <a:spcAft>
                <a:spcPct val="0"/>
              </a:spcAft>
              <a:defRPr sz="2400">
                <a:solidFill>
                  <a:schemeClr val="tx1"/>
                </a:solidFill>
                <a:latin typeface="Times New Roman" panose="02020603050405020304" pitchFamily="18" charset="0"/>
              </a:defRPr>
            </a:lvl8pPr>
            <a:lvl9pPr marL="3548063" defTabSz="808038" eaLnBrk="0" fontAlgn="base" hangingPunct="0">
              <a:spcBef>
                <a:spcPct val="0"/>
              </a:spcBef>
              <a:spcAft>
                <a:spcPct val="0"/>
              </a:spcAft>
              <a:defRPr sz="2400">
                <a:solidFill>
                  <a:schemeClr val="tx1"/>
                </a:solidFill>
                <a:latin typeface="Times New Roman" panose="02020603050405020304" pitchFamily="18" charset="0"/>
              </a:defRPr>
            </a:lvl9pPr>
          </a:lstStyle>
          <a:p>
            <a:pPr eaLnBrk="0" fontAlgn="base" hangingPunct="0">
              <a:spcBef>
                <a:spcPct val="0"/>
              </a:spcBef>
              <a:spcAft>
                <a:spcPct val="0"/>
              </a:spcAft>
            </a:pPr>
            <a:r>
              <a:rPr lang="en-US" altLang="en-US" sz="1333" b="1">
                <a:solidFill>
                  <a:srgbClr val="FFFFFF"/>
                </a:solidFill>
                <a:effectLst>
                  <a:outerShdw blurRad="38100" dist="38100" dir="2700000" algn="tl">
                    <a:srgbClr val="000000"/>
                  </a:outerShdw>
                </a:effectLst>
              </a:rPr>
              <a:t>Cumulative Probability</a:t>
            </a:r>
          </a:p>
        </p:txBody>
      </p:sp>
      <p:sp>
        <p:nvSpPr>
          <p:cNvPr id="7275" name="Rectangle 107"/>
          <p:cNvSpPr>
            <a:spLocks noChangeArrowheads="1"/>
          </p:cNvSpPr>
          <p:nvPr/>
        </p:nvSpPr>
        <p:spPr bwMode="auto">
          <a:xfrm>
            <a:off x="1018822" y="5712178"/>
            <a:ext cx="1583656" cy="268407"/>
          </a:xfrm>
          <a:prstGeom prst="rect">
            <a:avLst/>
          </a:prstGeom>
          <a:noFill/>
          <a:ln>
            <a:noFill/>
          </a:ln>
          <a:effectLst>
            <a:outerShdw dist="17961" dir="2700000" algn="ctr" rotWithShape="0">
              <a:schemeClr val="tx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square" lIns="77611" tIns="38100" rIns="77611" bIns="38100">
            <a:spAutoFit/>
          </a:bodyPr>
          <a:lstStyle>
            <a:lvl1pPr defTabSz="808038">
              <a:defRPr sz="2400">
                <a:solidFill>
                  <a:schemeClr val="tx1"/>
                </a:solidFill>
                <a:latin typeface="Times New Roman" panose="02020603050405020304" pitchFamily="18" charset="0"/>
              </a:defRPr>
            </a:lvl1pPr>
            <a:lvl2pPr marL="430213" defTabSz="808038">
              <a:defRPr sz="2400">
                <a:solidFill>
                  <a:schemeClr val="tx1"/>
                </a:solidFill>
                <a:latin typeface="Times New Roman" panose="02020603050405020304" pitchFamily="18" charset="0"/>
              </a:defRPr>
            </a:lvl2pPr>
            <a:lvl3pPr marL="858838" defTabSz="808038">
              <a:defRPr sz="2400">
                <a:solidFill>
                  <a:schemeClr val="tx1"/>
                </a:solidFill>
                <a:latin typeface="Times New Roman" panose="02020603050405020304" pitchFamily="18" charset="0"/>
              </a:defRPr>
            </a:lvl3pPr>
            <a:lvl4pPr marL="1289050" defTabSz="808038">
              <a:defRPr sz="2400">
                <a:solidFill>
                  <a:schemeClr val="tx1"/>
                </a:solidFill>
                <a:latin typeface="Times New Roman" panose="02020603050405020304" pitchFamily="18" charset="0"/>
              </a:defRPr>
            </a:lvl4pPr>
            <a:lvl5pPr marL="1719263" defTabSz="808038">
              <a:defRPr sz="2400">
                <a:solidFill>
                  <a:schemeClr val="tx1"/>
                </a:solidFill>
                <a:latin typeface="Times New Roman" panose="02020603050405020304" pitchFamily="18" charset="0"/>
              </a:defRPr>
            </a:lvl5pPr>
            <a:lvl6pPr marL="2176463" defTabSz="808038" eaLnBrk="0" fontAlgn="base" hangingPunct="0">
              <a:spcBef>
                <a:spcPct val="0"/>
              </a:spcBef>
              <a:spcAft>
                <a:spcPct val="0"/>
              </a:spcAft>
              <a:defRPr sz="2400">
                <a:solidFill>
                  <a:schemeClr val="tx1"/>
                </a:solidFill>
                <a:latin typeface="Times New Roman" panose="02020603050405020304" pitchFamily="18" charset="0"/>
              </a:defRPr>
            </a:lvl6pPr>
            <a:lvl7pPr marL="2633663" defTabSz="808038" eaLnBrk="0" fontAlgn="base" hangingPunct="0">
              <a:spcBef>
                <a:spcPct val="0"/>
              </a:spcBef>
              <a:spcAft>
                <a:spcPct val="0"/>
              </a:spcAft>
              <a:defRPr sz="2400">
                <a:solidFill>
                  <a:schemeClr val="tx1"/>
                </a:solidFill>
                <a:latin typeface="Times New Roman" panose="02020603050405020304" pitchFamily="18" charset="0"/>
              </a:defRPr>
            </a:lvl7pPr>
            <a:lvl8pPr marL="3090863" defTabSz="808038" eaLnBrk="0" fontAlgn="base" hangingPunct="0">
              <a:spcBef>
                <a:spcPct val="0"/>
              </a:spcBef>
              <a:spcAft>
                <a:spcPct val="0"/>
              </a:spcAft>
              <a:defRPr sz="2400">
                <a:solidFill>
                  <a:schemeClr val="tx1"/>
                </a:solidFill>
                <a:latin typeface="Times New Roman" panose="02020603050405020304" pitchFamily="18" charset="0"/>
              </a:defRPr>
            </a:lvl8pPr>
            <a:lvl9pPr marL="3548063" defTabSz="808038" eaLnBrk="0" fontAlgn="base" hangingPunct="0">
              <a:spcBef>
                <a:spcPct val="0"/>
              </a:spcBef>
              <a:spcAft>
                <a:spcPct val="0"/>
              </a:spcAft>
              <a:defRPr sz="2400">
                <a:solidFill>
                  <a:schemeClr val="tx1"/>
                </a:solidFill>
                <a:latin typeface="Times New Roman" panose="02020603050405020304" pitchFamily="18" charset="0"/>
              </a:defRPr>
            </a:lvl9pPr>
          </a:lstStyle>
          <a:p>
            <a:pPr eaLnBrk="0" fontAlgn="base" hangingPunct="0">
              <a:spcBef>
                <a:spcPct val="0"/>
              </a:spcBef>
              <a:spcAft>
                <a:spcPct val="0"/>
              </a:spcAft>
            </a:pPr>
            <a:r>
              <a:rPr lang="en-US" altLang="en-US" sz="1244" b="1" dirty="0">
                <a:solidFill>
                  <a:srgbClr val="FCFEB9"/>
                </a:solidFill>
                <a:effectLst>
                  <a:outerShdw blurRad="38100" dist="38100" dir="2700000" algn="tl">
                    <a:srgbClr val="000000"/>
                  </a:outerShdw>
                </a:effectLst>
              </a:rPr>
              <a:t>Wong et al</a:t>
            </a:r>
            <a:r>
              <a:rPr lang="en-US" altLang="en-US" sz="1244" b="1" dirty="0" smtClean="0">
                <a:solidFill>
                  <a:srgbClr val="FCFEB9"/>
                </a:solidFill>
                <a:effectLst>
                  <a:outerShdw blurRad="38100" dist="38100" dir="2700000" algn="tl">
                    <a:srgbClr val="000000"/>
                  </a:outerShdw>
                </a:effectLst>
              </a:rPr>
              <a:t>. 2002</a:t>
            </a:r>
            <a:endParaRPr lang="en-US" altLang="en-US" sz="1244" b="1" dirty="0">
              <a:solidFill>
                <a:srgbClr val="FCFEB9"/>
              </a:solidFill>
              <a:effectLst>
                <a:outerShdw blurRad="38100" dist="38100" dir="2700000" algn="tl">
                  <a:srgbClr val="000000"/>
                </a:outerShdw>
              </a:effectLst>
            </a:endParaRPr>
          </a:p>
        </p:txBody>
      </p:sp>
      <p:sp>
        <p:nvSpPr>
          <p:cNvPr id="7276" name="Line 108"/>
          <p:cNvSpPr>
            <a:spLocks noChangeShapeType="1"/>
          </p:cNvSpPr>
          <p:nvPr/>
        </p:nvSpPr>
        <p:spPr bwMode="auto">
          <a:xfrm>
            <a:off x="1683456" y="4484511"/>
            <a:ext cx="47978" cy="0"/>
          </a:xfrm>
          <a:prstGeom prst="line">
            <a:avLst/>
          </a:prstGeom>
          <a:noFill/>
          <a:ln w="12700">
            <a:solidFill>
              <a:srgbClr val="FFFFFF"/>
            </a:solidFill>
            <a:round/>
            <a:headEnd/>
            <a:tailEnd/>
          </a:ln>
          <a:effectLst>
            <a:outerShdw dist="17961" dir="2700000" algn="ctr" rotWithShape="0">
              <a:schemeClr val="tx2"/>
            </a:outerShdw>
          </a:effectLst>
          <a:extLst>
            <a:ext uri="{909E8E84-426E-40DD-AFC4-6F175D3DCCD1}">
              <a14:hiddenFill xmlns:a14="http://schemas.microsoft.com/office/drawing/2010/main" xmlns="">
                <a:noFill/>
              </a14:hiddenFill>
            </a:ext>
          </a:extLst>
        </p:spPr>
        <p:txBody>
          <a:bodyPr wrap="none" anchor="ctr"/>
          <a:lstStyle/>
          <a:p>
            <a:pPr eaLnBrk="0" fontAlgn="base" hangingPunct="0">
              <a:spcBef>
                <a:spcPct val="0"/>
              </a:spcBef>
              <a:spcAft>
                <a:spcPct val="0"/>
              </a:spcAft>
            </a:pPr>
            <a:endParaRPr lang="en-US" sz="2133">
              <a:solidFill>
                <a:srgbClr val="FFFFFF"/>
              </a:solidFill>
            </a:endParaRPr>
          </a:p>
        </p:txBody>
      </p:sp>
      <p:sp>
        <p:nvSpPr>
          <p:cNvPr id="7277" name="Rectangle 109"/>
          <p:cNvSpPr>
            <a:spLocks noChangeArrowheads="1"/>
          </p:cNvSpPr>
          <p:nvPr/>
        </p:nvSpPr>
        <p:spPr bwMode="auto">
          <a:xfrm>
            <a:off x="1651001" y="5408790"/>
            <a:ext cx="235821" cy="300895"/>
          </a:xfrm>
          <a:prstGeom prst="rect">
            <a:avLst/>
          </a:prstGeom>
          <a:noFill/>
          <a:ln>
            <a:noFill/>
          </a:ln>
          <a:effectLst>
            <a:outerShdw dist="17961" dir="2700000" algn="ctr" rotWithShape="0">
              <a:schemeClr val="tx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69145" tIns="33867" rIns="69145" bIns="33867">
            <a:spAutoFit/>
          </a:bodyPr>
          <a:lstStyle>
            <a:lvl1pPr defTabSz="654050">
              <a:defRPr sz="2400">
                <a:solidFill>
                  <a:schemeClr val="tx1"/>
                </a:solidFill>
                <a:latin typeface="Times New Roman" panose="02020603050405020304" pitchFamily="18" charset="0"/>
              </a:defRPr>
            </a:lvl1pPr>
            <a:lvl2pPr marL="385763" defTabSz="654050">
              <a:defRPr sz="2400">
                <a:solidFill>
                  <a:schemeClr val="tx1"/>
                </a:solidFill>
                <a:latin typeface="Times New Roman" panose="02020603050405020304" pitchFamily="18" charset="0"/>
              </a:defRPr>
            </a:lvl2pPr>
            <a:lvl3pPr marL="773113" defTabSz="654050">
              <a:defRPr sz="2400">
                <a:solidFill>
                  <a:schemeClr val="tx1"/>
                </a:solidFill>
                <a:latin typeface="Times New Roman" panose="02020603050405020304" pitchFamily="18" charset="0"/>
              </a:defRPr>
            </a:lvl3pPr>
            <a:lvl4pPr marL="1160463" defTabSz="654050">
              <a:defRPr sz="2400">
                <a:solidFill>
                  <a:schemeClr val="tx1"/>
                </a:solidFill>
                <a:latin typeface="Times New Roman" panose="02020603050405020304" pitchFamily="18" charset="0"/>
              </a:defRPr>
            </a:lvl4pPr>
            <a:lvl5pPr marL="1547813" defTabSz="654050">
              <a:defRPr sz="2400">
                <a:solidFill>
                  <a:schemeClr val="tx1"/>
                </a:solidFill>
                <a:latin typeface="Times New Roman" panose="02020603050405020304" pitchFamily="18" charset="0"/>
              </a:defRPr>
            </a:lvl5pPr>
            <a:lvl6pPr marL="2005013" defTabSz="654050" eaLnBrk="0" fontAlgn="base" hangingPunct="0">
              <a:spcBef>
                <a:spcPct val="0"/>
              </a:spcBef>
              <a:spcAft>
                <a:spcPct val="0"/>
              </a:spcAft>
              <a:defRPr sz="2400">
                <a:solidFill>
                  <a:schemeClr val="tx1"/>
                </a:solidFill>
                <a:latin typeface="Times New Roman" panose="02020603050405020304" pitchFamily="18" charset="0"/>
              </a:defRPr>
            </a:lvl6pPr>
            <a:lvl7pPr marL="2462213" defTabSz="654050" eaLnBrk="0" fontAlgn="base" hangingPunct="0">
              <a:spcBef>
                <a:spcPct val="0"/>
              </a:spcBef>
              <a:spcAft>
                <a:spcPct val="0"/>
              </a:spcAft>
              <a:defRPr sz="2400">
                <a:solidFill>
                  <a:schemeClr val="tx1"/>
                </a:solidFill>
                <a:latin typeface="Times New Roman" panose="02020603050405020304" pitchFamily="18" charset="0"/>
              </a:defRPr>
            </a:lvl7pPr>
            <a:lvl8pPr marL="2919413" defTabSz="654050" eaLnBrk="0" fontAlgn="base" hangingPunct="0">
              <a:spcBef>
                <a:spcPct val="0"/>
              </a:spcBef>
              <a:spcAft>
                <a:spcPct val="0"/>
              </a:spcAft>
              <a:defRPr sz="2400">
                <a:solidFill>
                  <a:schemeClr val="tx1"/>
                </a:solidFill>
                <a:latin typeface="Times New Roman" panose="02020603050405020304" pitchFamily="18" charset="0"/>
              </a:defRPr>
            </a:lvl8pPr>
            <a:lvl9pPr marL="3376613" defTabSz="654050" eaLnBrk="0" fontAlgn="base" hangingPunct="0">
              <a:spcBef>
                <a:spcPct val="0"/>
              </a:spcBef>
              <a:spcAft>
                <a:spcPct val="0"/>
              </a:spcAft>
              <a:defRPr sz="2400">
                <a:solidFill>
                  <a:schemeClr val="tx1"/>
                </a:solidFill>
                <a:latin typeface="Times New Roman" panose="02020603050405020304" pitchFamily="18" charset="0"/>
              </a:defRPr>
            </a:lvl9pPr>
          </a:lstStyle>
          <a:p>
            <a:pPr eaLnBrk="0" fontAlgn="base" hangingPunct="0">
              <a:spcBef>
                <a:spcPct val="0"/>
              </a:spcBef>
              <a:spcAft>
                <a:spcPct val="0"/>
              </a:spcAft>
            </a:pPr>
            <a:r>
              <a:rPr lang="en-US" altLang="en-US" sz="1511" b="1">
                <a:solidFill>
                  <a:srgbClr val="FFFFFF"/>
                </a:solidFill>
              </a:rPr>
              <a:t>0</a:t>
            </a:r>
          </a:p>
        </p:txBody>
      </p:sp>
      <p:sp>
        <p:nvSpPr>
          <p:cNvPr id="7278" name="Rectangle 110"/>
          <p:cNvSpPr>
            <a:spLocks noChangeArrowheads="1"/>
          </p:cNvSpPr>
          <p:nvPr/>
        </p:nvSpPr>
        <p:spPr bwMode="auto">
          <a:xfrm>
            <a:off x="2925234" y="691445"/>
            <a:ext cx="3418780" cy="462847"/>
          </a:xfrm>
          <a:prstGeom prst="rect">
            <a:avLst/>
          </a:prstGeom>
          <a:noFill/>
          <a:ln>
            <a:noFill/>
          </a:ln>
          <a:effectLst>
            <a:outerShdw dist="17961" dir="2700000" algn="ctr" rotWithShape="0">
              <a:schemeClr val="tx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80434" tIns="39511" rIns="80434" bIns="39511">
            <a:spAutoFit/>
          </a:bodyPr>
          <a:lstStyle/>
          <a:p>
            <a:pPr eaLnBrk="0" fontAlgn="base" hangingPunct="0">
              <a:spcBef>
                <a:spcPct val="0"/>
              </a:spcBef>
              <a:spcAft>
                <a:spcPct val="0"/>
              </a:spcAft>
            </a:pPr>
            <a:r>
              <a:rPr lang="en-US" altLang="en-US" sz="2489">
                <a:solidFill>
                  <a:srgbClr val="FAFD00"/>
                </a:solidFill>
                <a:effectLst>
                  <a:outerShdw blurRad="38100" dist="38100" dir="2700000" algn="tl">
                    <a:srgbClr val="000000"/>
                  </a:outerShdw>
                </a:effectLst>
              </a:rPr>
              <a:t>Interferon Therapy: HBV</a:t>
            </a:r>
          </a:p>
        </p:txBody>
      </p:sp>
    </p:spTree>
    <p:extLst>
      <p:ext uri="{BB962C8B-B14F-4D97-AF65-F5344CB8AC3E}">
        <p14:creationId xmlns:p14="http://schemas.microsoft.com/office/powerpoint/2010/main" xmlns="" val="32353792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03061" y="116632"/>
            <a:ext cx="8337374" cy="1107996"/>
          </a:xfrm>
          <a:prstGeom prst="rect">
            <a:avLst/>
          </a:prstGeom>
          <a:noFill/>
        </p:spPr>
        <p:txBody>
          <a:bodyPr wrap="none" anchor="ctr"/>
          <a:lstStyle>
            <a:defPPr>
              <a:defRPr lang="ko-KR"/>
            </a:defPPr>
            <a:lvl1pPr>
              <a:defRPr sz="3400" b="1" spc="-40">
                <a:gradFill flip="none" rotWithShape="1">
                  <a:gsLst>
                    <a:gs pos="100000">
                      <a:schemeClr val="tx2">
                        <a:lumMod val="60000"/>
                        <a:lumOff val="40000"/>
                      </a:schemeClr>
                    </a:gs>
                    <a:gs pos="74000">
                      <a:srgbClr val="2A459C"/>
                    </a:gs>
                    <a:gs pos="0">
                      <a:srgbClr val="000066"/>
                    </a:gs>
                  </a:gsLst>
                  <a:lin ang="5400000" scaled="1"/>
                  <a:tileRect/>
                </a:gradFill>
                <a:latin typeface="Calibri" pitchFamily="34" charset="0"/>
                <a:ea typeface="Tahoma" pitchFamily="34" charset="0"/>
                <a:cs typeface="Tahoma" pitchFamily="34" charset="0"/>
              </a:defRPr>
            </a:lvl1pPr>
          </a:lstStyle>
          <a:p>
            <a:pPr>
              <a:defRPr/>
            </a:pPr>
            <a:r>
              <a:rPr lang="en-US" altLang="ko-KR" sz="3200" dirty="0">
                <a:solidFill>
                  <a:schemeClr val="tx1"/>
                </a:solidFill>
                <a:latin typeface="Gisha" pitchFamily="34" charset="-79"/>
                <a:cs typeface="Gisha" pitchFamily="34" charset="-79"/>
              </a:rPr>
              <a:t>Does antiviral therapy save lives?</a:t>
            </a:r>
          </a:p>
        </p:txBody>
      </p:sp>
      <p:sp>
        <p:nvSpPr>
          <p:cNvPr id="6" name="직사각형 5"/>
          <p:cNvSpPr/>
          <p:nvPr/>
        </p:nvSpPr>
        <p:spPr>
          <a:xfrm>
            <a:off x="395536" y="4365104"/>
            <a:ext cx="8343724" cy="1708160"/>
          </a:xfrm>
          <a:prstGeom prst="rect">
            <a:avLst/>
          </a:prstGeom>
        </p:spPr>
        <p:txBody>
          <a:bodyPr>
            <a:spAutoFit/>
          </a:bodyPr>
          <a:lstStyle/>
          <a:p>
            <a:pPr marL="360000" indent="-432000">
              <a:lnSpc>
                <a:spcPct val="150000"/>
              </a:lnSpc>
              <a:spcBef>
                <a:spcPts val="600"/>
              </a:spcBef>
              <a:spcAft>
                <a:spcPts val="0"/>
              </a:spcAft>
              <a:buFontTx/>
              <a:buBlip>
                <a:blip r:embed="rId2"/>
              </a:buBlip>
              <a:defRPr/>
            </a:pPr>
            <a:r>
              <a:rPr lang="en-US" altLang="ko-KR" sz="2000" b="1" dirty="0" smtClean="0">
                <a:latin typeface="Calibri" pitchFamily="34" charset="0"/>
                <a:ea typeface="Tahoma" pitchFamily="34" charset="0"/>
                <a:cs typeface="Tahoma" pitchFamily="34" charset="0"/>
              </a:rPr>
              <a:t>Controversies</a:t>
            </a:r>
            <a:endParaRPr lang="en-US" altLang="ko-KR" sz="2000" b="1" dirty="0">
              <a:latin typeface="Calibri" pitchFamily="34" charset="0"/>
              <a:ea typeface="Tahoma" pitchFamily="34" charset="0"/>
              <a:cs typeface="Tahoma" pitchFamily="34" charset="0"/>
            </a:endParaRPr>
          </a:p>
          <a:p>
            <a:pPr marL="774900" lvl="1" indent="-342900">
              <a:lnSpc>
                <a:spcPts val="2500"/>
              </a:lnSpc>
              <a:spcBef>
                <a:spcPts val="300"/>
              </a:spcBef>
              <a:spcAft>
                <a:spcPts val="300"/>
              </a:spcAft>
              <a:buFontTx/>
              <a:buBlip>
                <a:blip r:embed="rId3"/>
              </a:buBlip>
              <a:defRPr/>
            </a:pPr>
            <a:r>
              <a:rPr lang="en-US" altLang="ko-KR" dirty="0">
                <a:latin typeface="Calibri" pitchFamily="34" charset="0"/>
                <a:ea typeface="Tahoma" pitchFamily="34" charset="0"/>
                <a:cs typeface="Tahoma" pitchFamily="34" charset="0"/>
              </a:rPr>
              <a:t>Cannot extrapolate to non-cirrhotic patients</a:t>
            </a:r>
          </a:p>
          <a:p>
            <a:pPr marL="774900" lvl="1" indent="-342900">
              <a:lnSpc>
                <a:spcPts val="2500"/>
              </a:lnSpc>
              <a:spcBef>
                <a:spcPts val="300"/>
              </a:spcBef>
              <a:spcAft>
                <a:spcPts val="300"/>
              </a:spcAft>
              <a:buFontTx/>
              <a:buBlip>
                <a:blip r:embed="rId3"/>
              </a:buBlip>
              <a:defRPr/>
            </a:pPr>
            <a:r>
              <a:rPr lang="en-US" altLang="ko-KR" dirty="0">
                <a:latin typeface="Calibri" pitchFamily="34" charset="0"/>
                <a:ea typeface="Tahoma" pitchFamily="34" charset="0"/>
                <a:cs typeface="Tahoma" pitchFamily="34" charset="0"/>
              </a:rPr>
              <a:t>Difference in HCC incidence not significant if excluded cases in the 1st year</a:t>
            </a:r>
          </a:p>
          <a:p>
            <a:pPr marL="774900" lvl="1" indent="-342900">
              <a:lnSpc>
                <a:spcPts val="2500"/>
              </a:lnSpc>
              <a:spcBef>
                <a:spcPts val="300"/>
              </a:spcBef>
              <a:spcAft>
                <a:spcPts val="300"/>
              </a:spcAft>
              <a:buFontTx/>
              <a:buBlip>
                <a:blip r:embed="rId3"/>
              </a:buBlip>
              <a:defRPr/>
            </a:pPr>
            <a:r>
              <a:rPr lang="en-US" altLang="ko-KR" dirty="0">
                <a:latin typeface="Calibri" pitchFamily="34" charset="0"/>
                <a:ea typeface="Tahoma" pitchFamily="34" charset="0"/>
                <a:cs typeface="Tahoma" pitchFamily="34" charset="0"/>
              </a:rPr>
              <a:t>Not powered to detect survival difference</a:t>
            </a:r>
          </a:p>
        </p:txBody>
      </p:sp>
      <p:sp>
        <p:nvSpPr>
          <p:cNvPr id="7" name="직사각형 6"/>
          <p:cNvSpPr/>
          <p:nvPr/>
        </p:nvSpPr>
        <p:spPr>
          <a:xfrm>
            <a:off x="395917" y="6277794"/>
            <a:ext cx="8344517" cy="461665"/>
          </a:xfrm>
          <a:prstGeom prst="rect">
            <a:avLst/>
          </a:prstGeom>
        </p:spPr>
        <p:txBody>
          <a:bodyPr anchor="b"/>
          <a:lstStyle/>
          <a:p>
            <a:pPr marL="342900" indent="-342900">
              <a:spcBef>
                <a:spcPts val="0"/>
              </a:spcBef>
              <a:defRPr/>
            </a:pPr>
            <a:r>
              <a:rPr lang="en-US" altLang="ko-KR" sz="1000" i="1" dirty="0" err="1">
                <a:latin typeface="Calibri" pitchFamily="34" charset="0"/>
                <a:ea typeface="Tahoma" pitchFamily="34" charset="0"/>
                <a:cs typeface="Tahoma" pitchFamily="34" charset="0"/>
              </a:rPr>
              <a:t>Liaw</a:t>
            </a:r>
            <a:r>
              <a:rPr lang="en-US" altLang="ko-KR" sz="1000" i="1" dirty="0">
                <a:latin typeface="Calibri" pitchFamily="34" charset="0"/>
                <a:ea typeface="Tahoma" pitchFamily="34" charset="0"/>
                <a:cs typeface="Tahoma" pitchFamily="34" charset="0"/>
              </a:rPr>
              <a:t> et al. NEJM 2004;351:1521</a:t>
            </a:r>
          </a:p>
        </p:txBody>
      </p:sp>
      <p:pic>
        <p:nvPicPr>
          <p:cNvPr id="27653" name="Picture 2"/>
          <p:cNvPicPr>
            <a:picLocks noChangeAspect="1" noChangeArrowheads="1"/>
          </p:cNvPicPr>
          <p:nvPr/>
        </p:nvPicPr>
        <p:blipFill>
          <a:blip r:embed="rId4" cstate="print">
            <a:clrChange>
              <a:clrFrom>
                <a:srgbClr val="F8F8F8"/>
              </a:clrFrom>
              <a:clrTo>
                <a:srgbClr val="F8F8F8">
                  <a:alpha val="0"/>
                </a:srgbClr>
              </a:clrTo>
            </a:clrChange>
          </a:blip>
          <a:srcRect/>
          <a:stretch>
            <a:fillRect/>
          </a:stretch>
        </p:blipFill>
        <p:spPr bwMode="auto">
          <a:xfrm>
            <a:off x="395536" y="1340768"/>
            <a:ext cx="4067175" cy="2705100"/>
          </a:xfrm>
          <a:prstGeom prst="rect">
            <a:avLst/>
          </a:prstGeom>
          <a:noFill/>
          <a:ln w="9525">
            <a:noFill/>
            <a:miter lim="800000"/>
            <a:headEnd/>
            <a:tailEnd/>
          </a:ln>
        </p:spPr>
      </p:pic>
      <p:pic>
        <p:nvPicPr>
          <p:cNvPr id="27654" name="Picture 3"/>
          <p:cNvPicPr>
            <a:picLocks noChangeAspect="1" noChangeArrowheads="1"/>
          </p:cNvPicPr>
          <p:nvPr/>
        </p:nvPicPr>
        <p:blipFill>
          <a:blip r:embed="rId5" cstate="print">
            <a:clrChange>
              <a:clrFrom>
                <a:srgbClr val="F8F8F8"/>
              </a:clrFrom>
              <a:clrTo>
                <a:srgbClr val="F8F8F8">
                  <a:alpha val="0"/>
                </a:srgbClr>
              </a:clrTo>
            </a:clrChange>
          </a:blip>
          <a:srcRect/>
          <a:stretch>
            <a:fillRect/>
          </a:stretch>
        </p:blipFill>
        <p:spPr bwMode="auto">
          <a:xfrm>
            <a:off x="4648200" y="1341438"/>
            <a:ext cx="4127500" cy="2705100"/>
          </a:xfrm>
          <a:prstGeom prst="rect">
            <a:avLst/>
          </a:prstGeom>
          <a:noFill/>
          <a:ln w="9525">
            <a:noFill/>
            <a:miter lim="800000"/>
            <a:headEnd/>
            <a:tailEnd/>
          </a:ln>
        </p:spPr>
      </p:pic>
      <p:sp>
        <p:nvSpPr>
          <p:cNvPr id="10" name="Oval 3"/>
          <p:cNvSpPr/>
          <p:nvPr/>
        </p:nvSpPr>
        <p:spPr>
          <a:xfrm>
            <a:off x="504825" y="1409700"/>
            <a:ext cx="1524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Oval 6"/>
          <p:cNvSpPr/>
          <p:nvPr/>
        </p:nvSpPr>
        <p:spPr>
          <a:xfrm>
            <a:off x="4673600" y="1409700"/>
            <a:ext cx="1524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Freeform 63"/>
          <p:cNvSpPr/>
          <p:nvPr/>
        </p:nvSpPr>
        <p:spPr>
          <a:xfrm>
            <a:off x="1222375" y="4092575"/>
            <a:ext cx="7315200" cy="207963"/>
          </a:xfrm>
          <a:custGeom>
            <a:avLst/>
            <a:gdLst>
              <a:gd name="connsiteX0" fmla="*/ 0 w 7056120"/>
              <a:gd name="connsiteY0" fmla="*/ 137160 h 670560"/>
              <a:gd name="connsiteX1" fmla="*/ 304800 w 7056120"/>
              <a:gd name="connsiteY1" fmla="*/ 0 h 670560"/>
              <a:gd name="connsiteX2" fmla="*/ 7056120 w 7056120"/>
              <a:gd name="connsiteY2" fmla="*/ 510540 h 670560"/>
              <a:gd name="connsiteX3" fmla="*/ 6865620 w 7056120"/>
              <a:gd name="connsiteY3" fmla="*/ 670560 h 670560"/>
              <a:gd name="connsiteX4" fmla="*/ 0 w 7056120"/>
              <a:gd name="connsiteY4" fmla="*/ 137160 h 670560"/>
              <a:gd name="connsiteX0" fmla="*/ 0 w 7315200"/>
              <a:gd name="connsiteY0" fmla="*/ 769620 h 769620"/>
              <a:gd name="connsiteX1" fmla="*/ 563880 w 7315200"/>
              <a:gd name="connsiteY1" fmla="*/ 0 h 769620"/>
              <a:gd name="connsiteX2" fmla="*/ 7315200 w 7315200"/>
              <a:gd name="connsiteY2" fmla="*/ 510540 h 769620"/>
              <a:gd name="connsiteX3" fmla="*/ 7124700 w 7315200"/>
              <a:gd name="connsiteY3" fmla="*/ 670560 h 769620"/>
              <a:gd name="connsiteX4" fmla="*/ 0 w 7315200"/>
              <a:gd name="connsiteY4" fmla="*/ 769620 h 769620"/>
              <a:gd name="connsiteX0" fmla="*/ 0 w 7315200"/>
              <a:gd name="connsiteY0" fmla="*/ 289560 h 289560"/>
              <a:gd name="connsiteX1" fmla="*/ 480060 w 7315200"/>
              <a:gd name="connsiteY1" fmla="*/ 0 h 289560"/>
              <a:gd name="connsiteX2" fmla="*/ 7315200 w 7315200"/>
              <a:gd name="connsiteY2" fmla="*/ 30480 h 289560"/>
              <a:gd name="connsiteX3" fmla="*/ 7124700 w 7315200"/>
              <a:gd name="connsiteY3" fmla="*/ 190500 h 289560"/>
              <a:gd name="connsiteX4" fmla="*/ 0 w 7315200"/>
              <a:gd name="connsiteY4" fmla="*/ 289560 h 289560"/>
              <a:gd name="connsiteX0" fmla="*/ 0 w 7315200"/>
              <a:gd name="connsiteY0" fmla="*/ 259080 h 259080"/>
              <a:gd name="connsiteX1" fmla="*/ 495300 w 7315200"/>
              <a:gd name="connsiteY1" fmla="*/ 60960 h 259080"/>
              <a:gd name="connsiteX2" fmla="*/ 7315200 w 7315200"/>
              <a:gd name="connsiteY2" fmla="*/ 0 h 259080"/>
              <a:gd name="connsiteX3" fmla="*/ 7124700 w 7315200"/>
              <a:gd name="connsiteY3" fmla="*/ 160020 h 259080"/>
              <a:gd name="connsiteX4" fmla="*/ 0 w 7315200"/>
              <a:gd name="connsiteY4" fmla="*/ 259080 h 259080"/>
              <a:gd name="connsiteX0" fmla="*/ 0 w 7315200"/>
              <a:gd name="connsiteY0" fmla="*/ 259080 h 259080"/>
              <a:gd name="connsiteX1" fmla="*/ 274320 w 7315200"/>
              <a:gd name="connsiteY1" fmla="*/ 60960 h 259080"/>
              <a:gd name="connsiteX2" fmla="*/ 7315200 w 7315200"/>
              <a:gd name="connsiteY2" fmla="*/ 0 h 259080"/>
              <a:gd name="connsiteX3" fmla="*/ 7124700 w 7315200"/>
              <a:gd name="connsiteY3" fmla="*/ 160020 h 259080"/>
              <a:gd name="connsiteX4" fmla="*/ 0 w 7315200"/>
              <a:gd name="connsiteY4" fmla="*/ 259080 h 259080"/>
              <a:gd name="connsiteX0" fmla="*/ 0 w 7315200"/>
              <a:gd name="connsiteY0" fmla="*/ 259080 h 259080"/>
              <a:gd name="connsiteX1" fmla="*/ 274320 w 7315200"/>
              <a:gd name="connsiteY1" fmla="*/ 60960 h 259080"/>
              <a:gd name="connsiteX2" fmla="*/ 7315200 w 7315200"/>
              <a:gd name="connsiteY2" fmla="*/ 0 h 259080"/>
              <a:gd name="connsiteX3" fmla="*/ 6050280 w 7315200"/>
              <a:gd name="connsiteY3" fmla="*/ 259080 h 259080"/>
              <a:gd name="connsiteX4" fmla="*/ 0 w 7315200"/>
              <a:gd name="connsiteY4" fmla="*/ 259080 h 259080"/>
              <a:gd name="connsiteX0" fmla="*/ 0 w 6195060"/>
              <a:gd name="connsiteY0" fmla="*/ 243840 h 243840"/>
              <a:gd name="connsiteX1" fmla="*/ 274320 w 6195060"/>
              <a:gd name="connsiteY1" fmla="*/ 45720 h 243840"/>
              <a:gd name="connsiteX2" fmla="*/ 6195060 w 6195060"/>
              <a:gd name="connsiteY2" fmla="*/ 0 h 243840"/>
              <a:gd name="connsiteX3" fmla="*/ 6050280 w 6195060"/>
              <a:gd name="connsiteY3" fmla="*/ 243840 h 243840"/>
              <a:gd name="connsiteX4" fmla="*/ 0 w 6195060"/>
              <a:gd name="connsiteY4" fmla="*/ 243840 h 243840"/>
              <a:gd name="connsiteX0" fmla="*/ 0 w 6195060"/>
              <a:gd name="connsiteY0" fmla="*/ 198120 h 198120"/>
              <a:gd name="connsiteX1" fmla="*/ 274320 w 6195060"/>
              <a:gd name="connsiteY1" fmla="*/ 0 h 198120"/>
              <a:gd name="connsiteX2" fmla="*/ 6195060 w 6195060"/>
              <a:gd name="connsiteY2" fmla="*/ 10265 h 198120"/>
              <a:gd name="connsiteX3" fmla="*/ 6050280 w 6195060"/>
              <a:gd name="connsiteY3" fmla="*/ 198120 h 198120"/>
              <a:gd name="connsiteX4" fmla="*/ 0 w 6195060"/>
              <a:gd name="connsiteY4" fmla="*/ 198120 h 198120"/>
              <a:gd name="connsiteX0" fmla="*/ 0 w 6195060"/>
              <a:gd name="connsiteY0" fmla="*/ 199285 h 199285"/>
              <a:gd name="connsiteX1" fmla="*/ 412168 w 6195060"/>
              <a:gd name="connsiteY1" fmla="*/ 0 h 199285"/>
              <a:gd name="connsiteX2" fmla="*/ 6195060 w 6195060"/>
              <a:gd name="connsiteY2" fmla="*/ 11430 h 199285"/>
              <a:gd name="connsiteX3" fmla="*/ 6050280 w 6195060"/>
              <a:gd name="connsiteY3" fmla="*/ 199285 h 199285"/>
              <a:gd name="connsiteX4" fmla="*/ 0 w 6195060"/>
              <a:gd name="connsiteY4" fmla="*/ 199285 h 199285"/>
              <a:gd name="connsiteX0" fmla="*/ 0 w 6195060"/>
              <a:gd name="connsiteY0" fmla="*/ 194975 h 194975"/>
              <a:gd name="connsiteX1" fmla="*/ 369738 w 6195060"/>
              <a:gd name="connsiteY1" fmla="*/ 0 h 194975"/>
              <a:gd name="connsiteX2" fmla="*/ 6195060 w 6195060"/>
              <a:gd name="connsiteY2" fmla="*/ 7120 h 194975"/>
              <a:gd name="connsiteX3" fmla="*/ 6050280 w 6195060"/>
              <a:gd name="connsiteY3" fmla="*/ 194975 h 194975"/>
              <a:gd name="connsiteX4" fmla="*/ 0 w 6195060"/>
              <a:gd name="connsiteY4" fmla="*/ 194975 h 194975"/>
              <a:gd name="connsiteX0" fmla="*/ 0 w 6195060"/>
              <a:gd name="connsiteY0" fmla="*/ 200025 h 200025"/>
              <a:gd name="connsiteX1" fmla="*/ 369738 w 6195060"/>
              <a:gd name="connsiteY1" fmla="*/ 5050 h 200025"/>
              <a:gd name="connsiteX2" fmla="*/ 6195060 w 6195060"/>
              <a:gd name="connsiteY2" fmla="*/ 0 h 200025"/>
              <a:gd name="connsiteX3" fmla="*/ 6050280 w 6195060"/>
              <a:gd name="connsiteY3" fmla="*/ 200025 h 200025"/>
              <a:gd name="connsiteX4" fmla="*/ 0 w 6195060"/>
              <a:gd name="connsiteY4" fmla="*/ 200025 h 200025"/>
              <a:gd name="connsiteX0" fmla="*/ 0 w 6195060"/>
              <a:gd name="connsiteY0" fmla="*/ 200025 h 200025"/>
              <a:gd name="connsiteX1" fmla="*/ 413150 w 6195060"/>
              <a:gd name="connsiteY1" fmla="*/ 0 h 200025"/>
              <a:gd name="connsiteX2" fmla="*/ 6195060 w 6195060"/>
              <a:gd name="connsiteY2" fmla="*/ 0 h 200025"/>
              <a:gd name="connsiteX3" fmla="*/ 6050280 w 6195060"/>
              <a:gd name="connsiteY3" fmla="*/ 200025 h 200025"/>
              <a:gd name="connsiteX4" fmla="*/ 0 w 6195060"/>
              <a:gd name="connsiteY4" fmla="*/ 200025 h 200025"/>
              <a:gd name="connsiteX0" fmla="*/ 0 w 6195060"/>
              <a:gd name="connsiteY0" fmla="*/ 200025 h 200025"/>
              <a:gd name="connsiteX1" fmla="*/ 337948 w 6195060"/>
              <a:gd name="connsiteY1" fmla="*/ 9525 h 200025"/>
              <a:gd name="connsiteX2" fmla="*/ 6195060 w 6195060"/>
              <a:gd name="connsiteY2" fmla="*/ 0 h 200025"/>
              <a:gd name="connsiteX3" fmla="*/ 6050280 w 6195060"/>
              <a:gd name="connsiteY3" fmla="*/ 200025 h 200025"/>
              <a:gd name="connsiteX4" fmla="*/ 0 w 6195060"/>
              <a:gd name="connsiteY4" fmla="*/ 200025 h 200025"/>
              <a:gd name="connsiteX0" fmla="*/ 0 w 6195060"/>
              <a:gd name="connsiteY0" fmla="*/ 200025 h 200025"/>
              <a:gd name="connsiteX1" fmla="*/ 306345 w 6195060"/>
              <a:gd name="connsiteY1" fmla="*/ 9525 h 200025"/>
              <a:gd name="connsiteX2" fmla="*/ 6195060 w 6195060"/>
              <a:gd name="connsiteY2" fmla="*/ 0 h 200025"/>
              <a:gd name="connsiteX3" fmla="*/ 6050280 w 6195060"/>
              <a:gd name="connsiteY3" fmla="*/ 200025 h 200025"/>
              <a:gd name="connsiteX4" fmla="*/ 0 w 6195060"/>
              <a:gd name="connsiteY4" fmla="*/ 200025 h 200025"/>
              <a:gd name="connsiteX0" fmla="*/ 0 w 6195060"/>
              <a:gd name="connsiteY0" fmla="*/ 200025 h 200025"/>
              <a:gd name="connsiteX1" fmla="*/ 262100 w 6195060"/>
              <a:gd name="connsiteY1" fmla="*/ 9525 h 200025"/>
              <a:gd name="connsiteX2" fmla="*/ 6195060 w 6195060"/>
              <a:gd name="connsiteY2" fmla="*/ 0 h 200025"/>
              <a:gd name="connsiteX3" fmla="*/ 6050280 w 6195060"/>
              <a:gd name="connsiteY3" fmla="*/ 200025 h 200025"/>
              <a:gd name="connsiteX4" fmla="*/ 0 w 6195060"/>
              <a:gd name="connsiteY4" fmla="*/ 200025 h 200025"/>
              <a:gd name="connsiteX0" fmla="*/ 0 w 6195060"/>
              <a:gd name="connsiteY0" fmla="*/ 226934 h 226934"/>
              <a:gd name="connsiteX1" fmla="*/ 318986 w 6195060"/>
              <a:gd name="connsiteY1" fmla="*/ 0 h 226934"/>
              <a:gd name="connsiteX2" fmla="*/ 6195060 w 6195060"/>
              <a:gd name="connsiteY2" fmla="*/ 26909 h 226934"/>
              <a:gd name="connsiteX3" fmla="*/ 6050280 w 6195060"/>
              <a:gd name="connsiteY3" fmla="*/ 226934 h 226934"/>
              <a:gd name="connsiteX4" fmla="*/ 0 w 6195060"/>
              <a:gd name="connsiteY4" fmla="*/ 226934 h 226934"/>
              <a:gd name="connsiteX0" fmla="*/ 0 w 6207702"/>
              <a:gd name="connsiteY0" fmla="*/ 236460 h 236460"/>
              <a:gd name="connsiteX1" fmla="*/ 318986 w 6207702"/>
              <a:gd name="connsiteY1" fmla="*/ 9526 h 236460"/>
              <a:gd name="connsiteX2" fmla="*/ 6207702 w 6207702"/>
              <a:gd name="connsiteY2" fmla="*/ 0 h 236460"/>
              <a:gd name="connsiteX3" fmla="*/ 6050280 w 6207702"/>
              <a:gd name="connsiteY3" fmla="*/ 236460 h 236460"/>
              <a:gd name="connsiteX4" fmla="*/ 0 w 6207702"/>
              <a:gd name="connsiteY4" fmla="*/ 236460 h 236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07702" h="236460">
                <a:moveTo>
                  <a:pt x="0" y="236460"/>
                </a:moveTo>
                <a:lnTo>
                  <a:pt x="318986" y="9526"/>
                </a:lnTo>
                <a:lnTo>
                  <a:pt x="6207702" y="0"/>
                </a:lnTo>
                <a:lnTo>
                  <a:pt x="6050280" y="236460"/>
                </a:lnTo>
                <a:lnTo>
                  <a:pt x="0" y="236460"/>
                </a:lnTo>
                <a:close/>
              </a:path>
            </a:pathLst>
          </a:cu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s-E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graphicFrame>
        <p:nvGraphicFramePr>
          <p:cNvPr id="2050" name="Chart 64"/>
          <p:cNvGraphicFramePr>
            <a:graphicFrameLocks/>
          </p:cNvGraphicFramePr>
          <p:nvPr/>
        </p:nvGraphicFramePr>
        <p:xfrm>
          <a:off x="447675" y="1733550"/>
          <a:ext cx="8391525" cy="3798888"/>
        </p:xfrm>
        <a:graphic>
          <a:graphicData uri="http://schemas.openxmlformats.org/presentationml/2006/ole">
            <p:oleObj spid="_x0000_s3091" r:id="rId4" imgW="8394920" imgH="3804234" progId="Excel.Chart.8">
              <p:embed/>
            </p:oleObj>
          </a:graphicData>
        </a:graphic>
      </p:graphicFrame>
      <p:sp>
        <p:nvSpPr>
          <p:cNvPr id="2052" name="TextBox 1"/>
          <p:cNvSpPr txBox="1">
            <a:spLocks noChangeArrowheads="1"/>
          </p:cNvSpPr>
          <p:nvPr/>
        </p:nvSpPr>
        <p:spPr bwMode="auto">
          <a:xfrm>
            <a:off x="2649538" y="4557713"/>
            <a:ext cx="263525"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100" b="1"/>
              <a:t>c</a:t>
            </a:r>
          </a:p>
        </p:txBody>
      </p:sp>
      <p:sp>
        <p:nvSpPr>
          <p:cNvPr id="2053" name="TextBox 71"/>
          <p:cNvSpPr txBox="1">
            <a:spLocks noChangeArrowheads="1"/>
          </p:cNvSpPr>
          <p:nvPr/>
        </p:nvSpPr>
        <p:spPr bwMode="auto">
          <a:xfrm>
            <a:off x="4411663" y="4554538"/>
            <a:ext cx="271462"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100" b="1"/>
              <a:t>d</a:t>
            </a:r>
          </a:p>
        </p:txBody>
      </p:sp>
      <p:grpSp>
        <p:nvGrpSpPr>
          <p:cNvPr id="2054" name="Group 6"/>
          <p:cNvGrpSpPr>
            <a:grpSpLocks/>
          </p:cNvGrpSpPr>
          <p:nvPr/>
        </p:nvGrpSpPr>
        <p:grpSpPr bwMode="auto">
          <a:xfrm>
            <a:off x="1408113" y="3981450"/>
            <a:ext cx="6796087" cy="307975"/>
            <a:chOff x="1407566" y="3981714"/>
            <a:chExt cx="6796792" cy="307975"/>
          </a:xfrm>
        </p:grpSpPr>
        <p:sp>
          <p:nvSpPr>
            <p:cNvPr id="2070" name="Text Box 55"/>
            <p:cNvSpPr txBox="1">
              <a:spLocks noChangeArrowheads="1"/>
            </p:cNvSpPr>
            <p:nvPr/>
          </p:nvSpPr>
          <p:spPr bwMode="auto">
            <a:xfrm>
              <a:off x="1407566" y="3981714"/>
              <a:ext cx="769938"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20000"/>
                </a:spcBef>
                <a:buClr>
                  <a:srgbClr val="64389B"/>
                </a:buClr>
              </a:pPr>
              <a:r>
                <a:rPr lang="en-US" sz="1400" b="1">
                  <a:solidFill>
                    <a:schemeClr val="bg1"/>
                  </a:solidFill>
                  <a:cs typeface="Arial" pitchFamily="34" charset="0"/>
                </a:rPr>
                <a:t>n=314</a:t>
              </a:r>
              <a:r>
                <a:rPr lang="en-US" sz="1400" b="1" baseline="30000">
                  <a:solidFill>
                    <a:schemeClr val="bg1"/>
                  </a:solidFill>
                  <a:cs typeface="Arial" pitchFamily="34" charset="0"/>
                </a:rPr>
                <a:t>b</a:t>
              </a:r>
            </a:p>
          </p:txBody>
        </p:sp>
        <p:sp>
          <p:nvSpPr>
            <p:cNvPr id="2071" name="Text Box 56"/>
            <p:cNvSpPr txBox="1">
              <a:spLocks noChangeArrowheads="1"/>
            </p:cNvSpPr>
            <p:nvPr/>
          </p:nvSpPr>
          <p:spPr bwMode="auto">
            <a:xfrm>
              <a:off x="2157503" y="3981714"/>
              <a:ext cx="769937"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20000"/>
                </a:spcBef>
                <a:buClr>
                  <a:srgbClr val="64389B"/>
                </a:buClr>
              </a:pPr>
              <a:r>
                <a:rPr lang="en-US" sz="1400" b="1">
                  <a:solidFill>
                    <a:schemeClr val="bg1"/>
                  </a:solidFill>
                  <a:cs typeface="Arial" pitchFamily="34" charset="0"/>
                </a:rPr>
                <a:t>n=314</a:t>
              </a:r>
              <a:r>
                <a:rPr lang="en-US" sz="1400" b="1" baseline="30000">
                  <a:solidFill>
                    <a:schemeClr val="bg1"/>
                  </a:solidFill>
                  <a:cs typeface="Arial" pitchFamily="34" charset="0"/>
                </a:rPr>
                <a:t>b</a:t>
              </a:r>
            </a:p>
          </p:txBody>
        </p:sp>
        <p:sp>
          <p:nvSpPr>
            <p:cNvPr id="2072" name="Text Box 62"/>
            <p:cNvSpPr txBox="1">
              <a:spLocks noChangeArrowheads="1"/>
            </p:cNvSpPr>
            <p:nvPr/>
          </p:nvSpPr>
          <p:spPr bwMode="auto">
            <a:xfrm>
              <a:off x="3218615" y="3984889"/>
              <a:ext cx="6905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20000"/>
                </a:spcBef>
                <a:buClr>
                  <a:srgbClr val="64389B"/>
                </a:buClr>
              </a:pPr>
              <a:r>
                <a:rPr lang="en-US" sz="1400" b="1">
                  <a:solidFill>
                    <a:schemeClr val="bg1"/>
                  </a:solidFill>
                  <a:cs typeface="Arial" pitchFamily="34" charset="0"/>
                </a:rPr>
                <a:t>n=354</a:t>
              </a:r>
              <a:endParaRPr lang="en-US" sz="1400" b="1" baseline="30000">
                <a:solidFill>
                  <a:schemeClr val="bg1"/>
                </a:solidFill>
                <a:cs typeface="Arial" pitchFamily="34" charset="0"/>
              </a:endParaRPr>
            </a:p>
          </p:txBody>
        </p:sp>
        <p:sp>
          <p:nvSpPr>
            <p:cNvPr id="2073" name="Text Box 63"/>
            <p:cNvSpPr txBox="1">
              <a:spLocks noChangeArrowheads="1"/>
            </p:cNvSpPr>
            <p:nvPr/>
          </p:nvSpPr>
          <p:spPr bwMode="auto">
            <a:xfrm>
              <a:off x="3959007" y="3984889"/>
              <a:ext cx="6905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20000"/>
                </a:spcBef>
                <a:buClr>
                  <a:srgbClr val="64389B"/>
                </a:buClr>
              </a:pPr>
              <a:r>
                <a:rPr lang="en-US" sz="1400" b="1">
                  <a:solidFill>
                    <a:schemeClr val="bg1"/>
                  </a:solidFill>
                  <a:cs typeface="Arial" pitchFamily="34" charset="0"/>
                </a:rPr>
                <a:t>n=355</a:t>
              </a:r>
              <a:endParaRPr lang="en-US" sz="1400" b="1" baseline="30000">
                <a:solidFill>
                  <a:schemeClr val="bg1"/>
                </a:solidFill>
                <a:cs typeface="Arial" pitchFamily="34" charset="0"/>
              </a:endParaRPr>
            </a:p>
          </p:txBody>
        </p:sp>
        <p:sp>
          <p:nvSpPr>
            <p:cNvPr id="2074" name="Text Box 64"/>
            <p:cNvSpPr txBox="1">
              <a:spLocks noChangeArrowheads="1"/>
            </p:cNvSpPr>
            <p:nvPr/>
          </p:nvSpPr>
          <p:spPr bwMode="auto">
            <a:xfrm>
              <a:off x="4994433" y="3984889"/>
              <a:ext cx="6905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20000"/>
                </a:spcBef>
                <a:buClr>
                  <a:srgbClr val="64389B"/>
                </a:buClr>
              </a:pPr>
              <a:r>
                <a:rPr lang="en-US" sz="1400" b="1">
                  <a:solidFill>
                    <a:schemeClr val="bg1"/>
                  </a:solidFill>
                  <a:cs typeface="Arial" pitchFamily="34" charset="0"/>
                </a:rPr>
                <a:t>n=354</a:t>
              </a:r>
              <a:endParaRPr lang="en-US" sz="1400" b="1" baseline="30000">
                <a:solidFill>
                  <a:schemeClr val="bg1"/>
                </a:solidFill>
                <a:cs typeface="Arial" pitchFamily="34" charset="0"/>
              </a:endParaRPr>
            </a:p>
          </p:txBody>
        </p:sp>
        <p:sp>
          <p:nvSpPr>
            <p:cNvPr id="2075" name="Text Box 65"/>
            <p:cNvSpPr txBox="1">
              <a:spLocks noChangeArrowheads="1"/>
            </p:cNvSpPr>
            <p:nvPr/>
          </p:nvSpPr>
          <p:spPr bwMode="auto">
            <a:xfrm>
              <a:off x="5734825" y="3984889"/>
              <a:ext cx="6905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20000"/>
                </a:spcBef>
                <a:buClr>
                  <a:srgbClr val="64389B"/>
                </a:buClr>
              </a:pPr>
              <a:r>
                <a:rPr lang="en-US" sz="1400" b="1">
                  <a:solidFill>
                    <a:schemeClr val="bg1"/>
                  </a:solidFill>
                  <a:cs typeface="Arial" pitchFamily="34" charset="0"/>
                </a:rPr>
                <a:t>n=355</a:t>
              </a:r>
              <a:endParaRPr lang="en-US" sz="1400" b="1" baseline="30000">
                <a:solidFill>
                  <a:schemeClr val="bg1"/>
                </a:solidFill>
                <a:cs typeface="Arial" pitchFamily="34" charset="0"/>
              </a:endParaRPr>
            </a:p>
          </p:txBody>
        </p:sp>
        <p:sp>
          <p:nvSpPr>
            <p:cNvPr id="2076" name="Text Box 66"/>
            <p:cNvSpPr txBox="1">
              <a:spLocks noChangeArrowheads="1"/>
            </p:cNvSpPr>
            <p:nvPr/>
          </p:nvSpPr>
          <p:spPr bwMode="auto">
            <a:xfrm>
              <a:off x="6746107" y="3984889"/>
              <a:ext cx="690563"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20000"/>
                </a:spcBef>
                <a:buClr>
                  <a:srgbClr val="64389B"/>
                </a:buClr>
              </a:pPr>
              <a:r>
                <a:rPr lang="en-US" sz="1400" b="1">
                  <a:solidFill>
                    <a:schemeClr val="bg1"/>
                  </a:solidFill>
                  <a:cs typeface="Arial" pitchFamily="34" charset="0"/>
                </a:rPr>
                <a:t>n=354</a:t>
              </a:r>
              <a:endParaRPr lang="en-US" sz="1400" b="1" baseline="30000">
                <a:solidFill>
                  <a:schemeClr val="bg1"/>
                </a:solidFill>
                <a:cs typeface="Arial" pitchFamily="34" charset="0"/>
              </a:endParaRPr>
            </a:p>
          </p:txBody>
        </p:sp>
        <p:sp>
          <p:nvSpPr>
            <p:cNvPr id="2077" name="Text Box 67"/>
            <p:cNvSpPr txBox="1">
              <a:spLocks noChangeArrowheads="1"/>
            </p:cNvSpPr>
            <p:nvPr/>
          </p:nvSpPr>
          <p:spPr bwMode="auto">
            <a:xfrm>
              <a:off x="7513795" y="3984889"/>
              <a:ext cx="690563"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20000"/>
                </a:spcBef>
                <a:buClr>
                  <a:srgbClr val="64389B"/>
                </a:buClr>
              </a:pPr>
              <a:r>
                <a:rPr lang="en-US" sz="1400" b="1">
                  <a:solidFill>
                    <a:schemeClr val="bg1"/>
                  </a:solidFill>
                  <a:cs typeface="Arial" pitchFamily="34" charset="0"/>
                </a:rPr>
                <a:t>n=355</a:t>
              </a:r>
              <a:endParaRPr lang="en-US" sz="1400" b="1" baseline="30000">
                <a:solidFill>
                  <a:schemeClr val="bg1"/>
                </a:solidFill>
                <a:cs typeface="Arial" pitchFamily="34" charset="0"/>
              </a:endParaRPr>
            </a:p>
          </p:txBody>
        </p:sp>
      </p:grpSp>
      <p:sp>
        <p:nvSpPr>
          <p:cNvPr id="45067" name="Rectangle 54"/>
          <p:cNvSpPr>
            <a:spLocks noGrp="1" noChangeArrowheads="1"/>
          </p:cNvSpPr>
          <p:nvPr>
            <p:ph type="title"/>
          </p:nvPr>
        </p:nvSpPr>
        <p:spPr/>
        <p:txBody>
          <a:bodyPr/>
          <a:lstStyle/>
          <a:p>
            <a:pPr eaLnBrk="1" fontAlgn="auto" hangingPunct="1">
              <a:spcAft>
                <a:spcPts val="0"/>
              </a:spcAft>
              <a:defRPr/>
            </a:pPr>
            <a:r>
              <a:rPr lang="en-US" sz="2800" dirty="0" err="1" smtClean="0">
                <a:solidFill>
                  <a:schemeClr val="bg1"/>
                </a:solidFill>
              </a:rPr>
              <a:t>E</a:t>
            </a:r>
            <a:r>
              <a:rPr lang="en-US" sz="2800" dirty="0" err="1" smtClean="0">
                <a:solidFill>
                  <a:schemeClr val="bg1"/>
                </a:solidFill>
                <a:effectLst/>
                <a:ea typeface="+mj-ea"/>
              </a:rPr>
              <a:t>ntecavir</a:t>
            </a:r>
            <a:r>
              <a:rPr lang="en-US" sz="2800" dirty="0" smtClean="0">
                <a:solidFill>
                  <a:schemeClr val="bg1"/>
                </a:solidFill>
                <a:effectLst/>
                <a:ea typeface="+mj-ea"/>
              </a:rPr>
              <a:t> </a:t>
            </a:r>
            <a:r>
              <a:rPr lang="en-US" sz="2800" dirty="0" err="1" smtClean="0">
                <a:solidFill>
                  <a:schemeClr val="bg1"/>
                </a:solidFill>
                <a:effectLst/>
                <a:ea typeface="+mj-ea"/>
              </a:rPr>
              <a:t>vs</a:t>
            </a:r>
            <a:r>
              <a:rPr lang="en-US" sz="2800" dirty="0" smtClean="0">
                <a:solidFill>
                  <a:schemeClr val="bg1"/>
                </a:solidFill>
                <a:effectLst/>
                <a:ea typeface="+mj-ea"/>
              </a:rPr>
              <a:t> Lamivudine in </a:t>
            </a:r>
            <a:r>
              <a:rPr lang="en-US" sz="2800" dirty="0" err="1" smtClean="0">
                <a:solidFill>
                  <a:schemeClr val="bg1"/>
                </a:solidFill>
                <a:effectLst/>
                <a:ea typeface="+mj-ea"/>
              </a:rPr>
              <a:t>HBeAg</a:t>
            </a:r>
            <a:r>
              <a:rPr lang="en-US" sz="2800" dirty="0" smtClean="0">
                <a:solidFill>
                  <a:schemeClr val="bg1"/>
                </a:solidFill>
                <a:effectLst/>
                <a:ea typeface="+mj-ea"/>
              </a:rPr>
              <a:t>(+) Patients at 48 Weeks</a:t>
            </a:r>
            <a:endParaRPr lang="en-GB" sz="2800" dirty="0" smtClean="0">
              <a:solidFill>
                <a:schemeClr val="bg1"/>
              </a:solidFill>
              <a:effectLst/>
              <a:ea typeface="+mj-ea"/>
            </a:endParaRPr>
          </a:p>
        </p:txBody>
      </p:sp>
      <p:sp>
        <p:nvSpPr>
          <p:cNvPr id="45123" name="Text Box 44"/>
          <p:cNvSpPr txBox="1">
            <a:spLocks noChangeArrowheads="1"/>
          </p:cNvSpPr>
          <p:nvPr/>
        </p:nvSpPr>
        <p:spPr bwMode="auto">
          <a:xfrm>
            <a:off x="0" y="5788025"/>
            <a:ext cx="6553200" cy="1016000"/>
          </a:xfrm>
          <a:prstGeom prst="rect">
            <a:avLst/>
          </a:prstGeom>
          <a:noFill/>
          <a:ln>
            <a:noFill/>
          </a:ln>
          <a:extLst/>
        </p:spPr>
        <p:txBody>
          <a:bodyPr>
            <a:spAutoFit/>
          </a:bodyPr>
          <a:lstStyle>
            <a:lvl1pPr eaLnBrk="0" hangingPunct="0">
              <a:defRPr sz="2800">
                <a:solidFill>
                  <a:schemeClr val="bg1"/>
                </a:solidFill>
                <a:latin typeface="Arial" pitchFamily="34" charset="0"/>
                <a:cs typeface="Arial" pitchFamily="34" charset="0"/>
              </a:defRPr>
            </a:lvl1pPr>
            <a:lvl2pPr marL="742950" indent="-285750" eaLnBrk="0" hangingPunct="0">
              <a:defRPr sz="2800">
                <a:solidFill>
                  <a:schemeClr val="bg1"/>
                </a:solidFill>
                <a:latin typeface="Arial" pitchFamily="34" charset="0"/>
                <a:cs typeface="Arial" pitchFamily="34" charset="0"/>
              </a:defRPr>
            </a:lvl2pPr>
            <a:lvl3pPr marL="1143000" indent="-228600" eaLnBrk="0" hangingPunct="0">
              <a:defRPr sz="2800">
                <a:solidFill>
                  <a:schemeClr val="bg1"/>
                </a:solidFill>
                <a:latin typeface="Arial" pitchFamily="34" charset="0"/>
                <a:cs typeface="Arial" pitchFamily="34" charset="0"/>
              </a:defRPr>
            </a:lvl3pPr>
            <a:lvl4pPr marL="1600200" indent="-228600" eaLnBrk="0" hangingPunct="0">
              <a:defRPr sz="2800">
                <a:solidFill>
                  <a:schemeClr val="bg1"/>
                </a:solidFill>
                <a:latin typeface="Arial" pitchFamily="34" charset="0"/>
                <a:cs typeface="Arial" pitchFamily="34" charset="0"/>
              </a:defRPr>
            </a:lvl4pPr>
            <a:lvl5pPr marL="2057400" indent="-228600" eaLnBrk="0" hangingPunct="0">
              <a:defRPr sz="2800">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bg1"/>
                </a:solidFill>
                <a:latin typeface="Arial" pitchFamily="34" charset="0"/>
                <a:cs typeface="Arial" pitchFamily="34" charset="0"/>
              </a:defRPr>
            </a:lvl9pPr>
          </a:lstStyle>
          <a:p>
            <a:pPr>
              <a:spcBef>
                <a:spcPts val="0"/>
              </a:spcBef>
              <a:defRPr/>
            </a:pPr>
            <a:r>
              <a:rPr lang="en-GB" sz="1200" baseline="30000" dirty="0" err="1">
                <a:solidFill>
                  <a:schemeClr val="tx1"/>
                </a:solidFill>
              </a:rPr>
              <a:t>a</a:t>
            </a:r>
            <a:r>
              <a:rPr lang="en-GB" sz="1200" i="1" dirty="0" err="1">
                <a:solidFill>
                  <a:schemeClr val="tx1"/>
                </a:solidFill>
              </a:rPr>
              <a:t>P</a:t>
            </a:r>
            <a:r>
              <a:rPr lang="en-GB" sz="1200" dirty="0">
                <a:solidFill>
                  <a:schemeClr val="tx1"/>
                </a:solidFill>
              </a:rPr>
              <a:t>&lt;0.05</a:t>
            </a:r>
            <a:r>
              <a:rPr lang="en-GB" sz="1200" dirty="0" smtClean="0">
                <a:solidFill>
                  <a:schemeClr val="tx1"/>
                </a:solidFill>
              </a:rPr>
              <a:t>.</a:t>
            </a:r>
          </a:p>
          <a:p>
            <a:pPr>
              <a:spcBef>
                <a:spcPts val="0"/>
              </a:spcBef>
              <a:defRPr/>
            </a:pPr>
            <a:r>
              <a:rPr lang="en-US" sz="1200" baseline="30000" dirty="0">
                <a:solidFill>
                  <a:schemeClr val="tx1"/>
                </a:solidFill>
              </a:rPr>
              <a:t>b </a:t>
            </a:r>
            <a:r>
              <a:rPr lang="en-US" sz="1200" dirty="0">
                <a:solidFill>
                  <a:schemeClr val="tx1"/>
                </a:solidFill>
              </a:rPr>
              <a:t>Subjects with evaluable baseline histology (baseline </a:t>
            </a:r>
            <a:r>
              <a:rPr lang="en-US" sz="1200" dirty="0" err="1">
                <a:solidFill>
                  <a:schemeClr val="tx1"/>
                </a:solidFill>
              </a:rPr>
              <a:t>Knodell</a:t>
            </a:r>
            <a:r>
              <a:rPr lang="en-US" sz="1200" dirty="0">
                <a:solidFill>
                  <a:schemeClr val="tx1"/>
                </a:solidFill>
              </a:rPr>
              <a:t> </a:t>
            </a:r>
            <a:r>
              <a:rPr lang="en-US" sz="1200" dirty="0" err="1">
                <a:solidFill>
                  <a:schemeClr val="tx1"/>
                </a:solidFill>
              </a:rPr>
              <a:t>necroinflammatory</a:t>
            </a:r>
            <a:r>
              <a:rPr lang="en-US" sz="1200" dirty="0">
                <a:solidFill>
                  <a:schemeClr val="tx1"/>
                </a:solidFill>
              </a:rPr>
              <a:t> score ≥2</a:t>
            </a:r>
            <a:r>
              <a:rPr lang="en-US" sz="1200" dirty="0" smtClean="0">
                <a:solidFill>
                  <a:schemeClr val="tx1"/>
                </a:solidFill>
              </a:rPr>
              <a:t>).</a:t>
            </a:r>
          </a:p>
          <a:p>
            <a:pPr marL="58738" indent="-58738">
              <a:spcBef>
                <a:spcPts val="0"/>
              </a:spcBef>
              <a:defRPr/>
            </a:pPr>
            <a:r>
              <a:rPr lang="en-US" sz="1200" baseline="30000" dirty="0">
                <a:solidFill>
                  <a:schemeClr val="tx1"/>
                </a:solidFill>
              </a:rPr>
              <a:t>c </a:t>
            </a:r>
            <a:r>
              <a:rPr lang="en-US" sz="1200" dirty="0">
                <a:solidFill>
                  <a:schemeClr val="tx1"/>
                </a:solidFill>
              </a:rPr>
              <a:t>≥2-point decrease in </a:t>
            </a:r>
            <a:r>
              <a:rPr lang="en-US" sz="1200" dirty="0" err="1">
                <a:solidFill>
                  <a:schemeClr val="tx1"/>
                </a:solidFill>
              </a:rPr>
              <a:t>Knodell</a:t>
            </a:r>
            <a:r>
              <a:rPr lang="en-US" sz="1200" dirty="0">
                <a:solidFill>
                  <a:schemeClr val="tx1"/>
                </a:solidFill>
              </a:rPr>
              <a:t> </a:t>
            </a:r>
            <a:r>
              <a:rPr lang="en-US" sz="1200" dirty="0" err="1">
                <a:solidFill>
                  <a:schemeClr val="tx1"/>
                </a:solidFill>
              </a:rPr>
              <a:t>necroinflammatory</a:t>
            </a:r>
            <a:r>
              <a:rPr lang="en-US" sz="1200" dirty="0">
                <a:solidFill>
                  <a:schemeClr val="tx1"/>
                </a:solidFill>
              </a:rPr>
              <a:t> score from baseline with no worsening of the </a:t>
            </a:r>
            <a:r>
              <a:rPr lang="en-US" sz="1200" dirty="0" err="1">
                <a:solidFill>
                  <a:schemeClr val="tx1"/>
                </a:solidFill>
              </a:rPr>
              <a:t>Knodell</a:t>
            </a:r>
            <a:r>
              <a:rPr lang="en-US" sz="1200" dirty="0">
                <a:solidFill>
                  <a:schemeClr val="tx1"/>
                </a:solidFill>
              </a:rPr>
              <a:t> fibrosis score</a:t>
            </a:r>
            <a:r>
              <a:rPr lang="en-US" sz="1200" dirty="0" smtClean="0">
                <a:solidFill>
                  <a:schemeClr val="tx1"/>
                </a:solidFill>
              </a:rPr>
              <a:t>.</a:t>
            </a:r>
          </a:p>
          <a:p>
            <a:pPr>
              <a:spcBef>
                <a:spcPts val="0"/>
              </a:spcBef>
              <a:defRPr/>
            </a:pPr>
            <a:r>
              <a:rPr lang="en-US" sz="1200" baseline="30000" dirty="0">
                <a:solidFill>
                  <a:schemeClr val="tx1"/>
                </a:solidFill>
              </a:rPr>
              <a:t>d </a:t>
            </a:r>
            <a:r>
              <a:rPr lang="en-US" sz="1200" dirty="0">
                <a:solidFill>
                  <a:schemeClr val="tx1"/>
                </a:solidFill>
              </a:rPr>
              <a:t>Roche COBAS </a:t>
            </a:r>
            <a:r>
              <a:rPr lang="en-US" sz="1200" dirty="0" err="1">
                <a:solidFill>
                  <a:schemeClr val="tx1"/>
                </a:solidFill>
              </a:rPr>
              <a:t>Amplicor</a:t>
            </a:r>
            <a:r>
              <a:rPr lang="en-US" sz="1200" baseline="30000" dirty="0">
                <a:solidFill>
                  <a:schemeClr val="tx1"/>
                </a:solidFill>
              </a:rPr>
              <a:t>® </a:t>
            </a:r>
            <a:r>
              <a:rPr lang="en-US" sz="1200" dirty="0">
                <a:solidFill>
                  <a:schemeClr val="tx1"/>
                </a:solidFill>
              </a:rPr>
              <a:t>PCR Assay (Lower Limit of Quantification [LLOQ]=300 copies/mL</a:t>
            </a:r>
            <a:r>
              <a:rPr lang="en-US" sz="1200" dirty="0" smtClean="0">
                <a:solidFill>
                  <a:schemeClr val="tx1"/>
                </a:solidFill>
              </a:rPr>
              <a:t>).</a:t>
            </a:r>
            <a:endParaRPr lang="en-US" sz="1200" b="1" dirty="0">
              <a:solidFill>
                <a:schemeClr val="tx1"/>
              </a:solidFill>
            </a:endParaRPr>
          </a:p>
        </p:txBody>
      </p:sp>
      <p:sp>
        <p:nvSpPr>
          <p:cNvPr id="66" name="TextBox 6"/>
          <p:cNvSpPr txBox="1"/>
          <p:nvPr/>
        </p:nvSpPr>
        <p:spPr>
          <a:xfrm rot="16200000">
            <a:off x="-132556" y="2907506"/>
            <a:ext cx="1416050" cy="369888"/>
          </a:xfrm>
          <a:prstGeom prst="rect">
            <a:avLst/>
          </a:prstGeom>
          <a:noFill/>
        </p:spPr>
        <p:txBody>
          <a:bodyPr wrap="none">
            <a:spAutoFit/>
          </a:bodyPr>
          <a:ls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r>
              <a:rPr lang="en-US" b="1" dirty="0" smtClean="0">
                <a:solidFill>
                  <a:schemeClr val="tx2"/>
                </a:solidFill>
                <a:latin typeface="Arial"/>
                <a:cs typeface="+mn-cs"/>
              </a:rPr>
              <a:t>% Patients </a:t>
            </a:r>
          </a:p>
        </p:txBody>
      </p:sp>
      <p:grpSp>
        <p:nvGrpSpPr>
          <p:cNvPr id="2058" name="Group 5"/>
          <p:cNvGrpSpPr>
            <a:grpSpLocks/>
          </p:cNvGrpSpPr>
          <p:nvPr/>
        </p:nvGrpSpPr>
        <p:grpSpPr bwMode="auto">
          <a:xfrm>
            <a:off x="2647950" y="5170488"/>
            <a:ext cx="4103688" cy="252412"/>
            <a:chOff x="2647164" y="5171030"/>
            <a:chExt cx="4104838" cy="251618"/>
          </a:xfrm>
          <a:solidFill>
            <a:schemeClr val="accent4">
              <a:lumMod val="60000"/>
              <a:lumOff val="40000"/>
            </a:schemeClr>
          </a:solidFill>
        </p:grpSpPr>
        <p:sp>
          <p:nvSpPr>
            <p:cNvPr id="2062" name="Rectangle 5"/>
            <p:cNvSpPr>
              <a:spLocks noChangeArrowheads="1"/>
            </p:cNvSpPr>
            <p:nvPr/>
          </p:nvSpPr>
          <p:spPr bwMode="auto">
            <a:xfrm>
              <a:off x="2948172" y="5171030"/>
              <a:ext cx="1746250" cy="246221"/>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eaLnBrk="0" hangingPunct="0"/>
              <a:r>
                <a:rPr lang="en-GB" sz="1600" b="1" dirty="0"/>
                <a:t>ETV 0.5 mg QD</a:t>
              </a:r>
              <a:endParaRPr lang="en-GB" sz="2400" dirty="0"/>
            </a:p>
          </p:txBody>
        </p:sp>
        <p:sp>
          <p:nvSpPr>
            <p:cNvPr id="68" name="Rectangle 6"/>
            <p:cNvSpPr>
              <a:spLocks noChangeArrowheads="1"/>
            </p:cNvSpPr>
            <p:nvPr/>
          </p:nvSpPr>
          <p:spPr bwMode="auto">
            <a:xfrm>
              <a:off x="5170409" y="5171030"/>
              <a:ext cx="1581593" cy="246871"/>
            </a:xfrm>
            <a:prstGeom prst="rect">
              <a:avLst/>
            </a:prstGeom>
            <a:grpFill/>
            <a:ln>
              <a:noFill/>
            </a:ln>
            <a:extLst/>
          </p:spPr>
          <p:txBody>
            <a:bodyPr wrap="none" lIns="0" tIns="0" rIns="0" bIns="0">
              <a:spAutoFit/>
            </a:bodyPr>
            <a:lstStyle/>
            <a:p>
              <a:pPr eaLnBrk="0" hangingPunct="0">
                <a:defRPr/>
              </a:pPr>
              <a:r>
                <a:rPr lang="en-GB" sz="1600" b="1" dirty="0">
                  <a:solidFill>
                    <a:schemeClr val="accent4"/>
                  </a:solidFill>
                  <a:latin typeface="+mn-lt"/>
                </a:rPr>
                <a:t>LVD 100 mg QD </a:t>
              </a:r>
              <a:endParaRPr lang="en-GB" sz="2400" dirty="0">
                <a:solidFill>
                  <a:schemeClr val="accent4"/>
                </a:solidFill>
                <a:latin typeface="+mn-lt"/>
              </a:endParaRPr>
            </a:p>
          </p:txBody>
        </p:sp>
        <p:sp>
          <p:nvSpPr>
            <p:cNvPr id="69" name="Rectangle 7"/>
            <p:cNvSpPr>
              <a:spLocks noChangeArrowheads="1"/>
            </p:cNvSpPr>
            <p:nvPr/>
          </p:nvSpPr>
          <p:spPr bwMode="auto">
            <a:xfrm>
              <a:off x="4869664" y="5194048"/>
              <a:ext cx="228600" cy="228600"/>
            </a:xfrm>
            <a:prstGeom prst="rect">
              <a:avLst/>
            </a:prstGeom>
            <a:solidFill>
              <a:schemeClr val="tx2">
                <a:lumMod val="60000"/>
                <a:lumOff val="4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88900" h="6350"/>
            </a:sp3d>
          </p:spPr>
          <p:txBody>
            <a:bodyPr/>
            <a:lstStyle/>
            <a:p>
              <a:pPr algn="ctr" eaLnBrk="0" hangingPunct="0">
                <a:defRPr/>
              </a:pPr>
              <a:endParaRPr lang="en-GB" sz="2800" b="1" dirty="0">
                <a:latin typeface="+mn-lt"/>
              </a:endParaRPr>
            </a:p>
          </p:txBody>
        </p:sp>
        <p:sp>
          <p:nvSpPr>
            <p:cNvPr id="70" name="Rectangle 8"/>
            <p:cNvSpPr>
              <a:spLocks noChangeArrowheads="1"/>
            </p:cNvSpPr>
            <p:nvPr/>
          </p:nvSpPr>
          <p:spPr bwMode="auto">
            <a:xfrm>
              <a:off x="2647164" y="5194048"/>
              <a:ext cx="228600" cy="228600"/>
            </a:xfrm>
            <a:prstGeom prst="rect">
              <a:avLst/>
            </a:prstGeom>
            <a:grp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88900" h="6350"/>
            </a:sp3d>
          </p:spPr>
          <p:txBody>
            <a:bodyPr/>
            <a:lstStyle/>
            <a:p>
              <a:pPr algn="ctr" eaLnBrk="0" hangingPunct="0">
                <a:defRPr/>
              </a:pPr>
              <a:endParaRPr lang="en-GB" sz="2800" b="1" dirty="0">
                <a:latin typeface="+mn-lt"/>
              </a:endParaRPr>
            </a:p>
          </p:txBody>
        </p:sp>
      </p:grpSp>
      <p:sp>
        <p:nvSpPr>
          <p:cNvPr id="2060" name="TextBox 23"/>
          <p:cNvSpPr txBox="1">
            <a:spLocks noChangeArrowheads="1"/>
          </p:cNvSpPr>
          <p:nvPr/>
        </p:nvSpPr>
        <p:spPr bwMode="auto">
          <a:xfrm>
            <a:off x="0" y="0"/>
            <a:ext cx="7516813"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600" i="1">
                <a:solidFill>
                  <a:schemeClr val="bg1"/>
                </a:solidFill>
              </a:rPr>
              <a:t>For your nucleoside-naive CHB patients with compensated liver disease:</a:t>
            </a:r>
          </a:p>
        </p:txBody>
      </p:sp>
    </p:spTree>
    <p:extLst>
      <p:ext uri="{BB962C8B-B14F-4D97-AF65-F5344CB8AC3E}">
        <p14:creationId xmlns:p14="http://schemas.microsoft.com/office/powerpoint/2010/main" xmlns="" val="3463587495"/>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79388" y="179388"/>
            <a:ext cx="8785225" cy="1125537"/>
          </a:xfrm>
        </p:spPr>
        <p:txBody>
          <a:bodyPr/>
          <a:lstStyle/>
          <a:p>
            <a:r>
              <a:rPr lang="en-US" altLang="en-US" sz="3200" smtClean="0"/>
              <a:t>Korean Cohort: Impact of Entecavir and Lamivudine on Survival in HBV (1999-2011)</a:t>
            </a:r>
          </a:p>
        </p:txBody>
      </p:sp>
      <p:sp>
        <p:nvSpPr>
          <p:cNvPr id="27651" name="Content Placeholder 2"/>
          <p:cNvSpPr>
            <a:spLocks noGrp="1"/>
          </p:cNvSpPr>
          <p:nvPr>
            <p:ph idx="1"/>
          </p:nvPr>
        </p:nvSpPr>
        <p:spPr>
          <a:xfrm>
            <a:off x="179388" y="1558925"/>
            <a:ext cx="4394200" cy="5219700"/>
          </a:xfrm>
        </p:spPr>
        <p:txBody>
          <a:bodyPr/>
          <a:lstStyle/>
          <a:p>
            <a:r>
              <a:rPr lang="en-US" altLang="en-US" sz="1800" smtClean="0"/>
              <a:t>Single-center cohort of chronic HBV (n=9615 treatment-naïve)</a:t>
            </a:r>
          </a:p>
          <a:p>
            <a:pPr lvl="1"/>
            <a:r>
              <a:rPr lang="en-US" altLang="en-US" sz="1600" smtClean="0"/>
              <a:t>Entecavir 0.5 mg/day or lamivudine 100 mg/day</a:t>
            </a:r>
          </a:p>
          <a:p>
            <a:pPr lvl="1"/>
            <a:r>
              <a:rPr lang="en-US" altLang="en-US" sz="1600" u="sng" smtClean="0"/>
              <a:t>&gt;</a:t>
            </a:r>
            <a:r>
              <a:rPr lang="en-US" altLang="en-US" sz="1600" smtClean="0"/>
              <a:t>20 years of age; no prior HCC, transplant, HCV, HDV, or HIV; HBV DNA </a:t>
            </a:r>
            <a:r>
              <a:rPr lang="en-US" altLang="en-US" sz="1600" u="sng" smtClean="0"/>
              <a:t>&gt;</a:t>
            </a:r>
            <a:r>
              <a:rPr lang="en-US" altLang="en-US" sz="1600" smtClean="0"/>
              <a:t>2000 IU/mL</a:t>
            </a:r>
          </a:p>
          <a:p>
            <a:r>
              <a:rPr lang="en-US" altLang="en-US" sz="2000" smtClean="0"/>
              <a:t>Treatment with entecavir was associated with</a:t>
            </a:r>
          </a:p>
          <a:p>
            <a:pPr lvl="1"/>
            <a:r>
              <a:rPr lang="en-US" altLang="en-US" sz="1600" smtClean="0"/>
              <a:t>Minimal risk of drug resistance 1.5% verus 50.8%; </a:t>
            </a:r>
            <a:r>
              <a:rPr lang="en-US" altLang="en-US" sz="1600" i="1" smtClean="0"/>
              <a:t>P</a:t>
            </a:r>
            <a:r>
              <a:rPr lang="en-US" altLang="en-US" sz="1600" smtClean="0"/>
              <a:t>&lt;0.001)</a:t>
            </a:r>
          </a:p>
          <a:p>
            <a:pPr lvl="1"/>
            <a:r>
              <a:rPr lang="en-US" altLang="en-US" sz="1600" smtClean="0"/>
              <a:t>Minimal need for rescue therapy (1.8% verus 39.3%; </a:t>
            </a:r>
            <a:r>
              <a:rPr lang="en-US" altLang="en-US" sz="1600" i="1" smtClean="0"/>
              <a:t>P</a:t>
            </a:r>
            <a:r>
              <a:rPr lang="en-US" altLang="en-US" sz="1600" smtClean="0"/>
              <a:t>&lt;0.001)</a:t>
            </a:r>
          </a:p>
          <a:p>
            <a:pPr lvl="1"/>
            <a:r>
              <a:rPr lang="en-US" altLang="en-US" sz="1600" smtClean="0"/>
              <a:t>Significantly lower risk of death or transplantation (adjusted hazard ratio 0.42; </a:t>
            </a:r>
            <a:r>
              <a:rPr lang="en-US" altLang="en-US" sz="1600" i="1" smtClean="0"/>
              <a:t>P</a:t>
            </a:r>
            <a:r>
              <a:rPr lang="en-US" altLang="en-US" sz="1600" smtClean="0"/>
              <a:t>&lt;0.001)</a:t>
            </a:r>
          </a:p>
        </p:txBody>
      </p:sp>
      <p:sp>
        <p:nvSpPr>
          <p:cNvPr id="4" name="TextBox 3"/>
          <p:cNvSpPr txBox="1"/>
          <p:nvPr/>
        </p:nvSpPr>
        <p:spPr>
          <a:xfrm>
            <a:off x="179388" y="6396038"/>
            <a:ext cx="6773862" cy="307975"/>
          </a:xfrm>
          <a:prstGeom prst="rect">
            <a:avLst/>
          </a:prstGeom>
          <a:noFill/>
        </p:spPr>
        <p:txBody>
          <a:bodyPr>
            <a:spAutoFit/>
          </a:bodyPr>
          <a:lstStyle/>
          <a:p>
            <a:pPr eaLnBrk="1" fontAlgn="auto" hangingPunct="1">
              <a:spcBef>
                <a:spcPts val="0"/>
              </a:spcBef>
              <a:spcAft>
                <a:spcPts val="0"/>
              </a:spcAft>
              <a:defRPr/>
            </a:pPr>
            <a:r>
              <a:rPr lang="en-US" sz="1400" kern="0" dirty="0">
                <a:solidFill>
                  <a:srgbClr val="FFFFFF"/>
                </a:solidFill>
                <a:latin typeface="Arial" charset="0"/>
              </a:rPr>
              <a:t>Lim Y, et al. </a:t>
            </a:r>
            <a:r>
              <a:rPr lang="en-US" sz="1400" i="1" kern="0" dirty="0">
                <a:solidFill>
                  <a:srgbClr val="FFFFFF"/>
                </a:solidFill>
                <a:latin typeface="Arial" charset="0"/>
              </a:rPr>
              <a:t>Hepatology. </a:t>
            </a:r>
            <a:r>
              <a:rPr lang="en-US" sz="1400" kern="0" dirty="0">
                <a:solidFill>
                  <a:srgbClr val="FFFFFF"/>
                </a:solidFill>
                <a:latin typeface="Arial" charset="0"/>
              </a:rPr>
              <a:t>2013;58(suppl 1):223A. Abstract 32.</a:t>
            </a:r>
          </a:p>
        </p:txBody>
      </p:sp>
      <p:sp>
        <p:nvSpPr>
          <p:cNvPr id="27653" name="Rectangle 2"/>
          <p:cNvSpPr>
            <a:spLocks noChangeArrowheads="1"/>
          </p:cNvSpPr>
          <p:nvPr/>
        </p:nvSpPr>
        <p:spPr bwMode="auto">
          <a:xfrm>
            <a:off x="4694238" y="2155825"/>
            <a:ext cx="4273550" cy="4070350"/>
          </a:xfrm>
          <a:prstGeom prst="rect">
            <a:avLst/>
          </a:prstGeom>
          <a:solidFill>
            <a:srgbClr val="000044"/>
          </a:solidFill>
          <a:ln w="9525" algn="ctr">
            <a:solidFill>
              <a:srgbClr val="808080"/>
            </a:solidFill>
            <a:miter lim="800000"/>
            <a:headEnd/>
            <a:tailEnd/>
          </a:ln>
        </p:spPr>
        <p:txBody>
          <a:bodyPr wrap="none" lIns="93177" tIns="46589" rIns="93177" bIns="46589" anchor="ctr"/>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buClr>
                <a:srgbClr val="EEE800"/>
              </a:buClr>
              <a:buSzPct val="125000"/>
              <a:buFontTx/>
              <a:buNone/>
            </a:pPr>
            <a:endParaRPr lang="en-US" altLang="en-US" sz="1600" b="0">
              <a:solidFill>
                <a:srgbClr val="FFFFFF"/>
              </a:solidFill>
            </a:endParaRPr>
          </a:p>
        </p:txBody>
      </p:sp>
      <p:graphicFrame>
        <p:nvGraphicFramePr>
          <p:cNvPr id="27654" name="Object 4"/>
          <p:cNvGraphicFramePr>
            <a:graphicFrameLocks noChangeAspect="1"/>
          </p:cNvGraphicFramePr>
          <p:nvPr/>
        </p:nvGraphicFramePr>
        <p:xfrm>
          <a:off x="4776788" y="2133600"/>
          <a:ext cx="4322762" cy="3790950"/>
        </p:xfrm>
        <a:graphic>
          <a:graphicData uri="http://schemas.openxmlformats.org/presentationml/2006/ole">
            <p:oleObj spid="_x0000_s4111" r:id="rId4" imgW="4322439" imgH="3792041" progId="Excel.Sheet.8">
              <p:embed/>
            </p:oleObj>
          </a:graphicData>
        </a:graphic>
      </p:graphicFrame>
      <p:sp>
        <p:nvSpPr>
          <p:cNvPr id="27655" name="Text Box 303"/>
          <p:cNvSpPr txBox="1">
            <a:spLocks noChangeArrowheads="1"/>
          </p:cNvSpPr>
          <p:nvPr/>
        </p:nvSpPr>
        <p:spPr bwMode="auto">
          <a:xfrm rot="-5400000">
            <a:off x="3367088" y="3879850"/>
            <a:ext cx="2844800" cy="28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lgn="ctr">
              <a:lnSpc>
                <a:spcPct val="90000"/>
              </a:lnSpc>
              <a:spcBef>
                <a:spcPct val="0"/>
              </a:spcBef>
              <a:spcAft>
                <a:spcPct val="0"/>
              </a:spcAft>
              <a:buClrTx/>
              <a:buFontTx/>
              <a:buNone/>
            </a:pPr>
            <a:r>
              <a:rPr lang="en-GB" altLang="zh-TW" sz="1400">
                <a:solidFill>
                  <a:srgbClr val="FFFFFF"/>
                </a:solidFill>
                <a:ea typeface="PMingLiU" panose="02020500000000000000" pitchFamily="18" charset="-120"/>
              </a:rPr>
              <a:t>Cumulative Rates (%)</a:t>
            </a:r>
          </a:p>
        </p:txBody>
      </p:sp>
      <p:sp>
        <p:nvSpPr>
          <p:cNvPr id="27656" name="Text Box 304"/>
          <p:cNvSpPr txBox="1">
            <a:spLocks noChangeArrowheads="1"/>
          </p:cNvSpPr>
          <p:nvPr/>
        </p:nvSpPr>
        <p:spPr bwMode="auto">
          <a:xfrm>
            <a:off x="5334000" y="5900738"/>
            <a:ext cx="3306763"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lgn="ctr">
              <a:spcBef>
                <a:spcPct val="50000"/>
              </a:spcBef>
              <a:spcAft>
                <a:spcPct val="0"/>
              </a:spcAft>
              <a:buClrTx/>
              <a:buFontTx/>
              <a:buNone/>
            </a:pPr>
            <a:r>
              <a:rPr lang="en-GB" altLang="zh-TW" sz="1400">
                <a:solidFill>
                  <a:srgbClr val="FFFFFF"/>
                </a:solidFill>
                <a:ea typeface="PMingLiU" panose="02020500000000000000" pitchFamily="18" charset="-120"/>
              </a:rPr>
              <a:t>Years</a:t>
            </a:r>
          </a:p>
        </p:txBody>
      </p:sp>
      <p:sp>
        <p:nvSpPr>
          <p:cNvPr id="27657" name="Text Box 452"/>
          <p:cNvSpPr txBox="1">
            <a:spLocks noChangeArrowheads="1"/>
          </p:cNvSpPr>
          <p:nvPr/>
        </p:nvSpPr>
        <p:spPr bwMode="auto">
          <a:xfrm>
            <a:off x="5219700" y="1525588"/>
            <a:ext cx="3756025"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marL="342900" indent="-342900">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lgn="ctr">
              <a:spcBef>
                <a:spcPct val="0"/>
              </a:spcBef>
              <a:spcAft>
                <a:spcPct val="0"/>
              </a:spcAft>
              <a:buClr>
                <a:srgbClr val="EEE800"/>
              </a:buClr>
              <a:buSzPct val="125000"/>
              <a:buFontTx/>
              <a:buNone/>
            </a:pPr>
            <a:r>
              <a:rPr lang="en-US" altLang="en-US" sz="2000">
                <a:solidFill>
                  <a:srgbClr val="FFFFFF"/>
                </a:solidFill>
              </a:rPr>
              <a:t>Death or Transplantation</a:t>
            </a:r>
          </a:p>
          <a:p>
            <a:pPr algn="ctr">
              <a:spcBef>
                <a:spcPct val="0"/>
              </a:spcBef>
              <a:spcAft>
                <a:spcPct val="0"/>
              </a:spcAft>
              <a:buClr>
                <a:srgbClr val="EEE800"/>
              </a:buClr>
              <a:buSzPct val="125000"/>
              <a:buFontTx/>
              <a:buNone/>
            </a:pPr>
            <a:r>
              <a:rPr lang="en-US" altLang="en-US" sz="1600">
                <a:solidFill>
                  <a:srgbClr val="FFFFFF"/>
                </a:solidFill>
              </a:rPr>
              <a:t>(Propensity-Score-Matched)</a:t>
            </a:r>
          </a:p>
        </p:txBody>
      </p:sp>
      <p:sp>
        <p:nvSpPr>
          <p:cNvPr id="27658" name="Text Box 451"/>
          <p:cNvSpPr txBox="1">
            <a:spLocks noChangeArrowheads="1"/>
          </p:cNvSpPr>
          <p:nvPr/>
        </p:nvSpPr>
        <p:spPr bwMode="auto">
          <a:xfrm>
            <a:off x="5359400" y="2306638"/>
            <a:ext cx="233997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a:spAutoFit/>
          </a:bodyPr>
          <a:lstStyle>
            <a:lvl1pPr marL="342900" indent="-342900">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spcBef>
                <a:spcPct val="0"/>
              </a:spcBef>
              <a:spcAft>
                <a:spcPct val="0"/>
              </a:spcAft>
              <a:buClr>
                <a:srgbClr val="EEE800"/>
              </a:buClr>
              <a:buSzPct val="125000"/>
              <a:buFontTx/>
              <a:buNone/>
            </a:pPr>
            <a:r>
              <a:rPr lang="en-US" altLang="en-US" sz="1400">
                <a:solidFill>
                  <a:srgbClr val="FFFFFF"/>
                </a:solidFill>
              </a:rPr>
              <a:t>Solid lines: cirrhotics</a:t>
            </a:r>
          </a:p>
          <a:p>
            <a:pPr>
              <a:spcBef>
                <a:spcPct val="0"/>
              </a:spcBef>
              <a:spcAft>
                <a:spcPct val="0"/>
              </a:spcAft>
              <a:buClr>
                <a:srgbClr val="EEE800"/>
              </a:buClr>
              <a:buSzPct val="125000"/>
              <a:buFontTx/>
              <a:buNone/>
            </a:pPr>
            <a:r>
              <a:rPr lang="en-US" altLang="en-US" sz="1400">
                <a:solidFill>
                  <a:srgbClr val="FFFFFF"/>
                </a:solidFill>
              </a:rPr>
              <a:t>Dotted lines: no cirrhosis</a:t>
            </a:r>
          </a:p>
        </p:txBody>
      </p:sp>
      <p:sp>
        <p:nvSpPr>
          <p:cNvPr id="27659" name="Text Box 9"/>
          <p:cNvSpPr txBox="1">
            <a:spLocks noChangeArrowheads="1"/>
          </p:cNvSpPr>
          <p:nvPr/>
        </p:nvSpPr>
        <p:spPr bwMode="auto">
          <a:xfrm>
            <a:off x="5064125" y="5618163"/>
            <a:ext cx="3713163" cy="307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marL="342900" indent="-342900">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buClr>
                <a:srgbClr val="EEE800"/>
              </a:buClr>
              <a:buSzPct val="125000"/>
              <a:buFontTx/>
              <a:buNone/>
            </a:pPr>
            <a:r>
              <a:rPr lang="en-US" altLang="en-US" sz="1400">
                <a:solidFill>
                  <a:srgbClr val="FFFFFF"/>
                </a:solidFill>
              </a:rPr>
              <a:t>  0         1         2          3         4         5         6</a:t>
            </a:r>
          </a:p>
        </p:txBody>
      </p:sp>
      <p:sp>
        <p:nvSpPr>
          <p:cNvPr id="27660" name="Rectangle 306"/>
          <p:cNvSpPr>
            <a:spLocks noChangeArrowheads="1"/>
          </p:cNvSpPr>
          <p:nvPr/>
        </p:nvSpPr>
        <p:spPr bwMode="auto">
          <a:xfrm>
            <a:off x="7761288" y="3341688"/>
            <a:ext cx="917575"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spAutoFit/>
          </a:bodyPr>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lgn="ctr">
              <a:spcBef>
                <a:spcPct val="0"/>
              </a:spcBef>
              <a:spcAft>
                <a:spcPct val="0"/>
              </a:spcAft>
              <a:buClrTx/>
              <a:buFontTx/>
              <a:buNone/>
            </a:pPr>
            <a:r>
              <a:rPr lang="en-GB" altLang="zh-TW" sz="1200">
                <a:solidFill>
                  <a:srgbClr val="FFFFFF"/>
                </a:solidFill>
                <a:ea typeface="PMingLiU" panose="02020500000000000000" pitchFamily="18" charset="-120"/>
              </a:rPr>
              <a:t>HR: 0.66</a:t>
            </a:r>
          </a:p>
          <a:p>
            <a:pPr algn="ctr">
              <a:spcBef>
                <a:spcPct val="0"/>
              </a:spcBef>
              <a:spcAft>
                <a:spcPct val="0"/>
              </a:spcAft>
              <a:buClrTx/>
              <a:buFontTx/>
              <a:buNone/>
            </a:pPr>
            <a:r>
              <a:rPr lang="en-GB" altLang="zh-TW" sz="1200" i="1">
                <a:solidFill>
                  <a:srgbClr val="FFFFFF"/>
                </a:solidFill>
                <a:ea typeface="PMingLiU" panose="02020500000000000000" pitchFamily="18" charset="-120"/>
              </a:rPr>
              <a:t>P</a:t>
            </a:r>
            <a:r>
              <a:rPr lang="en-GB" altLang="zh-TW" sz="1200">
                <a:solidFill>
                  <a:srgbClr val="FFFFFF"/>
                </a:solidFill>
                <a:ea typeface="PMingLiU" panose="02020500000000000000" pitchFamily="18" charset="-120"/>
              </a:rPr>
              <a:t>=0.005</a:t>
            </a:r>
            <a:endParaRPr lang="zh-TW" altLang="en-US" sz="1200">
              <a:solidFill>
                <a:srgbClr val="FFFFFF"/>
              </a:solidFill>
              <a:ea typeface="PMingLiU" panose="02020500000000000000" pitchFamily="18" charset="-120"/>
            </a:endParaRPr>
          </a:p>
        </p:txBody>
      </p:sp>
      <p:sp>
        <p:nvSpPr>
          <p:cNvPr id="27661" name="Rectangle 306"/>
          <p:cNvSpPr>
            <a:spLocks noChangeArrowheads="1"/>
          </p:cNvSpPr>
          <p:nvPr/>
        </p:nvSpPr>
        <p:spPr bwMode="auto">
          <a:xfrm>
            <a:off x="7108825" y="3881438"/>
            <a:ext cx="1252538"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spAutoFit/>
          </a:bodyPr>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lgn="ctr">
              <a:spcBef>
                <a:spcPct val="0"/>
              </a:spcBef>
              <a:spcAft>
                <a:spcPct val="0"/>
              </a:spcAft>
              <a:buClrTx/>
              <a:buFontTx/>
              <a:buNone/>
            </a:pPr>
            <a:r>
              <a:rPr lang="en-GB" altLang="zh-TW" sz="1200">
                <a:solidFill>
                  <a:srgbClr val="FFFFFF"/>
                </a:solidFill>
                <a:ea typeface="PMingLiU" panose="02020500000000000000" pitchFamily="18" charset="-120"/>
              </a:rPr>
              <a:t>Entecavir</a:t>
            </a:r>
            <a:endParaRPr lang="zh-TW" altLang="en-US" sz="1200">
              <a:solidFill>
                <a:srgbClr val="FFFFFF"/>
              </a:solidFill>
              <a:ea typeface="PMingLiU" panose="02020500000000000000" pitchFamily="18" charset="-120"/>
            </a:endParaRPr>
          </a:p>
        </p:txBody>
      </p:sp>
      <p:sp>
        <p:nvSpPr>
          <p:cNvPr id="28" name="Freeform 27"/>
          <p:cNvSpPr/>
          <p:nvPr/>
        </p:nvSpPr>
        <p:spPr>
          <a:xfrm>
            <a:off x="5305425" y="2501900"/>
            <a:ext cx="3295650" cy="3105150"/>
          </a:xfrm>
          <a:custGeom>
            <a:avLst/>
            <a:gdLst>
              <a:gd name="connsiteX0" fmla="*/ 0 w 3683480"/>
              <a:gd name="connsiteY0" fmla="*/ 2475781 h 2498193"/>
              <a:gd name="connsiteX1" fmla="*/ 319178 w 3683480"/>
              <a:gd name="connsiteY1" fmla="*/ 2475781 h 2498193"/>
              <a:gd name="connsiteX2" fmla="*/ 810883 w 3683480"/>
              <a:gd name="connsiteY2" fmla="*/ 2242868 h 2498193"/>
              <a:gd name="connsiteX3" fmla="*/ 1138687 w 3683480"/>
              <a:gd name="connsiteY3" fmla="*/ 1897811 h 2498193"/>
              <a:gd name="connsiteX4" fmla="*/ 1483744 w 3683480"/>
              <a:gd name="connsiteY4" fmla="*/ 1742536 h 2498193"/>
              <a:gd name="connsiteX5" fmla="*/ 1570008 w 3683480"/>
              <a:gd name="connsiteY5" fmla="*/ 1613139 h 2498193"/>
              <a:gd name="connsiteX6" fmla="*/ 1673525 w 3683480"/>
              <a:gd name="connsiteY6" fmla="*/ 1570007 h 2498193"/>
              <a:gd name="connsiteX7" fmla="*/ 2277374 w 3683480"/>
              <a:gd name="connsiteY7" fmla="*/ 992037 h 2498193"/>
              <a:gd name="connsiteX8" fmla="*/ 2605178 w 3683480"/>
              <a:gd name="connsiteY8" fmla="*/ 664234 h 2498193"/>
              <a:gd name="connsiteX9" fmla="*/ 2838091 w 3683480"/>
              <a:gd name="connsiteY9" fmla="*/ 621102 h 2498193"/>
              <a:gd name="connsiteX10" fmla="*/ 3278038 w 3683480"/>
              <a:gd name="connsiteY10" fmla="*/ 258792 h 2498193"/>
              <a:gd name="connsiteX11" fmla="*/ 3683480 w 3683480"/>
              <a:gd name="connsiteY11" fmla="*/ 0 h 2498193"/>
              <a:gd name="connsiteX0" fmla="*/ 0 w 3683480"/>
              <a:gd name="connsiteY0" fmla="*/ 2475781 h 2475781"/>
              <a:gd name="connsiteX1" fmla="*/ 319178 w 3683480"/>
              <a:gd name="connsiteY1" fmla="*/ 2475781 h 2475781"/>
              <a:gd name="connsiteX2" fmla="*/ 810883 w 3683480"/>
              <a:gd name="connsiteY2" fmla="*/ 2242868 h 2475781"/>
              <a:gd name="connsiteX3" fmla="*/ 1138687 w 3683480"/>
              <a:gd name="connsiteY3" fmla="*/ 1897811 h 2475781"/>
              <a:gd name="connsiteX4" fmla="*/ 1483744 w 3683480"/>
              <a:gd name="connsiteY4" fmla="*/ 1742536 h 2475781"/>
              <a:gd name="connsiteX5" fmla="*/ 1570008 w 3683480"/>
              <a:gd name="connsiteY5" fmla="*/ 1613139 h 2475781"/>
              <a:gd name="connsiteX6" fmla="*/ 1673525 w 3683480"/>
              <a:gd name="connsiteY6" fmla="*/ 1570007 h 2475781"/>
              <a:gd name="connsiteX7" fmla="*/ 2277374 w 3683480"/>
              <a:gd name="connsiteY7" fmla="*/ 992037 h 2475781"/>
              <a:gd name="connsiteX8" fmla="*/ 2605178 w 3683480"/>
              <a:gd name="connsiteY8" fmla="*/ 664234 h 2475781"/>
              <a:gd name="connsiteX9" fmla="*/ 2838091 w 3683480"/>
              <a:gd name="connsiteY9" fmla="*/ 621102 h 2475781"/>
              <a:gd name="connsiteX10" fmla="*/ 3278038 w 3683480"/>
              <a:gd name="connsiteY10" fmla="*/ 258792 h 2475781"/>
              <a:gd name="connsiteX11" fmla="*/ 3683480 w 3683480"/>
              <a:gd name="connsiteY11" fmla="*/ 0 h 2475781"/>
              <a:gd name="connsiteX0" fmla="*/ 0 w 3683480"/>
              <a:gd name="connsiteY0" fmla="*/ 2475781 h 2475781"/>
              <a:gd name="connsiteX1" fmla="*/ 319178 w 3683480"/>
              <a:gd name="connsiteY1" fmla="*/ 2475781 h 2475781"/>
              <a:gd name="connsiteX2" fmla="*/ 810883 w 3683480"/>
              <a:gd name="connsiteY2" fmla="*/ 2242868 h 2475781"/>
              <a:gd name="connsiteX3" fmla="*/ 1138687 w 3683480"/>
              <a:gd name="connsiteY3" fmla="*/ 1897811 h 2475781"/>
              <a:gd name="connsiteX4" fmla="*/ 1483744 w 3683480"/>
              <a:gd name="connsiteY4" fmla="*/ 1742536 h 2475781"/>
              <a:gd name="connsiteX5" fmla="*/ 1570008 w 3683480"/>
              <a:gd name="connsiteY5" fmla="*/ 1613139 h 2475781"/>
              <a:gd name="connsiteX6" fmla="*/ 1673525 w 3683480"/>
              <a:gd name="connsiteY6" fmla="*/ 1570007 h 2475781"/>
              <a:gd name="connsiteX7" fmla="*/ 2277374 w 3683480"/>
              <a:gd name="connsiteY7" fmla="*/ 992037 h 2475781"/>
              <a:gd name="connsiteX8" fmla="*/ 2605178 w 3683480"/>
              <a:gd name="connsiteY8" fmla="*/ 664234 h 2475781"/>
              <a:gd name="connsiteX9" fmla="*/ 2838091 w 3683480"/>
              <a:gd name="connsiteY9" fmla="*/ 621102 h 2475781"/>
              <a:gd name="connsiteX10" fmla="*/ 3278038 w 3683480"/>
              <a:gd name="connsiteY10" fmla="*/ 258792 h 2475781"/>
              <a:gd name="connsiteX11" fmla="*/ 3683480 w 3683480"/>
              <a:gd name="connsiteY11" fmla="*/ 0 h 2475781"/>
              <a:gd name="connsiteX0" fmla="*/ 0 w 3683480"/>
              <a:gd name="connsiteY0" fmla="*/ 2475781 h 2475781"/>
              <a:gd name="connsiteX1" fmla="*/ 319178 w 3683480"/>
              <a:gd name="connsiteY1" fmla="*/ 2475781 h 2475781"/>
              <a:gd name="connsiteX2" fmla="*/ 810883 w 3683480"/>
              <a:gd name="connsiteY2" fmla="*/ 2242868 h 2475781"/>
              <a:gd name="connsiteX3" fmla="*/ 1138687 w 3683480"/>
              <a:gd name="connsiteY3" fmla="*/ 1897811 h 2475781"/>
              <a:gd name="connsiteX4" fmla="*/ 1483744 w 3683480"/>
              <a:gd name="connsiteY4" fmla="*/ 1742536 h 2475781"/>
              <a:gd name="connsiteX5" fmla="*/ 1570008 w 3683480"/>
              <a:gd name="connsiteY5" fmla="*/ 1613139 h 2475781"/>
              <a:gd name="connsiteX6" fmla="*/ 1673525 w 3683480"/>
              <a:gd name="connsiteY6" fmla="*/ 1570007 h 2475781"/>
              <a:gd name="connsiteX7" fmla="*/ 2277374 w 3683480"/>
              <a:gd name="connsiteY7" fmla="*/ 992037 h 2475781"/>
              <a:gd name="connsiteX8" fmla="*/ 2605178 w 3683480"/>
              <a:gd name="connsiteY8" fmla="*/ 664234 h 2475781"/>
              <a:gd name="connsiteX9" fmla="*/ 2838091 w 3683480"/>
              <a:gd name="connsiteY9" fmla="*/ 621102 h 2475781"/>
              <a:gd name="connsiteX10" fmla="*/ 3278038 w 3683480"/>
              <a:gd name="connsiteY10" fmla="*/ 258792 h 2475781"/>
              <a:gd name="connsiteX11" fmla="*/ 3683480 w 3683480"/>
              <a:gd name="connsiteY11" fmla="*/ 0 h 2475781"/>
              <a:gd name="connsiteX0" fmla="*/ 0 w 3683480"/>
              <a:gd name="connsiteY0" fmla="*/ 2475781 h 2475781"/>
              <a:gd name="connsiteX1" fmla="*/ 319178 w 3683480"/>
              <a:gd name="connsiteY1" fmla="*/ 2475781 h 2475781"/>
              <a:gd name="connsiteX2" fmla="*/ 810883 w 3683480"/>
              <a:gd name="connsiteY2" fmla="*/ 2242868 h 2475781"/>
              <a:gd name="connsiteX3" fmla="*/ 1138687 w 3683480"/>
              <a:gd name="connsiteY3" fmla="*/ 1897811 h 2475781"/>
              <a:gd name="connsiteX4" fmla="*/ 1483744 w 3683480"/>
              <a:gd name="connsiteY4" fmla="*/ 1742536 h 2475781"/>
              <a:gd name="connsiteX5" fmla="*/ 1570008 w 3683480"/>
              <a:gd name="connsiteY5" fmla="*/ 1613139 h 2475781"/>
              <a:gd name="connsiteX6" fmla="*/ 1673525 w 3683480"/>
              <a:gd name="connsiteY6" fmla="*/ 1570007 h 2475781"/>
              <a:gd name="connsiteX7" fmla="*/ 2277374 w 3683480"/>
              <a:gd name="connsiteY7" fmla="*/ 992037 h 2475781"/>
              <a:gd name="connsiteX8" fmla="*/ 2605178 w 3683480"/>
              <a:gd name="connsiteY8" fmla="*/ 664234 h 2475781"/>
              <a:gd name="connsiteX9" fmla="*/ 2838091 w 3683480"/>
              <a:gd name="connsiteY9" fmla="*/ 621102 h 2475781"/>
              <a:gd name="connsiteX10" fmla="*/ 3278038 w 3683480"/>
              <a:gd name="connsiteY10" fmla="*/ 258792 h 2475781"/>
              <a:gd name="connsiteX11" fmla="*/ 3683480 w 3683480"/>
              <a:gd name="connsiteY11" fmla="*/ 0 h 2475781"/>
              <a:gd name="connsiteX0" fmla="*/ 0 w 3683480"/>
              <a:gd name="connsiteY0" fmla="*/ 2475781 h 2475781"/>
              <a:gd name="connsiteX1" fmla="*/ 319178 w 3683480"/>
              <a:gd name="connsiteY1" fmla="*/ 2475781 h 2475781"/>
              <a:gd name="connsiteX2" fmla="*/ 810883 w 3683480"/>
              <a:gd name="connsiteY2" fmla="*/ 2242868 h 2475781"/>
              <a:gd name="connsiteX3" fmla="*/ 1138687 w 3683480"/>
              <a:gd name="connsiteY3" fmla="*/ 1897811 h 2475781"/>
              <a:gd name="connsiteX4" fmla="*/ 1483744 w 3683480"/>
              <a:gd name="connsiteY4" fmla="*/ 1742536 h 2475781"/>
              <a:gd name="connsiteX5" fmla="*/ 1570008 w 3683480"/>
              <a:gd name="connsiteY5" fmla="*/ 1613139 h 2475781"/>
              <a:gd name="connsiteX6" fmla="*/ 1673525 w 3683480"/>
              <a:gd name="connsiteY6" fmla="*/ 1570007 h 2475781"/>
              <a:gd name="connsiteX7" fmla="*/ 2277374 w 3683480"/>
              <a:gd name="connsiteY7" fmla="*/ 992037 h 2475781"/>
              <a:gd name="connsiteX8" fmla="*/ 2605178 w 3683480"/>
              <a:gd name="connsiteY8" fmla="*/ 664234 h 2475781"/>
              <a:gd name="connsiteX9" fmla="*/ 2838091 w 3683480"/>
              <a:gd name="connsiteY9" fmla="*/ 621102 h 2475781"/>
              <a:gd name="connsiteX10" fmla="*/ 3278038 w 3683480"/>
              <a:gd name="connsiteY10" fmla="*/ 258792 h 2475781"/>
              <a:gd name="connsiteX11" fmla="*/ 3683480 w 3683480"/>
              <a:gd name="connsiteY11" fmla="*/ 0 h 2475781"/>
              <a:gd name="connsiteX0" fmla="*/ 0 w 3683480"/>
              <a:gd name="connsiteY0" fmla="*/ 2475781 h 2475781"/>
              <a:gd name="connsiteX1" fmla="*/ 319178 w 3683480"/>
              <a:gd name="connsiteY1" fmla="*/ 2475781 h 2475781"/>
              <a:gd name="connsiteX2" fmla="*/ 810883 w 3683480"/>
              <a:gd name="connsiteY2" fmla="*/ 2242868 h 2475781"/>
              <a:gd name="connsiteX3" fmla="*/ 1138687 w 3683480"/>
              <a:gd name="connsiteY3" fmla="*/ 1897811 h 2475781"/>
              <a:gd name="connsiteX4" fmla="*/ 1483744 w 3683480"/>
              <a:gd name="connsiteY4" fmla="*/ 1742536 h 2475781"/>
              <a:gd name="connsiteX5" fmla="*/ 1570008 w 3683480"/>
              <a:gd name="connsiteY5" fmla="*/ 1613139 h 2475781"/>
              <a:gd name="connsiteX6" fmla="*/ 1673525 w 3683480"/>
              <a:gd name="connsiteY6" fmla="*/ 1570007 h 2475781"/>
              <a:gd name="connsiteX7" fmla="*/ 2277374 w 3683480"/>
              <a:gd name="connsiteY7" fmla="*/ 992037 h 2475781"/>
              <a:gd name="connsiteX8" fmla="*/ 2605178 w 3683480"/>
              <a:gd name="connsiteY8" fmla="*/ 664234 h 2475781"/>
              <a:gd name="connsiteX9" fmla="*/ 2838091 w 3683480"/>
              <a:gd name="connsiteY9" fmla="*/ 621102 h 2475781"/>
              <a:gd name="connsiteX10" fmla="*/ 3278038 w 3683480"/>
              <a:gd name="connsiteY10" fmla="*/ 258792 h 2475781"/>
              <a:gd name="connsiteX11" fmla="*/ 3683480 w 3683480"/>
              <a:gd name="connsiteY11" fmla="*/ 0 h 2475781"/>
              <a:gd name="connsiteX0" fmla="*/ 0 w 3683480"/>
              <a:gd name="connsiteY0" fmla="*/ 2475781 h 2475781"/>
              <a:gd name="connsiteX1" fmla="*/ 319178 w 3683480"/>
              <a:gd name="connsiteY1" fmla="*/ 2475781 h 2475781"/>
              <a:gd name="connsiteX2" fmla="*/ 810883 w 3683480"/>
              <a:gd name="connsiteY2" fmla="*/ 2242868 h 2475781"/>
              <a:gd name="connsiteX3" fmla="*/ 1138687 w 3683480"/>
              <a:gd name="connsiteY3" fmla="*/ 1897811 h 2475781"/>
              <a:gd name="connsiteX4" fmla="*/ 1483744 w 3683480"/>
              <a:gd name="connsiteY4" fmla="*/ 1742536 h 2475781"/>
              <a:gd name="connsiteX5" fmla="*/ 1570008 w 3683480"/>
              <a:gd name="connsiteY5" fmla="*/ 1613139 h 2475781"/>
              <a:gd name="connsiteX6" fmla="*/ 1673525 w 3683480"/>
              <a:gd name="connsiteY6" fmla="*/ 1570007 h 2475781"/>
              <a:gd name="connsiteX7" fmla="*/ 2277374 w 3683480"/>
              <a:gd name="connsiteY7" fmla="*/ 992037 h 2475781"/>
              <a:gd name="connsiteX8" fmla="*/ 2605178 w 3683480"/>
              <a:gd name="connsiteY8" fmla="*/ 664234 h 2475781"/>
              <a:gd name="connsiteX9" fmla="*/ 2838091 w 3683480"/>
              <a:gd name="connsiteY9" fmla="*/ 621102 h 2475781"/>
              <a:gd name="connsiteX10" fmla="*/ 3278038 w 3683480"/>
              <a:gd name="connsiteY10" fmla="*/ 258792 h 2475781"/>
              <a:gd name="connsiteX11" fmla="*/ 3683480 w 3683480"/>
              <a:gd name="connsiteY11" fmla="*/ 0 h 2475781"/>
              <a:gd name="connsiteX0" fmla="*/ 0 w 3683480"/>
              <a:gd name="connsiteY0" fmla="*/ 2475781 h 2475781"/>
              <a:gd name="connsiteX1" fmla="*/ 319178 w 3683480"/>
              <a:gd name="connsiteY1" fmla="*/ 2475781 h 2475781"/>
              <a:gd name="connsiteX2" fmla="*/ 810883 w 3683480"/>
              <a:gd name="connsiteY2" fmla="*/ 2242868 h 2475781"/>
              <a:gd name="connsiteX3" fmla="*/ 1138687 w 3683480"/>
              <a:gd name="connsiteY3" fmla="*/ 1897811 h 2475781"/>
              <a:gd name="connsiteX4" fmla="*/ 1483744 w 3683480"/>
              <a:gd name="connsiteY4" fmla="*/ 1742536 h 2475781"/>
              <a:gd name="connsiteX5" fmla="*/ 1570008 w 3683480"/>
              <a:gd name="connsiteY5" fmla="*/ 1613139 h 2475781"/>
              <a:gd name="connsiteX6" fmla="*/ 1673525 w 3683480"/>
              <a:gd name="connsiteY6" fmla="*/ 1570007 h 2475781"/>
              <a:gd name="connsiteX7" fmla="*/ 2277374 w 3683480"/>
              <a:gd name="connsiteY7" fmla="*/ 992037 h 2475781"/>
              <a:gd name="connsiteX8" fmla="*/ 2605178 w 3683480"/>
              <a:gd name="connsiteY8" fmla="*/ 664234 h 2475781"/>
              <a:gd name="connsiteX9" fmla="*/ 2838091 w 3683480"/>
              <a:gd name="connsiteY9" fmla="*/ 621102 h 2475781"/>
              <a:gd name="connsiteX10" fmla="*/ 3278038 w 3683480"/>
              <a:gd name="connsiteY10" fmla="*/ 258792 h 2475781"/>
              <a:gd name="connsiteX11" fmla="*/ 3683480 w 3683480"/>
              <a:gd name="connsiteY11" fmla="*/ 0 h 2475781"/>
              <a:gd name="connsiteX0" fmla="*/ 0 w 3683480"/>
              <a:gd name="connsiteY0" fmla="*/ 2475781 h 2475781"/>
              <a:gd name="connsiteX1" fmla="*/ 319178 w 3683480"/>
              <a:gd name="connsiteY1" fmla="*/ 2475781 h 2475781"/>
              <a:gd name="connsiteX2" fmla="*/ 810883 w 3683480"/>
              <a:gd name="connsiteY2" fmla="*/ 2242868 h 2475781"/>
              <a:gd name="connsiteX3" fmla="*/ 1138687 w 3683480"/>
              <a:gd name="connsiteY3" fmla="*/ 1897811 h 2475781"/>
              <a:gd name="connsiteX4" fmla="*/ 1483744 w 3683480"/>
              <a:gd name="connsiteY4" fmla="*/ 1742536 h 2475781"/>
              <a:gd name="connsiteX5" fmla="*/ 1570008 w 3683480"/>
              <a:gd name="connsiteY5" fmla="*/ 1613139 h 2475781"/>
              <a:gd name="connsiteX6" fmla="*/ 1673525 w 3683480"/>
              <a:gd name="connsiteY6" fmla="*/ 1570007 h 2475781"/>
              <a:gd name="connsiteX7" fmla="*/ 2277374 w 3683480"/>
              <a:gd name="connsiteY7" fmla="*/ 992037 h 2475781"/>
              <a:gd name="connsiteX8" fmla="*/ 2605178 w 3683480"/>
              <a:gd name="connsiteY8" fmla="*/ 664234 h 2475781"/>
              <a:gd name="connsiteX9" fmla="*/ 2838091 w 3683480"/>
              <a:gd name="connsiteY9" fmla="*/ 621102 h 2475781"/>
              <a:gd name="connsiteX10" fmla="*/ 3278038 w 3683480"/>
              <a:gd name="connsiteY10" fmla="*/ 258792 h 2475781"/>
              <a:gd name="connsiteX11" fmla="*/ 3683480 w 3683480"/>
              <a:gd name="connsiteY11" fmla="*/ 0 h 2475781"/>
              <a:gd name="connsiteX0" fmla="*/ 0 w 3683480"/>
              <a:gd name="connsiteY0" fmla="*/ 2475781 h 2475781"/>
              <a:gd name="connsiteX1" fmla="*/ 319178 w 3683480"/>
              <a:gd name="connsiteY1" fmla="*/ 2475781 h 2475781"/>
              <a:gd name="connsiteX2" fmla="*/ 810883 w 3683480"/>
              <a:gd name="connsiteY2" fmla="*/ 2242868 h 2475781"/>
              <a:gd name="connsiteX3" fmla="*/ 1138687 w 3683480"/>
              <a:gd name="connsiteY3" fmla="*/ 1897811 h 2475781"/>
              <a:gd name="connsiteX4" fmla="*/ 1483744 w 3683480"/>
              <a:gd name="connsiteY4" fmla="*/ 1742536 h 2475781"/>
              <a:gd name="connsiteX5" fmla="*/ 1570008 w 3683480"/>
              <a:gd name="connsiteY5" fmla="*/ 1613139 h 2475781"/>
              <a:gd name="connsiteX6" fmla="*/ 1673525 w 3683480"/>
              <a:gd name="connsiteY6" fmla="*/ 1570007 h 2475781"/>
              <a:gd name="connsiteX7" fmla="*/ 2277374 w 3683480"/>
              <a:gd name="connsiteY7" fmla="*/ 992037 h 2475781"/>
              <a:gd name="connsiteX8" fmla="*/ 2605178 w 3683480"/>
              <a:gd name="connsiteY8" fmla="*/ 664234 h 2475781"/>
              <a:gd name="connsiteX9" fmla="*/ 2838091 w 3683480"/>
              <a:gd name="connsiteY9" fmla="*/ 621102 h 2475781"/>
              <a:gd name="connsiteX10" fmla="*/ 3278038 w 3683480"/>
              <a:gd name="connsiteY10" fmla="*/ 258792 h 2475781"/>
              <a:gd name="connsiteX11" fmla="*/ 3683480 w 3683480"/>
              <a:gd name="connsiteY11" fmla="*/ 0 h 2475781"/>
              <a:gd name="connsiteX0" fmla="*/ 0 w 3683480"/>
              <a:gd name="connsiteY0" fmla="*/ 2475781 h 2475781"/>
              <a:gd name="connsiteX1" fmla="*/ 319178 w 3683480"/>
              <a:gd name="connsiteY1" fmla="*/ 2475781 h 2475781"/>
              <a:gd name="connsiteX2" fmla="*/ 810883 w 3683480"/>
              <a:gd name="connsiteY2" fmla="*/ 2242868 h 2475781"/>
              <a:gd name="connsiteX3" fmla="*/ 1138687 w 3683480"/>
              <a:gd name="connsiteY3" fmla="*/ 1897811 h 2475781"/>
              <a:gd name="connsiteX4" fmla="*/ 1483744 w 3683480"/>
              <a:gd name="connsiteY4" fmla="*/ 1742536 h 2475781"/>
              <a:gd name="connsiteX5" fmla="*/ 1570008 w 3683480"/>
              <a:gd name="connsiteY5" fmla="*/ 1613139 h 2475781"/>
              <a:gd name="connsiteX6" fmla="*/ 1673525 w 3683480"/>
              <a:gd name="connsiteY6" fmla="*/ 1570007 h 2475781"/>
              <a:gd name="connsiteX7" fmla="*/ 2277374 w 3683480"/>
              <a:gd name="connsiteY7" fmla="*/ 992037 h 2475781"/>
              <a:gd name="connsiteX8" fmla="*/ 2605178 w 3683480"/>
              <a:gd name="connsiteY8" fmla="*/ 664234 h 2475781"/>
              <a:gd name="connsiteX9" fmla="*/ 2838091 w 3683480"/>
              <a:gd name="connsiteY9" fmla="*/ 621102 h 2475781"/>
              <a:gd name="connsiteX10" fmla="*/ 3278038 w 3683480"/>
              <a:gd name="connsiteY10" fmla="*/ 258792 h 2475781"/>
              <a:gd name="connsiteX11" fmla="*/ 3683480 w 3683480"/>
              <a:gd name="connsiteY11" fmla="*/ 0 h 2475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83480" h="2475781">
                <a:moveTo>
                  <a:pt x="0" y="2475781"/>
                </a:moveTo>
                <a:lnTo>
                  <a:pt x="319178" y="2475781"/>
                </a:lnTo>
                <a:lnTo>
                  <a:pt x="810883" y="2242868"/>
                </a:lnTo>
                <a:lnTo>
                  <a:pt x="1138687" y="1897811"/>
                </a:lnTo>
                <a:lnTo>
                  <a:pt x="1483744" y="1742536"/>
                </a:lnTo>
                <a:lnTo>
                  <a:pt x="1570008" y="1613139"/>
                </a:lnTo>
                <a:lnTo>
                  <a:pt x="1673525" y="1570007"/>
                </a:lnTo>
                <a:lnTo>
                  <a:pt x="2277374" y="992037"/>
                </a:lnTo>
                <a:lnTo>
                  <a:pt x="2605178" y="664234"/>
                </a:lnTo>
                <a:lnTo>
                  <a:pt x="2838091" y="621102"/>
                </a:lnTo>
                <a:lnTo>
                  <a:pt x="3278038" y="258792"/>
                </a:lnTo>
                <a:lnTo>
                  <a:pt x="3683480" y="0"/>
                </a:lnTo>
              </a:path>
            </a:pathLst>
          </a:custGeom>
          <a:ln w="38100">
            <a:solidFill>
              <a:srgbClr val="CC99FF"/>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dirty="0"/>
          </a:p>
        </p:txBody>
      </p:sp>
      <p:sp>
        <p:nvSpPr>
          <p:cNvPr id="29" name="Freeform 28"/>
          <p:cNvSpPr/>
          <p:nvPr/>
        </p:nvSpPr>
        <p:spPr>
          <a:xfrm>
            <a:off x="5308600" y="4032250"/>
            <a:ext cx="3259138" cy="1558925"/>
          </a:xfrm>
          <a:custGeom>
            <a:avLst/>
            <a:gdLst>
              <a:gd name="connsiteX0" fmla="*/ 0 w 3640347"/>
              <a:gd name="connsiteY0" fmla="*/ 1365139 h 1387551"/>
              <a:gd name="connsiteX1" fmla="*/ 405442 w 3640347"/>
              <a:gd name="connsiteY1" fmla="*/ 1365139 h 1387551"/>
              <a:gd name="connsiteX2" fmla="*/ 750498 w 3640347"/>
              <a:gd name="connsiteY2" fmla="*/ 1132225 h 1387551"/>
              <a:gd name="connsiteX3" fmla="*/ 948906 w 3640347"/>
              <a:gd name="connsiteY3" fmla="*/ 959697 h 1387551"/>
              <a:gd name="connsiteX4" fmla="*/ 1811547 w 3640347"/>
              <a:gd name="connsiteY4" fmla="*/ 588761 h 1387551"/>
              <a:gd name="connsiteX5" fmla="*/ 2070340 w 3640347"/>
              <a:gd name="connsiteY5" fmla="*/ 614640 h 1387551"/>
              <a:gd name="connsiteX6" fmla="*/ 2389517 w 3640347"/>
              <a:gd name="connsiteY6" fmla="*/ 442112 h 1387551"/>
              <a:gd name="connsiteX7" fmla="*/ 2846717 w 3640347"/>
              <a:gd name="connsiteY7" fmla="*/ 97056 h 1387551"/>
              <a:gd name="connsiteX8" fmla="*/ 3165894 w 3640347"/>
              <a:gd name="connsiteY8" fmla="*/ 122935 h 1387551"/>
              <a:gd name="connsiteX9" fmla="*/ 3165894 w 3640347"/>
              <a:gd name="connsiteY9" fmla="*/ 10791 h 1387551"/>
              <a:gd name="connsiteX10" fmla="*/ 3640347 w 3640347"/>
              <a:gd name="connsiteY10" fmla="*/ 10791 h 1387551"/>
              <a:gd name="connsiteX0" fmla="*/ 0 w 3640347"/>
              <a:gd name="connsiteY0" fmla="*/ 1365139 h 1365139"/>
              <a:gd name="connsiteX1" fmla="*/ 405442 w 3640347"/>
              <a:gd name="connsiteY1" fmla="*/ 1365139 h 1365139"/>
              <a:gd name="connsiteX2" fmla="*/ 750498 w 3640347"/>
              <a:gd name="connsiteY2" fmla="*/ 1132225 h 1365139"/>
              <a:gd name="connsiteX3" fmla="*/ 948906 w 3640347"/>
              <a:gd name="connsiteY3" fmla="*/ 959697 h 1365139"/>
              <a:gd name="connsiteX4" fmla="*/ 1811547 w 3640347"/>
              <a:gd name="connsiteY4" fmla="*/ 588761 h 1365139"/>
              <a:gd name="connsiteX5" fmla="*/ 2070340 w 3640347"/>
              <a:gd name="connsiteY5" fmla="*/ 614640 h 1365139"/>
              <a:gd name="connsiteX6" fmla="*/ 2389517 w 3640347"/>
              <a:gd name="connsiteY6" fmla="*/ 442112 h 1365139"/>
              <a:gd name="connsiteX7" fmla="*/ 2846717 w 3640347"/>
              <a:gd name="connsiteY7" fmla="*/ 97056 h 1365139"/>
              <a:gd name="connsiteX8" fmla="*/ 3165894 w 3640347"/>
              <a:gd name="connsiteY8" fmla="*/ 122935 h 1365139"/>
              <a:gd name="connsiteX9" fmla="*/ 3165894 w 3640347"/>
              <a:gd name="connsiteY9" fmla="*/ 10791 h 1365139"/>
              <a:gd name="connsiteX10" fmla="*/ 3640347 w 3640347"/>
              <a:gd name="connsiteY10" fmla="*/ 10791 h 1365139"/>
              <a:gd name="connsiteX0" fmla="*/ 0 w 3640347"/>
              <a:gd name="connsiteY0" fmla="*/ 1365139 h 1365139"/>
              <a:gd name="connsiteX1" fmla="*/ 405442 w 3640347"/>
              <a:gd name="connsiteY1" fmla="*/ 1365139 h 1365139"/>
              <a:gd name="connsiteX2" fmla="*/ 750498 w 3640347"/>
              <a:gd name="connsiteY2" fmla="*/ 1132225 h 1365139"/>
              <a:gd name="connsiteX3" fmla="*/ 948906 w 3640347"/>
              <a:gd name="connsiteY3" fmla="*/ 959697 h 1365139"/>
              <a:gd name="connsiteX4" fmla="*/ 1811547 w 3640347"/>
              <a:gd name="connsiteY4" fmla="*/ 588761 h 1365139"/>
              <a:gd name="connsiteX5" fmla="*/ 2070340 w 3640347"/>
              <a:gd name="connsiteY5" fmla="*/ 614640 h 1365139"/>
              <a:gd name="connsiteX6" fmla="*/ 2389517 w 3640347"/>
              <a:gd name="connsiteY6" fmla="*/ 442112 h 1365139"/>
              <a:gd name="connsiteX7" fmla="*/ 2846717 w 3640347"/>
              <a:gd name="connsiteY7" fmla="*/ 97056 h 1365139"/>
              <a:gd name="connsiteX8" fmla="*/ 3165894 w 3640347"/>
              <a:gd name="connsiteY8" fmla="*/ 122935 h 1365139"/>
              <a:gd name="connsiteX9" fmla="*/ 3165894 w 3640347"/>
              <a:gd name="connsiteY9" fmla="*/ 10791 h 1365139"/>
              <a:gd name="connsiteX10" fmla="*/ 3640347 w 3640347"/>
              <a:gd name="connsiteY10" fmla="*/ 10791 h 1365139"/>
              <a:gd name="connsiteX0" fmla="*/ 0 w 3640347"/>
              <a:gd name="connsiteY0" fmla="*/ 1365139 h 1365139"/>
              <a:gd name="connsiteX1" fmla="*/ 405442 w 3640347"/>
              <a:gd name="connsiteY1" fmla="*/ 1365139 h 1365139"/>
              <a:gd name="connsiteX2" fmla="*/ 750498 w 3640347"/>
              <a:gd name="connsiteY2" fmla="*/ 1132225 h 1365139"/>
              <a:gd name="connsiteX3" fmla="*/ 948906 w 3640347"/>
              <a:gd name="connsiteY3" fmla="*/ 959697 h 1365139"/>
              <a:gd name="connsiteX4" fmla="*/ 1811547 w 3640347"/>
              <a:gd name="connsiteY4" fmla="*/ 588761 h 1365139"/>
              <a:gd name="connsiteX5" fmla="*/ 2070340 w 3640347"/>
              <a:gd name="connsiteY5" fmla="*/ 614640 h 1365139"/>
              <a:gd name="connsiteX6" fmla="*/ 2389517 w 3640347"/>
              <a:gd name="connsiteY6" fmla="*/ 442112 h 1365139"/>
              <a:gd name="connsiteX7" fmla="*/ 2846717 w 3640347"/>
              <a:gd name="connsiteY7" fmla="*/ 97056 h 1365139"/>
              <a:gd name="connsiteX8" fmla="*/ 3165894 w 3640347"/>
              <a:gd name="connsiteY8" fmla="*/ 122935 h 1365139"/>
              <a:gd name="connsiteX9" fmla="*/ 3165894 w 3640347"/>
              <a:gd name="connsiteY9" fmla="*/ 10791 h 1365139"/>
              <a:gd name="connsiteX10" fmla="*/ 3640347 w 3640347"/>
              <a:gd name="connsiteY10" fmla="*/ 10791 h 1365139"/>
              <a:gd name="connsiteX0" fmla="*/ 0 w 3640347"/>
              <a:gd name="connsiteY0" fmla="*/ 1365139 h 1365139"/>
              <a:gd name="connsiteX1" fmla="*/ 405442 w 3640347"/>
              <a:gd name="connsiteY1" fmla="*/ 1365139 h 1365139"/>
              <a:gd name="connsiteX2" fmla="*/ 750498 w 3640347"/>
              <a:gd name="connsiteY2" fmla="*/ 1132225 h 1365139"/>
              <a:gd name="connsiteX3" fmla="*/ 948906 w 3640347"/>
              <a:gd name="connsiteY3" fmla="*/ 959697 h 1365139"/>
              <a:gd name="connsiteX4" fmla="*/ 1811547 w 3640347"/>
              <a:gd name="connsiteY4" fmla="*/ 588761 h 1365139"/>
              <a:gd name="connsiteX5" fmla="*/ 2070340 w 3640347"/>
              <a:gd name="connsiteY5" fmla="*/ 614640 h 1365139"/>
              <a:gd name="connsiteX6" fmla="*/ 2389517 w 3640347"/>
              <a:gd name="connsiteY6" fmla="*/ 442112 h 1365139"/>
              <a:gd name="connsiteX7" fmla="*/ 2846717 w 3640347"/>
              <a:gd name="connsiteY7" fmla="*/ 97056 h 1365139"/>
              <a:gd name="connsiteX8" fmla="*/ 3165894 w 3640347"/>
              <a:gd name="connsiteY8" fmla="*/ 122935 h 1365139"/>
              <a:gd name="connsiteX9" fmla="*/ 3165894 w 3640347"/>
              <a:gd name="connsiteY9" fmla="*/ 10791 h 1365139"/>
              <a:gd name="connsiteX10" fmla="*/ 3640347 w 3640347"/>
              <a:gd name="connsiteY10" fmla="*/ 10791 h 1365139"/>
              <a:gd name="connsiteX0" fmla="*/ 0 w 3640347"/>
              <a:gd name="connsiteY0" fmla="*/ 1365139 h 1365139"/>
              <a:gd name="connsiteX1" fmla="*/ 405442 w 3640347"/>
              <a:gd name="connsiteY1" fmla="*/ 1365139 h 1365139"/>
              <a:gd name="connsiteX2" fmla="*/ 750498 w 3640347"/>
              <a:gd name="connsiteY2" fmla="*/ 1132225 h 1365139"/>
              <a:gd name="connsiteX3" fmla="*/ 948906 w 3640347"/>
              <a:gd name="connsiteY3" fmla="*/ 959697 h 1365139"/>
              <a:gd name="connsiteX4" fmla="*/ 1811547 w 3640347"/>
              <a:gd name="connsiteY4" fmla="*/ 588761 h 1365139"/>
              <a:gd name="connsiteX5" fmla="*/ 2070340 w 3640347"/>
              <a:gd name="connsiteY5" fmla="*/ 614640 h 1365139"/>
              <a:gd name="connsiteX6" fmla="*/ 2389517 w 3640347"/>
              <a:gd name="connsiteY6" fmla="*/ 442112 h 1365139"/>
              <a:gd name="connsiteX7" fmla="*/ 2846717 w 3640347"/>
              <a:gd name="connsiteY7" fmla="*/ 97056 h 1365139"/>
              <a:gd name="connsiteX8" fmla="*/ 3165894 w 3640347"/>
              <a:gd name="connsiteY8" fmla="*/ 122935 h 1365139"/>
              <a:gd name="connsiteX9" fmla="*/ 3165894 w 3640347"/>
              <a:gd name="connsiteY9" fmla="*/ 10791 h 1365139"/>
              <a:gd name="connsiteX10" fmla="*/ 3640347 w 3640347"/>
              <a:gd name="connsiteY10" fmla="*/ 10791 h 1365139"/>
              <a:gd name="connsiteX0" fmla="*/ 0 w 3640347"/>
              <a:gd name="connsiteY0" fmla="*/ 1365139 h 1365139"/>
              <a:gd name="connsiteX1" fmla="*/ 405442 w 3640347"/>
              <a:gd name="connsiteY1" fmla="*/ 1365139 h 1365139"/>
              <a:gd name="connsiteX2" fmla="*/ 750498 w 3640347"/>
              <a:gd name="connsiteY2" fmla="*/ 1132225 h 1365139"/>
              <a:gd name="connsiteX3" fmla="*/ 948906 w 3640347"/>
              <a:gd name="connsiteY3" fmla="*/ 959697 h 1365139"/>
              <a:gd name="connsiteX4" fmla="*/ 1811547 w 3640347"/>
              <a:gd name="connsiteY4" fmla="*/ 588761 h 1365139"/>
              <a:gd name="connsiteX5" fmla="*/ 2070340 w 3640347"/>
              <a:gd name="connsiteY5" fmla="*/ 614640 h 1365139"/>
              <a:gd name="connsiteX6" fmla="*/ 2389517 w 3640347"/>
              <a:gd name="connsiteY6" fmla="*/ 442112 h 1365139"/>
              <a:gd name="connsiteX7" fmla="*/ 2846717 w 3640347"/>
              <a:gd name="connsiteY7" fmla="*/ 97056 h 1365139"/>
              <a:gd name="connsiteX8" fmla="*/ 3165894 w 3640347"/>
              <a:gd name="connsiteY8" fmla="*/ 122935 h 1365139"/>
              <a:gd name="connsiteX9" fmla="*/ 3165894 w 3640347"/>
              <a:gd name="connsiteY9" fmla="*/ 10791 h 1365139"/>
              <a:gd name="connsiteX10" fmla="*/ 3640347 w 3640347"/>
              <a:gd name="connsiteY10" fmla="*/ 10791 h 1365139"/>
              <a:gd name="connsiteX0" fmla="*/ 0 w 3640347"/>
              <a:gd name="connsiteY0" fmla="*/ 1365139 h 1365139"/>
              <a:gd name="connsiteX1" fmla="*/ 405442 w 3640347"/>
              <a:gd name="connsiteY1" fmla="*/ 1365139 h 1365139"/>
              <a:gd name="connsiteX2" fmla="*/ 750498 w 3640347"/>
              <a:gd name="connsiteY2" fmla="*/ 1132225 h 1365139"/>
              <a:gd name="connsiteX3" fmla="*/ 948906 w 3640347"/>
              <a:gd name="connsiteY3" fmla="*/ 959697 h 1365139"/>
              <a:gd name="connsiteX4" fmla="*/ 1811547 w 3640347"/>
              <a:gd name="connsiteY4" fmla="*/ 588761 h 1365139"/>
              <a:gd name="connsiteX5" fmla="*/ 2070340 w 3640347"/>
              <a:gd name="connsiteY5" fmla="*/ 614640 h 1365139"/>
              <a:gd name="connsiteX6" fmla="*/ 2389517 w 3640347"/>
              <a:gd name="connsiteY6" fmla="*/ 442112 h 1365139"/>
              <a:gd name="connsiteX7" fmla="*/ 2846717 w 3640347"/>
              <a:gd name="connsiteY7" fmla="*/ 97056 h 1365139"/>
              <a:gd name="connsiteX8" fmla="*/ 3165894 w 3640347"/>
              <a:gd name="connsiteY8" fmla="*/ 122935 h 1365139"/>
              <a:gd name="connsiteX9" fmla="*/ 3165894 w 3640347"/>
              <a:gd name="connsiteY9" fmla="*/ 10791 h 1365139"/>
              <a:gd name="connsiteX10" fmla="*/ 3640347 w 3640347"/>
              <a:gd name="connsiteY10" fmla="*/ 10791 h 1365139"/>
              <a:gd name="connsiteX0" fmla="*/ 0 w 3640347"/>
              <a:gd name="connsiteY0" fmla="*/ 1365139 h 1365139"/>
              <a:gd name="connsiteX1" fmla="*/ 405442 w 3640347"/>
              <a:gd name="connsiteY1" fmla="*/ 1365139 h 1365139"/>
              <a:gd name="connsiteX2" fmla="*/ 750498 w 3640347"/>
              <a:gd name="connsiteY2" fmla="*/ 1132225 h 1365139"/>
              <a:gd name="connsiteX3" fmla="*/ 948906 w 3640347"/>
              <a:gd name="connsiteY3" fmla="*/ 959697 h 1365139"/>
              <a:gd name="connsiteX4" fmla="*/ 1811547 w 3640347"/>
              <a:gd name="connsiteY4" fmla="*/ 588761 h 1365139"/>
              <a:gd name="connsiteX5" fmla="*/ 2070340 w 3640347"/>
              <a:gd name="connsiteY5" fmla="*/ 614640 h 1365139"/>
              <a:gd name="connsiteX6" fmla="*/ 2389517 w 3640347"/>
              <a:gd name="connsiteY6" fmla="*/ 442112 h 1365139"/>
              <a:gd name="connsiteX7" fmla="*/ 2846717 w 3640347"/>
              <a:gd name="connsiteY7" fmla="*/ 97056 h 1365139"/>
              <a:gd name="connsiteX8" fmla="*/ 3165894 w 3640347"/>
              <a:gd name="connsiteY8" fmla="*/ 122935 h 1365139"/>
              <a:gd name="connsiteX9" fmla="*/ 3165894 w 3640347"/>
              <a:gd name="connsiteY9" fmla="*/ 10791 h 1365139"/>
              <a:gd name="connsiteX10" fmla="*/ 3640347 w 3640347"/>
              <a:gd name="connsiteY10" fmla="*/ 10791 h 1365139"/>
              <a:gd name="connsiteX0" fmla="*/ 0 w 3640347"/>
              <a:gd name="connsiteY0" fmla="*/ 1365139 h 1365139"/>
              <a:gd name="connsiteX1" fmla="*/ 405442 w 3640347"/>
              <a:gd name="connsiteY1" fmla="*/ 1365139 h 1365139"/>
              <a:gd name="connsiteX2" fmla="*/ 750498 w 3640347"/>
              <a:gd name="connsiteY2" fmla="*/ 1132225 h 1365139"/>
              <a:gd name="connsiteX3" fmla="*/ 948906 w 3640347"/>
              <a:gd name="connsiteY3" fmla="*/ 959697 h 1365139"/>
              <a:gd name="connsiteX4" fmla="*/ 1811547 w 3640347"/>
              <a:gd name="connsiteY4" fmla="*/ 588761 h 1365139"/>
              <a:gd name="connsiteX5" fmla="*/ 2070340 w 3640347"/>
              <a:gd name="connsiteY5" fmla="*/ 614640 h 1365139"/>
              <a:gd name="connsiteX6" fmla="*/ 2389517 w 3640347"/>
              <a:gd name="connsiteY6" fmla="*/ 442112 h 1365139"/>
              <a:gd name="connsiteX7" fmla="*/ 2846717 w 3640347"/>
              <a:gd name="connsiteY7" fmla="*/ 97056 h 1365139"/>
              <a:gd name="connsiteX8" fmla="*/ 3165894 w 3640347"/>
              <a:gd name="connsiteY8" fmla="*/ 122935 h 1365139"/>
              <a:gd name="connsiteX9" fmla="*/ 3165894 w 3640347"/>
              <a:gd name="connsiteY9" fmla="*/ 10791 h 1365139"/>
              <a:gd name="connsiteX10" fmla="*/ 3640347 w 3640347"/>
              <a:gd name="connsiteY10" fmla="*/ 10791 h 1365139"/>
              <a:gd name="connsiteX0" fmla="*/ 0 w 3640347"/>
              <a:gd name="connsiteY0" fmla="*/ 1354348 h 1354348"/>
              <a:gd name="connsiteX1" fmla="*/ 405442 w 3640347"/>
              <a:gd name="connsiteY1" fmla="*/ 1354348 h 1354348"/>
              <a:gd name="connsiteX2" fmla="*/ 750498 w 3640347"/>
              <a:gd name="connsiteY2" fmla="*/ 1121434 h 1354348"/>
              <a:gd name="connsiteX3" fmla="*/ 948906 w 3640347"/>
              <a:gd name="connsiteY3" fmla="*/ 948906 h 1354348"/>
              <a:gd name="connsiteX4" fmla="*/ 1811547 w 3640347"/>
              <a:gd name="connsiteY4" fmla="*/ 577970 h 1354348"/>
              <a:gd name="connsiteX5" fmla="*/ 2070340 w 3640347"/>
              <a:gd name="connsiteY5" fmla="*/ 603849 h 1354348"/>
              <a:gd name="connsiteX6" fmla="*/ 2389517 w 3640347"/>
              <a:gd name="connsiteY6" fmla="*/ 431321 h 1354348"/>
              <a:gd name="connsiteX7" fmla="*/ 2846717 w 3640347"/>
              <a:gd name="connsiteY7" fmla="*/ 86265 h 1354348"/>
              <a:gd name="connsiteX8" fmla="*/ 3165894 w 3640347"/>
              <a:gd name="connsiteY8" fmla="*/ 112144 h 1354348"/>
              <a:gd name="connsiteX9" fmla="*/ 3165894 w 3640347"/>
              <a:gd name="connsiteY9" fmla="*/ 0 h 1354348"/>
              <a:gd name="connsiteX10" fmla="*/ 3640347 w 3640347"/>
              <a:gd name="connsiteY10" fmla="*/ 0 h 1354348"/>
              <a:gd name="connsiteX0" fmla="*/ 0 w 3640347"/>
              <a:gd name="connsiteY0" fmla="*/ 1354348 h 1354348"/>
              <a:gd name="connsiteX1" fmla="*/ 405442 w 3640347"/>
              <a:gd name="connsiteY1" fmla="*/ 1354348 h 1354348"/>
              <a:gd name="connsiteX2" fmla="*/ 750498 w 3640347"/>
              <a:gd name="connsiteY2" fmla="*/ 1121434 h 1354348"/>
              <a:gd name="connsiteX3" fmla="*/ 948906 w 3640347"/>
              <a:gd name="connsiteY3" fmla="*/ 948906 h 1354348"/>
              <a:gd name="connsiteX4" fmla="*/ 1811547 w 3640347"/>
              <a:gd name="connsiteY4" fmla="*/ 577970 h 1354348"/>
              <a:gd name="connsiteX5" fmla="*/ 2070340 w 3640347"/>
              <a:gd name="connsiteY5" fmla="*/ 603849 h 1354348"/>
              <a:gd name="connsiteX6" fmla="*/ 2389517 w 3640347"/>
              <a:gd name="connsiteY6" fmla="*/ 431321 h 1354348"/>
              <a:gd name="connsiteX7" fmla="*/ 2846717 w 3640347"/>
              <a:gd name="connsiteY7" fmla="*/ 103518 h 1354348"/>
              <a:gd name="connsiteX8" fmla="*/ 3165894 w 3640347"/>
              <a:gd name="connsiteY8" fmla="*/ 112144 h 1354348"/>
              <a:gd name="connsiteX9" fmla="*/ 3165894 w 3640347"/>
              <a:gd name="connsiteY9" fmla="*/ 0 h 1354348"/>
              <a:gd name="connsiteX10" fmla="*/ 3640347 w 3640347"/>
              <a:gd name="connsiteY10" fmla="*/ 0 h 1354348"/>
              <a:gd name="connsiteX0" fmla="*/ 0 w 3640347"/>
              <a:gd name="connsiteY0" fmla="*/ 1354348 h 1354348"/>
              <a:gd name="connsiteX1" fmla="*/ 405442 w 3640347"/>
              <a:gd name="connsiteY1" fmla="*/ 1354348 h 1354348"/>
              <a:gd name="connsiteX2" fmla="*/ 750498 w 3640347"/>
              <a:gd name="connsiteY2" fmla="*/ 1121434 h 1354348"/>
              <a:gd name="connsiteX3" fmla="*/ 948906 w 3640347"/>
              <a:gd name="connsiteY3" fmla="*/ 948906 h 1354348"/>
              <a:gd name="connsiteX4" fmla="*/ 1811547 w 3640347"/>
              <a:gd name="connsiteY4" fmla="*/ 577970 h 1354348"/>
              <a:gd name="connsiteX5" fmla="*/ 2070340 w 3640347"/>
              <a:gd name="connsiteY5" fmla="*/ 603849 h 1354348"/>
              <a:gd name="connsiteX6" fmla="*/ 2389517 w 3640347"/>
              <a:gd name="connsiteY6" fmla="*/ 431321 h 1354348"/>
              <a:gd name="connsiteX7" fmla="*/ 2846717 w 3640347"/>
              <a:gd name="connsiteY7" fmla="*/ 103518 h 1354348"/>
              <a:gd name="connsiteX8" fmla="*/ 3165894 w 3640347"/>
              <a:gd name="connsiteY8" fmla="*/ 112144 h 1354348"/>
              <a:gd name="connsiteX9" fmla="*/ 3165894 w 3640347"/>
              <a:gd name="connsiteY9" fmla="*/ 0 h 1354348"/>
              <a:gd name="connsiteX10" fmla="*/ 3640347 w 3640347"/>
              <a:gd name="connsiteY10" fmla="*/ 0 h 1354348"/>
              <a:gd name="connsiteX0" fmla="*/ 0 w 3640347"/>
              <a:gd name="connsiteY0" fmla="*/ 1354348 h 1354348"/>
              <a:gd name="connsiteX1" fmla="*/ 405442 w 3640347"/>
              <a:gd name="connsiteY1" fmla="*/ 1354348 h 1354348"/>
              <a:gd name="connsiteX2" fmla="*/ 750498 w 3640347"/>
              <a:gd name="connsiteY2" fmla="*/ 1121434 h 1354348"/>
              <a:gd name="connsiteX3" fmla="*/ 948906 w 3640347"/>
              <a:gd name="connsiteY3" fmla="*/ 948906 h 1354348"/>
              <a:gd name="connsiteX4" fmla="*/ 1811547 w 3640347"/>
              <a:gd name="connsiteY4" fmla="*/ 577970 h 1354348"/>
              <a:gd name="connsiteX5" fmla="*/ 2070340 w 3640347"/>
              <a:gd name="connsiteY5" fmla="*/ 603849 h 1354348"/>
              <a:gd name="connsiteX6" fmla="*/ 2389517 w 3640347"/>
              <a:gd name="connsiteY6" fmla="*/ 431321 h 1354348"/>
              <a:gd name="connsiteX7" fmla="*/ 2829464 w 3640347"/>
              <a:gd name="connsiteY7" fmla="*/ 112145 h 1354348"/>
              <a:gd name="connsiteX8" fmla="*/ 3165894 w 3640347"/>
              <a:gd name="connsiteY8" fmla="*/ 112144 h 1354348"/>
              <a:gd name="connsiteX9" fmla="*/ 3165894 w 3640347"/>
              <a:gd name="connsiteY9" fmla="*/ 0 h 1354348"/>
              <a:gd name="connsiteX10" fmla="*/ 3640347 w 3640347"/>
              <a:gd name="connsiteY10" fmla="*/ 0 h 1354348"/>
              <a:gd name="connsiteX0" fmla="*/ 0 w 3640347"/>
              <a:gd name="connsiteY0" fmla="*/ 1354348 h 1354348"/>
              <a:gd name="connsiteX1" fmla="*/ 405442 w 3640347"/>
              <a:gd name="connsiteY1" fmla="*/ 1354348 h 1354348"/>
              <a:gd name="connsiteX2" fmla="*/ 750498 w 3640347"/>
              <a:gd name="connsiteY2" fmla="*/ 1121434 h 1354348"/>
              <a:gd name="connsiteX3" fmla="*/ 948906 w 3640347"/>
              <a:gd name="connsiteY3" fmla="*/ 948906 h 1354348"/>
              <a:gd name="connsiteX4" fmla="*/ 1811547 w 3640347"/>
              <a:gd name="connsiteY4" fmla="*/ 577970 h 1354348"/>
              <a:gd name="connsiteX5" fmla="*/ 2070340 w 3640347"/>
              <a:gd name="connsiteY5" fmla="*/ 603849 h 1354348"/>
              <a:gd name="connsiteX6" fmla="*/ 2389517 w 3640347"/>
              <a:gd name="connsiteY6" fmla="*/ 431321 h 1354348"/>
              <a:gd name="connsiteX7" fmla="*/ 2829464 w 3640347"/>
              <a:gd name="connsiteY7" fmla="*/ 112145 h 1354348"/>
              <a:gd name="connsiteX8" fmla="*/ 3165894 w 3640347"/>
              <a:gd name="connsiteY8" fmla="*/ 112144 h 1354348"/>
              <a:gd name="connsiteX9" fmla="*/ 3165894 w 3640347"/>
              <a:gd name="connsiteY9" fmla="*/ 0 h 1354348"/>
              <a:gd name="connsiteX10" fmla="*/ 3640347 w 3640347"/>
              <a:gd name="connsiteY10" fmla="*/ 0 h 1354348"/>
              <a:gd name="connsiteX0" fmla="*/ 0 w 3640347"/>
              <a:gd name="connsiteY0" fmla="*/ 1354348 h 1354348"/>
              <a:gd name="connsiteX1" fmla="*/ 405442 w 3640347"/>
              <a:gd name="connsiteY1" fmla="*/ 1354348 h 1354348"/>
              <a:gd name="connsiteX2" fmla="*/ 750498 w 3640347"/>
              <a:gd name="connsiteY2" fmla="*/ 1121434 h 1354348"/>
              <a:gd name="connsiteX3" fmla="*/ 948906 w 3640347"/>
              <a:gd name="connsiteY3" fmla="*/ 948906 h 1354348"/>
              <a:gd name="connsiteX4" fmla="*/ 1811547 w 3640347"/>
              <a:gd name="connsiteY4" fmla="*/ 577970 h 1354348"/>
              <a:gd name="connsiteX5" fmla="*/ 2070340 w 3640347"/>
              <a:gd name="connsiteY5" fmla="*/ 603849 h 1354348"/>
              <a:gd name="connsiteX6" fmla="*/ 2389517 w 3640347"/>
              <a:gd name="connsiteY6" fmla="*/ 431321 h 1354348"/>
              <a:gd name="connsiteX7" fmla="*/ 2829464 w 3640347"/>
              <a:gd name="connsiteY7" fmla="*/ 112145 h 1354348"/>
              <a:gd name="connsiteX8" fmla="*/ 3165894 w 3640347"/>
              <a:gd name="connsiteY8" fmla="*/ 112144 h 1354348"/>
              <a:gd name="connsiteX9" fmla="*/ 3165894 w 3640347"/>
              <a:gd name="connsiteY9" fmla="*/ 0 h 1354348"/>
              <a:gd name="connsiteX10" fmla="*/ 3640347 w 3640347"/>
              <a:gd name="connsiteY10" fmla="*/ 0 h 1354348"/>
              <a:gd name="connsiteX0" fmla="*/ 0 w 3640347"/>
              <a:gd name="connsiteY0" fmla="*/ 1354348 h 1354348"/>
              <a:gd name="connsiteX1" fmla="*/ 405442 w 3640347"/>
              <a:gd name="connsiteY1" fmla="*/ 1354348 h 1354348"/>
              <a:gd name="connsiteX2" fmla="*/ 750498 w 3640347"/>
              <a:gd name="connsiteY2" fmla="*/ 1121434 h 1354348"/>
              <a:gd name="connsiteX3" fmla="*/ 948906 w 3640347"/>
              <a:gd name="connsiteY3" fmla="*/ 948906 h 1354348"/>
              <a:gd name="connsiteX4" fmla="*/ 1811547 w 3640347"/>
              <a:gd name="connsiteY4" fmla="*/ 577970 h 1354348"/>
              <a:gd name="connsiteX5" fmla="*/ 2070340 w 3640347"/>
              <a:gd name="connsiteY5" fmla="*/ 603849 h 1354348"/>
              <a:gd name="connsiteX6" fmla="*/ 2389517 w 3640347"/>
              <a:gd name="connsiteY6" fmla="*/ 431321 h 1354348"/>
              <a:gd name="connsiteX7" fmla="*/ 2829464 w 3640347"/>
              <a:gd name="connsiteY7" fmla="*/ 112145 h 1354348"/>
              <a:gd name="connsiteX8" fmla="*/ 3165894 w 3640347"/>
              <a:gd name="connsiteY8" fmla="*/ 112144 h 1354348"/>
              <a:gd name="connsiteX9" fmla="*/ 3165894 w 3640347"/>
              <a:gd name="connsiteY9" fmla="*/ 0 h 1354348"/>
              <a:gd name="connsiteX10" fmla="*/ 3640347 w 3640347"/>
              <a:gd name="connsiteY10" fmla="*/ 0 h 1354348"/>
              <a:gd name="connsiteX0" fmla="*/ 0 w 3640347"/>
              <a:gd name="connsiteY0" fmla="*/ 1354348 h 1354348"/>
              <a:gd name="connsiteX1" fmla="*/ 405442 w 3640347"/>
              <a:gd name="connsiteY1" fmla="*/ 1354348 h 1354348"/>
              <a:gd name="connsiteX2" fmla="*/ 750498 w 3640347"/>
              <a:gd name="connsiteY2" fmla="*/ 1121434 h 1354348"/>
              <a:gd name="connsiteX3" fmla="*/ 948906 w 3640347"/>
              <a:gd name="connsiteY3" fmla="*/ 948906 h 1354348"/>
              <a:gd name="connsiteX4" fmla="*/ 1811547 w 3640347"/>
              <a:gd name="connsiteY4" fmla="*/ 577970 h 1354348"/>
              <a:gd name="connsiteX5" fmla="*/ 2070340 w 3640347"/>
              <a:gd name="connsiteY5" fmla="*/ 586596 h 1354348"/>
              <a:gd name="connsiteX6" fmla="*/ 2389517 w 3640347"/>
              <a:gd name="connsiteY6" fmla="*/ 431321 h 1354348"/>
              <a:gd name="connsiteX7" fmla="*/ 2829464 w 3640347"/>
              <a:gd name="connsiteY7" fmla="*/ 112145 h 1354348"/>
              <a:gd name="connsiteX8" fmla="*/ 3165894 w 3640347"/>
              <a:gd name="connsiteY8" fmla="*/ 112144 h 1354348"/>
              <a:gd name="connsiteX9" fmla="*/ 3165894 w 3640347"/>
              <a:gd name="connsiteY9" fmla="*/ 0 h 1354348"/>
              <a:gd name="connsiteX10" fmla="*/ 3640347 w 3640347"/>
              <a:gd name="connsiteY10" fmla="*/ 0 h 1354348"/>
              <a:gd name="connsiteX0" fmla="*/ 0 w 3640347"/>
              <a:gd name="connsiteY0" fmla="*/ 1354348 h 1354348"/>
              <a:gd name="connsiteX1" fmla="*/ 405442 w 3640347"/>
              <a:gd name="connsiteY1" fmla="*/ 1354348 h 1354348"/>
              <a:gd name="connsiteX2" fmla="*/ 750498 w 3640347"/>
              <a:gd name="connsiteY2" fmla="*/ 1121434 h 1354348"/>
              <a:gd name="connsiteX3" fmla="*/ 948906 w 3640347"/>
              <a:gd name="connsiteY3" fmla="*/ 948906 h 1354348"/>
              <a:gd name="connsiteX4" fmla="*/ 1811547 w 3640347"/>
              <a:gd name="connsiteY4" fmla="*/ 577970 h 1354348"/>
              <a:gd name="connsiteX5" fmla="*/ 2113472 w 3640347"/>
              <a:gd name="connsiteY5" fmla="*/ 569343 h 1354348"/>
              <a:gd name="connsiteX6" fmla="*/ 2389517 w 3640347"/>
              <a:gd name="connsiteY6" fmla="*/ 431321 h 1354348"/>
              <a:gd name="connsiteX7" fmla="*/ 2829464 w 3640347"/>
              <a:gd name="connsiteY7" fmla="*/ 112145 h 1354348"/>
              <a:gd name="connsiteX8" fmla="*/ 3165894 w 3640347"/>
              <a:gd name="connsiteY8" fmla="*/ 112144 h 1354348"/>
              <a:gd name="connsiteX9" fmla="*/ 3165894 w 3640347"/>
              <a:gd name="connsiteY9" fmla="*/ 0 h 1354348"/>
              <a:gd name="connsiteX10" fmla="*/ 3640347 w 3640347"/>
              <a:gd name="connsiteY10" fmla="*/ 0 h 1354348"/>
              <a:gd name="connsiteX0" fmla="*/ 0 w 3640347"/>
              <a:gd name="connsiteY0" fmla="*/ 1354348 h 1354348"/>
              <a:gd name="connsiteX1" fmla="*/ 405442 w 3640347"/>
              <a:gd name="connsiteY1" fmla="*/ 1354348 h 1354348"/>
              <a:gd name="connsiteX2" fmla="*/ 750498 w 3640347"/>
              <a:gd name="connsiteY2" fmla="*/ 1121434 h 1354348"/>
              <a:gd name="connsiteX3" fmla="*/ 948906 w 3640347"/>
              <a:gd name="connsiteY3" fmla="*/ 948906 h 1354348"/>
              <a:gd name="connsiteX4" fmla="*/ 1811547 w 3640347"/>
              <a:gd name="connsiteY4" fmla="*/ 577970 h 1354348"/>
              <a:gd name="connsiteX5" fmla="*/ 2113472 w 3640347"/>
              <a:gd name="connsiteY5" fmla="*/ 569343 h 1354348"/>
              <a:gd name="connsiteX6" fmla="*/ 2389517 w 3640347"/>
              <a:gd name="connsiteY6" fmla="*/ 431321 h 1354348"/>
              <a:gd name="connsiteX7" fmla="*/ 2829464 w 3640347"/>
              <a:gd name="connsiteY7" fmla="*/ 112145 h 1354348"/>
              <a:gd name="connsiteX8" fmla="*/ 3165894 w 3640347"/>
              <a:gd name="connsiteY8" fmla="*/ 112144 h 1354348"/>
              <a:gd name="connsiteX9" fmla="*/ 3165894 w 3640347"/>
              <a:gd name="connsiteY9" fmla="*/ 0 h 1354348"/>
              <a:gd name="connsiteX10" fmla="*/ 3640347 w 3640347"/>
              <a:gd name="connsiteY10" fmla="*/ 0 h 1354348"/>
              <a:gd name="connsiteX0" fmla="*/ 0 w 3640347"/>
              <a:gd name="connsiteY0" fmla="*/ 1354348 h 1354348"/>
              <a:gd name="connsiteX1" fmla="*/ 405442 w 3640347"/>
              <a:gd name="connsiteY1" fmla="*/ 1354348 h 1354348"/>
              <a:gd name="connsiteX2" fmla="*/ 750498 w 3640347"/>
              <a:gd name="connsiteY2" fmla="*/ 1121434 h 1354348"/>
              <a:gd name="connsiteX3" fmla="*/ 948906 w 3640347"/>
              <a:gd name="connsiteY3" fmla="*/ 948906 h 1354348"/>
              <a:gd name="connsiteX4" fmla="*/ 1811547 w 3640347"/>
              <a:gd name="connsiteY4" fmla="*/ 577970 h 1354348"/>
              <a:gd name="connsiteX5" fmla="*/ 2113472 w 3640347"/>
              <a:gd name="connsiteY5" fmla="*/ 569343 h 1354348"/>
              <a:gd name="connsiteX6" fmla="*/ 2389517 w 3640347"/>
              <a:gd name="connsiteY6" fmla="*/ 431321 h 1354348"/>
              <a:gd name="connsiteX7" fmla="*/ 2829464 w 3640347"/>
              <a:gd name="connsiteY7" fmla="*/ 112145 h 1354348"/>
              <a:gd name="connsiteX8" fmla="*/ 3165894 w 3640347"/>
              <a:gd name="connsiteY8" fmla="*/ 112144 h 1354348"/>
              <a:gd name="connsiteX9" fmla="*/ 3165894 w 3640347"/>
              <a:gd name="connsiteY9" fmla="*/ 0 h 1354348"/>
              <a:gd name="connsiteX10" fmla="*/ 3640347 w 3640347"/>
              <a:gd name="connsiteY10" fmla="*/ 0 h 1354348"/>
              <a:gd name="connsiteX0" fmla="*/ 0 w 3640347"/>
              <a:gd name="connsiteY0" fmla="*/ 1354348 h 1354348"/>
              <a:gd name="connsiteX1" fmla="*/ 405442 w 3640347"/>
              <a:gd name="connsiteY1" fmla="*/ 1354348 h 1354348"/>
              <a:gd name="connsiteX2" fmla="*/ 750498 w 3640347"/>
              <a:gd name="connsiteY2" fmla="*/ 1121434 h 1354348"/>
              <a:gd name="connsiteX3" fmla="*/ 948906 w 3640347"/>
              <a:gd name="connsiteY3" fmla="*/ 948906 h 1354348"/>
              <a:gd name="connsiteX4" fmla="*/ 1811547 w 3640347"/>
              <a:gd name="connsiteY4" fmla="*/ 577970 h 1354348"/>
              <a:gd name="connsiteX5" fmla="*/ 2113472 w 3640347"/>
              <a:gd name="connsiteY5" fmla="*/ 569343 h 1354348"/>
              <a:gd name="connsiteX6" fmla="*/ 2389517 w 3640347"/>
              <a:gd name="connsiteY6" fmla="*/ 431321 h 1354348"/>
              <a:gd name="connsiteX7" fmla="*/ 2829464 w 3640347"/>
              <a:gd name="connsiteY7" fmla="*/ 112145 h 1354348"/>
              <a:gd name="connsiteX8" fmla="*/ 3165894 w 3640347"/>
              <a:gd name="connsiteY8" fmla="*/ 112144 h 1354348"/>
              <a:gd name="connsiteX9" fmla="*/ 3165894 w 3640347"/>
              <a:gd name="connsiteY9" fmla="*/ 0 h 1354348"/>
              <a:gd name="connsiteX10" fmla="*/ 3640347 w 3640347"/>
              <a:gd name="connsiteY10" fmla="*/ 0 h 135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40347" h="1354348">
                <a:moveTo>
                  <a:pt x="0" y="1354348"/>
                </a:moveTo>
                <a:lnTo>
                  <a:pt x="405442" y="1354348"/>
                </a:lnTo>
                <a:lnTo>
                  <a:pt x="750498" y="1121434"/>
                </a:lnTo>
                <a:lnTo>
                  <a:pt x="948906" y="948906"/>
                </a:lnTo>
                <a:lnTo>
                  <a:pt x="1811547" y="577970"/>
                </a:lnTo>
                <a:lnTo>
                  <a:pt x="2113472" y="569343"/>
                </a:lnTo>
                <a:cubicBezTo>
                  <a:pt x="2219864" y="511834"/>
                  <a:pt x="2270185" y="507521"/>
                  <a:pt x="2389517" y="431321"/>
                </a:cubicBezTo>
                <a:lnTo>
                  <a:pt x="2829464" y="112145"/>
                </a:lnTo>
                <a:lnTo>
                  <a:pt x="3165894" y="112144"/>
                </a:lnTo>
                <a:lnTo>
                  <a:pt x="3165894" y="0"/>
                </a:lnTo>
                <a:lnTo>
                  <a:pt x="3640347" y="0"/>
                </a:lnTo>
              </a:path>
            </a:pathLst>
          </a:custGeom>
          <a:ln w="38100">
            <a:solidFill>
              <a:srgbClr val="FF990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dirty="0"/>
          </a:p>
        </p:txBody>
      </p:sp>
      <p:sp>
        <p:nvSpPr>
          <p:cNvPr id="27664" name="Rectangle 306"/>
          <p:cNvSpPr>
            <a:spLocks noChangeArrowheads="1"/>
          </p:cNvSpPr>
          <p:nvPr/>
        </p:nvSpPr>
        <p:spPr bwMode="auto">
          <a:xfrm>
            <a:off x="6751638" y="3040063"/>
            <a:ext cx="125253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spAutoFit/>
          </a:bodyPr>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lgn="ctr">
              <a:spcBef>
                <a:spcPct val="0"/>
              </a:spcBef>
              <a:spcAft>
                <a:spcPct val="0"/>
              </a:spcAft>
              <a:buClrTx/>
              <a:buFontTx/>
              <a:buNone/>
            </a:pPr>
            <a:r>
              <a:rPr lang="en-GB" altLang="zh-TW" sz="1200">
                <a:solidFill>
                  <a:srgbClr val="FFFFFF"/>
                </a:solidFill>
                <a:ea typeface="PMingLiU" panose="02020500000000000000" pitchFamily="18" charset="-120"/>
              </a:rPr>
              <a:t>Lamivudine</a:t>
            </a:r>
            <a:endParaRPr lang="zh-TW" altLang="en-US" sz="1200">
              <a:solidFill>
                <a:srgbClr val="FFFFFF"/>
              </a:solidFill>
              <a:ea typeface="PMingLiU" panose="02020500000000000000" pitchFamily="18" charset="-120"/>
            </a:endParaRPr>
          </a:p>
        </p:txBody>
      </p:sp>
      <p:sp>
        <p:nvSpPr>
          <p:cNvPr id="3" name="Freeform 2"/>
          <p:cNvSpPr/>
          <p:nvPr/>
        </p:nvSpPr>
        <p:spPr>
          <a:xfrm>
            <a:off x="5322888" y="5262563"/>
            <a:ext cx="3278187" cy="319087"/>
          </a:xfrm>
          <a:custGeom>
            <a:avLst/>
            <a:gdLst>
              <a:gd name="connsiteX0" fmla="*/ 0 w 3278038"/>
              <a:gd name="connsiteY0" fmla="*/ 319178 h 329969"/>
              <a:gd name="connsiteX1" fmla="*/ 879894 w 3278038"/>
              <a:gd name="connsiteY1" fmla="*/ 319178 h 329969"/>
              <a:gd name="connsiteX2" fmla="*/ 1854679 w 3278038"/>
              <a:gd name="connsiteY2" fmla="*/ 207034 h 329969"/>
              <a:gd name="connsiteX3" fmla="*/ 3278038 w 3278038"/>
              <a:gd name="connsiteY3" fmla="*/ 0 h 329969"/>
              <a:gd name="connsiteX0" fmla="*/ 0 w 3278038"/>
              <a:gd name="connsiteY0" fmla="*/ 319178 h 319178"/>
              <a:gd name="connsiteX1" fmla="*/ 879894 w 3278038"/>
              <a:gd name="connsiteY1" fmla="*/ 319178 h 319178"/>
              <a:gd name="connsiteX2" fmla="*/ 1854679 w 3278038"/>
              <a:gd name="connsiteY2" fmla="*/ 207034 h 319178"/>
              <a:gd name="connsiteX3" fmla="*/ 3278038 w 3278038"/>
              <a:gd name="connsiteY3" fmla="*/ 0 h 319178"/>
              <a:gd name="connsiteX0" fmla="*/ 0 w 3278038"/>
              <a:gd name="connsiteY0" fmla="*/ 319178 h 319178"/>
              <a:gd name="connsiteX1" fmla="*/ 879894 w 3278038"/>
              <a:gd name="connsiteY1" fmla="*/ 319178 h 319178"/>
              <a:gd name="connsiteX2" fmla="*/ 1854679 w 3278038"/>
              <a:gd name="connsiteY2" fmla="*/ 207034 h 319178"/>
              <a:gd name="connsiteX3" fmla="*/ 3278038 w 3278038"/>
              <a:gd name="connsiteY3" fmla="*/ 0 h 319178"/>
            </a:gdLst>
            <a:ahLst/>
            <a:cxnLst>
              <a:cxn ang="0">
                <a:pos x="connsiteX0" y="connsiteY0"/>
              </a:cxn>
              <a:cxn ang="0">
                <a:pos x="connsiteX1" y="connsiteY1"/>
              </a:cxn>
              <a:cxn ang="0">
                <a:pos x="connsiteX2" y="connsiteY2"/>
              </a:cxn>
              <a:cxn ang="0">
                <a:pos x="connsiteX3" y="connsiteY3"/>
              </a:cxn>
            </a:cxnLst>
            <a:rect l="l" t="t" r="r" b="b"/>
            <a:pathLst>
              <a:path w="3278038" h="319178">
                <a:moveTo>
                  <a:pt x="0" y="319178"/>
                </a:moveTo>
                <a:lnTo>
                  <a:pt x="879894" y="319178"/>
                </a:lnTo>
                <a:lnTo>
                  <a:pt x="1854679" y="207034"/>
                </a:lnTo>
                <a:cubicBezTo>
                  <a:pt x="2254370" y="153838"/>
                  <a:pt x="2766204" y="76919"/>
                  <a:pt x="3278038" y="0"/>
                </a:cubicBezTo>
              </a:path>
            </a:pathLst>
          </a:custGeom>
          <a:ln w="38100">
            <a:solidFill>
              <a:srgbClr val="CC99FF"/>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dirty="0"/>
          </a:p>
        </p:txBody>
      </p:sp>
      <p:sp>
        <p:nvSpPr>
          <p:cNvPr id="27" name="Freeform 26"/>
          <p:cNvSpPr/>
          <p:nvPr/>
        </p:nvSpPr>
        <p:spPr>
          <a:xfrm>
            <a:off x="5322888" y="5345113"/>
            <a:ext cx="3251200" cy="258762"/>
          </a:xfrm>
          <a:custGeom>
            <a:avLst/>
            <a:gdLst>
              <a:gd name="connsiteX0" fmla="*/ 0 w 3252159"/>
              <a:gd name="connsiteY0" fmla="*/ 248583 h 283274"/>
              <a:gd name="connsiteX1" fmla="*/ 534838 w 3252159"/>
              <a:gd name="connsiteY1" fmla="*/ 265836 h 283274"/>
              <a:gd name="connsiteX2" fmla="*/ 1639019 w 3252159"/>
              <a:gd name="connsiteY2" fmla="*/ 32922 h 283274"/>
              <a:gd name="connsiteX3" fmla="*/ 3252159 w 3252159"/>
              <a:gd name="connsiteY3" fmla="*/ 7043 h 283274"/>
              <a:gd name="connsiteX0" fmla="*/ 0 w 3252159"/>
              <a:gd name="connsiteY0" fmla="*/ 248583 h 265836"/>
              <a:gd name="connsiteX1" fmla="*/ 534838 w 3252159"/>
              <a:gd name="connsiteY1" fmla="*/ 265836 h 265836"/>
              <a:gd name="connsiteX2" fmla="*/ 1639019 w 3252159"/>
              <a:gd name="connsiteY2" fmla="*/ 32922 h 265836"/>
              <a:gd name="connsiteX3" fmla="*/ 3252159 w 3252159"/>
              <a:gd name="connsiteY3" fmla="*/ 7043 h 265836"/>
              <a:gd name="connsiteX0" fmla="*/ 0 w 3252159"/>
              <a:gd name="connsiteY0" fmla="*/ 248583 h 265836"/>
              <a:gd name="connsiteX1" fmla="*/ 534838 w 3252159"/>
              <a:gd name="connsiteY1" fmla="*/ 265836 h 265836"/>
              <a:gd name="connsiteX2" fmla="*/ 1639019 w 3252159"/>
              <a:gd name="connsiteY2" fmla="*/ 32922 h 265836"/>
              <a:gd name="connsiteX3" fmla="*/ 3252159 w 3252159"/>
              <a:gd name="connsiteY3" fmla="*/ 7043 h 265836"/>
              <a:gd name="connsiteX0" fmla="*/ 0 w 3252159"/>
              <a:gd name="connsiteY0" fmla="*/ 241540 h 258793"/>
              <a:gd name="connsiteX1" fmla="*/ 534838 w 3252159"/>
              <a:gd name="connsiteY1" fmla="*/ 258793 h 258793"/>
              <a:gd name="connsiteX2" fmla="*/ 1639019 w 3252159"/>
              <a:gd name="connsiteY2" fmla="*/ 25879 h 258793"/>
              <a:gd name="connsiteX3" fmla="*/ 3252159 w 3252159"/>
              <a:gd name="connsiteY3" fmla="*/ 0 h 258793"/>
            </a:gdLst>
            <a:ahLst/>
            <a:cxnLst>
              <a:cxn ang="0">
                <a:pos x="connsiteX0" y="connsiteY0"/>
              </a:cxn>
              <a:cxn ang="0">
                <a:pos x="connsiteX1" y="connsiteY1"/>
              </a:cxn>
              <a:cxn ang="0">
                <a:pos x="connsiteX2" y="connsiteY2"/>
              </a:cxn>
              <a:cxn ang="0">
                <a:pos x="connsiteX3" y="connsiteY3"/>
              </a:cxn>
            </a:cxnLst>
            <a:rect l="l" t="t" r="r" b="b"/>
            <a:pathLst>
              <a:path w="3252159" h="258793">
                <a:moveTo>
                  <a:pt x="0" y="241540"/>
                </a:moveTo>
                <a:lnTo>
                  <a:pt x="534838" y="258793"/>
                </a:lnTo>
                <a:lnTo>
                  <a:pt x="1639019" y="25879"/>
                </a:lnTo>
                <a:lnTo>
                  <a:pt x="3252159" y="0"/>
                </a:lnTo>
              </a:path>
            </a:pathLst>
          </a:custGeom>
          <a:ln w="38100">
            <a:solidFill>
              <a:srgbClr val="FF9900"/>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dirty="0"/>
          </a:p>
        </p:txBody>
      </p:sp>
      <p:sp>
        <p:nvSpPr>
          <p:cNvPr id="27667" name="Rectangle 306"/>
          <p:cNvSpPr>
            <a:spLocks noChangeArrowheads="1"/>
          </p:cNvSpPr>
          <p:nvPr/>
        </p:nvSpPr>
        <p:spPr bwMode="auto">
          <a:xfrm>
            <a:off x="7529513" y="5011738"/>
            <a:ext cx="125412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spAutoFit/>
          </a:bodyPr>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lgn="ctr">
              <a:spcBef>
                <a:spcPct val="0"/>
              </a:spcBef>
              <a:spcAft>
                <a:spcPct val="0"/>
              </a:spcAft>
              <a:buClrTx/>
              <a:buFontTx/>
              <a:buNone/>
            </a:pPr>
            <a:r>
              <a:rPr lang="en-GB" altLang="zh-TW" sz="1200">
                <a:solidFill>
                  <a:srgbClr val="FFFFFF"/>
                </a:solidFill>
                <a:ea typeface="PMingLiU" panose="02020500000000000000" pitchFamily="18" charset="-120"/>
              </a:rPr>
              <a:t>Lamivudine</a:t>
            </a:r>
            <a:endParaRPr lang="zh-TW" altLang="en-US" sz="1200">
              <a:solidFill>
                <a:srgbClr val="FFFFFF"/>
              </a:solidFill>
              <a:ea typeface="PMingLiU" panose="02020500000000000000" pitchFamily="18" charset="-120"/>
            </a:endParaRPr>
          </a:p>
        </p:txBody>
      </p:sp>
      <p:sp>
        <p:nvSpPr>
          <p:cNvPr id="27668" name="Rectangle 306"/>
          <p:cNvSpPr>
            <a:spLocks noChangeArrowheads="1"/>
          </p:cNvSpPr>
          <p:nvPr/>
        </p:nvSpPr>
        <p:spPr bwMode="auto">
          <a:xfrm>
            <a:off x="7610475" y="5340350"/>
            <a:ext cx="1252538"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spAutoFit/>
          </a:bodyPr>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lgn="ctr">
              <a:spcBef>
                <a:spcPct val="0"/>
              </a:spcBef>
              <a:spcAft>
                <a:spcPct val="0"/>
              </a:spcAft>
              <a:buClrTx/>
              <a:buFontTx/>
              <a:buNone/>
            </a:pPr>
            <a:r>
              <a:rPr lang="en-GB" altLang="zh-TW" sz="1200">
                <a:solidFill>
                  <a:srgbClr val="FFFFFF"/>
                </a:solidFill>
                <a:ea typeface="PMingLiU" panose="02020500000000000000" pitchFamily="18" charset="-120"/>
              </a:rPr>
              <a:t>Entecavir</a:t>
            </a:r>
            <a:endParaRPr lang="zh-TW" altLang="en-US" sz="1200">
              <a:solidFill>
                <a:srgbClr val="FFFFFF"/>
              </a:solidFill>
              <a:ea typeface="PMingLiU" panose="02020500000000000000" pitchFamily="18" charset="-120"/>
            </a:endParaRPr>
          </a:p>
        </p:txBody>
      </p:sp>
      <p:sp>
        <p:nvSpPr>
          <p:cNvPr id="27669" name="Rectangle 306"/>
          <p:cNvSpPr>
            <a:spLocks noChangeArrowheads="1"/>
          </p:cNvSpPr>
          <p:nvPr/>
        </p:nvSpPr>
        <p:spPr bwMode="auto">
          <a:xfrm>
            <a:off x="8132763" y="4652963"/>
            <a:ext cx="917575"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spAutoFit/>
          </a:bodyPr>
          <a:lstStyle>
            <a:lvl1pPr>
              <a:spcBef>
                <a:spcPct val="20000"/>
              </a:spcBef>
              <a:spcAft>
                <a:spcPct val="20000"/>
              </a:spcAft>
              <a:buClr>
                <a:srgbClr val="FFCC00"/>
              </a:buClr>
              <a:buFont typeface="Arial" panose="020B0604020202020204" pitchFamily="34" charset="0"/>
              <a:buChar char="●"/>
              <a:defRPr sz="2800" b="1">
                <a:solidFill>
                  <a:schemeClr val="bg1"/>
                </a:solidFill>
                <a:latin typeface="Arial" panose="020B0604020202020204" pitchFamily="34" charset="0"/>
              </a:defRPr>
            </a:lvl1pPr>
            <a:lvl2pPr marL="742950" indent="-285750">
              <a:spcBef>
                <a:spcPct val="20000"/>
              </a:spcBef>
              <a:spcAft>
                <a:spcPct val="20000"/>
              </a:spcAft>
              <a:buClr>
                <a:srgbClr val="FFCC00"/>
              </a:buClr>
              <a:buSzPct val="125000"/>
              <a:buFont typeface="Arial" panose="020B0604020202020204" pitchFamily="34" charset="0"/>
              <a:buChar char="-"/>
              <a:defRPr sz="2400" b="1">
                <a:solidFill>
                  <a:schemeClr val="bg1"/>
                </a:solidFill>
                <a:latin typeface="Arial" panose="020B0604020202020204" pitchFamily="34" charset="0"/>
              </a:defRPr>
            </a:lvl2pPr>
            <a:lvl3pPr marL="1143000" indent="-228600">
              <a:spcBef>
                <a:spcPct val="20000"/>
              </a:spcBef>
              <a:spcAft>
                <a:spcPct val="20000"/>
              </a:spcAft>
              <a:buClr>
                <a:srgbClr val="FFCC00"/>
              </a:buClr>
              <a:buSzPct val="125000"/>
              <a:buChar char="•"/>
              <a:defRPr sz="2000" b="1">
                <a:solidFill>
                  <a:schemeClr val="bg1"/>
                </a:solidFill>
                <a:latin typeface="Arial" panose="020B0604020202020204" pitchFamily="34" charset="0"/>
              </a:defRPr>
            </a:lvl3pPr>
            <a:lvl4pPr marL="16002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4pPr>
            <a:lvl5pPr marL="2057400" indent="-22860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5pPr>
            <a:lvl6pPr marL="25146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6pPr>
            <a:lvl7pPr marL="29718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7pPr>
            <a:lvl8pPr marL="34290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8pPr>
            <a:lvl9pPr marL="3886200" indent="-228600" eaLnBrk="0" fontAlgn="base" hangingPunct="0">
              <a:spcBef>
                <a:spcPct val="20000"/>
              </a:spcBef>
              <a:spcAft>
                <a:spcPct val="20000"/>
              </a:spcAft>
              <a:buClr>
                <a:srgbClr val="FFCC00"/>
              </a:buClr>
              <a:buSzPct val="125000"/>
              <a:buFont typeface="Arial" panose="020B0604020202020204" pitchFamily="34" charset="0"/>
              <a:buChar char="-"/>
              <a:defRPr b="1">
                <a:solidFill>
                  <a:schemeClr val="bg1"/>
                </a:solidFill>
                <a:latin typeface="Arial" panose="020B0604020202020204" pitchFamily="34" charset="0"/>
              </a:defRPr>
            </a:lvl9pPr>
          </a:lstStyle>
          <a:p>
            <a:pPr algn="ctr">
              <a:spcBef>
                <a:spcPct val="0"/>
              </a:spcBef>
              <a:spcAft>
                <a:spcPct val="0"/>
              </a:spcAft>
              <a:buClrTx/>
              <a:buFontTx/>
              <a:buNone/>
            </a:pPr>
            <a:r>
              <a:rPr lang="en-GB" altLang="zh-TW" sz="1200">
                <a:solidFill>
                  <a:srgbClr val="FFFFFF"/>
                </a:solidFill>
                <a:ea typeface="PMingLiU" panose="02020500000000000000" pitchFamily="18" charset="-120"/>
              </a:rPr>
              <a:t>HR: 1.10</a:t>
            </a:r>
          </a:p>
          <a:p>
            <a:pPr algn="ctr">
              <a:spcBef>
                <a:spcPct val="0"/>
              </a:spcBef>
              <a:spcAft>
                <a:spcPct val="0"/>
              </a:spcAft>
              <a:buClrTx/>
              <a:buFontTx/>
              <a:buNone/>
            </a:pPr>
            <a:r>
              <a:rPr lang="en-GB" altLang="zh-TW" sz="1200" i="1">
                <a:solidFill>
                  <a:srgbClr val="FFFFFF"/>
                </a:solidFill>
                <a:ea typeface="PMingLiU" panose="02020500000000000000" pitchFamily="18" charset="-120"/>
              </a:rPr>
              <a:t>P</a:t>
            </a:r>
            <a:r>
              <a:rPr lang="en-GB" altLang="zh-TW" sz="1200">
                <a:solidFill>
                  <a:srgbClr val="FFFFFF"/>
                </a:solidFill>
                <a:ea typeface="PMingLiU" panose="02020500000000000000" pitchFamily="18" charset="-120"/>
              </a:rPr>
              <a:t>=0.81</a:t>
            </a:r>
            <a:endParaRPr lang="zh-TW" altLang="en-US" sz="1200">
              <a:solidFill>
                <a:srgbClr val="FFFFFF"/>
              </a:solidFill>
              <a:ea typeface="PMingLiU" panose="02020500000000000000" pitchFamily="18" charset="-120"/>
            </a:endParaRPr>
          </a:p>
        </p:txBody>
      </p:sp>
    </p:spTree>
    <p:extLst>
      <p:ext uri="{BB962C8B-B14F-4D97-AF65-F5344CB8AC3E}">
        <p14:creationId xmlns:p14="http://schemas.microsoft.com/office/powerpoint/2010/main" xmlns="" val="203884546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UID" val="25233"/>
</p:tagLst>
</file>

<file path=ppt/tags/tag2.xml><?xml version="1.0" encoding="utf-8"?>
<p:tagLst xmlns:a="http://schemas.openxmlformats.org/drawingml/2006/main" xmlns:r="http://schemas.openxmlformats.org/officeDocument/2006/relationships" xmlns:p="http://schemas.openxmlformats.org/presentationml/2006/main">
  <p:tag name="UID" val="25234"/>
</p:tagLst>
</file>

<file path=ppt/theme/theme1.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710_1">
  <a:themeElements>
    <a:clrScheme name="1710_1 11">
      <a:dk1>
        <a:srgbClr val="F8F8F8"/>
      </a:dk1>
      <a:lt1>
        <a:srgbClr val="FFFFFF"/>
      </a:lt1>
      <a:dk2>
        <a:srgbClr val="FF9900"/>
      </a:dk2>
      <a:lt2>
        <a:srgbClr val="808080"/>
      </a:lt2>
      <a:accent1>
        <a:srgbClr val="FF6600"/>
      </a:accent1>
      <a:accent2>
        <a:srgbClr val="66CCFF"/>
      </a:accent2>
      <a:accent3>
        <a:srgbClr val="FFFFFF"/>
      </a:accent3>
      <a:accent4>
        <a:srgbClr val="D4D4D4"/>
      </a:accent4>
      <a:accent5>
        <a:srgbClr val="FFB8AA"/>
      </a:accent5>
      <a:accent6>
        <a:srgbClr val="5CB9E7"/>
      </a:accent6>
      <a:hlink>
        <a:srgbClr val="FFFFCC"/>
      </a:hlink>
      <a:folHlink>
        <a:srgbClr val="FF66CC"/>
      </a:folHlink>
    </a:clrScheme>
    <a:fontScheme name="1710_1">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1710_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710_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710_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710_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710_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710_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710_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710_1 8">
        <a:dk1>
          <a:srgbClr val="808080"/>
        </a:dk1>
        <a:lt1>
          <a:srgbClr val="F8F8F8"/>
        </a:lt1>
        <a:dk2>
          <a:srgbClr val="000066"/>
        </a:dk2>
        <a:lt2>
          <a:srgbClr val="FF9900"/>
        </a:lt2>
        <a:accent1>
          <a:srgbClr val="FF6600"/>
        </a:accent1>
        <a:accent2>
          <a:srgbClr val="66CCFF"/>
        </a:accent2>
        <a:accent3>
          <a:srgbClr val="AAAAB8"/>
        </a:accent3>
        <a:accent4>
          <a:srgbClr val="D4D4D4"/>
        </a:accent4>
        <a:accent5>
          <a:srgbClr val="FFB8AA"/>
        </a:accent5>
        <a:accent6>
          <a:srgbClr val="5CB9E7"/>
        </a:accent6>
        <a:hlink>
          <a:srgbClr val="008000"/>
        </a:hlink>
        <a:folHlink>
          <a:srgbClr val="FF66CC"/>
        </a:folHlink>
      </a:clrScheme>
      <a:clrMap bg1="dk2" tx1="lt1" bg2="dk1" tx2="lt2" accent1="accent1" accent2="accent2" accent3="accent3" accent4="accent4" accent5="accent5" accent6="accent6" hlink="hlink" folHlink="folHlink"/>
    </a:extraClrScheme>
    <a:extraClrScheme>
      <a:clrScheme name="1710_1 9">
        <a:dk1>
          <a:srgbClr val="000000"/>
        </a:dk1>
        <a:lt1>
          <a:srgbClr val="F8F8F8"/>
        </a:lt1>
        <a:dk2>
          <a:srgbClr val="000066"/>
        </a:dk2>
        <a:lt2>
          <a:srgbClr val="FF9900"/>
        </a:lt2>
        <a:accent1>
          <a:srgbClr val="FF6600"/>
        </a:accent1>
        <a:accent2>
          <a:srgbClr val="66CCFF"/>
        </a:accent2>
        <a:accent3>
          <a:srgbClr val="AAAAB8"/>
        </a:accent3>
        <a:accent4>
          <a:srgbClr val="D4D4D4"/>
        </a:accent4>
        <a:accent5>
          <a:srgbClr val="FFB8AA"/>
        </a:accent5>
        <a:accent6>
          <a:srgbClr val="5CB9E7"/>
        </a:accent6>
        <a:hlink>
          <a:srgbClr val="008000"/>
        </a:hlink>
        <a:folHlink>
          <a:srgbClr val="FF66CC"/>
        </a:folHlink>
      </a:clrScheme>
      <a:clrMap bg1="dk2" tx1="lt1" bg2="dk1" tx2="lt2" accent1="accent1" accent2="accent2" accent3="accent3" accent4="accent4" accent5="accent5" accent6="accent6" hlink="hlink" folHlink="folHlink"/>
    </a:extraClrScheme>
    <a:extraClrScheme>
      <a:clrScheme name="1710_1 10">
        <a:dk1>
          <a:srgbClr val="808080"/>
        </a:dk1>
        <a:lt1>
          <a:srgbClr val="F8F8F8"/>
        </a:lt1>
        <a:dk2>
          <a:srgbClr val="000066"/>
        </a:dk2>
        <a:lt2>
          <a:srgbClr val="FF9900"/>
        </a:lt2>
        <a:accent1>
          <a:srgbClr val="FF6600"/>
        </a:accent1>
        <a:accent2>
          <a:srgbClr val="66CCFF"/>
        </a:accent2>
        <a:accent3>
          <a:srgbClr val="AAAAB8"/>
        </a:accent3>
        <a:accent4>
          <a:srgbClr val="D4D4D4"/>
        </a:accent4>
        <a:accent5>
          <a:srgbClr val="FFB8AA"/>
        </a:accent5>
        <a:accent6>
          <a:srgbClr val="5CB9E7"/>
        </a:accent6>
        <a:hlink>
          <a:srgbClr val="FFFFCC"/>
        </a:hlink>
        <a:folHlink>
          <a:srgbClr val="FF66CC"/>
        </a:folHlink>
      </a:clrScheme>
      <a:clrMap bg1="dk2" tx1="lt1" bg2="dk1" tx2="lt2" accent1="accent1" accent2="accent2" accent3="accent3" accent4="accent4" accent5="accent5" accent6="accent6" hlink="hlink" folHlink="folHlink"/>
    </a:extraClrScheme>
    <a:extraClrScheme>
      <a:clrScheme name="1710_1 11">
        <a:dk1>
          <a:srgbClr val="F8F8F8"/>
        </a:dk1>
        <a:lt1>
          <a:srgbClr val="FFFFFF"/>
        </a:lt1>
        <a:dk2>
          <a:srgbClr val="FF9900"/>
        </a:dk2>
        <a:lt2>
          <a:srgbClr val="808080"/>
        </a:lt2>
        <a:accent1>
          <a:srgbClr val="FF6600"/>
        </a:accent1>
        <a:accent2>
          <a:srgbClr val="66CCFF"/>
        </a:accent2>
        <a:accent3>
          <a:srgbClr val="FFFFFF"/>
        </a:accent3>
        <a:accent4>
          <a:srgbClr val="D4D4D4"/>
        </a:accent4>
        <a:accent5>
          <a:srgbClr val="FFB8AA"/>
        </a:accent5>
        <a:accent6>
          <a:srgbClr val="5CB9E7"/>
        </a:accent6>
        <a:hlink>
          <a:srgbClr val="FFFFCC"/>
        </a:hlink>
        <a:folHlink>
          <a:srgbClr val="FF66C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lidesactive">
  <a:themeElements>
    <a:clrScheme name="">
      <a:dk1>
        <a:srgbClr val="000000"/>
      </a:dk1>
      <a:lt1>
        <a:srgbClr val="063DE8"/>
      </a:lt1>
      <a:dk2>
        <a:srgbClr val="000000"/>
      </a:dk2>
      <a:lt2>
        <a:srgbClr val="919191"/>
      </a:lt2>
      <a:accent1>
        <a:srgbClr val="618FFD"/>
      </a:accent1>
      <a:accent2>
        <a:srgbClr val="00AE00"/>
      </a:accent2>
      <a:accent3>
        <a:srgbClr val="AAAFF2"/>
      </a:accent3>
      <a:accent4>
        <a:srgbClr val="000000"/>
      </a:accent4>
      <a:accent5>
        <a:srgbClr val="B7C6FE"/>
      </a:accent5>
      <a:accent6>
        <a:srgbClr val="009D00"/>
      </a:accent6>
      <a:hlink>
        <a:srgbClr val="FC0128"/>
      </a:hlink>
      <a:folHlink>
        <a:srgbClr val="CECECE"/>
      </a:folHlink>
    </a:clrScheme>
    <a:fontScheme name="slidesactiv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rgbClr val="FFFFFF"/>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rgbClr val="FFFFFF"/>
            </a:solidFill>
            <a:effectLst/>
            <a:latin typeface="Times New Roman" panose="02020603050405020304" pitchFamily="18" charset="0"/>
          </a:defRPr>
        </a:defPPr>
      </a:lstStyle>
    </a:lnDef>
  </a:objectDefaults>
  <a:extraClrSchemeLst>
    <a:extraClrScheme>
      <a:clrScheme name="slidesactiv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lidesactiv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lidesactiv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lidesactiv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lidesactiv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lidesactiv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lidesactiv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1710_1 11">
    <a:dk1>
      <a:srgbClr val="F8F8F8"/>
    </a:dk1>
    <a:lt1>
      <a:srgbClr val="FFFFFF"/>
    </a:lt1>
    <a:dk2>
      <a:srgbClr val="FF9900"/>
    </a:dk2>
    <a:lt2>
      <a:srgbClr val="808080"/>
    </a:lt2>
    <a:accent1>
      <a:srgbClr val="FF6600"/>
    </a:accent1>
    <a:accent2>
      <a:srgbClr val="66CCFF"/>
    </a:accent2>
    <a:accent3>
      <a:srgbClr val="FFFFFF"/>
    </a:accent3>
    <a:accent4>
      <a:srgbClr val="D4D4D4"/>
    </a:accent4>
    <a:accent5>
      <a:srgbClr val="FFB8AA"/>
    </a:accent5>
    <a:accent6>
      <a:srgbClr val="5CB9E7"/>
    </a:accent6>
    <a:hlink>
      <a:srgbClr val="FFFFCC"/>
    </a:hlink>
    <a:folHlink>
      <a:srgbClr val="FF66CC"/>
    </a:folHlink>
  </a:clrScheme>
</a:themeOverride>
</file>

<file path=docProps/app.xml><?xml version="1.0" encoding="utf-8"?>
<Properties xmlns="http://schemas.openxmlformats.org/officeDocument/2006/extended-properties" xmlns:vt="http://schemas.openxmlformats.org/officeDocument/2006/docPropsVTypes">
  <TotalTime>791</TotalTime>
  <Words>7026</Words>
  <Application>Microsoft Office PowerPoint</Application>
  <PresentationFormat>On-screen Show (4:3)</PresentationFormat>
  <Paragraphs>1071</Paragraphs>
  <Slides>47</Slides>
  <Notes>30</Notes>
  <HiddenSlides>0</HiddenSlides>
  <MMClips>0</MMClips>
  <ScaleCrop>false</ScaleCrop>
  <HeadingPairs>
    <vt:vector size="6" baseType="variant">
      <vt:variant>
        <vt:lpstr>Theme</vt:lpstr>
      </vt:variant>
      <vt:variant>
        <vt:i4>3</vt:i4>
      </vt:variant>
      <vt:variant>
        <vt:lpstr>Embedded OLE Servers</vt:lpstr>
      </vt:variant>
      <vt:variant>
        <vt:i4>4</vt:i4>
      </vt:variant>
      <vt:variant>
        <vt:lpstr>Slide Titles</vt:lpstr>
      </vt:variant>
      <vt:variant>
        <vt:i4>47</vt:i4>
      </vt:variant>
    </vt:vector>
  </HeadingPairs>
  <TitlesOfParts>
    <vt:vector size="54" baseType="lpstr">
      <vt:lpstr>Office 테마</vt:lpstr>
      <vt:lpstr>1710_1</vt:lpstr>
      <vt:lpstr>slidesactive</vt:lpstr>
      <vt:lpstr>Microsoft Office Excel Chart</vt:lpstr>
      <vt:lpstr>Microsoft Office Excel 97-2003 Worksheet</vt:lpstr>
      <vt:lpstr>Chart</vt:lpstr>
      <vt:lpstr>Worksheet</vt:lpstr>
      <vt:lpstr>Does Treating HBV Change Outcomes? TransCaucausus Liver Symposium 2014</vt:lpstr>
      <vt:lpstr>Disclosures</vt:lpstr>
      <vt:lpstr>Ultimate Goal of CHB Treatment</vt:lpstr>
      <vt:lpstr>Slide 4</vt:lpstr>
      <vt:lpstr>Slide 5</vt:lpstr>
      <vt:lpstr>Slide 6</vt:lpstr>
      <vt:lpstr>Slide 7</vt:lpstr>
      <vt:lpstr>Entecavir vs Lamivudine in HBeAg(+) Patients at 48 Weeks</vt:lpstr>
      <vt:lpstr>Korean Cohort: Impact of Entecavir and Lamivudine on Survival in HBV (1999-2011)</vt:lpstr>
      <vt:lpstr>HCC Risk in Caucasian, Chronic HBV Patients Treated With Entecavir or Tenofovir DF</vt:lpstr>
      <vt:lpstr>Slide 11</vt:lpstr>
      <vt:lpstr>Slide 12</vt:lpstr>
      <vt:lpstr>Slide 13</vt:lpstr>
      <vt:lpstr>Study 103 and 102: Regression of Histologic Fibrosis at Week 240 in Asian Patients</vt:lpstr>
      <vt:lpstr>Study 103 and 102: Regression of Histologic Cirrhosis at Week 240 in Asian Patients</vt:lpstr>
      <vt:lpstr>Decompensated, Chronic HBV Liver Disease: Tenofovir DF + Emtricitabine Versus Entecavir</vt:lpstr>
      <vt:lpstr>Decompensated, Chronic HBV Liver Disease: Week 48 Safety Results</vt:lpstr>
      <vt:lpstr>Decompensated, Chronic HBV Liver Disease: Week 48 Efficacy Results</vt:lpstr>
      <vt:lpstr>Decompensated, Chronic HBV Liver Disease: Week 48 Efficacy Results</vt:lpstr>
      <vt:lpstr>Chronic HBV With Evidence of Hepatic Decompensation: Entecavir Versus Adefovir</vt:lpstr>
      <vt:lpstr>Chronic HBV With Evidence of Hepatic Decompensation: Week 48 Efficacy Results</vt:lpstr>
      <vt:lpstr>Chronic HBV With Evidence of Hepatic Decompensation: Week 48 Efficacy Results</vt:lpstr>
      <vt:lpstr>Cumulative Hepatocellular Cancer and Death Rates at Week 288</vt:lpstr>
      <vt:lpstr>LAM, ETV or Placebo for Patients  with Liver Failure due to CHB</vt:lpstr>
      <vt:lpstr>LAM, ETV or Placebo for Patients with Liver Failure due to CHB: Cumulative Survival</vt:lpstr>
      <vt:lpstr>LAM, ETV or Placebo for Patients with Liver Failure due to CHB: HBV DNA Level Affects Survival in Placebo Group</vt:lpstr>
      <vt:lpstr>LAM, ETV or Placebo for Patients  with Liver Failure Due to CHB:  Change in CTP and MELD Scores</vt:lpstr>
      <vt:lpstr>Slide 28</vt:lpstr>
      <vt:lpstr>Slide 29</vt:lpstr>
      <vt:lpstr>Slide 30</vt:lpstr>
      <vt:lpstr>Slide 31</vt:lpstr>
      <vt:lpstr>Slide 32</vt:lpstr>
      <vt:lpstr>Slide 33</vt:lpstr>
      <vt:lpstr>Slide 34</vt:lpstr>
      <vt:lpstr>Slide 35</vt:lpstr>
      <vt:lpstr>Slide 36</vt:lpstr>
      <vt:lpstr>Slide 37</vt:lpstr>
      <vt:lpstr>Overall Results for Interferon Prevent HCC</vt:lpstr>
      <vt:lpstr>Slide 39</vt:lpstr>
      <vt:lpstr>REACH-B Model</vt:lpstr>
      <vt:lpstr>Slide 41</vt:lpstr>
      <vt:lpstr>Slide 42</vt:lpstr>
      <vt:lpstr>Slide 43</vt:lpstr>
      <vt:lpstr>Slide 44</vt:lpstr>
      <vt:lpstr>Slide 45</vt:lpstr>
      <vt:lpstr>Slide 46</vt:lpstr>
      <vt:lpstr>Questions ?</vt:lpstr>
    </vt:vector>
  </TitlesOfParts>
  <Company>Gilead Sciences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슬라이드 1</dc:title>
  <dc:creator>skim05</dc:creator>
  <cp:lastModifiedBy>Duda</cp:lastModifiedBy>
  <cp:revision>31</cp:revision>
  <dcterms:created xsi:type="dcterms:W3CDTF">2013-05-13T01:29:18Z</dcterms:created>
  <dcterms:modified xsi:type="dcterms:W3CDTF">2014-08-21T23:55:30Z</dcterms:modified>
</cp:coreProperties>
</file>