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rawings/drawing1.xml" ContentType="application/vnd.openxmlformats-officedocument.drawingml.chartshap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6" r:id="rId2"/>
    <p:sldId id="257" r:id="rId3"/>
    <p:sldId id="275" r:id="rId4"/>
    <p:sldId id="276" r:id="rId5"/>
    <p:sldId id="277" r:id="rId6"/>
    <p:sldId id="278" r:id="rId7"/>
    <p:sldId id="279" r:id="rId8"/>
    <p:sldId id="259" r:id="rId9"/>
    <p:sldId id="260" r:id="rId10"/>
    <p:sldId id="280" r:id="rId11"/>
    <p:sldId id="281" r:id="rId12"/>
    <p:sldId id="283" r:id="rId13"/>
    <p:sldId id="282" r:id="rId14"/>
    <p:sldId id="284" r:id="rId15"/>
    <p:sldId id="286" r:id="rId16"/>
    <p:sldId id="285" r:id="rId1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29"/>
  </p:clrMru>
</p:presentationPr>
</file>

<file path=ppt/tableStyles.xml><?xml version="1.0" encoding="utf-8"?>
<a:tblStyleLst xmlns:a="http://schemas.openxmlformats.org/drawingml/2006/main" def="{5C22544A-7EE6-4342-B048-85BDC9FD1C3A}"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38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Users\Dr.%20G.%20Chaltikyan\Documents\AATM\Teleconsults\2011_DILI_Teya\Kontanidis%20Anastasia%20Chemistry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r.%20G.%20Chaltikyan\Documents\AATM\Teleconsults\2011_DILI_Teya\Kontanidis%20Anastasia%20Chemistry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34"/>
  <c:chart>
    <c:title>
      <c:tx>
        <c:rich>
          <a:bodyPr/>
          <a:lstStyle/>
          <a:p>
            <a:pPr>
              <a:defRPr>
                <a:solidFill>
                  <a:schemeClr val="accent5">
                    <a:lumMod val="25000"/>
                  </a:schemeClr>
                </a:solidFill>
              </a:defRPr>
            </a:pPr>
            <a:r>
              <a:rPr lang="en-US" dirty="0" smtClean="0">
                <a:solidFill>
                  <a:schemeClr val="accent5">
                    <a:lumMod val="25000"/>
                  </a:schemeClr>
                </a:solidFill>
              </a:rPr>
              <a:t>Timeline</a:t>
            </a:r>
            <a:r>
              <a:rPr lang="en-US" baseline="0" dirty="0" smtClean="0">
                <a:solidFill>
                  <a:schemeClr val="accent5">
                    <a:lumMod val="25000"/>
                  </a:schemeClr>
                </a:solidFill>
              </a:rPr>
              <a:t> </a:t>
            </a:r>
            <a:r>
              <a:rPr lang="en-US" dirty="0" smtClean="0">
                <a:solidFill>
                  <a:schemeClr val="accent5">
                    <a:lumMod val="25000"/>
                  </a:schemeClr>
                </a:solidFill>
              </a:rPr>
              <a:t>of</a:t>
            </a:r>
            <a:r>
              <a:rPr lang="en-US" baseline="0" dirty="0" smtClean="0">
                <a:solidFill>
                  <a:schemeClr val="accent5">
                    <a:lumMod val="25000"/>
                  </a:schemeClr>
                </a:solidFill>
              </a:rPr>
              <a:t> Liver Enzymes</a:t>
            </a:r>
            <a:endParaRPr lang="en-US" dirty="0">
              <a:solidFill>
                <a:schemeClr val="accent5">
                  <a:lumMod val="25000"/>
                </a:schemeClr>
              </a:solidFill>
            </a:endParaRPr>
          </a:p>
        </c:rich>
      </c:tx>
      <c:layout/>
    </c:title>
    <c:plotArea>
      <c:layout>
        <c:manualLayout>
          <c:layoutTarget val="inner"/>
          <c:xMode val="edge"/>
          <c:yMode val="edge"/>
          <c:x val="9.2398184601924574E-2"/>
          <c:y val="0.12235084420417597"/>
          <c:w val="0.86593514873140853"/>
          <c:h val="0.54400340815607062"/>
        </c:manualLayout>
      </c:layout>
      <c:lineChart>
        <c:grouping val="standard"/>
        <c:ser>
          <c:idx val="0"/>
          <c:order val="0"/>
          <c:tx>
            <c:strRef>
              <c:f>Sheet3!$A$3</c:f>
              <c:strCache>
                <c:ptCount val="1"/>
                <c:pt idx="0">
                  <c:v>ALT</c:v>
                </c:pt>
              </c:strCache>
            </c:strRef>
          </c:tx>
          <c:marker>
            <c:symbol val="none"/>
          </c:marker>
          <c:cat>
            <c:strRef>
              <c:f>Sheet3!$B$1:$X$2</c:f>
              <c:strCache>
                <c:ptCount val="23"/>
                <c:pt idx="0">
                  <c:v>19.07.10</c:v>
                </c:pt>
                <c:pt idx="1">
                  <c:v>19.08.10</c:v>
                </c:pt>
                <c:pt idx="2">
                  <c:v>22.09.10</c:v>
                </c:pt>
                <c:pt idx="3">
                  <c:v>25.10.10</c:v>
                </c:pt>
                <c:pt idx="4">
                  <c:v>07.12.10</c:v>
                </c:pt>
                <c:pt idx="5">
                  <c:v>22.02.11</c:v>
                </c:pt>
                <c:pt idx="6">
                  <c:v>28.02.11</c:v>
                </c:pt>
                <c:pt idx="7">
                  <c:v>23.03.11</c:v>
                </c:pt>
                <c:pt idx="8">
                  <c:v>26.03.11</c:v>
                </c:pt>
                <c:pt idx="9">
                  <c:v>05.04.11</c:v>
                </c:pt>
                <c:pt idx="10">
                  <c:v>06.04.11</c:v>
                </c:pt>
                <c:pt idx="11">
                  <c:v>07.04.11</c:v>
                </c:pt>
                <c:pt idx="12">
                  <c:v>09.04.11</c:v>
                </c:pt>
                <c:pt idx="13">
                  <c:v>11.04.11</c:v>
                </c:pt>
                <c:pt idx="14">
                  <c:v>14.04.11</c:v>
                </c:pt>
                <c:pt idx="15">
                  <c:v>18.04.11*</c:v>
                </c:pt>
                <c:pt idx="16">
                  <c:v>20.04.11</c:v>
                </c:pt>
                <c:pt idx="17">
                  <c:v>22.04.11</c:v>
                </c:pt>
                <c:pt idx="18">
                  <c:v>26.04.11</c:v>
                </c:pt>
                <c:pt idx="19">
                  <c:v>10.05.11</c:v>
                </c:pt>
                <c:pt idx="20">
                  <c:v>31.05.11</c:v>
                </c:pt>
                <c:pt idx="21">
                  <c:v>16.06.11</c:v>
                </c:pt>
                <c:pt idx="22">
                  <c:v>20.07.11</c:v>
                </c:pt>
              </c:strCache>
            </c:strRef>
          </c:cat>
          <c:val>
            <c:numRef>
              <c:f>Sheet3!$B$3:$X$3</c:f>
              <c:numCache>
                <c:formatCode>General</c:formatCode>
                <c:ptCount val="23"/>
                <c:pt idx="0">
                  <c:v>16</c:v>
                </c:pt>
                <c:pt idx="1">
                  <c:v>22</c:v>
                </c:pt>
                <c:pt idx="2">
                  <c:v>26</c:v>
                </c:pt>
                <c:pt idx="3">
                  <c:v>39</c:v>
                </c:pt>
                <c:pt idx="4">
                  <c:v>212</c:v>
                </c:pt>
                <c:pt idx="5">
                  <c:v>372</c:v>
                </c:pt>
                <c:pt idx="6">
                  <c:v>516</c:v>
                </c:pt>
                <c:pt idx="7">
                  <c:v>562</c:v>
                </c:pt>
                <c:pt idx="8">
                  <c:v>758</c:v>
                </c:pt>
                <c:pt idx="9">
                  <c:v>794</c:v>
                </c:pt>
                <c:pt idx="10">
                  <c:v>762</c:v>
                </c:pt>
                <c:pt idx="11">
                  <c:v>745</c:v>
                </c:pt>
                <c:pt idx="12">
                  <c:v>693</c:v>
                </c:pt>
                <c:pt idx="13">
                  <c:v>627</c:v>
                </c:pt>
                <c:pt idx="14">
                  <c:v>700</c:v>
                </c:pt>
                <c:pt idx="15">
                  <c:v>513</c:v>
                </c:pt>
                <c:pt idx="16">
                  <c:v>431</c:v>
                </c:pt>
                <c:pt idx="17">
                  <c:v>356</c:v>
                </c:pt>
                <c:pt idx="18">
                  <c:v>296</c:v>
                </c:pt>
                <c:pt idx="19">
                  <c:v>415</c:v>
                </c:pt>
                <c:pt idx="20">
                  <c:v>276</c:v>
                </c:pt>
                <c:pt idx="21">
                  <c:v>185</c:v>
                </c:pt>
                <c:pt idx="22">
                  <c:v>58</c:v>
                </c:pt>
              </c:numCache>
            </c:numRef>
          </c:val>
        </c:ser>
        <c:ser>
          <c:idx val="1"/>
          <c:order val="1"/>
          <c:tx>
            <c:strRef>
              <c:f>Sheet3!$A$4</c:f>
              <c:strCache>
                <c:ptCount val="1"/>
                <c:pt idx="0">
                  <c:v>AST</c:v>
                </c:pt>
              </c:strCache>
            </c:strRef>
          </c:tx>
          <c:spPr>
            <a:ln w="50800">
              <a:solidFill>
                <a:srgbClr val="7030A0"/>
              </a:solidFill>
            </a:ln>
          </c:spPr>
          <c:marker>
            <c:symbol val="none"/>
          </c:marker>
          <c:cat>
            <c:strRef>
              <c:f>Sheet3!$B$1:$X$2</c:f>
              <c:strCache>
                <c:ptCount val="23"/>
                <c:pt idx="0">
                  <c:v>19.07.10</c:v>
                </c:pt>
                <c:pt idx="1">
                  <c:v>19.08.10</c:v>
                </c:pt>
                <c:pt idx="2">
                  <c:v>22.09.10</c:v>
                </c:pt>
                <c:pt idx="3">
                  <c:v>25.10.10</c:v>
                </c:pt>
                <c:pt idx="4">
                  <c:v>07.12.10</c:v>
                </c:pt>
                <c:pt idx="5">
                  <c:v>22.02.11</c:v>
                </c:pt>
                <c:pt idx="6">
                  <c:v>28.02.11</c:v>
                </c:pt>
                <c:pt idx="7">
                  <c:v>23.03.11</c:v>
                </c:pt>
                <c:pt idx="8">
                  <c:v>26.03.11</c:v>
                </c:pt>
                <c:pt idx="9">
                  <c:v>05.04.11</c:v>
                </c:pt>
                <c:pt idx="10">
                  <c:v>06.04.11</c:v>
                </c:pt>
                <c:pt idx="11">
                  <c:v>07.04.11</c:v>
                </c:pt>
                <c:pt idx="12">
                  <c:v>09.04.11</c:v>
                </c:pt>
                <c:pt idx="13">
                  <c:v>11.04.11</c:v>
                </c:pt>
                <c:pt idx="14">
                  <c:v>14.04.11</c:v>
                </c:pt>
                <c:pt idx="15">
                  <c:v>18.04.11*</c:v>
                </c:pt>
                <c:pt idx="16">
                  <c:v>20.04.11</c:v>
                </c:pt>
                <c:pt idx="17">
                  <c:v>22.04.11</c:v>
                </c:pt>
                <c:pt idx="18">
                  <c:v>26.04.11</c:v>
                </c:pt>
                <c:pt idx="19">
                  <c:v>10.05.11</c:v>
                </c:pt>
                <c:pt idx="20">
                  <c:v>31.05.11</c:v>
                </c:pt>
                <c:pt idx="21">
                  <c:v>16.06.11</c:v>
                </c:pt>
                <c:pt idx="22">
                  <c:v>20.07.11</c:v>
                </c:pt>
              </c:strCache>
            </c:strRef>
          </c:cat>
          <c:val>
            <c:numRef>
              <c:f>Sheet3!$B$4:$X$4</c:f>
              <c:numCache>
                <c:formatCode>General</c:formatCode>
                <c:ptCount val="23"/>
                <c:pt idx="0">
                  <c:v>30</c:v>
                </c:pt>
                <c:pt idx="1">
                  <c:v>36</c:v>
                </c:pt>
                <c:pt idx="2">
                  <c:v>38</c:v>
                </c:pt>
                <c:pt idx="3">
                  <c:v>44</c:v>
                </c:pt>
                <c:pt idx="4">
                  <c:v>115</c:v>
                </c:pt>
                <c:pt idx="5">
                  <c:v>404</c:v>
                </c:pt>
                <c:pt idx="6">
                  <c:v>500</c:v>
                </c:pt>
                <c:pt idx="7">
                  <c:v>610</c:v>
                </c:pt>
                <c:pt idx="8">
                  <c:v>896</c:v>
                </c:pt>
                <c:pt idx="9">
                  <c:v>1009</c:v>
                </c:pt>
                <c:pt idx="10">
                  <c:v>918</c:v>
                </c:pt>
                <c:pt idx="11">
                  <c:v>794</c:v>
                </c:pt>
                <c:pt idx="12">
                  <c:v>658</c:v>
                </c:pt>
                <c:pt idx="13">
                  <c:v>753</c:v>
                </c:pt>
                <c:pt idx="14">
                  <c:v>1025</c:v>
                </c:pt>
                <c:pt idx="15">
                  <c:v>744</c:v>
                </c:pt>
                <c:pt idx="16">
                  <c:v>611</c:v>
                </c:pt>
                <c:pt idx="17">
                  <c:v>504</c:v>
                </c:pt>
                <c:pt idx="18">
                  <c:v>450</c:v>
                </c:pt>
                <c:pt idx="19">
                  <c:v>481</c:v>
                </c:pt>
                <c:pt idx="20">
                  <c:v>266</c:v>
                </c:pt>
                <c:pt idx="21">
                  <c:v>191</c:v>
                </c:pt>
                <c:pt idx="22">
                  <c:v>68</c:v>
                </c:pt>
              </c:numCache>
            </c:numRef>
          </c:val>
        </c:ser>
        <c:ser>
          <c:idx val="2"/>
          <c:order val="2"/>
          <c:tx>
            <c:strRef>
              <c:f>Sheet3!$A$5</c:f>
              <c:strCache>
                <c:ptCount val="1"/>
                <c:pt idx="0">
                  <c:v>GGT</c:v>
                </c:pt>
              </c:strCache>
            </c:strRef>
          </c:tx>
          <c:spPr>
            <a:ln w="50800">
              <a:solidFill>
                <a:srgbClr val="0070C0"/>
              </a:solidFill>
            </a:ln>
          </c:spPr>
          <c:marker>
            <c:symbol val="none"/>
          </c:marker>
          <c:cat>
            <c:strRef>
              <c:f>Sheet3!$B$1:$X$2</c:f>
              <c:strCache>
                <c:ptCount val="23"/>
                <c:pt idx="0">
                  <c:v>19.07.10</c:v>
                </c:pt>
                <c:pt idx="1">
                  <c:v>19.08.10</c:v>
                </c:pt>
                <c:pt idx="2">
                  <c:v>22.09.10</c:v>
                </c:pt>
                <c:pt idx="3">
                  <c:v>25.10.10</c:v>
                </c:pt>
                <c:pt idx="4">
                  <c:v>07.12.10</c:v>
                </c:pt>
                <c:pt idx="5">
                  <c:v>22.02.11</c:v>
                </c:pt>
                <c:pt idx="6">
                  <c:v>28.02.11</c:v>
                </c:pt>
                <c:pt idx="7">
                  <c:v>23.03.11</c:v>
                </c:pt>
                <c:pt idx="8">
                  <c:v>26.03.11</c:v>
                </c:pt>
                <c:pt idx="9">
                  <c:v>05.04.11</c:v>
                </c:pt>
                <c:pt idx="10">
                  <c:v>06.04.11</c:v>
                </c:pt>
                <c:pt idx="11">
                  <c:v>07.04.11</c:v>
                </c:pt>
                <c:pt idx="12">
                  <c:v>09.04.11</c:v>
                </c:pt>
                <c:pt idx="13">
                  <c:v>11.04.11</c:v>
                </c:pt>
                <c:pt idx="14">
                  <c:v>14.04.11</c:v>
                </c:pt>
                <c:pt idx="15">
                  <c:v>18.04.11*</c:v>
                </c:pt>
                <c:pt idx="16">
                  <c:v>20.04.11</c:v>
                </c:pt>
                <c:pt idx="17">
                  <c:v>22.04.11</c:v>
                </c:pt>
                <c:pt idx="18">
                  <c:v>26.04.11</c:v>
                </c:pt>
                <c:pt idx="19">
                  <c:v>10.05.11</c:v>
                </c:pt>
                <c:pt idx="20">
                  <c:v>31.05.11</c:v>
                </c:pt>
                <c:pt idx="21">
                  <c:v>16.06.11</c:v>
                </c:pt>
                <c:pt idx="22">
                  <c:v>20.07.11</c:v>
                </c:pt>
              </c:strCache>
            </c:strRef>
          </c:cat>
          <c:val>
            <c:numRef>
              <c:f>Sheet3!$B$5:$X$5</c:f>
              <c:numCache>
                <c:formatCode>General</c:formatCode>
                <c:ptCount val="23"/>
                <c:pt idx="3">
                  <c:v>8.2000000000000011</c:v>
                </c:pt>
                <c:pt idx="4">
                  <c:v>53</c:v>
                </c:pt>
                <c:pt idx="5">
                  <c:v>89</c:v>
                </c:pt>
                <c:pt idx="6">
                  <c:v>89</c:v>
                </c:pt>
                <c:pt idx="7">
                  <c:v>91</c:v>
                </c:pt>
                <c:pt idx="8">
                  <c:v>81</c:v>
                </c:pt>
                <c:pt idx="9">
                  <c:v>161</c:v>
                </c:pt>
                <c:pt idx="10">
                  <c:v>114</c:v>
                </c:pt>
                <c:pt idx="11">
                  <c:v>117</c:v>
                </c:pt>
                <c:pt idx="12">
                  <c:v>106</c:v>
                </c:pt>
                <c:pt idx="13">
                  <c:v>93</c:v>
                </c:pt>
                <c:pt idx="14">
                  <c:v>108</c:v>
                </c:pt>
                <c:pt idx="15">
                  <c:v>121</c:v>
                </c:pt>
                <c:pt idx="16">
                  <c:v>126.6</c:v>
                </c:pt>
                <c:pt idx="17">
                  <c:v>133</c:v>
                </c:pt>
                <c:pt idx="18">
                  <c:v>131</c:v>
                </c:pt>
                <c:pt idx="19">
                  <c:v>155</c:v>
                </c:pt>
                <c:pt idx="20">
                  <c:v>114.7</c:v>
                </c:pt>
                <c:pt idx="21">
                  <c:v>89</c:v>
                </c:pt>
                <c:pt idx="22">
                  <c:v>49.9</c:v>
                </c:pt>
              </c:numCache>
            </c:numRef>
          </c:val>
        </c:ser>
        <c:ser>
          <c:idx val="3"/>
          <c:order val="3"/>
          <c:tx>
            <c:strRef>
              <c:f>Sheet3!$A$6</c:f>
              <c:strCache>
                <c:ptCount val="1"/>
                <c:pt idx="0">
                  <c:v>AP</c:v>
                </c:pt>
              </c:strCache>
            </c:strRef>
          </c:tx>
          <c:marker>
            <c:symbol val="none"/>
          </c:marker>
          <c:cat>
            <c:strRef>
              <c:f>Sheet3!$B$1:$X$2</c:f>
              <c:strCache>
                <c:ptCount val="23"/>
                <c:pt idx="0">
                  <c:v>19.07.10</c:v>
                </c:pt>
                <c:pt idx="1">
                  <c:v>19.08.10</c:v>
                </c:pt>
                <c:pt idx="2">
                  <c:v>22.09.10</c:v>
                </c:pt>
                <c:pt idx="3">
                  <c:v>25.10.10</c:v>
                </c:pt>
                <c:pt idx="4">
                  <c:v>07.12.10</c:v>
                </c:pt>
                <c:pt idx="5">
                  <c:v>22.02.11</c:v>
                </c:pt>
                <c:pt idx="6">
                  <c:v>28.02.11</c:v>
                </c:pt>
                <c:pt idx="7">
                  <c:v>23.03.11</c:v>
                </c:pt>
                <c:pt idx="8">
                  <c:v>26.03.11</c:v>
                </c:pt>
                <c:pt idx="9">
                  <c:v>05.04.11</c:v>
                </c:pt>
                <c:pt idx="10">
                  <c:v>06.04.11</c:v>
                </c:pt>
                <c:pt idx="11">
                  <c:v>07.04.11</c:v>
                </c:pt>
                <c:pt idx="12">
                  <c:v>09.04.11</c:v>
                </c:pt>
                <c:pt idx="13">
                  <c:v>11.04.11</c:v>
                </c:pt>
                <c:pt idx="14">
                  <c:v>14.04.11</c:v>
                </c:pt>
                <c:pt idx="15">
                  <c:v>18.04.11*</c:v>
                </c:pt>
                <c:pt idx="16">
                  <c:v>20.04.11</c:v>
                </c:pt>
                <c:pt idx="17">
                  <c:v>22.04.11</c:v>
                </c:pt>
                <c:pt idx="18">
                  <c:v>26.04.11</c:v>
                </c:pt>
                <c:pt idx="19">
                  <c:v>10.05.11</c:v>
                </c:pt>
                <c:pt idx="20">
                  <c:v>31.05.11</c:v>
                </c:pt>
                <c:pt idx="21">
                  <c:v>16.06.11</c:v>
                </c:pt>
                <c:pt idx="22">
                  <c:v>20.07.11</c:v>
                </c:pt>
              </c:strCache>
            </c:strRef>
          </c:cat>
          <c:val>
            <c:numRef>
              <c:f>Sheet3!$B$6:$X$6</c:f>
              <c:numCache>
                <c:formatCode>General</c:formatCode>
                <c:ptCount val="23"/>
                <c:pt idx="3">
                  <c:v>156</c:v>
                </c:pt>
                <c:pt idx="4">
                  <c:v>241</c:v>
                </c:pt>
                <c:pt idx="5">
                  <c:v>283</c:v>
                </c:pt>
                <c:pt idx="6">
                  <c:v>319</c:v>
                </c:pt>
                <c:pt idx="7">
                  <c:v>349</c:v>
                </c:pt>
                <c:pt idx="8">
                  <c:v>308</c:v>
                </c:pt>
                <c:pt idx="9">
                  <c:v>432</c:v>
                </c:pt>
                <c:pt idx="10">
                  <c:v>358</c:v>
                </c:pt>
                <c:pt idx="11">
                  <c:v>372</c:v>
                </c:pt>
                <c:pt idx="12">
                  <c:v>405</c:v>
                </c:pt>
                <c:pt idx="13">
                  <c:v>406</c:v>
                </c:pt>
                <c:pt idx="14">
                  <c:v>374</c:v>
                </c:pt>
                <c:pt idx="15">
                  <c:v>380.7</c:v>
                </c:pt>
                <c:pt idx="16">
                  <c:v>361</c:v>
                </c:pt>
                <c:pt idx="17">
                  <c:v>339</c:v>
                </c:pt>
                <c:pt idx="18">
                  <c:v>295</c:v>
                </c:pt>
                <c:pt idx="19">
                  <c:v>332</c:v>
                </c:pt>
                <c:pt idx="20">
                  <c:v>358</c:v>
                </c:pt>
                <c:pt idx="21">
                  <c:v>313</c:v>
                </c:pt>
                <c:pt idx="22">
                  <c:v>231</c:v>
                </c:pt>
              </c:numCache>
            </c:numRef>
          </c:val>
        </c:ser>
        <c:marker val="1"/>
        <c:axId val="96741632"/>
        <c:axId val="96751616"/>
      </c:lineChart>
      <c:catAx>
        <c:axId val="96741632"/>
        <c:scaling>
          <c:orientation val="minMax"/>
        </c:scaling>
        <c:axPos val="b"/>
        <c:majorTickMark val="none"/>
        <c:tickLblPos val="nextTo"/>
        <c:crossAx val="96751616"/>
        <c:crosses val="autoZero"/>
        <c:auto val="1"/>
        <c:lblAlgn val="ctr"/>
        <c:lblOffset val="100"/>
      </c:catAx>
      <c:valAx>
        <c:axId val="96751616"/>
        <c:scaling>
          <c:orientation val="minMax"/>
        </c:scaling>
        <c:axPos val="l"/>
        <c:majorGridlines/>
        <c:numFmt formatCode="General" sourceLinked="1"/>
        <c:majorTickMark val="none"/>
        <c:tickLblPos val="nextTo"/>
        <c:crossAx val="96741632"/>
        <c:crosses val="autoZero"/>
        <c:crossBetween val="between"/>
      </c:valAx>
      <c:spPr>
        <a:noFill/>
      </c:spPr>
    </c:plotArea>
    <c:legend>
      <c:legendPos val="b"/>
      <c:layout/>
    </c:legend>
    <c:plotVisOnly val="1"/>
  </c:chart>
  <c:txPr>
    <a:bodyPr/>
    <a:lstStyle/>
    <a:p>
      <a:pPr>
        <a:defRPr sz="1800"/>
      </a:pPr>
      <a:endParaRPr lang="en-US"/>
    </a:p>
  </c:txPr>
  <c:externalData r:id="rId1"/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>
                <a:solidFill>
                  <a:schemeClr val="accent5">
                    <a:lumMod val="25000"/>
                  </a:schemeClr>
                </a:solidFill>
              </a:defRPr>
            </a:pPr>
            <a:r>
              <a:rPr lang="en-US" sz="2100" dirty="0" smtClean="0">
                <a:solidFill>
                  <a:schemeClr val="accent5">
                    <a:lumMod val="25000"/>
                  </a:schemeClr>
                </a:solidFill>
              </a:rPr>
              <a:t>Timeline of Serum </a:t>
            </a:r>
            <a:r>
              <a:rPr lang="en-US" sz="2100" dirty="0" err="1" smtClean="0">
                <a:solidFill>
                  <a:schemeClr val="accent5">
                    <a:lumMod val="25000"/>
                  </a:schemeClr>
                </a:solidFill>
              </a:rPr>
              <a:t>Bilirubin</a:t>
            </a:r>
            <a:endParaRPr lang="en-US" sz="2100" dirty="0">
              <a:solidFill>
                <a:schemeClr val="accent5">
                  <a:lumMod val="25000"/>
                </a:schemeClr>
              </a:solidFill>
            </a:endParaRPr>
          </a:p>
        </c:rich>
      </c:tx>
      <c:layout/>
    </c:title>
    <c:plotArea>
      <c:layout>
        <c:manualLayout>
          <c:layoutTarget val="inner"/>
          <c:xMode val="edge"/>
          <c:yMode val="edge"/>
          <c:x val="5.0392511440704446E-2"/>
          <c:y val="0.10767195767195772"/>
          <c:w val="0.93450278550402532"/>
          <c:h val="0.54415364746073402"/>
        </c:manualLayout>
      </c:layout>
      <c:lineChart>
        <c:grouping val="standard"/>
        <c:ser>
          <c:idx val="0"/>
          <c:order val="0"/>
          <c:tx>
            <c:strRef>
              <c:f>Sheet1!$A$3</c:f>
              <c:strCache>
                <c:ptCount val="1"/>
                <c:pt idx="0">
                  <c:v>Bilirubin TOTAL</c:v>
                </c:pt>
              </c:strCache>
            </c:strRef>
          </c:tx>
          <c:spPr>
            <a:ln w="50800">
              <a:solidFill>
                <a:srgbClr val="002060"/>
              </a:solidFill>
            </a:ln>
          </c:spPr>
          <c:marker>
            <c:symbol val="none"/>
          </c:marker>
          <c:cat>
            <c:multiLvlStrRef>
              <c:f>Sheet1!$B$1:$Y$2</c:f>
              <c:multiLvlStrCache>
                <c:ptCount val="24"/>
                <c:lvl>
                  <c:pt idx="0">
                    <c:v>19.07.10</c:v>
                  </c:pt>
                  <c:pt idx="1">
                    <c:v>19.08.10</c:v>
                  </c:pt>
                  <c:pt idx="2">
                    <c:v>22.09.10</c:v>
                  </c:pt>
                  <c:pt idx="3">
                    <c:v>25.10.10</c:v>
                  </c:pt>
                  <c:pt idx="4">
                    <c:v>07.12.10</c:v>
                  </c:pt>
                  <c:pt idx="5">
                    <c:v>22.02.11</c:v>
                  </c:pt>
                  <c:pt idx="6">
                    <c:v>28.02.11</c:v>
                  </c:pt>
                  <c:pt idx="7">
                    <c:v>23.03.11</c:v>
                  </c:pt>
                  <c:pt idx="8">
                    <c:v>26.03.11</c:v>
                  </c:pt>
                  <c:pt idx="9">
                    <c:v>05.04.11</c:v>
                  </c:pt>
                  <c:pt idx="10">
                    <c:v>06.04.11</c:v>
                  </c:pt>
                  <c:pt idx="11">
                    <c:v>07.04.11</c:v>
                  </c:pt>
                  <c:pt idx="12">
                    <c:v>09.04.11</c:v>
                  </c:pt>
                  <c:pt idx="13">
                    <c:v>11.04.11</c:v>
                  </c:pt>
                  <c:pt idx="14">
                    <c:v>14.04.11</c:v>
                  </c:pt>
                  <c:pt idx="15">
                    <c:v>18.04.11*</c:v>
                  </c:pt>
                  <c:pt idx="16">
                    <c:v>20.04.11</c:v>
                  </c:pt>
                  <c:pt idx="17">
                    <c:v>22.04.11</c:v>
                  </c:pt>
                  <c:pt idx="18">
                    <c:v>26.04.11</c:v>
                  </c:pt>
                  <c:pt idx="19">
                    <c:v>10.05.11</c:v>
                  </c:pt>
                  <c:pt idx="20">
                    <c:v>31.05.11</c:v>
                  </c:pt>
                  <c:pt idx="21">
                    <c:v>16.06.11</c:v>
                  </c:pt>
                  <c:pt idx="22">
                    <c:v>20.07.11</c:v>
                  </c:pt>
                  <c:pt idx="23">
                    <c:v>Normal Vlues</c:v>
                  </c:pt>
                </c:lvl>
                <c:lvl>
                  <c:pt idx="0">
                    <c:v>Course 1</c:v>
                  </c:pt>
                  <c:pt idx="1">
                    <c:v>Course 2</c:v>
                  </c:pt>
                  <c:pt idx="2">
                    <c:v>Course 3</c:v>
                  </c:pt>
                  <c:pt idx="3">
                    <c:v>Course 4</c:v>
                  </c:pt>
                  <c:pt idx="4">
                    <c:v>Course 5</c:v>
                  </c:pt>
                  <c:pt idx="5">
                    <c:v>Course 6</c:v>
                  </c:pt>
                  <c:pt idx="6">
                    <c:v>-</c:v>
                  </c:pt>
                  <c:pt idx="7">
                    <c:v>-</c:v>
                  </c:pt>
                  <c:pt idx="8">
                    <c:v>-</c:v>
                  </c:pt>
                  <c:pt idx="10">
                    <c:v>ACC 12 hh</c:v>
                  </c:pt>
                  <c:pt idx="11">
                    <c:v>ACC 36 hh</c:v>
                  </c:pt>
                  <c:pt idx="12">
                    <c:v>ACC 72 hh</c:v>
                  </c:pt>
                  <c:pt idx="13">
                    <c:v>ACC stopped</c:v>
                  </c:pt>
                </c:lvl>
              </c:multiLvlStrCache>
            </c:multiLvlStrRef>
          </c:cat>
          <c:val>
            <c:numRef>
              <c:f>Sheet1!$B$3:$Y$3</c:f>
              <c:numCache>
                <c:formatCode>General</c:formatCode>
                <c:ptCount val="24"/>
                <c:pt idx="0">
                  <c:v>21.8</c:v>
                </c:pt>
                <c:pt idx="3">
                  <c:v>14.6</c:v>
                </c:pt>
                <c:pt idx="4">
                  <c:v>19.5</c:v>
                </c:pt>
                <c:pt idx="5">
                  <c:v>38.800000000000004</c:v>
                </c:pt>
                <c:pt idx="6">
                  <c:v>31.3</c:v>
                </c:pt>
                <c:pt idx="7">
                  <c:v>120</c:v>
                </c:pt>
                <c:pt idx="8">
                  <c:v>77</c:v>
                </c:pt>
                <c:pt idx="9">
                  <c:v>77.7</c:v>
                </c:pt>
                <c:pt idx="10">
                  <c:v>100.6</c:v>
                </c:pt>
                <c:pt idx="11">
                  <c:v>90.6</c:v>
                </c:pt>
                <c:pt idx="12">
                  <c:v>111.9</c:v>
                </c:pt>
                <c:pt idx="13">
                  <c:v>92.5</c:v>
                </c:pt>
                <c:pt idx="14">
                  <c:v>134.80000000000001</c:v>
                </c:pt>
                <c:pt idx="15">
                  <c:v>114.4</c:v>
                </c:pt>
                <c:pt idx="16">
                  <c:v>79</c:v>
                </c:pt>
                <c:pt idx="17">
                  <c:v>78.400000000000006</c:v>
                </c:pt>
                <c:pt idx="18">
                  <c:v>70.599999999999994</c:v>
                </c:pt>
                <c:pt idx="19">
                  <c:v>34.200000000000003</c:v>
                </c:pt>
                <c:pt idx="20">
                  <c:v>21.5</c:v>
                </c:pt>
                <c:pt idx="21">
                  <c:v>25</c:v>
                </c:pt>
                <c:pt idx="22">
                  <c:v>10.8</c:v>
                </c:pt>
                <c:pt idx="23">
                  <c:v>0</c:v>
                </c:pt>
              </c:numCache>
            </c:numRef>
          </c:val>
        </c:ser>
        <c:ser>
          <c:idx val="1"/>
          <c:order val="1"/>
          <c:tx>
            <c:strRef>
              <c:f>Sheet1!$A$4</c:f>
              <c:strCache>
                <c:ptCount val="1"/>
                <c:pt idx="0">
                  <c:v>Bilirubin DIRECT</c:v>
                </c:pt>
              </c:strCache>
            </c:strRef>
          </c:tx>
          <c:spPr>
            <a:ln w="50800">
              <a:solidFill>
                <a:srgbClr val="7030A0"/>
              </a:solidFill>
            </a:ln>
          </c:spPr>
          <c:marker>
            <c:symbol val="none"/>
          </c:marker>
          <c:cat>
            <c:multiLvlStrRef>
              <c:f>Sheet1!$B$1:$Y$2</c:f>
              <c:multiLvlStrCache>
                <c:ptCount val="24"/>
                <c:lvl>
                  <c:pt idx="0">
                    <c:v>19.07.10</c:v>
                  </c:pt>
                  <c:pt idx="1">
                    <c:v>19.08.10</c:v>
                  </c:pt>
                  <c:pt idx="2">
                    <c:v>22.09.10</c:v>
                  </c:pt>
                  <c:pt idx="3">
                    <c:v>25.10.10</c:v>
                  </c:pt>
                  <c:pt idx="4">
                    <c:v>07.12.10</c:v>
                  </c:pt>
                  <c:pt idx="5">
                    <c:v>22.02.11</c:v>
                  </c:pt>
                  <c:pt idx="6">
                    <c:v>28.02.11</c:v>
                  </c:pt>
                  <c:pt idx="7">
                    <c:v>23.03.11</c:v>
                  </c:pt>
                  <c:pt idx="8">
                    <c:v>26.03.11</c:v>
                  </c:pt>
                  <c:pt idx="9">
                    <c:v>05.04.11</c:v>
                  </c:pt>
                  <c:pt idx="10">
                    <c:v>06.04.11</c:v>
                  </c:pt>
                  <c:pt idx="11">
                    <c:v>07.04.11</c:v>
                  </c:pt>
                  <c:pt idx="12">
                    <c:v>09.04.11</c:v>
                  </c:pt>
                  <c:pt idx="13">
                    <c:v>11.04.11</c:v>
                  </c:pt>
                  <c:pt idx="14">
                    <c:v>14.04.11</c:v>
                  </c:pt>
                  <c:pt idx="15">
                    <c:v>18.04.11*</c:v>
                  </c:pt>
                  <c:pt idx="16">
                    <c:v>20.04.11</c:v>
                  </c:pt>
                  <c:pt idx="17">
                    <c:v>22.04.11</c:v>
                  </c:pt>
                  <c:pt idx="18">
                    <c:v>26.04.11</c:v>
                  </c:pt>
                  <c:pt idx="19">
                    <c:v>10.05.11</c:v>
                  </c:pt>
                  <c:pt idx="20">
                    <c:v>31.05.11</c:v>
                  </c:pt>
                  <c:pt idx="21">
                    <c:v>16.06.11</c:v>
                  </c:pt>
                  <c:pt idx="22">
                    <c:v>20.07.11</c:v>
                  </c:pt>
                  <c:pt idx="23">
                    <c:v>Normal Vlues</c:v>
                  </c:pt>
                </c:lvl>
                <c:lvl>
                  <c:pt idx="0">
                    <c:v>Course 1</c:v>
                  </c:pt>
                  <c:pt idx="1">
                    <c:v>Course 2</c:v>
                  </c:pt>
                  <c:pt idx="2">
                    <c:v>Course 3</c:v>
                  </c:pt>
                  <c:pt idx="3">
                    <c:v>Course 4</c:v>
                  </c:pt>
                  <c:pt idx="4">
                    <c:v>Course 5</c:v>
                  </c:pt>
                  <c:pt idx="5">
                    <c:v>Course 6</c:v>
                  </c:pt>
                  <c:pt idx="6">
                    <c:v>-</c:v>
                  </c:pt>
                  <c:pt idx="7">
                    <c:v>-</c:v>
                  </c:pt>
                  <c:pt idx="8">
                    <c:v>-</c:v>
                  </c:pt>
                  <c:pt idx="10">
                    <c:v>ACC 12 hh</c:v>
                  </c:pt>
                  <c:pt idx="11">
                    <c:v>ACC 36 hh</c:v>
                  </c:pt>
                  <c:pt idx="12">
                    <c:v>ACC 72 hh</c:v>
                  </c:pt>
                  <c:pt idx="13">
                    <c:v>ACC stopped</c:v>
                  </c:pt>
                </c:lvl>
              </c:multiLvlStrCache>
            </c:multiLvlStrRef>
          </c:cat>
          <c:val>
            <c:numRef>
              <c:f>Sheet1!$B$4:$Y$4</c:f>
              <c:numCache>
                <c:formatCode>General</c:formatCode>
                <c:ptCount val="24"/>
                <c:pt idx="0">
                  <c:v>3.3</c:v>
                </c:pt>
                <c:pt idx="3">
                  <c:v>2.6</c:v>
                </c:pt>
                <c:pt idx="5">
                  <c:v>23.3</c:v>
                </c:pt>
                <c:pt idx="6">
                  <c:v>17.3</c:v>
                </c:pt>
                <c:pt idx="7">
                  <c:v>85</c:v>
                </c:pt>
                <c:pt idx="8">
                  <c:v>55</c:v>
                </c:pt>
                <c:pt idx="9">
                  <c:v>70.599999999999994</c:v>
                </c:pt>
                <c:pt idx="10">
                  <c:v>76.599999999999994</c:v>
                </c:pt>
                <c:pt idx="11">
                  <c:v>69.099999999999994</c:v>
                </c:pt>
                <c:pt idx="12">
                  <c:v>81</c:v>
                </c:pt>
                <c:pt idx="13">
                  <c:v>72.3</c:v>
                </c:pt>
                <c:pt idx="14">
                  <c:v>94.8</c:v>
                </c:pt>
                <c:pt idx="15">
                  <c:v>81.400000000000006</c:v>
                </c:pt>
                <c:pt idx="17">
                  <c:v>56.4</c:v>
                </c:pt>
                <c:pt idx="18">
                  <c:v>46.6</c:v>
                </c:pt>
                <c:pt idx="19">
                  <c:v>22.2</c:v>
                </c:pt>
                <c:pt idx="20">
                  <c:v>11.2</c:v>
                </c:pt>
                <c:pt idx="21">
                  <c:v>7.7</c:v>
                </c:pt>
                <c:pt idx="22">
                  <c:v>2.5</c:v>
                </c:pt>
                <c:pt idx="23">
                  <c:v>0</c:v>
                </c:pt>
              </c:numCache>
            </c:numRef>
          </c:val>
        </c:ser>
        <c:ser>
          <c:idx val="2"/>
          <c:order val="2"/>
          <c:tx>
            <c:strRef>
              <c:f>Sheet1!$A$5</c:f>
              <c:strCache>
                <c:ptCount val="1"/>
                <c:pt idx="0">
                  <c:v>Bilirubin INDIRECT</c:v>
                </c:pt>
              </c:strCache>
            </c:strRef>
          </c:tx>
          <c:spPr>
            <a:ln w="50800">
              <a:solidFill>
                <a:schemeClr val="accent4">
                  <a:lumMod val="60000"/>
                  <a:lumOff val="40000"/>
                </a:schemeClr>
              </a:solidFill>
            </a:ln>
          </c:spPr>
          <c:marker>
            <c:symbol val="none"/>
          </c:marker>
          <c:cat>
            <c:multiLvlStrRef>
              <c:f>Sheet1!$B$1:$Y$2</c:f>
              <c:multiLvlStrCache>
                <c:ptCount val="24"/>
                <c:lvl>
                  <c:pt idx="0">
                    <c:v>19.07.10</c:v>
                  </c:pt>
                  <c:pt idx="1">
                    <c:v>19.08.10</c:v>
                  </c:pt>
                  <c:pt idx="2">
                    <c:v>22.09.10</c:v>
                  </c:pt>
                  <c:pt idx="3">
                    <c:v>25.10.10</c:v>
                  </c:pt>
                  <c:pt idx="4">
                    <c:v>07.12.10</c:v>
                  </c:pt>
                  <c:pt idx="5">
                    <c:v>22.02.11</c:v>
                  </c:pt>
                  <c:pt idx="6">
                    <c:v>28.02.11</c:v>
                  </c:pt>
                  <c:pt idx="7">
                    <c:v>23.03.11</c:v>
                  </c:pt>
                  <c:pt idx="8">
                    <c:v>26.03.11</c:v>
                  </c:pt>
                  <c:pt idx="9">
                    <c:v>05.04.11</c:v>
                  </c:pt>
                  <c:pt idx="10">
                    <c:v>06.04.11</c:v>
                  </c:pt>
                  <c:pt idx="11">
                    <c:v>07.04.11</c:v>
                  </c:pt>
                  <c:pt idx="12">
                    <c:v>09.04.11</c:v>
                  </c:pt>
                  <c:pt idx="13">
                    <c:v>11.04.11</c:v>
                  </c:pt>
                  <c:pt idx="14">
                    <c:v>14.04.11</c:v>
                  </c:pt>
                  <c:pt idx="15">
                    <c:v>18.04.11*</c:v>
                  </c:pt>
                  <c:pt idx="16">
                    <c:v>20.04.11</c:v>
                  </c:pt>
                  <c:pt idx="17">
                    <c:v>22.04.11</c:v>
                  </c:pt>
                  <c:pt idx="18">
                    <c:v>26.04.11</c:v>
                  </c:pt>
                  <c:pt idx="19">
                    <c:v>10.05.11</c:v>
                  </c:pt>
                  <c:pt idx="20">
                    <c:v>31.05.11</c:v>
                  </c:pt>
                  <c:pt idx="21">
                    <c:v>16.06.11</c:v>
                  </c:pt>
                  <c:pt idx="22">
                    <c:v>20.07.11</c:v>
                  </c:pt>
                  <c:pt idx="23">
                    <c:v>Normal Vlues</c:v>
                  </c:pt>
                </c:lvl>
                <c:lvl>
                  <c:pt idx="0">
                    <c:v>Course 1</c:v>
                  </c:pt>
                  <c:pt idx="1">
                    <c:v>Course 2</c:v>
                  </c:pt>
                  <c:pt idx="2">
                    <c:v>Course 3</c:v>
                  </c:pt>
                  <c:pt idx="3">
                    <c:v>Course 4</c:v>
                  </c:pt>
                  <c:pt idx="4">
                    <c:v>Course 5</c:v>
                  </c:pt>
                  <c:pt idx="5">
                    <c:v>Course 6</c:v>
                  </c:pt>
                  <c:pt idx="6">
                    <c:v>-</c:v>
                  </c:pt>
                  <c:pt idx="7">
                    <c:v>-</c:v>
                  </c:pt>
                  <c:pt idx="8">
                    <c:v>-</c:v>
                  </c:pt>
                  <c:pt idx="10">
                    <c:v>ACC 12 hh</c:v>
                  </c:pt>
                  <c:pt idx="11">
                    <c:v>ACC 36 hh</c:v>
                  </c:pt>
                  <c:pt idx="12">
                    <c:v>ACC 72 hh</c:v>
                  </c:pt>
                  <c:pt idx="13">
                    <c:v>ACC stopped</c:v>
                  </c:pt>
                </c:lvl>
              </c:multiLvlStrCache>
            </c:multiLvlStrRef>
          </c:cat>
          <c:val>
            <c:numRef>
              <c:f>Sheet1!$B$5:$Y$5</c:f>
              <c:numCache>
                <c:formatCode>General</c:formatCode>
                <c:ptCount val="24"/>
                <c:pt idx="0">
                  <c:v>18.5</c:v>
                </c:pt>
                <c:pt idx="3">
                  <c:v>12</c:v>
                </c:pt>
                <c:pt idx="5">
                  <c:v>15.5</c:v>
                </c:pt>
                <c:pt idx="6">
                  <c:v>14</c:v>
                </c:pt>
                <c:pt idx="7">
                  <c:v>35</c:v>
                </c:pt>
                <c:pt idx="8">
                  <c:v>22</c:v>
                </c:pt>
                <c:pt idx="9">
                  <c:v>7.1</c:v>
                </c:pt>
                <c:pt idx="10">
                  <c:v>24</c:v>
                </c:pt>
                <c:pt idx="11">
                  <c:v>21.5</c:v>
                </c:pt>
                <c:pt idx="12">
                  <c:v>30.9</c:v>
                </c:pt>
                <c:pt idx="13">
                  <c:v>20.2</c:v>
                </c:pt>
                <c:pt idx="14">
                  <c:v>40</c:v>
                </c:pt>
                <c:pt idx="15">
                  <c:v>33</c:v>
                </c:pt>
                <c:pt idx="17">
                  <c:v>22</c:v>
                </c:pt>
                <c:pt idx="18">
                  <c:v>24</c:v>
                </c:pt>
                <c:pt idx="19">
                  <c:v>12</c:v>
                </c:pt>
                <c:pt idx="20">
                  <c:v>10.3</c:v>
                </c:pt>
                <c:pt idx="21">
                  <c:v>17.3</c:v>
                </c:pt>
                <c:pt idx="22">
                  <c:v>8.3000000000000007</c:v>
                </c:pt>
                <c:pt idx="23">
                  <c:v>0</c:v>
                </c:pt>
              </c:numCache>
            </c:numRef>
          </c:val>
        </c:ser>
        <c:marker val="1"/>
        <c:axId val="96769152"/>
        <c:axId val="96770688"/>
      </c:lineChart>
      <c:catAx>
        <c:axId val="96769152"/>
        <c:scaling>
          <c:orientation val="minMax"/>
        </c:scaling>
        <c:axPos val="b"/>
        <c:majorTickMark val="none"/>
        <c:tickLblPos val="nextTo"/>
        <c:txPr>
          <a:bodyPr rot="-5400000" vert="horz"/>
          <a:lstStyle/>
          <a:p>
            <a:pPr>
              <a:defRPr/>
            </a:pPr>
            <a:endParaRPr lang="en-US"/>
          </a:p>
        </c:txPr>
        <c:crossAx val="96770688"/>
        <c:crosses val="autoZero"/>
        <c:lblAlgn val="ctr"/>
        <c:lblOffset val="100"/>
      </c:catAx>
      <c:valAx>
        <c:axId val="96770688"/>
        <c:scaling>
          <c:orientation val="minMax"/>
        </c:scaling>
        <c:axPos val="l"/>
        <c:majorGridlines/>
        <c:numFmt formatCode="General" sourceLinked="1"/>
        <c:majorTickMark val="none"/>
        <c:tickLblPos val="nextTo"/>
        <c:spPr>
          <a:ln w="9525">
            <a:noFill/>
          </a:ln>
        </c:spPr>
        <c:crossAx val="96769152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.24979199948101274"/>
          <c:y val="0.93898616839561633"/>
          <c:w val="0.50041600103797368"/>
          <c:h val="6.1013831604382784E-2"/>
        </c:manualLayout>
      </c:layout>
    </c:legend>
    <c:plotVisOnly val="1"/>
    <c:dispBlanksAs val="span"/>
  </c:chart>
  <c:spPr>
    <a:ln w="6350">
      <a:solidFill>
        <a:schemeClr val="accent5">
          <a:lumMod val="50000"/>
        </a:schemeClr>
      </a:solidFill>
    </a:ln>
  </c:spPr>
  <c:externalData r:id="rId1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0.1883</cdr:x>
      <cdr:y>0.39703</cdr:y>
    </cdr:from>
    <cdr:to>
      <cdr:x>0.2234</cdr:x>
      <cdr:y>0.61996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1685926" y="1781175"/>
          <a:ext cx="314325" cy="10001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/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7"/>
          <p:cNvSpPr>
            <a:spLocks noChangeShapeType="1"/>
          </p:cNvSpPr>
          <p:nvPr/>
        </p:nvSpPr>
        <p:spPr bwMode="auto">
          <a:xfrm>
            <a:off x="1905000" y="1219200"/>
            <a:ext cx="0" cy="2057400"/>
          </a:xfrm>
          <a:prstGeom prst="line">
            <a:avLst/>
          </a:prstGeom>
          <a:noFill/>
          <a:ln w="34925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Oval 8"/>
          <p:cNvSpPr>
            <a:spLocks noChangeArrowheads="1"/>
          </p:cNvSpPr>
          <p:nvPr/>
        </p:nvSpPr>
        <p:spPr bwMode="auto">
          <a:xfrm>
            <a:off x="163513" y="2103438"/>
            <a:ext cx="347662" cy="347662"/>
          </a:xfrm>
          <a:prstGeom prst="ellipse">
            <a:avLst/>
          </a:prstGeom>
          <a:solidFill>
            <a:schemeClr val="tx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ru-RU" sz="2400">
              <a:latin typeface="Times New Roman" pitchFamily="18" charset="0"/>
            </a:endParaRPr>
          </a:p>
        </p:txBody>
      </p:sp>
      <p:sp>
        <p:nvSpPr>
          <p:cNvPr id="6" name="Oval 9"/>
          <p:cNvSpPr>
            <a:spLocks noChangeArrowheads="1"/>
          </p:cNvSpPr>
          <p:nvPr/>
        </p:nvSpPr>
        <p:spPr bwMode="auto">
          <a:xfrm>
            <a:off x="739775" y="2105025"/>
            <a:ext cx="349250" cy="347663"/>
          </a:xfrm>
          <a:prstGeom prst="ellipse">
            <a:avLst/>
          </a:prstGeom>
          <a:solidFill>
            <a:schemeClr val="accent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ru-RU" sz="2400">
              <a:latin typeface="Times New Roman" pitchFamily="18" charset="0"/>
            </a:endParaRPr>
          </a:p>
        </p:txBody>
      </p:sp>
      <p:sp>
        <p:nvSpPr>
          <p:cNvPr id="7" name="Oval 10"/>
          <p:cNvSpPr>
            <a:spLocks noChangeArrowheads="1"/>
          </p:cNvSpPr>
          <p:nvPr/>
        </p:nvSpPr>
        <p:spPr bwMode="auto">
          <a:xfrm>
            <a:off x="1317625" y="2105025"/>
            <a:ext cx="347663" cy="347663"/>
          </a:xfrm>
          <a:prstGeom prst="ellipse">
            <a:avLst/>
          </a:prstGeom>
          <a:solidFill>
            <a:schemeClr val="accent2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ru-RU" sz="2400">
              <a:latin typeface="Times New Roman" pitchFamily="18" charset="0"/>
            </a:endParaRPr>
          </a:p>
        </p:txBody>
      </p:sp>
      <p:sp>
        <p:nvSpPr>
          <p:cNvPr id="286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133600" y="1371600"/>
            <a:ext cx="6477000" cy="1752600"/>
          </a:xfrm>
        </p:spPr>
        <p:txBody>
          <a:bodyPr/>
          <a:lstStyle>
            <a:lvl1pPr>
              <a:defRPr sz="5400"/>
            </a:lvl1pPr>
          </a:lstStyle>
          <a:p>
            <a:r>
              <a:rPr lang="ru-RU"/>
              <a:t>Click to edit Master title style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133600" y="3733800"/>
            <a:ext cx="6477000" cy="19812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ru-RU"/>
              <a:t>Click to edit Master subtitle style</a:t>
            </a:r>
          </a:p>
        </p:txBody>
      </p:sp>
      <p:sp>
        <p:nvSpPr>
          <p:cNvPr id="8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7086600" y="6248400"/>
            <a:ext cx="1524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6F0B9E-E073-46B6-B298-8DE3C29F09CF}" type="datetimeFigureOut">
              <a:rPr lang="en-US"/>
              <a:pPr>
                <a:defRPr/>
              </a:pPr>
              <a:t>10/12/2012</a:t>
            </a:fld>
            <a:endParaRPr lang="ru-RU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8100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2209800" y="6248400"/>
            <a:ext cx="12192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9400CA-0193-4211-9D2C-BDF004D0EB2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F1F8DB-5A17-4CCF-A87E-C805999CF1E3}" type="datetimeFigureOut">
              <a:rPr lang="en-US"/>
              <a:pPr>
                <a:defRPr/>
              </a:pPr>
              <a:t>10/12/2012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F612F8-2D19-4061-93B2-91CA048BC16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90500"/>
            <a:ext cx="1752600" cy="58293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24000" y="190500"/>
            <a:ext cx="5105400" cy="58293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5218DE-9053-44B2-9353-D2198C95D104}" type="datetimeFigureOut">
              <a:rPr lang="en-US"/>
              <a:pPr>
                <a:defRPr/>
              </a:pPr>
              <a:t>10/12/2012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B11F44-4288-4743-9195-CB147DB10FB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94BC91-6BB8-4FFB-8CE3-483CC8BD0954}" type="datetimeFigureOut">
              <a:rPr lang="en-US"/>
              <a:pPr>
                <a:defRPr/>
              </a:pPr>
              <a:t>10/12/2012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E83A94-B560-4C94-9D85-30A53D85DFB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6AC60A-62D9-435A-A76D-31C3EE3CE175}" type="datetimeFigureOut">
              <a:rPr lang="en-US"/>
              <a:pPr>
                <a:defRPr/>
              </a:pPr>
              <a:t>10/12/2012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B5EA4E-15FF-4C9D-84E6-03CB89717F6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4000" y="1905000"/>
            <a:ext cx="3429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05400" y="1905000"/>
            <a:ext cx="3429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F22FC3-DA52-48CE-BCBB-700B1C7EDCAA}" type="datetimeFigureOut">
              <a:rPr lang="en-US"/>
              <a:pPr>
                <a:defRPr/>
              </a:pPr>
              <a:t>10/12/2012</a:t>
            </a:fld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552D6C-2599-4DE8-A630-65DB3F39780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04990A-664C-46E3-B353-D67E49BBD569}" type="datetimeFigureOut">
              <a:rPr lang="en-US"/>
              <a:pPr>
                <a:defRPr/>
              </a:pPr>
              <a:t>10/12/2012</a:t>
            </a:fld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E19B3A-6212-4DBB-B975-BC8F8A40552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E8AD15-3845-45C4-84F2-99CBCF9F7CCB}" type="datetimeFigureOut">
              <a:rPr lang="en-US"/>
              <a:pPr>
                <a:defRPr/>
              </a:pPr>
              <a:t>10/12/2012</a:t>
            </a:fld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4B2072-FC69-4B08-8FA1-00C1089F327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AE7AF1-036C-4DB1-BAF3-E8303D2D8FB9}" type="datetimeFigureOut">
              <a:rPr lang="en-US"/>
              <a:pPr>
                <a:defRPr/>
              </a:pPr>
              <a:t>10/12/2012</a:t>
            </a:fld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D9907C-103A-4169-A686-739B681A18E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6E976B-16AF-4239-B797-75663762602D}" type="datetimeFigureOut">
              <a:rPr lang="en-US"/>
              <a:pPr>
                <a:defRPr/>
              </a:pPr>
              <a:t>10/12/2012</a:t>
            </a:fld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5A1859-4555-4357-AC7C-5139C5C6152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CBA332-046E-4CF7-B17E-EC126BF64DC4}" type="datetimeFigureOut">
              <a:rPr lang="en-US"/>
              <a:pPr>
                <a:defRPr/>
              </a:pPr>
              <a:t>10/12/2012</a:t>
            </a:fld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A030DA-7A98-442C-90F5-7FC002F9D68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524000" y="190500"/>
            <a:ext cx="7010400" cy="1527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524000" y="1905000"/>
            <a:ext cx="7010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</a:p>
        </p:txBody>
      </p:sp>
      <p:sp>
        <p:nvSpPr>
          <p:cNvPr id="2765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6294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pPr>
              <a:defRPr/>
            </a:pPr>
            <a:fld id="{20BA2C95-7EB3-4788-8DC9-4EC7B93799D9}" type="datetimeFigureOut">
              <a:rPr lang="en-US"/>
              <a:pPr>
                <a:defRPr/>
              </a:pPr>
              <a:t>10/12/2012</a:t>
            </a:fld>
            <a:endParaRPr lang="ru-RU"/>
          </a:p>
        </p:txBody>
      </p:sp>
      <p:sp>
        <p:nvSpPr>
          <p:cNvPr id="2765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2766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765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524000" y="6248400"/>
            <a:ext cx="1295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fld id="{FC5E9750-DCB2-447A-862F-BF05E1E4F29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27655" name="Line 7"/>
          <p:cNvSpPr>
            <a:spLocks noChangeShapeType="1"/>
          </p:cNvSpPr>
          <p:nvPr/>
        </p:nvSpPr>
        <p:spPr bwMode="auto">
          <a:xfrm flipV="1">
            <a:off x="1371600" y="304800"/>
            <a:ext cx="0" cy="1295400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7656" name="Oval 8"/>
          <p:cNvSpPr>
            <a:spLocks noChangeArrowheads="1"/>
          </p:cNvSpPr>
          <p:nvPr/>
        </p:nvSpPr>
        <p:spPr bwMode="auto">
          <a:xfrm>
            <a:off x="152400" y="838200"/>
            <a:ext cx="228600" cy="228600"/>
          </a:xfrm>
          <a:prstGeom prst="ellipse">
            <a:avLst/>
          </a:prstGeom>
          <a:solidFill>
            <a:schemeClr val="tx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ru-RU" sz="2400">
              <a:latin typeface="Times New Roman" pitchFamily="18" charset="0"/>
            </a:endParaRPr>
          </a:p>
        </p:txBody>
      </p:sp>
      <p:sp>
        <p:nvSpPr>
          <p:cNvPr id="27657" name="Oval 9"/>
          <p:cNvSpPr>
            <a:spLocks noChangeArrowheads="1"/>
          </p:cNvSpPr>
          <p:nvPr/>
        </p:nvSpPr>
        <p:spPr bwMode="auto">
          <a:xfrm>
            <a:off x="539750" y="8382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ru-RU" sz="2400">
              <a:latin typeface="Times New Roman" pitchFamily="18" charset="0"/>
            </a:endParaRPr>
          </a:p>
        </p:txBody>
      </p:sp>
      <p:sp>
        <p:nvSpPr>
          <p:cNvPr id="27658" name="Oval 10"/>
          <p:cNvSpPr>
            <a:spLocks noChangeArrowheads="1"/>
          </p:cNvSpPr>
          <p:nvPr/>
        </p:nvSpPr>
        <p:spPr bwMode="auto">
          <a:xfrm>
            <a:off x="927100" y="838200"/>
            <a:ext cx="228600" cy="228600"/>
          </a:xfrm>
          <a:prstGeom prst="ellipse">
            <a:avLst/>
          </a:prstGeom>
          <a:solidFill>
            <a:schemeClr val="accent2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ru-RU" sz="2400">
              <a:latin typeface="Times New Roman" pitchFamily="18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0" r:id="rId2"/>
    <p:sldLayoutId id="2147483659" r:id="rId3"/>
    <p:sldLayoutId id="2147483658" r:id="rId4"/>
    <p:sldLayoutId id="2147483657" r:id="rId5"/>
    <p:sldLayoutId id="2147483656" r:id="rId6"/>
    <p:sldLayoutId id="2147483655" r:id="rId7"/>
    <p:sldLayoutId id="2147483654" r:id="rId8"/>
    <p:sldLayoutId id="2147483653" r:id="rId9"/>
    <p:sldLayoutId id="2147483652" r:id="rId10"/>
    <p:sldLayoutId id="2147483651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0000"/>
        <a:buFont typeface="Wingdings" pitchFamily="2" charset="2"/>
        <a:buChar char="¢"/>
        <a:defRPr sz="30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l"/>
        <a:defRPr sz="2800">
          <a:solidFill>
            <a:schemeClr val="tx2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•"/>
        <a:defRPr sz="2400">
          <a:solidFill>
            <a:schemeClr val="tx2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000">
          <a:solidFill>
            <a:schemeClr val="tx2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armtelemed.org/" TargetMode="Externa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mailto:gchaltikyan@armtelemed.org" TargetMode="External"/><Relationship Id="rId2" Type="http://schemas.openxmlformats.org/officeDocument/2006/relationships/hyperlink" Target="http://www.armtelemed.org/" TargetMode="Externa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jpeg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itle 1"/>
          <p:cNvSpPr>
            <a:spLocks noGrp="1"/>
          </p:cNvSpPr>
          <p:nvPr>
            <p:ph type="ctrTitle" idx="4294967295"/>
          </p:nvPr>
        </p:nvSpPr>
        <p:spPr>
          <a:xfrm>
            <a:off x="838200" y="2644775"/>
            <a:ext cx="7391400" cy="1851025"/>
          </a:xfrm>
        </p:spPr>
        <p:txBody>
          <a:bodyPr/>
          <a:lstStyle/>
          <a:p>
            <a:pPr algn="ctr" eaLnBrk="1" hangingPunct="1"/>
            <a:r>
              <a:rPr lang="en-US" sz="2000" b="1" dirty="0" smtClean="0">
                <a:solidFill>
                  <a:schemeClr val="accent5">
                    <a:lumMod val="25000"/>
                  </a:schemeClr>
                </a:solidFill>
                <a:latin typeface="Verdana" pitchFamily="34" charset="0"/>
              </a:rPr>
              <a:t>Self-Limited Liver Injury in a 5 Year Old Girl with a History of Autoimmune Alopecia Treated with </a:t>
            </a:r>
            <a:r>
              <a:rPr lang="en-US" sz="2000" b="1" dirty="0" err="1" smtClean="0">
                <a:solidFill>
                  <a:schemeClr val="accent5">
                    <a:lumMod val="25000"/>
                  </a:schemeClr>
                </a:solidFill>
                <a:latin typeface="Verdana" pitchFamily="34" charset="0"/>
              </a:rPr>
              <a:t>Solu-Medrol</a:t>
            </a:r>
            <a:r>
              <a:rPr lang="en-US" sz="2000" b="1" dirty="0" smtClean="0">
                <a:solidFill>
                  <a:schemeClr val="accent5">
                    <a:lumMod val="25000"/>
                  </a:schemeClr>
                </a:solidFill>
                <a:latin typeface="Verdana" pitchFamily="34" charset="0"/>
              </a:rPr>
              <a:t> Pulse Therapy</a:t>
            </a:r>
            <a:r>
              <a:rPr lang="en-US" sz="2400" b="1" dirty="0" smtClean="0">
                <a:solidFill>
                  <a:schemeClr val="accent5">
                    <a:lumMod val="25000"/>
                  </a:schemeClr>
                </a:solidFill>
                <a:latin typeface="Verdana" pitchFamily="34" charset="0"/>
              </a:rPr>
              <a:t/>
            </a:r>
            <a:br>
              <a:rPr lang="en-US" sz="2400" b="1" dirty="0" smtClean="0">
                <a:solidFill>
                  <a:schemeClr val="accent5">
                    <a:lumMod val="25000"/>
                  </a:schemeClr>
                </a:solidFill>
                <a:latin typeface="Verdana" pitchFamily="34" charset="0"/>
              </a:rPr>
            </a:br>
            <a:r>
              <a:rPr lang="en-US" sz="2400" b="1" dirty="0" smtClean="0">
                <a:solidFill>
                  <a:schemeClr val="accent5">
                    <a:lumMod val="25000"/>
                  </a:schemeClr>
                </a:solidFill>
                <a:latin typeface="Verdana" pitchFamily="34" charset="0"/>
              </a:rPr>
              <a:t/>
            </a:r>
            <a:br>
              <a:rPr lang="en-US" sz="2400" b="1" dirty="0" smtClean="0">
                <a:solidFill>
                  <a:schemeClr val="accent5">
                    <a:lumMod val="25000"/>
                  </a:schemeClr>
                </a:solidFill>
                <a:latin typeface="Verdana" pitchFamily="34" charset="0"/>
              </a:rPr>
            </a:br>
            <a:r>
              <a:rPr lang="en-US" sz="1800" b="1" dirty="0" smtClean="0">
                <a:solidFill>
                  <a:schemeClr val="accent5">
                    <a:lumMod val="25000"/>
                  </a:schemeClr>
                </a:solidFill>
                <a:latin typeface="Verdana" pitchFamily="34" charset="0"/>
              </a:rPr>
              <a:t>Case Presentation</a:t>
            </a:r>
            <a:endParaRPr lang="en-US" sz="2400" dirty="0" smtClean="0">
              <a:solidFill>
                <a:schemeClr val="accent5">
                  <a:lumMod val="25000"/>
                </a:schemeClr>
              </a:solidFill>
              <a:latin typeface="Verdana" pitchFamily="34" charset="0"/>
            </a:endParaRPr>
          </a:p>
        </p:txBody>
      </p:sp>
      <p:sp>
        <p:nvSpPr>
          <p:cNvPr id="13314" name="Subtitle 2"/>
          <p:cNvSpPr>
            <a:spLocks noGrp="1"/>
          </p:cNvSpPr>
          <p:nvPr>
            <p:ph type="subTitle" idx="4294967295"/>
          </p:nvPr>
        </p:nvSpPr>
        <p:spPr>
          <a:xfrm>
            <a:off x="1066800" y="4800600"/>
            <a:ext cx="7086600" cy="1143000"/>
          </a:xfrm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r>
              <a:rPr lang="en-US" sz="1800" dirty="0" smtClean="0">
                <a:solidFill>
                  <a:schemeClr val="accent5">
                    <a:lumMod val="25000"/>
                  </a:schemeClr>
                </a:solidFill>
                <a:latin typeface="Verdana" pitchFamily="34" charset="0"/>
              </a:rPr>
              <a:t>Georgi Chaltikyan, MD, PhD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 sz="1600" dirty="0" smtClean="0">
                <a:solidFill>
                  <a:schemeClr val="accent5">
                    <a:lumMod val="25000"/>
                  </a:schemeClr>
                </a:solidFill>
                <a:latin typeface="Verdana" pitchFamily="34" charset="0"/>
              </a:rPr>
              <a:t>President of Armenian Association of Telemedicine (AATM)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 sz="1600" dirty="0" smtClean="0">
                <a:solidFill>
                  <a:schemeClr val="accent5">
                    <a:lumMod val="25000"/>
                  </a:schemeClr>
                </a:solidFill>
                <a:latin typeface="Verdana" pitchFamily="34" charset="0"/>
                <a:hlinkClick r:id="rId2"/>
              </a:rPr>
              <a:t>http://armtelemed.org</a:t>
            </a:r>
            <a:r>
              <a:rPr lang="en-US" sz="1600" dirty="0" smtClean="0">
                <a:solidFill>
                  <a:schemeClr val="accent5">
                    <a:lumMod val="25000"/>
                  </a:schemeClr>
                </a:solidFill>
                <a:latin typeface="Verdana" pitchFamily="34" charset="0"/>
              </a:rPr>
              <a:t> </a:t>
            </a:r>
          </a:p>
        </p:txBody>
      </p:sp>
      <p:sp>
        <p:nvSpPr>
          <p:cNvPr id="13315" name="Text Box 4"/>
          <p:cNvSpPr txBox="1">
            <a:spLocks noChangeArrowheads="1"/>
          </p:cNvSpPr>
          <p:nvPr/>
        </p:nvSpPr>
        <p:spPr bwMode="auto">
          <a:xfrm>
            <a:off x="304800" y="6260068"/>
            <a:ext cx="85344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dirty="0" smtClean="0">
                <a:solidFill>
                  <a:schemeClr val="accent5">
                    <a:lumMod val="25000"/>
                  </a:schemeClr>
                </a:solidFill>
              </a:rPr>
              <a:t>LIVER INTERNATIONAL SYMPOSIUM • October 12-13, 2012 </a:t>
            </a:r>
            <a:r>
              <a:rPr lang="en-US" dirty="0">
                <a:solidFill>
                  <a:schemeClr val="accent5">
                    <a:lumMod val="25000"/>
                  </a:schemeClr>
                </a:solidFill>
              </a:rPr>
              <a:t>• </a:t>
            </a:r>
            <a:r>
              <a:rPr lang="en-US" dirty="0" smtClean="0">
                <a:solidFill>
                  <a:schemeClr val="accent5">
                    <a:lumMod val="25000"/>
                  </a:schemeClr>
                </a:solidFill>
              </a:rPr>
              <a:t>Tbilisi, Georgia</a:t>
            </a:r>
            <a:endParaRPr lang="ru-RU" dirty="0">
              <a:solidFill>
                <a:schemeClr val="accent5">
                  <a:lumMod val="25000"/>
                </a:schemeClr>
              </a:solidFill>
            </a:endParaRPr>
          </a:p>
        </p:txBody>
      </p:sp>
      <p:pic>
        <p:nvPicPr>
          <p:cNvPr id="13316" name="Picture 5" descr="armtelemed_logo_0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10400" y="228600"/>
            <a:ext cx="18288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 descr="LaborLimbachHeidelberg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124200" y="533400"/>
            <a:ext cx="2886075" cy="952500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228600" y="2133600"/>
            <a:ext cx="8686800" cy="228600"/>
          </a:xfrm>
          <a:prstGeom prst="rect">
            <a:avLst/>
          </a:prstGeom>
          <a:solidFill>
            <a:srgbClr val="FFCC29"/>
          </a:solidFill>
          <a:ln>
            <a:solidFill>
              <a:schemeClr val="accent4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endParaRPr lang="en-US" sz="9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z="2800" dirty="0" smtClean="0">
                <a:latin typeface="Verdana" pitchFamily="34" charset="0"/>
              </a:rPr>
              <a:t>Lab Findings</a:t>
            </a:r>
          </a:p>
        </p:txBody>
      </p:sp>
      <p:sp>
        <p:nvSpPr>
          <p:cNvPr id="14338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447800" y="1828800"/>
            <a:ext cx="7162800" cy="4724400"/>
          </a:xfrm>
        </p:spPr>
        <p:txBody>
          <a:bodyPr/>
          <a:lstStyle/>
          <a:p>
            <a:r>
              <a:rPr lang="en-US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NORMAL LEVELS: Total protein, protein fractions, urea, </a:t>
            </a:r>
            <a:r>
              <a:rPr lang="en-US" sz="16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creatinine</a:t>
            </a:r>
            <a:r>
              <a:rPr lang="en-US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, glucose, electrolytes, LDL, amylase, cholesterol, triglycerides, and CRP.</a:t>
            </a:r>
          </a:p>
          <a:p>
            <a:endParaRPr lang="en-US" sz="16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en-US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Normal clotting panel.</a:t>
            </a:r>
          </a:p>
          <a:p>
            <a:endParaRPr lang="en-US" sz="16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en-US" sz="16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HBsAg</a:t>
            </a:r>
            <a:r>
              <a:rPr lang="en-US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: negative</a:t>
            </a:r>
          </a:p>
          <a:p>
            <a:r>
              <a:rPr lang="en-US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Anti-HBs-</a:t>
            </a:r>
            <a:r>
              <a:rPr lang="en-US" sz="16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ab</a:t>
            </a:r>
            <a:r>
              <a:rPr lang="en-US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: 100 IU/l</a:t>
            </a:r>
          </a:p>
          <a:p>
            <a:r>
              <a:rPr lang="en-US" sz="16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HBcor-IgG</a:t>
            </a:r>
            <a:r>
              <a:rPr lang="en-US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: negative</a:t>
            </a:r>
          </a:p>
          <a:p>
            <a:r>
              <a:rPr lang="en-US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HCV total </a:t>
            </a:r>
            <a:r>
              <a:rPr lang="en-US" sz="16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ab</a:t>
            </a:r>
            <a:r>
              <a:rPr lang="en-US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: negative</a:t>
            </a:r>
          </a:p>
          <a:p>
            <a:r>
              <a:rPr lang="en-US" sz="16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IgM</a:t>
            </a:r>
            <a:r>
              <a:rPr lang="en-US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– EBV: negative</a:t>
            </a:r>
          </a:p>
          <a:p>
            <a:r>
              <a:rPr lang="nl-NL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CMV IgG 5 U/ml (N &lt;2 U/ml)</a:t>
            </a:r>
            <a:endParaRPr lang="en-US" sz="16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nl-NL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HSV 2 IgG 0.46 U/ml (N &lt;0.9 U/ml)</a:t>
            </a:r>
            <a:endParaRPr lang="en-US" sz="16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nl-NL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HAV IgM: negative</a:t>
            </a:r>
            <a:endParaRPr lang="en-US" sz="16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en-US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PCR HSV: negative</a:t>
            </a:r>
          </a:p>
          <a:p>
            <a:r>
              <a:rPr lang="en-US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PCR CMV: negative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447800" y="1371600"/>
            <a:ext cx="7010400" cy="228600"/>
          </a:xfrm>
          <a:prstGeom prst="rect">
            <a:avLst/>
          </a:prstGeom>
          <a:solidFill>
            <a:srgbClr val="FFCC29"/>
          </a:solidFill>
          <a:ln>
            <a:solidFill>
              <a:schemeClr val="accent4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endParaRPr lang="en-US" sz="9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z="2800" dirty="0" smtClean="0">
                <a:latin typeface="Verdana" pitchFamily="34" charset="0"/>
              </a:rPr>
              <a:t>Lab Findings</a:t>
            </a:r>
          </a:p>
        </p:txBody>
      </p:sp>
      <p:sp>
        <p:nvSpPr>
          <p:cNvPr id="14338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447800" y="1828800"/>
            <a:ext cx="7162800" cy="4724400"/>
          </a:xfrm>
        </p:spPr>
        <p:txBody>
          <a:bodyPr/>
          <a:lstStyle/>
          <a:p>
            <a:r>
              <a:rPr lang="ru-RU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А</a:t>
            </a:r>
            <a:r>
              <a:rPr lang="en-US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NA 12 U negative (N &lt; 20)</a:t>
            </a:r>
          </a:p>
          <a:p>
            <a:r>
              <a:rPr lang="en-US" sz="16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dsDNA</a:t>
            </a:r>
            <a:r>
              <a:rPr lang="en-US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125 negative (N 0-200 ME/ml)</a:t>
            </a:r>
          </a:p>
          <a:p>
            <a:r>
              <a:rPr lang="en-US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Thyroid </a:t>
            </a:r>
            <a:r>
              <a:rPr lang="en-US" sz="16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peroxidase</a:t>
            </a:r>
            <a:r>
              <a:rPr lang="en-US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AB (TP-</a:t>
            </a:r>
            <a:r>
              <a:rPr lang="en-US" sz="16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ab</a:t>
            </a:r>
            <a:r>
              <a:rPr lang="en-US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): 11.1 (&lt;50 U/ml)</a:t>
            </a:r>
          </a:p>
          <a:p>
            <a:r>
              <a:rPr lang="en-US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C3 fraction </a:t>
            </a:r>
            <a:r>
              <a:rPr lang="en-US" sz="16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compl</a:t>
            </a:r>
            <a:r>
              <a:rPr lang="en-US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0.98 (0.84 – 1.67 g/L)</a:t>
            </a:r>
          </a:p>
          <a:p>
            <a:r>
              <a:rPr lang="en-US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C4 fraction </a:t>
            </a:r>
            <a:r>
              <a:rPr lang="en-US" sz="16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compl</a:t>
            </a:r>
            <a:r>
              <a:rPr lang="en-US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0.2 (0.16 – 0.31 g/L)</a:t>
            </a:r>
          </a:p>
          <a:p>
            <a:r>
              <a:rPr lang="ru-RU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А</a:t>
            </a:r>
            <a:r>
              <a:rPr lang="en-US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SL</a:t>
            </a:r>
            <a:r>
              <a:rPr lang="ru-RU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О</a:t>
            </a:r>
            <a:r>
              <a:rPr lang="en-US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&lt;200 (normal &lt;200)</a:t>
            </a:r>
          </a:p>
          <a:p>
            <a:r>
              <a:rPr lang="en-US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Tuberculosis, antibodies: negative</a:t>
            </a:r>
          </a:p>
          <a:p>
            <a:r>
              <a:rPr lang="en-US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Brucellosis, antibodies: negative</a:t>
            </a:r>
          </a:p>
          <a:p>
            <a:r>
              <a:rPr lang="en-US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Serum Cu: 0.236 g/L (N 0.18 – 0.45 g/L)</a:t>
            </a:r>
          </a:p>
          <a:p>
            <a:r>
              <a:rPr lang="en-US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Urinary Cu: 56.4 mcg/L (N below 70)</a:t>
            </a:r>
          </a:p>
          <a:p>
            <a:r>
              <a:rPr lang="hy-AM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Cerulloplasmin</a:t>
            </a:r>
            <a:r>
              <a:rPr lang="en-US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: 0.007 g/L (&lt; 0.03 g/L)</a:t>
            </a:r>
          </a:p>
          <a:p>
            <a:r>
              <a:rPr lang="en-US" sz="16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IgG</a:t>
            </a:r>
            <a:r>
              <a:rPr lang="en-US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1.167 g/L (N 3.5 - 14 g/L)</a:t>
            </a:r>
          </a:p>
          <a:p>
            <a:r>
              <a:rPr lang="pt-BR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IgA</a:t>
            </a:r>
            <a:r>
              <a:rPr lang="en-US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0.242 g/L (</a:t>
            </a:r>
            <a:r>
              <a:rPr lang="pt-BR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N</a:t>
            </a:r>
            <a:r>
              <a:rPr lang="en-US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0.3 – 2.3 g/L)</a:t>
            </a:r>
          </a:p>
          <a:p>
            <a:r>
              <a:rPr lang="pt-BR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IgM</a:t>
            </a:r>
            <a:r>
              <a:rPr lang="en-US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0.179 g/L (</a:t>
            </a:r>
            <a:r>
              <a:rPr lang="pt-BR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N</a:t>
            </a:r>
            <a:r>
              <a:rPr lang="en-US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0.4 – 1.5 g/L)</a:t>
            </a:r>
          </a:p>
          <a:p>
            <a:endParaRPr lang="en-US" sz="16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en-US" sz="16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AFP (April 2011) – 450-750 IU/</a:t>
            </a:r>
            <a:r>
              <a:rPr lang="en-US" sz="1600" b="1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mL</a:t>
            </a:r>
            <a:endParaRPr lang="en-US" sz="1600" b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447800" y="1371600"/>
            <a:ext cx="7010400" cy="228600"/>
          </a:xfrm>
          <a:prstGeom prst="rect">
            <a:avLst/>
          </a:prstGeom>
          <a:solidFill>
            <a:srgbClr val="FFCC29"/>
          </a:solidFill>
          <a:ln>
            <a:solidFill>
              <a:schemeClr val="accent4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endParaRPr lang="en-US" sz="9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z="2800" dirty="0" smtClean="0">
                <a:latin typeface="Verdana" pitchFamily="34" charset="0"/>
              </a:rPr>
              <a:t>Lab Studies at 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371600" y="1799134"/>
          <a:ext cx="7315200" cy="4837842"/>
        </p:xfrm>
        <a:graphic>
          <a:graphicData uri="http://schemas.openxmlformats.org/drawingml/2006/table">
            <a:tbl>
              <a:tblPr/>
              <a:tblGrid>
                <a:gridCol w="4280171"/>
                <a:gridCol w="1789889"/>
                <a:gridCol w="1245140"/>
              </a:tblGrid>
              <a:tr h="30029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  <a:tab pos="685800" algn="l"/>
                          <a:tab pos="914400" algn="l"/>
                          <a:tab pos="1143000" algn="l"/>
                          <a:tab pos="1371600" algn="l"/>
                          <a:tab pos="1600200" algn="l"/>
                          <a:tab pos="1828800" algn="l"/>
                          <a:tab pos="2057400" algn="l"/>
                          <a:tab pos="2286000" algn="l"/>
                        </a:tabLst>
                      </a:pPr>
                      <a:r>
                        <a:rPr lang="ru-RU" sz="1600" b="0" dirty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Ceruloplasmin in Serum</a:t>
                      </a:r>
                      <a:endParaRPr lang="en-US" sz="1600" b="0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ru-RU" sz="1600" b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275 mg/l</a:t>
                      </a:r>
                      <a:endParaRPr lang="en-US" sz="1600" b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  <a:tab pos="685800" algn="l"/>
                          <a:tab pos="914400" algn="l"/>
                          <a:tab pos="1143000" algn="l"/>
                        </a:tabLs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260 - 460</a:t>
                      </a:r>
                      <a:endParaRPr lang="en-US" sz="160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010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  <a:tab pos="685800" algn="l"/>
                          <a:tab pos="914400" algn="l"/>
                          <a:tab pos="1143000" algn="l"/>
                          <a:tab pos="1371600" algn="l"/>
                          <a:tab pos="1600200" algn="l"/>
                          <a:tab pos="1828800" algn="l"/>
                          <a:tab pos="2057400" algn="l"/>
                          <a:tab pos="2286000" algn="l"/>
                        </a:tabLst>
                      </a:pPr>
                      <a:r>
                        <a:rPr lang="ru-RU" sz="1600" b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Copper, total in serum</a:t>
                      </a:r>
                      <a:endParaRPr lang="en-US" sz="1600" b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ru-RU" sz="1600" b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1096 ug/l</a:t>
                      </a:r>
                      <a:endParaRPr lang="en-US" sz="1600" b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  <a:tab pos="685800" algn="l"/>
                          <a:tab pos="914400" algn="l"/>
                          <a:tab pos="1143000" algn="l"/>
                        </a:tabLs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800 - 1600</a:t>
                      </a:r>
                      <a:endParaRPr lang="en-US" sz="160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029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  <a:tab pos="685800" algn="l"/>
                          <a:tab pos="914400" algn="l"/>
                          <a:tab pos="1143000" algn="l"/>
                          <a:tab pos="1371600" algn="l"/>
                          <a:tab pos="1600200" algn="l"/>
                          <a:tab pos="1828800" algn="l"/>
                          <a:tab pos="2057400" algn="l"/>
                          <a:tab pos="2286000" algn="l"/>
                        </a:tabLst>
                      </a:pPr>
                      <a:r>
                        <a:rPr lang="ru-RU" sz="1600" b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AAb to Mitochondrions (AMA)</a:t>
                      </a:r>
                      <a:endParaRPr lang="en-US" sz="1600" b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  <a:tab pos="685800" algn="l"/>
                        </a:tabLst>
                      </a:pPr>
                      <a:r>
                        <a:rPr lang="ru-RU" sz="1600" b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1: &lt; 10</a:t>
                      </a:r>
                      <a:endParaRPr lang="en-US" sz="1600" b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  <a:tab pos="685800" algn="l"/>
                          <a:tab pos="914400" algn="l"/>
                          <a:tab pos="1143000" algn="l"/>
                        </a:tabLs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1: &lt; 10</a:t>
                      </a:r>
                      <a:endParaRPr lang="en-US" sz="160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029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  <a:tab pos="685800" algn="l"/>
                          <a:tab pos="914400" algn="l"/>
                          <a:tab pos="1143000" algn="l"/>
                          <a:tab pos="1371600" algn="l"/>
                          <a:tab pos="1600200" algn="l"/>
                          <a:tab pos="1828800" algn="l"/>
                          <a:tab pos="2057400" algn="l"/>
                          <a:tab pos="2286000" algn="l"/>
                        </a:tabLst>
                      </a:pPr>
                      <a:r>
                        <a:rPr lang="en-US" sz="1600" b="0" dirty="0" err="1" smtClean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AAb</a:t>
                      </a:r>
                      <a:r>
                        <a:rPr lang="en-US" sz="1600" b="0" dirty="0" smtClean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</a:t>
                      </a:r>
                      <a:r>
                        <a:rPr lang="en-US" sz="1600" b="0" dirty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to Liver-Kidney </a:t>
                      </a:r>
                      <a:r>
                        <a:rPr lang="en-US" sz="1600" b="0" dirty="0" err="1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Microsomes</a:t>
                      </a:r>
                      <a:endParaRPr lang="en-US" sz="1600" b="0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  <a:tab pos="685800" algn="l"/>
                        </a:tabLst>
                      </a:pPr>
                      <a:r>
                        <a:rPr lang="ru-RU" sz="1600" b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1: &lt; 10</a:t>
                      </a:r>
                      <a:endParaRPr lang="en-US" sz="1600" b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  <a:tab pos="685800" algn="l"/>
                          <a:tab pos="914400" algn="l"/>
                          <a:tab pos="1143000" algn="l"/>
                        </a:tabLs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1: &lt; 10</a:t>
                      </a:r>
                      <a:endParaRPr lang="en-US" sz="160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774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  <a:tab pos="685800" algn="l"/>
                          <a:tab pos="914400" algn="l"/>
                          <a:tab pos="1143000" algn="l"/>
                          <a:tab pos="1371600" algn="l"/>
                          <a:tab pos="1600200" algn="l"/>
                          <a:tab pos="1828800" algn="l"/>
                          <a:tab pos="2057400" algn="l"/>
                          <a:tab pos="2286000" algn="l"/>
                        </a:tabLst>
                      </a:pPr>
                      <a:r>
                        <a:rPr lang="en-US" sz="1600" b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AAb to Smooth Muscles (SMA)</a:t>
                      </a:r>
                      <a:endParaRPr lang="en-US" sz="1600" b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  <a:tab pos="685800" algn="l"/>
                        </a:tabLst>
                      </a:pPr>
                      <a:r>
                        <a:rPr lang="ru-RU" sz="1600" b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1: &lt; 10</a:t>
                      </a:r>
                      <a:endParaRPr lang="en-US" sz="1600" b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  <a:tab pos="685800" algn="l"/>
                          <a:tab pos="914400" algn="l"/>
                          <a:tab pos="1143000" algn="l"/>
                        </a:tabLs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1: &lt; 10</a:t>
                      </a:r>
                      <a:endParaRPr lang="en-US" sz="160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029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  <a:tab pos="685800" algn="l"/>
                          <a:tab pos="914400" algn="l"/>
                          <a:tab pos="1143000" algn="l"/>
                          <a:tab pos="1371600" algn="l"/>
                          <a:tab pos="1600200" algn="l"/>
                          <a:tab pos="1828800" algn="l"/>
                          <a:tab pos="2057400" algn="l"/>
                          <a:tab pos="2286000" algn="l"/>
                        </a:tabLst>
                      </a:pPr>
                      <a:r>
                        <a:rPr lang="en-US" sz="1600" b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Ab agaist sol. liver antigen</a:t>
                      </a:r>
                      <a:endParaRPr lang="en-US" sz="1600" b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ru-RU" sz="1600" b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&lt; 2.0 E/ml</a:t>
                      </a:r>
                      <a:endParaRPr lang="en-US" sz="1600" b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  <a:tab pos="685800" algn="l"/>
                          <a:tab pos="914400" algn="l"/>
                          <a:tab pos="1143000" algn="l"/>
                        </a:tabLs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&lt; 20</a:t>
                      </a:r>
                      <a:endParaRPr lang="en-US" sz="160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774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  <a:tab pos="685800" algn="l"/>
                          <a:tab pos="914400" algn="l"/>
                          <a:tab pos="1143000" algn="l"/>
                          <a:tab pos="1371600" algn="l"/>
                          <a:tab pos="1600200" algn="l"/>
                          <a:tab pos="1828800" algn="l"/>
                          <a:tab pos="2057400" algn="l"/>
                          <a:tab pos="2286000" algn="l"/>
                        </a:tabLst>
                      </a:pPr>
                      <a:r>
                        <a:rPr lang="ru-RU" sz="1600" b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Hepatitis A Ab, IgM</a:t>
                      </a:r>
                      <a:endParaRPr lang="en-US" sz="1600" b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  <a:tab pos="685800" algn="l"/>
                        </a:tabLst>
                      </a:pPr>
                      <a:r>
                        <a:rPr lang="ru-RU" sz="1600" b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negative</a:t>
                      </a:r>
                      <a:endParaRPr lang="en-US" sz="1600" b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60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029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  <a:tab pos="685800" algn="l"/>
                          <a:tab pos="914400" algn="l"/>
                          <a:tab pos="1143000" algn="l"/>
                          <a:tab pos="1371600" algn="l"/>
                          <a:tab pos="1600200" algn="l"/>
                          <a:tab pos="1828800" algn="l"/>
                          <a:tab pos="2057400" algn="l"/>
                          <a:tab pos="2286000" algn="l"/>
                        </a:tabLst>
                      </a:pPr>
                      <a:r>
                        <a:rPr lang="ru-RU" sz="1600" b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HBs-Antigen</a:t>
                      </a:r>
                      <a:endParaRPr lang="en-US" sz="1600" b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  <a:tab pos="685800" algn="l"/>
                        </a:tabLst>
                      </a:pPr>
                      <a:r>
                        <a:rPr lang="ru-RU" sz="1600" b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negative</a:t>
                      </a:r>
                      <a:endParaRPr lang="en-US" sz="1600" b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60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029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  <a:tab pos="685800" algn="l"/>
                          <a:tab pos="914400" algn="l"/>
                          <a:tab pos="1143000" algn="l"/>
                          <a:tab pos="1371600" algn="l"/>
                          <a:tab pos="1600200" algn="l"/>
                          <a:tab pos="1828800" algn="l"/>
                          <a:tab pos="2057400" algn="l"/>
                          <a:tab pos="2286000" algn="l"/>
                        </a:tabLst>
                      </a:pPr>
                      <a:r>
                        <a:rPr lang="ru-RU" sz="1600" b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anti - HBc</a:t>
                      </a:r>
                      <a:endParaRPr lang="en-US" sz="1600" b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  <a:tab pos="685800" algn="l"/>
                        </a:tabLst>
                      </a:pPr>
                      <a:r>
                        <a:rPr lang="ru-RU" sz="1600" b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negative</a:t>
                      </a:r>
                      <a:endParaRPr lang="en-US" sz="1600" b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60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774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  <a:tab pos="685800" algn="l"/>
                          <a:tab pos="914400" algn="l"/>
                          <a:tab pos="1143000" algn="l"/>
                          <a:tab pos="1371600" algn="l"/>
                          <a:tab pos="1600200" algn="l"/>
                          <a:tab pos="1828800" algn="l"/>
                          <a:tab pos="2057400" algn="l"/>
                          <a:tab pos="2286000" algn="l"/>
                        </a:tabLst>
                      </a:pPr>
                      <a:r>
                        <a:rPr lang="ru-RU" sz="1600" b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Hepatitis C - Antibody</a:t>
                      </a:r>
                      <a:endParaRPr lang="en-US" sz="1600" b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  <a:tab pos="685800" algn="l"/>
                        </a:tabLst>
                      </a:pPr>
                      <a:r>
                        <a:rPr lang="ru-RU" sz="1600" b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negative</a:t>
                      </a:r>
                      <a:endParaRPr lang="en-US" sz="1600" b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60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029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  <a:tab pos="685800" algn="l"/>
                          <a:tab pos="914400" algn="l"/>
                          <a:tab pos="1143000" algn="l"/>
                          <a:tab pos="1371600" algn="l"/>
                          <a:tab pos="1600200" algn="l"/>
                          <a:tab pos="1828800" algn="l"/>
                          <a:tab pos="2057400" algn="l"/>
                          <a:tab pos="2286000" algn="l"/>
                        </a:tabLst>
                      </a:pPr>
                      <a:r>
                        <a:rPr lang="en-US" sz="1600" b="0" dirty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Epstein-Barr-VCA-</a:t>
                      </a:r>
                      <a:r>
                        <a:rPr lang="en-US" sz="1600" b="0" dirty="0" err="1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IgM</a:t>
                      </a:r>
                      <a:r>
                        <a:rPr lang="en-US" sz="1600" b="0" dirty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(serum)</a:t>
                      </a:r>
                      <a:endParaRPr lang="en-US" sz="1600" b="0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  <a:tab pos="685800" algn="l"/>
                        </a:tabLst>
                      </a:pPr>
                      <a:r>
                        <a:rPr lang="ru-RU" sz="1600" b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&lt; 4</a:t>
                      </a:r>
                      <a:r>
                        <a:rPr lang="ru-RU" sz="1600" b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</a:t>
                      </a:r>
                      <a:r>
                        <a:rPr lang="ru-RU" sz="1600" b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U/ml</a:t>
                      </a:r>
                      <a:endParaRPr lang="en-US" sz="1600" b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  <a:tab pos="685800" algn="l"/>
                          <a:tab pos="914400" algn="l"/>
                          <a:tab pos="1143000" algn="l"/>
                        </a:tabLs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&lt; 13</a:t>
                      </a:r>
                      <a:endParaRPr lang="en-US" sz="160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029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  <a:tab pos="685800" algn="l"/>
                          <a:tab pos="914400" algn="l"/>
                          <a:tab pos="1143000" algn="l"/>
                          <a:tab pos="1371600" algn="l"/>
                          <a:tab pos="1600200" algn="l"/>
                          <a:tab pos="1828800" algn="l"/>
                          <a:tab pos="2057400" algn="l"/>
                          <a:tab pos="2286000" algn="l"/>
                        </a:tabLst>
                      </a:pPr>
                      <a:r>
                        <a:rPr lang="en-US" sz="1600" b="0" dirty="0" smtClean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CMV </a:t>
                      </a:r>
                      <a:r>
                        <a:rPr lang="en-US" sz="1600" b="0" dirty="0" err="1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IgM</a:t>
                      </a:r>
                      <a:r>
                        <a:rPr lang="en-US" sz="1600" b="0" dirty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</a:t>
                      </a:r>
                      <a:r>
                        <a:rPr lang="en-US" sz="1600" b="0" dirty="0" err="1" smtClean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Ab</a:t>
                      </a:r>
                      <a:endParaRPr lang="en-US" sz="1600" b="0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  <a:tab pos="685800" algn="l"/>
                        </a:tabLst>
                      </a:pPr>
                      <a:r>
                        <a:rPr lang="ru-RU" sz="1600" b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negative</a:t>
                      </a:r>
                      <a:endParaRPr lang="en-US" sz="1600" b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60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774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  <a:tab pos="685800" algn="l"/>
                          <a:tab pos="914400" algn="l"/>
                          <a:tab pos="1143000" algn="l"/>
                          <a:tab pos="1371600" algn="l"/>
                          <a:tab pos="1600200" algn="l"/>
                          <a:tab pos="1828800" algn="l"/>
                          <a:tab pos="2057400" algn="l"/>
                          <a:tab pos="2286000" algn="l"/>
                        </a:tabLs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AFP (Roche - ECLIA)</a:t>
                      </a:r>
                      <a:endParaRPr lang="en-US" sz="1600" b="1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  <a:tab pos="685800" algn="l"/>
                        </a:tabLst>
                      </a:pPr>
                      <a:r>
                        <a:rPr lang="ru-RU" sz="1600" b="1" dirty="0" smtClean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396</a:t>
                      </a:r>
                      <a:r>
                        <a:rPr lang="en-US" sz="1600" b="1" dirty="0" smtClean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</a:t>
                      </a:r>
                      <a:r>
                        <a:rPr lang="ru-RU" sz="1600" b="1" dirty="0" smtClean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kIU/l</a:t>
                      </a:r>
                      <a:endParaRPr lang="en-US" sz="1600" b="1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  <a:tab pos="685800" algn="l"/>
                          <a:tab pos="914400" algn="l"/>
                          <a:tab pos="1143000" algn="l"/>
                        </a:tabLs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&lt; 5.8</a:t>
                      </a:r>
                      <a:endParaRPr lang="en-US" sz="160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90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  <a:tab pos="685800" algn="l"/>
                          <a:tab pos="914400" algn="l"/>
                          <a:tab pos="1143000" algn="l"/>
                          <a:tab pos="1371600" algn="l"/>
                          <a:tab pos="1600200" algn="l"/>
                          <a:tab pos="1828800" algn="l"/>
                          <a:tab pos="2057400" algn="l"/>
                          <a:tab pos="2286000" algn="l"/>
                        </a:tabLst>
                      </a:pPr>
                      <a:r>
                        <a:rPr lang="en-US" sz="1600" b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Hepatitis-B-Virus-DNA in plasma (PCR)</a:t>
                      </a:r>
                      <a:endParaRPr lang="en-US" sz="1600" b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  <a:tab pos="685800" algn="l"/>
                        </a:tabLst>
                      </a:pPr>
                      <a:r>
                        <a:rPr lang="ru-RU" sz="1600" b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&lt; 0.010</a:t>
                      </a:r>
                      <a:r>
                        <a:rPr lang="ru-RU" sz="1600" b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</a:t>
                      </a:r>
                      <a:r>
                        <a:rPr lang="ru-RU" sz="1600" b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kIU/ml</a:t>
                      </a:r>
                      <a:endParaRPr lang="en-US" sz="1600" b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60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492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  <a:tab pos="685800" algn="l"/>
                          <a:tab pos="914400" algn="l"/>
                          <a:tab pos="1143000" algn="l"/>
                          <a:tab pos="1371600" algn="l"/>
                          <a:tab pos="1600200" algn="l"/>
                          <a:tab pos="1828800" algn="l"/>
                          <a:tab pos="2057400" algn="l"/>
                          <a:tab pos="2286000" algn="l"/>
                        </a:tabLst>
                      </a:pPr>
                      <a:r>
                        <a:rPr lang="en-US" sz="1600" b="0" dirty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Hepatitis C-Virus-RNA in plasma (PCR)</a:t>
                      </a:r>
                      <a:endParaRPr lang="en-US" sz="1600" b="0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  <a:tab pos="685800" algn="l"/>
                        </a:tabLst>
                      </a:pPr>
                      <a:r>
                        <a:rPr lang="ru-RU" sz="1600" b="0" dirty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negative</a:t>
                      </a:r>
                      <a:endParaRPr lang="en-US" sz="1600" b="0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600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6" name="Picture 5" descr="LaborLimbachHeidelberg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343400" y="381000"/>
            <a:ext cx="2886075" cy="9525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447800" y="1371600"/>
            <a:ext cx="7010400" cy="228600"/>
          </a:xfrm>
          <a:prstGeom prst="rect">
            <a:avLst/>
          </a:prstGeom>
          <a:solidFill>
            <a:srgbClr val="FFCC29"/>
          </a:solidFill>
          <a:ln>
            <a:solidFill>
              <a:schemeClr val="accent4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endParaRPr lang="en-US" sz="9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z="2800" dirty="0" smtClean="0">
                <a:latin typeface="Verdana" pitchFamily="34" charset="0"/>
              </a:rPr>
              <a:t>Instrumental Findings</a:t>
            </a:r>
          </a:p>
        </p:txBody>
      </p:sp>
      <p:sp>
        <p:nvSpPr>
          <p:cNvPr id="14338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447800" y="1828800"/>
            <a:ext cx="7162800" cy="3886200"/>
          </a:xfrm>
        </p:spPr>
        <p:txBody>
          <a:bodyPr/>
          <a:lstStyle/>
          <a:p>
            <a:r>
              <a:rPr lang="en-US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Normal ECG, </a:t>
            </a:r>
            <a:r>
              <a:rPr lang="en-US" sz="16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EchoCG</a:t>
            </a:r>
            <a:r>
              <a:rPr lang="en-US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, chest film.</a:t>
            </a:r>
          </a:p>
          <a:p>
            <a:endParaRPr lang="en-US" sz="16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en-US" sz="16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Abdominal Ultrasound:  </a:t>
            </a:r>
            <a:r>
              <a:rPr lang="en-US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Liver – right lobe mid-</a:t>
            </a:r>
            <a:r>
              <a:rPr lang="en-US" sz="16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clavicular</a:t>
            </a:r>
            <a:r>
              <a:rPr lang="en-US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size 9.8 </a:t>
            </a:r>
            <a:r>
              <a:rPr lang="ru-RU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с</a:t>
            </a:r>
            <a:r>
              <a:rPr lang="en-US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m, </a:t>
            </a:r>
            <a:r>
              <a:rPr lang="en-US" sz="16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antero</a:t>
            </a:r>
            <a:r>
              <a:rPr lang="en-US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-post size 7.6 cm, oblique size 10.67 cm, left lobe length 6 cm, </a:t>
            </a:r>
            <a:r>
              <a:rPr lang="en-US" sz="16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hilar</a:t>
            </a:r>
            <a:r>
              <a:rPr lang="en-US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lymph node 1.16 cm; </a:t>
            </a:r>
            <a:r>
              <a:rPr lang="en-US" sz="16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echogenicity</a:t>
            </a:r>
            <a:r>
              <a:rPr lang="en-US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normal, increased density of </a:t>
            </a:r>
            <a:r>
              <a:rPr lang="en-US" sz="16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intrahepatic</a:t>
            </a:r>
            <a:r>
              <a:rPr lang="en-US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bile duct walls and vascular walls. Portal vein 0.5 – 0.6 – 0.4 </a:t>
            </a:r>
            <a:r>
              <a:rPr lang="hy-AM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cm</a:t>
            </a:r>
            <a:r>
              <a:rPr lang="en-US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, wall 0.21 </a:t>
            </a:r>
            <a:r>
              <a:rPr lang="hy-AM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cm</a:t>
            </a:r>
            <a:r>
              <a:rPr lang="en-US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– mild  </a:t>
            </a:r>
            <a:r>
              <a:rPr lang="en-US" sz="16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hepatomegaly</a:t>
            </a:r>
            <a:r>
              <a:rPr lang="en-US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, otherwise unremarkable.</a:t>
            </a:r>
          </a:p>
          <a:p>
            <a:endParaRPr lang="en-US" sz="16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en-US" sz="16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MSCT IV enhanced: </a:t>
            </a:r>
            <a:r>
              <a:rPr lang="en-US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no mass lesion identified; mild </a:t>
            </a:r>
            <a:r>
              <a:rPr lang="en-US" sz="16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hepato-splenomegaly</a:t>
            </a:r>
            <a:r>
              <a:rPr lang="en-US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  <a:p>
            <a:endParaRPr lang="en-US" sz="16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en-US" sz="16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Liver biopsy: </a:t>
            </a:r>
            <a:r>
              <a:rPr lang="en-US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mild </a:t>
            </a:r>
            <a:r>
              <a:rPr lang="en-US" sz="16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periportal</a:t>
            </a:r>
            <a:r>
              <a:rPr lang="en-US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lymphoid infiltration with interface activity, and confluent </a:t>
            </a:r>
            <a:r>
              <a:rPr lang="en-US" sz="16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intralobular</a:t>
            </a:r>
            <a:r>
              <a:rPr lang="en-US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necrosis.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447800" y="1371600"/>
            <a:ext cx="7010400" cy="228600"/>
          </a:xfrm>
          <a:prstGeom prst="rect">
            <a:avLst/>
          </a:prstGeom>
          <a:solidFill>
            <a:srgbClr val="FFCC29"/>
          </a:solidFill>
          <a:ln>
            <a:solidFill>
              <a:schemeClr val="accent4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endParaRPr lang="en-US" sz="9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z="2800" dirty="0" smtClean="0">
                <a:latin typeface="Verdana" pitchFamily="34" charset="0"/>
              </a:rPr>
              <a:t>Treatment &amp; Course</a:t>
            </a:r>
          </a:p>
        </p:txBody>
      </p:sp>
      <p:sp>
        <p:nvSpPr>
          <p:cNvPr id="14338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447800" y="1828800"/>
            <a:ext cx="7162800" cy="4724400"/>
          </a:xfrm>
        </p:spPr>
        <p:txBody>
          <a:bodyPr/>
          <a:lstStyle/>
          <a:p>
            <a:r>
              <a:rPr lang="en-US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Mostly supportive treatment. </a:t>
            </a:r>
          </a:p>
          <a:p>
            <a:r>
              <a:rPr lang="en-US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Received oral ACC (</a:t>
            </a:r>
            <a:r>
              <a:rPr lang="en-US" sz="16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acetylcysteine</a:t>
            </a:r>
            <a:r>
              <a:rPr lang="en-US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) for 5 days for presumed DILI.</a:t>
            </a:r>
          </a:p>
          <a:p>
            <a:r>
              <a:rPr lang="en-US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Received IV </a:t>
            </a:r>
            <a:r>
              <a:rPr lang="en-US" sz="16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Heptral</a:t>
            </a:r>
            <a:r>
              <a:rPr lang="en-US" sz="1600" baseline="30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®</a:t>
            </a:r>
            <a:r>
              <a:rPr lang="en-US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(</a:t>
            </a:r>
            <a:r>
              <a:rPr lang="en-US" sz="1600" i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S</a:t>
            </a:r>
            <a:r>
              <a:rPr lang="en-US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-</a:t>
            </a:r>
            <a:r>
              <a:rPr lang="en-US" sz="16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Adenosyl</a:t>
            </a:r>
            <a:r>
              <a:rPr lang="en-US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16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methionine</a:t>
            </a:r>
            <a:r>
              <a:rPr lang="en-US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) 200 mg/day, for 20 days; continued oral </a:t>
            </a:r>
            <a:r>
              <a:rPr lang="en-US" sz="16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Heptral</a:t>
            </a:r>
            <a:r>
              <a:rPr lang="en-US" sz="1600" baseline="30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®</a:t>
            </a:r>
            <a:r>
              <a:rPr lang="en-US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after discharge for 2 mo.</a:t>
            </a:r>
          </a:p>
          <a:p>
            <a:r>
              <a:rPr lang="en-US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Chemistries began normalizing late April-May, 2011.</a:t>
            </a:r>
          </a:p>
          <a:p>
            <a:r>
              <a:rPr lang="en-US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Complete clinical and chemical recovery by fall 2011.</a:t>
            </a:r>
          </a:p>
          <a:p>
            <a:r>
              <a:rPr lang="en-US" sz="16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Serum Hepatitis E positive (HEV-</a:t>
            </a:r>
            <a:r>
              <a:rPr lang="en-US" sz="1600" b="1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IgM</a:t>
            </a:r>
            <a:r>
              <a:rPr lang="en-US" sz="16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) Aug 2012.</a:t>
            </a:r>
          </a:p>
          <a:p>
            <a:r>
              <a:rPr lang="en-US" sz="16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Stools PCR negative.</a:t>
            </a:r>
          </a:p>
          <a:p>
            <a:r>
              <a:rPr lang="en-US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Resumed </a:t>
            </a:r>
            <a:r>
              <a:rPr lang="en-US" sz="16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Solu-Medrol</a:t>
            </a:r>
            <a:r>
              <a:rPr lang="en-US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pulses since Aug 2012; received two courses, currently feeling well, chemistries normal.</a:t>
            </a:r>
          </a:p>
          <a:p>
            <a:endParaRPr lang="en-US" sz="16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en-US" sz="16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OPEN ISSUES FOR DISCUSSION:</a:t>
            </a:r>
          </a:p>
          <a:p>
            <a:pPr lvl="1"/>
            <a:r>
              <a:rPr lang="en-US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Mechanism of liver injury – viral, or an interplay of factors?</a:t>
            </a:r>
          </a:p>
          <a:p>
            <a:pPr lvl="1"/>
            <a:r>
              <a:rPr lang="en-US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Prognosis?</a:t>
            </a:r>
          </a:p>
          <a:p>
            <a:pPr lvl="1"/>
            <a:r>
              <a:rPr lang="en-US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Further management?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447800" y="1371600"/>
            <a:ext cx="7010400" cy="228600"/>
          </a:xfrm>
          <a:prstGeom prst="rect">
            <a:avLst/>
          </a:prstGeom>
          <a:solidFill>
            <a:srgbClr val="FFCC29"/>
          </a:solidFill>
          <a:ln>
            <a:solidFill>
              <a:schemeClr val="accent4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endParaRPr lang="en-US" sz="9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z="2800" dirty="0" smtClean="0">
                <a:latin typeface="Verdana" pitchFamily="34" charset="0"/>
              </a:rPr>
              <a:t>Thank you!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447800" y="1371600"/>
            <a:ext cx="7010400" cy="228600"/>
          </a:xfrm>
          <a:prstGeom prst="rect">
            <a:avLst/>
          </a:prstGeom>
          <a:solidFill>
            <a:srgbClr val="FFCC29"/>
          </a:solidFill>
          <a:ln>
            <a:solidFill>
              <a:schemeClr val="accent4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endParaRPr lang="en-US" sz="900" dirty="0"/>
          </a:p>
        </p:txBody>
      </p:sp>
      <p:pic>
        <p:nvPicPr>
          <p:cNvPr id="5" name="Picture 4" descr="IMG_340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676400" y="1771650"/>
            <a:ext cx="6477000" cy="48577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ubtitle 2"/>
          <p:cNvSpPr>
            <a:spLocks noGrp="1"/>
          </p:cNvSpPr>
          <p:nvPr>
            <p:ph type="subTitle" idx="4294967295"/>
          </p:nvPr>
        </p:nvSpPr>
        <p:spPr>
          <a:xfrm>
            <a:off x="914400" y="2895600"/>
            <a:ext cx="7391400" cy="2895600"/>
          </a:xfrm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r>
              <a:rPr lang="en-US" sz="1800" dirty="0" smtClean="0">
                <a:solidFill>
                  <a:schemeClr val="accent5">
                    <a:lumMod val="25000"/>
                  </a:schemeClr>
                </a:solidFill>
                <a:latin typeface="Verdana" pitchFamily="34" charset="0"/>
              </a:rPr>
              <a:t>Georgi Chaltikyan, MD, PhD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 sz="1800" dirty="0" smtClean="0">
                <a:solidFill>
                  <a:schemeClr val="accent5">
                    <a:lumMod val="25000"/>
                  </a:schemeClr>
                </a:solidFill>
                <a:latin typeface="Verdana" pitchFamily="34" charset="0"/>
              </a:rPr>
              <a:t>Associate Professor of Surgery</a:t>
            </a:r>
          </a:p>
          <a:p>
            <a:pPr marL="0" indent="0" eaLnBrk="1" hangingPunct="1">
              <a:buFont typeface="Wingdings" pitchFamily="2" charset="2"/>
              <a:buNone/>
            </a:pPr>
            <a:endParaRPr lang="en-US" sz="1800" dirty="0" smtClean="0">
              <a:solidFill>
                <a:schemeClr val="accent5">
                  <a:lumMod val="25000"/>
                </a:schemeClr>
              </a:solidFill>
              <a:latin typeface="Verdana" pitchFamily="34" charset="0"/>
            </a:endParaRPr>
          </a:p>
          <a:p>
            <a:pPr marL="0" indent="0" eaLnBrk="1" hangingPunct="1">
              <a:buNone/>
            </a:pPr>
            <a:r>
              <a:rPr lang="en-US" sz="1600" dirty="0" smtClean="0">
                <a:solidFill>
                  <a:schemeClr val="accent5">
                    <a:lumMod val="25000"/>
                  </a:schemeClr>
                </a:solidFill>
                <a:latin typeface="Verdana" pitchFamily="34" charset="0"/>
              </a:rPr>
              <a:t>Armenian Association of Telemedicine (AATM) </a:t>
            </a:r>
            <a:r>
              <a:rPr lang="en-US" sz="1600" dirty="0" smtClean="0">
                <a:solidFill>
                  <a:schemeClr val="accent5">
                    <a:lumMod val="25000"/>
                  </a:schemeClr>
                </a:solidFill>
                <a:latin typeface="Verdana" pitchFamily="34" charset="0"/>
                <a:hlinkClick r:id="rId2"/>
              </a:rPr>
              <a:t>www.armtelemed.org</a:t>
            </a:r>
            <a:r>
              <a:rPr lang="en-US" sz="1600" dirty="0" smtClean="0">
                <a:solidFill>
                  <a:schemeClr val="accent5">
                    <a:lumMod val="25000"/>
                  </a:schemeClr>
                </a:solidFill>
                <a:latin typeface="Verdana" pitchFamily="34" charset="0"/>
              </a:rPr>
              <a:t> </a:t>
            </a:r>
          </a:p>
          <a:p>
            <a:pPr marL="0" indent="0" eaLnBrk="1" hangingPunct="1">
              <a:buFont typeface="Wingdings" pitchFamily="2" charset="2"/>
              <a:buNone/>
            </a:pPr>
            <a:endParaRPr lang="en-US" sz="1600" dirty="0" smtClean="0">
              <a:solidFill>
                <a:schemeClr val="accent5">
                  <a:lumMod val="25000"/>
                </a:schemeClr>
              </a:solidFill>
              <a:latin typeface="Verdana" pitchFamily="34" charset="0"/>
            </a:endParaRPr>
          </a:p>
          <a:p>
            <a:pPr marL="0" indent="0" eaLnBrk="1" hangingPunct="1">
              <a:buFont typeface="Wingdings" pitchFamily="2" charset="2"/>
              <a:buNone/>
            </a:pPr>
            <a:r>
              <a:rPr lang="en-US" sz="1600" dirty="0" smtClean="0">
                <a:solidFill>
                  <a:schemeClr val="accent5">
                    <a:lumMod val="25000"/>
                  </a:schemeClr>
                </a:solidFill>
                <a:latin typeface="Verdana" pitchFamily="34" charset="0"/>
              </a:rPr>
              <a:t>Phone: +374 95 911 110 	      e-mail: </a:t>
            </a:r>
            <a:r>
              <a:rPr lang="en-US" sz="1600" dirty="0" smtClean="0">
                <a:solidFill>
                  <a:schemeClr val="accent5">
                    <a:lumMod val="25000"/>
                  </a:schemeClr>
                </a:solidFill>
                <a:latin typeface="Verdana" pitchFamily="34" charset="0"/>
                <a:hlinkClick r:id="rId3"/>
              </a:rPr>
              <a:t>gchaltikyan@armtelemed.org</a:t>
            </a:r>
            <a:r>
              <a:rPr lang="en-US" sz="1600" dirty="0" smtClean="0">
                <a:solidFill>
                  <a:schemeClr val="accent5">
                    <a:lumMod val="25000"/>
                  </a:schemeClr>
                </a:solidFill>
                <a:latin typeface="Verdana" pitchFamily="34" charset="0"/>
              </a:rPr>
              <a:t> </a:t>
            </a:r>
          </a:p>
          <a:p>
            <a:pPr marL="0" indent="0" eaLnBrk="1" hangingPunct="1">
              <a:buFont typeface="Wingdings" pitchFamily="2" charset="2"/>
              <a:buNone/>
            </a:pPr>
            <a:endParaRPr lang="en-US" sz="1600" dirty="0" smtClean="0">
              <a:solidFill>
                <a:schemeClr val="accent5">
                  <a:lumMod val="25000"/>
                </a:schemeClr>
              </a:solidFill>
              <a:latin typeface="Verdana" pitchFamily="34" charset="0"/>
            </a:endParaRPr>
          </a:p>
          <a:p>
            <a:pPr marL="0" indent="0" eaLnBrk="1" hangingPunct="1">
              <a:buFont typeface="Wingdings" pitchFamily="2" charset="2"/>
              <a:buNone/>
            </a:pPr>
            <a:r>
              <a:rPr lang="en-US" sz="1600" dirty="0" smtClean="0">
                <a:solidFill>
                  <a:schemeClr val="accent5">
                    <a:lumMod val="25000"/>
                  </a:schemeClr>
                </a:solidFill>
                <a:latin typeface="Verdana" pitchFamily="34" charset="0"/>
              </a:rPr>
              <a:t>Disclosure: Dr. Chaltikyan is Medical Consultant to </a:t>
            </a:r>
            <a:r>
              <a:rPr lang="en-US" sz="1600" dirty="0" err="1" smtClean="0">
                <a:solidFill>
                  <a:schemeClr val="accent5">
                    <a:lumMod val="25000"/>
                  </a:schemeClr>
                </a:solidFill>
                <a:latin typeface="Verdana" pitchFamily="34" charset="0"/>
              </a:rPr>
              <a:t>LimbachLab</a:t>
            </a:r>
            <a:r>
              <a:rPr lang="en-US" sz="1600" dirty="0" smtClean="0">
                <a:solidFill>
                  <a:schemeClr val="accent5">
                    <a:lumMod val="25000"/>
                  </a:schemeClr>
                </a:solidFill>
                <a:latin typeface="Verdana" pitchFamily="34" charset="0"/>
              </a:rPr>
              <a:t>–Armenia</a:t>
            </a:r>
          </a:p>
        </p:txBody>
      </p:sp>
      <p:pic>
        <p:nvPicPr>
          <p:cNvPr id="13316" name="Picture 5" descr="armtelemed_logo_0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934200" y="228600"/>
            <a:ext cx="18288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 descr="LaborLimbachHeidelberg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3133725" y="533400"/>
            <a:ext cx="2886075" cy="9525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228600" y="2133600"/>
            <a:ext cx="8686800" cy="228600"/>
          </a:xfrm>
          <a:prstGeom prst="rect">
            <a:avLst/>
          </a:prstGeom>
          <a:solidFill>
            <a:srgbClr val="FFCC29"/>
          </a:solidFill>
          <a:ln>
            <a:solidFill>
              <a:schemeClr val="accent4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endParaRPr lang="en-US" sz="900" dirty="0"/>
          </a:p>
        </p:txBody>
      </p:sp>
      <p:sp>
        <p:nvSpPr>
          <p:cNvPr id="10" name="Text Box 4"/>
          <p:cNvSpPr txBox="1">
            <a:spLocks noChangeArrowheads="1"/>
          </p:cNvSpPr>
          <p:nvPr/>
        </p:nvSpPr>
        <p:spPr bwMode="auto">
          <a:xfrm>
            <a:off x="304800" y="6260068"/>
            <a:ext cx="85344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dirty="0" smtClean="0">
                <a:solidFill>
                  <a:schemeClr val="accent5">
                    <a:lumMod val="25000"/>
                  </a:schemeClr>
                </a:solidFill>
              </a:rPr>
              <a:t>LIVER INTERNATIONAL SYMPOSIUM • October 12-13, 2012 </a:t>
            </a:r>
            <a:r>
              <a:rPr lang="en-US" dirty="0">
                <a:solidFill>
                  <a:schemeClr val="accent5">
                    <a:lumMod val="25000"/>
                  </a:schemeClr>
                </a:solidFill>
              </a:rPr>
              <a:t>• </a:t>
            </a:r>
            <a:r>
              <a:rPr lang="en-US" dirty="0" smtClean="0">
                <a:solidFill>
                  <a:schemeClr val="accent5">
                    <a:lumMod val="25000"/>
                  </a:schemeClr>
                </a:solidFill>
              </a:rPr>
              <a:t>Tbilisi, Georgia</a:t>
            </a:r>
            <a:endParaRPr lang="ru-RU" dirty="0">
              <a:solidFill>
                <a:schemeClr val="accent5">
                  <a:lumMod val="2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z="2800" dirty="0" smtClean="0">
                <a:latin typeface="Verdana" pitchFamily="34" charset="0"/>
              </a:rPr>
              <a:t>Clinical Findings</a:t>
            </a:r>
          </a:p>
        </p:txBody>
      </p:sp>
      <p:sp>
        <p:nvSpPr>
          <p:cNvPr id="14338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524000" y="1752600"/>
            <a:ext cx="6858000" cy="4495800"/>
          </a:xfrm>
        </p:spPr>
        <p:txBody>
          <a:bodyPr/>
          <a:lstStyle/>
          <a:p>
            <a:pPr eaLnBrk="1" hangingPunct="1">
              <a:lnSpc>
                <a:spcPct val="200000"/>
              </a:lnSpc>
            </a:pPr>
            <a:r>
              <a:rPr lang="en-US" sz="1800" dirty="0" smtClean="0">
                <a:latin typeface="Verdana" pitchFamily="34" charset="0"/>
              </a:rPr>
              <a:t>Patient K.A., female, DOB: 07.07.2005</a:t>
            </a:r>
          </a:p>
          <a:p>
            <a:pPr eaLnBrk="1" hangingPunct="1">
              <a:lnSpc>
                <a:spcPct val="200000"/>
              </a:lnSpc>
            </a:pPr>
            <a:r>
              <a:rPr lang="en-US" sz="1800" dirty="0" smtClean="0">
                <a:latin typeface="Verdana" pitchFamily="34" charset="0"/>
              </a:rPr>
              <a:t>Admitted to in-patient service: 23.03.2011</a:t>
            </a:r>
          </a:p>
          <a:p>
            <a:pPr eaLnBrk="1" hangingPunct="1">
              <a:lnSpc>
                <a:spcPct val="200000"/>
              </a:lnSpc>
            </a:pPr>
            <a:r>
              <a:rPr lang="en-US" sz="1800" dirty="0" smtClean="0">
                <a:latin typeface="Verdana" pitchFamily="34" charset="0"/>
              </a:rPr>
              <a:t>Discharged from in-patient service: 17.05.2011</a:t>
            </a:r>
          </a:p>
          <a:p>
            <a:pPr eaLnBrk="1" hangingPunct="1">
              <a:lnSpc>
                <a:spcPct val="200000"/>
              </a:lnSpc>
            </a:pPr>
            <a:r>
              <a:rPr lang="en-US" sz="1800" dirty="0" smtClean="0">
                <a:latin typeface="Verdana" pitchFamily="34" charset="0"/>
              </a:rPr>
              <a:t>Presenting Complaint: </a:t>
            </a:r>
            <a:r>
              <a:rPr lang="en-US" sz="1800" dirty="0" err="1" smtClean="0">
                <a:latin typeface="Verdana" pitchFamily="34" charset="0"/>
              </a:rPr>
              <a:t>icterus</a:t>
            </a:r>
            <a:r>
              <a:rPr lang="en-US" sz="1800" dirty="0" smtClean="0">
                <a:latin typeface="Verdana" pitchFamily="34" charset="0"/>
              </a:rPr>
              <a:t> of the skin and </a:t>
            </a:r>
            <a:r>
              <a:rPr lang="en-US" sz="1800" dirty="0" err="1" smtClean="0">
                <a:latin typeface="Verdana" pitchFamily="34" charset="0"/>
              </a:rPr>
              <a:t>sclerae</a:t>
            </a:r>
            <a:r>
              <a:rPr lang="en-US" sz="1800" dirty="0" smtClean="0">
                <a:latin typeface="Verdana" pitchFamily="34" charset="0"/>
              </a:rPr>
              <a:t>, itching, dark urine, </a:t>
            </a:r>
            <a:r>
              <a:rPr lang="en-US" sz="1800" dirty="0" err="1" smtClean="0">
                <a:latin typeface="Verdana" pitchFamily="34" charset="0"/>
              </a:rPr>
              <a:t>acholic</a:t>
            </a:r>
            <a:r>
              <a:rPr lang="en-US" sz="1800" dirty="0" smtClean="0">
                <a:latin typeface="Verdana" pitchFamily="34" charset="0"/>
              </a:rPr>
              <a:t> stools, fatigue.</a:t>
            </a:r>
          </a:p>
          <a:p>
            <a:pPr eaLnBrk="1" hangingPunct="1">
              <a:lnSpc>
                <a:spcPct val="200000"/>
              </a:lnSpc>
            </a:pPr>
            <a:r>
              <a:rPr lang="en-US" sz="1800" dirty="0" smtClean="0">
                <a:latin typeface="Verdana" pitchFamily="34" charset="0"/>
              </a:rPr>
              <a:t>Secondary Complaint: alopecia.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447800" y="1371600"/>
            <a:ext cx="7010400" cy="228600"/>
          </a:xfrm>
          <a:prstGeom prst="rect">
            <a:avLst/>
          </a:prstGeom>
          <a:solidFill>
            <a:srgbClr val="FFCC29"/>
          </a:solidFill>
          <a:ln>
            <a:solidFill>
              <a:schemeClr val="accent4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endParaRPr lang="en-US" sz="9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z="2800" dirty="0" smtClean="0">
                <a:latin typeface="Verdana" pitchFamily="34" charset="0"/>
              </a:rPr>
              <a:t>Clinical Findings</a:t>
            </a:r>
          </a:p>
        </p:txBody>
      </p:sp>
      <p:sp>
        <p:nvSpPr>
          <p:cNvPr id="14338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524000" y="1752600"/>
            <a:ext cx="7162800" cy="4724400"/>
          </a:xfrm>
        </p:spPr>
        <p:txBody>
          <a:bodyPr/>
          <a:lstStyle/>
          <a:p>
            <a:pPr eaLnBrk="1" hangingPunct="1">
              <a:lnSpc>
                <a:spcPct val="200000"/>
              </a:lnSpc>
              <a:buNone/>
            </a:pPr>
            <a:r>
              <a:rPr lang="en-US" sz="1600" b="1" dirty="0" smtClean="0">
                <a:latin typeface="Verdana" pitchFamily="34" charset="0"/>
              </a:rPr>
              <a:t>General Medical History: </a:t>
            </a:r>
          </a:p>
          <a:p>
            <a:pPr eaLnBrk="1" hangingPunct="1">
              <a:lnSpc>
                <a:spcPct val="200000"/>
              </a:lnSpc>
            </a:pPr>
            <a:r>
              <a:rPr lang="en-US" sz="1600" dirty="0" smtClean="0">
                <a:latin typeface="Verdana" pitchFamily="34" charset="0"/>
              </a:rPr>
              <a:t>The child from the first normal pregnancy and delivery, breast fed until 6 mo old. </a:t>
            </a:r>
          </a:p>
          <a:p>
            <a:pPr eaLnBrk="1" hangingPunct="1">
              <a:lnSpc>
                <a:spcPct val="200000"/>
              </a:lnSpc>
            </a:pPr>
            <a:r>
              <a:rPr lang="en-US" sz="1600" dirty="0" smtClean="0">
                <a:latin typeface="Verdana" pitchFamily="34" charset="0"/>
              </a:rPr>
              <a:t>History of measles and respiratory infections. </a:t>
            </a:r>
          </a:p>
          <a:p>
            <a:pPr eaLnBrk="1" hangingPunct="1">
              <a:lnSpc>
                <a:spcPct val="200000"/>
              </a:lnSpc>
            </a:pPr>
            <a:r>
              <a:rPr lang="en-US" sz="1600" dirty="0" smtClean="0">
                <a:latin typeface="Verdana" pitchFamily="34" charset="0"/>
              </a:rPr>
              <a:t>Normal development. </a:t>
            </a:r>
          </a:p>
          <a:p>
            <a:pPr eaLnBrk="1" hangingPunct="1">
              <a:lnSpc>
                <a:spcPct val="200000"/>
              </a:lnSpc>
            </a:pPr>
            <a:r>
              <a:rPr lang="en-US" sz="1600" dirty="0" smtClean="0">
                <a:latin typeface="Verdana" pitchFamily="34" charset="0"/>
              </a:rPr>
              <a:t>No history of trauma or surgery</a:t>
            </a:r>
            <a:r>
              <a:rPr lang="ru-RU" sz="1600" dirty="0" smtClean="0">
                <a:latin typeface="Verdana" pitchFamily="34" charset="0"/>
              </a:rPr>
              <a:t>. </a:t>
            </a:r>
            <a:endParaRPr lang="en-US" sz="1600" dirty="0" smtClean="0">
              <a:latin typeface="Verdana" pitchFamily="34" charset="0"/>
            </a:endParaRPr>
          </a:p>
          <a:p>
            <a:pPr eaLnBrk="1" hangingPunct="1">
              <a:lnSpc>
                <a:spcPct val="200000"/>
              </a:lnSpc>
            </a:pPr>
            <a:r>
              <a:rPr lang="en-US" sz="1600" dirty="0" smtClean="0">
                <a:latin typeface="Verdana" pitchFamily="34" charset="0"/>
              </a:rPr>
              <a:t>No allergies</a:t>
            </a:r>
            <a:r>
              <a:rPr lang="ru-RU" sz="1600" dirty="0" smtClean="0">
                <a:latin typeface="Verdana" pitchFamily="34" charset="0"/>
              </a:rPr>
              <a:t>. </a:t>
            </a:r>
            <a:endParaRPr lang="en-US" sz="1600" dirty="0" smtClean="0">
              <a:latin typeface="Verdana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447800" y="1371600"/>
            <a:ext cx="7010400" cy="228600"/>
          </a:xfrm>
          <a:prstGeom prst="rect">
            <a:avLst/>
          </a:prstGeom>
          <a:solidFill>
            <a:srgbClr val="FFCC29"/>
          </a:solidFill>
          <a:ln>
            <a:solidFill>
              <a:schemeClr val="accent4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endParaRPr lang="en-US" sz="9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z="2800" dirty="0" smtClean="0">
                <a:latin typeface="Verdana" pitchFamily="34" charset="0"/>
              </a:rPr>
              <a:t>Clinical Findings</a:t>
            </a:r>
          </a:p>
        </p:txBody>
      </p:sp>
      <p:sp>
        <p:nvSpPr>
          <p:cNvPr id="14338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524000" y="1752600"/>
            <a:ext cx="7162800" cy="4724400"/>
          </a:xfrm>
        </p:spPr>
        <p:txBody>
          <a:bodyPr/>
          <a:lstStyle/>
          <a:p>
            <a:pPr eaLnBrk="1" hangingPunct="1">
              <a:lnSpc>
                <a:spcPct val="200000"/>
              </a:lnSpc>
              <a:buNone/>
            </a:pPr>
            <a:r>
              <a:rPr lang="en-US" sz="1600" b="1" dirty="0" smtClean="0">
                <a:latin typeface="Verdana" pitchFamily="34" charset="0"/>
              </a:rPr>
              <a:t>History of Present Illness: </a:t>
            </a:r>
          </a:p>
          <a:p>
            <a:pPr eaLnBrk="1" hangingPunct="1">
              <a:lnSpc>
                <a:spcPct val="200000"/>
              </a:lnSpc>
            </a:pPr>
            <a:r>
              <a:rPr lang="en-US" sz="1600" dirty="0" smtClean="0">
                <a:latin typeface="Verdana" pitchFamily="34" charset="0"/>
              </a:rPr>
              <a:t>Since 2009 – focal, then total alopecia (scalp, eyebrows, eyelashes), thickening and yellowish discoloration of the toenails. Multiple failed treatment attempts.</a:t>
            </a:r>
            <a:endParaRPr lang="hy-AM" sz="1600" dirty="0" smtClean="0">
              <a:latin typeface="Verdana" pitchFamily="34" charset="0"/>
            </a:endParaRPr>
          </a:p>
          <a:p>
            <a:pPr eaLnBrk="1" hangingPunct="1">
              <a:lnSpc>
                <a:spcPct val="200000"/>
              </a:lnSpc>
            </a:pPr>
            <a:r>
              <a:rPr lang="en-US" sz="1600" dirty="0" smtClean="0">
                <a:latin typeface="Verdana" pitchFamily="34" charset="0"/>
              </a:rPr>
              <a:t>June 2010 – diagnosed Autoimmune Alopecia, prescribed    </a:t>
            </a:r>
            <a:r>
              <a:rPr lang="en-US" sz="1600" dirty="0" err="1" smtClean="0">
                <a:latin typeface="Verdana" pitchFamily="34" charset="0"/>
              </a:rPr>
              <a:t>Solu-Medrol</a:t>
            </a:r>
            <a:r>
              <a:rPr lang="en-US" sz="1600" dirty="0" smtClean="0">
                <a:latin typeface="Verdana" pitchFamily="34" charset="0"/>
              </a:rPr>
              <a:t> pulses (180 mg/day </a:t>
            </a:r>
            <a:r>
              <a:rPr lang="ru-RU" sz="1600" dirty="0" smtClean="0">
                <a:latin typeface="Verdana" pitchFamily="34" charset="0"/>
              </a:rPr>
              <a:t>х</a:t>
            </a:r>
            <a:r>
              <a:rPr lang="en-US" sz="1600" dirty="0" smtClean="0">
                <a:latin typeface="Verdana" pitchFamily="34" charset="0"/>
              </a:rPr>
              <a:t> 3 days of each month). </a:t>
            </a:r>
          </a:p>
          <a:p>
            <a:pPr eaLnBrk="1" hangingPunct="1">
              <a:lnSpc>
                <a:spcPct val="200000"/>
              </a:lnSpc>
            </a:pPr>
            <a:r>
              <a:rPr lang="en-US" sz="1600" dirty="0" smtClean="0">
                <a:latin typeface="Verdana" pitchFamily="34" charset="0"/>
              </a:rPr>
              <a:t>July 2010 – March 2011 – received 6 courses of </a:t>
            </a:r>
            <a:r>
              <a:rPr lang="en-US" sz="1600" dirty="0" err="1" smtClean="0">
                <a:latin typeface="Verdana" pitchFamily="34" charset="0"/>
              </a:rPr>
              <a:t>Solu-Medrol</a:t>
            </a:r>
            <a:r>
              <a:rPr lang="en-US" sz="1600" dirty="0" smtClean="0">
                <a:latin typeface="Verdana" pitchFamily="34" charset="0"/>
              </a:rPr>
              <a:t> therapy at “</a:t>
            </a:r>
            <a:r>
              <a:rPr lang="en-US" sz="1600" dirty="0" err="1" smtClean="0">
                <a:latin typeface="Verdana" pitchFamily="34" charset="0"/>
              </a:rPr>
              <a:t>Arabkir</a:t>
            </a:r>
            <a:r>
              <a:rPr lang="en-US" sz="1600" dirty="0" smtClean="0">
                <a:latin typeface="Verdana" pitchFamily="34" charset="0"/>
              </a:rPr>
              <a:t>” Pediatric Center in Yerevan, Armenia. </a:t>
            </a:r>
          </a:p>
          <a:p>
            <a:pPr eaLnBrk="1" hangingPunct="1">
              <a:lnSpc>
                <a:spcPct val="200000"/>
              </a:lnSpc>
            </a:pPr>
            <a:r>
              <a:rPr lang="en-US" sz="1600" dirty="0" smtClean="0">
                <a:latin typeface="Verdana" pitchFamily="34" charset="0"/>
              </a:rPr>
              <a:t>Sept 2010 – Feb 2011 – parallel use of </a:t>
            </a:r>
            <a:r>
              <a:rPr lang="en-US" sz="1600" i="1" dirty="0" err="1" smtClean="0">
                <a:latin typeface="Verdana" pitchFamily="34" charset="0"/>
              </a:rPr>
              <a:t>Rubia</a:t>
            </a:r>
            <a:r>
              <a:rPr lang="en-US" sz="1600" i="1" dirty="0" smtClean="0">
                <a:latin typeface="Verdana" pitchFamily="34" charset="0"/>
              </a:rPr>
              <a:t> </a:t>
            </a:r>
            <a:r>
              <a:rPr lang="en-US" sz="1600" i="1" dirty="0" err="1" smtClean="0">
                <a:latin typeface="Verdana" pitchFamily="34" charset="0"/>
              </a:rPr>
              <a:t>tinctorum</a:t>
            </a:r>
            <a:r>
              <a:rPr lang="en-US" sz="1600" i="1" dirty="0" smtClean="0">
                <a:latin typeface="Verdana" pitchFamily="34" charset="0"/>
              </a:rPr>
              <a:t> L.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447800" y="1371600"/>
            <a:ext cx="7010400" cy="228600"/>
          </a:xfrm>
          <a:prstGeom prst="rect">
            <a:avLst/>
          </a:prstGeom>
          <a:solidFill>
            <a:srgbClr val="FFCC29"/>
          </a:solidFill>
          <a:ln>
            <a:solidFill>
              <a:schemeClr val="accent4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endParaRPr lang="en-US" sz="9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z="2800" dirty="0" smtClean="0">
                <a:latin typeface="Verdana" pitchFamily="34" charset="0"/>
              </a:rPr>
              <a:t>Clinical Findings</a:t>
            </a:r>
          </a:p>
        </p:txBody>
      </p:sp>
      <p:sp>
        <p:nvSpPr>
          <p:cNvPr id="14338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524000" y="1752600"/>
            <a:ext cx="7162800" cy="4724400"/>
          </a:xfrm>
        </p:spPr>
        <p:txBody>
          <a:bodyPr/>
          <a:lstStyle/>
          <a:p>
            <a:pPr eaLnBrk="1" hangingPunct="1">
              <a:lnSpc>
                <a:spcPct val="200000"/>
              </a:lnSpc>
              <a:buNone/>
            </a:pPr>
            <a:r>
              <a:rPr lang="en-US" sz="1600" b="1" dirty="0" smtClean="0">
                <a:latin typeface="Verdana" pitchFamily="34" charset="0"/>
              </a:rPr>
              <a:t>History of Present Illness (cont’d): </a:t>
            </a:r>
          </a:p>
          <a:p>
            <a:pPr eaLnBrk="1" hangingPunct="1">
              <a:lnSpc>
                <a:spcPct val="200000"/>
              </a:lnSpc>
            </a:pPr>
            <a:r>
              <a:rPr lang="en-US" sz="1600" dirty="0" smtClean="0">
                <a:latin typeface="Verdana" pitchFamily="34" charset="0"/>
              </a:rPr>
              <a:t>Alopecia responded well to </a:t>
            </a:r>
            <a:r>
              <a:rPr lang="en-US" sz="1600" dirty="0" err="1" smtClean="0">
                <a:latin typeface="Verdana" pitchFamily="34" charset="0"/>
              </a:rPr>
              <a:t>Solu-Medrol</a:t>
            </a:r>
            <a:r>
              <a:rPr lang="en-US" sz="1600" dirty="0" smtClean="0">
                <a:latin typeface="Verdana" pitchFamily="34" charset="0"/>
              </a:rPr>
              <a:t>, with partial recovery of scalp hair, eyebrows, eyelashes, and toenails.</a:t>
            </a:r>
          </a:p>
          <a:p>
            <a:pPr eaLnBrk="1" hangingPunct="1">
              <a:lnSpc>
                <a:spcPct val="200000"/>
              </a:lnSpc>
            </a:pPr>
            <a:r>
              <a:rPr lang="en-US" sz="1600" dirty="0" smtClean="0">
                <a:latin typeface="Verdana" pitchFamily="34" charset="0"/>
              </a:rPr>
              <a:t>Oct 2010 – liver enzyme elevation after 4</a:t>
            </a:r>
            <a:r>
              <a:rPr lang="en-US" sz="1600" baseline="30000" dirty="0" smtClean="0">
                <a:latin typeface="Verdana" pitchFamily="34" charset="0"/>
              </a:rPr>
              <a:t>th</a:t>
            </a:r>
            <a:r>
              <a:rPr lang="en-US" sz="1600" dirty="0" smtClean="0">
                <a:latin typeface="Verdana" pitchFamily="34" charset="0"/>
              </a:rPr>
              <a:t> </a:t>
            </a:r>
            <a:r>
              <a:rPr lang="en-US" sz="1600" dirty="0" err="1" smtClean="0">
                <a:latin typeface="Verdana" pitchFamily="34" charset="0"/>
              </a:rPr>
              <a:t>Solu-Medrol</a:t>
            </a:r>
            <a:r>
              <a:rPr lang="en-US" sz="1600" dirty="0" smtClean="0">
                <a:latin typeface="Verdana" pitchFamily="34" charset="0"/>
              </a:rPr>
              <a:t> pulse (mixed cytolysis-</a:t>
            </a:r>
            <a:r>
              <a:rPr lang="en-US" sz="1600" dirty="0" err="1" smtClean="0">
                <a:latin typeface="Verdana" pitchFamily="34" charset="0"/>
              </a:rPr>
              <a:t>cholestasis</a:t>
            </a:r>
            <a:r>
              <a:rPr lang="en-US" sz="1600" dirty="0" smtClean="0">
                <a:latin typeface="Verdana" pitchFamily="34" charset="0"/>
              </a:rPr>
              <a:t> pattern); consultant dermatologist decided to continue the course.</a:t>
            </a:r>
          </a:p>
          <a:p>
            <a:pPr eaLnBrk="1" hangingPunct="1">
              <a:lnSpc>
                <a:spcPct val="200000"/>
              </a:lnSpc>
            </a:pPr>
            <a:r>
              <a:rPr lang="en-US" sz="1600" dirty="0" smtClean="0">
                <a:latin typeface="Verdana" pitchFamily="34" charset="0"/>
              </a:rPr>
              <a:t>March 2011 – liver damage progressed to overt jaundice; </a:t>
            </a:r>
            <a:r>
              <a:rPr lang="en-US" sz="1600" dirty="0" err="1" smtClean="0">
                <a:latin typeface="Verdana" pitchFamily="34" charset="0"/>
              </a:rPr>
              <a:t>Solu-Medrol</a:t>
            </a:r>
            <a:r>
              <a:rPr lang="en-US" sz="1600" dirty="0" smtClean="0">
                <a:latin typeface="Verdana" pitchFamily="34" charset="0"/>
              </a:rPr>
              <a:t> discontinued; admitted to in-patient pediatric service at “</a:t>
            </a:r>
            <a:r>
              <a:rPr lang="en-US" sz="1600" dirty="0" err="1" smtClean="0">
                <a:latin typeface="Verdana" pitchFamily="34" charset="0"/>
              </a:rPr>
              <a:t>Arabkir</a:t>
            </a:r>
            <a:r>
              <a:rPr lang="en-US" sz="1600" dirty="0" smtClean="0">
                <a:latin typeface="Verdana" pitchFamily="34" charset="0"/>
              </a:rPr>
              <a:t>” MC, further evaluated and treated.</a:t>
            </a:r>
          </a:p>
          <a:p>
            <a:pPr eaLnBrk="1" hangingPunct="1">
              <a:lnSpc>
                <a:spcPct val="200000"/>
              </a:lnSpc>
            </a:pPr>
            <a:endParaRPr lang="en-US" sz="1600" dirty="0" smtClean="0">
              <a:solidFill>
                <a:srgbClr val="FF0000"/>
              </a:solidFill>
              <a:latin typeface="Verdana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447800" y="1371600"/>
            <a:ext cx="7010400" cy="228600"/>
          </a:xfrm>
          <a:prstGeom prst="rect">
            <a:avLst/>
          </a:prstGeom>
          <a:solidFill>
            <a:srgbClr val="FFCC29"/>
          </a:solidFill>
          <a:ln>
            <a:solidFill>
              <a:schemeClr val="accent4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endParaRPr lang="en-US" sz="9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z="2800" dirty="0" smtClean="0">
                <a:latin typeface="Verdana" pitchFamily="34" charset="0"/>
              </a:rPr>
              <a:t>Clinical Findings</a:t>
            </a:r>
          </a:p>
        </p:txBody>
      </p:sp>
      <p:sp>
        <p:nvSpPr>
          <p:cNvPr id="14338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524000" y="1752600"/>
            <a:ext cx="7162800" cy="4724400"/>
          </a:xfrm>
        </p:spPr>
        <p:txBody>
          <a:bodyPr/>
          <a:lstStyle/>
          <a:p>
            <a:pPr eaLnBrk="1" hangingPunct="1">
              <a:lnSpc>
                <a:spcPct val="200000"/>
              </a:lnSpc>
              <a:buNone/>
            </a:pPr>
            <a:r>
              <a:rPr lang="en-US" sz="1600" b="1" dirty="0" smtClean="0">
                <a:latin typeface="Verdana" pitchFamily="34" charset="0"/>
              </a:rPr>
              <a:t>Physical Findings on Admission: </a:t>
            </a:r>
          </a:p>
          <a:p>
            <a:pPr eaLnBrk="1" hangingPunct="1">
              <a:lnSpc>
                <a:spcPct val="200000"/>
              </a:lnSpc>
            </a:pPr>
            <a:r>
              <a:rPr lang="en-US" sz="1600" dirty="0" smtClean="0">
                <a:latin typeface="Verdana" pitchFamily="34" charset="0"/>
              </a:rPr>
              <a:t>Normally developed </a:t>
            </a:r>
            <a:r>
              <a:rPr lang="en-US" sz="1600" dirty="0" err="1" smtClean="0">
                <a:latin typeface="Verdana" pitchFamily="34" charset="0"/>
              </a:rPr>
              <a:t>afebrile</a:t>
            </a:r>
            <a:r>
              <a:rPr lang="en-US" sz="1600" dirty="0" smtClean="0">
                <a:latin typeface="Verdana" pitchFamily="34" charset="0"/>
              </a:rPr>
              <a:t> child in no acute distress.</a:t>
            </a:r>
          </a:p>
          <a:p>
            <a:pPr eaLnBrk="1" hangingPunct="1">
              <a:lnSpc>
                <a:spcPct val="200000"/>
              </a:lnSpc>
            </a:pPr>
            <a:r>
              <a:rPr lang="en-US" sz="1600" dirty="0" smtClean="0">
                <a:latin typeface="Verdana" pitchFamily="34" charset="0"/>
              </a:rPr>
              <a:t>Skin and </a:t>
            </a:r>
            <a:r>
              <a:rPr lang="en-US" sz="1600" dirty="0" err="1" smtClean="0">
                <a:latin typeface="Verdana" pitchFamily="34" charset="0"/>
              </a:rPr>
              <a:t>sclerae</a:t>
            </a:r>
            <a:r>
              <a:rPr lang="en-US" sz="1600" dirty="0" smtClean="0">
                <a:latin typeface="Verdana" pitchFamily="34" charset="0"/>
              </a:rPr>
              <a:t> grossly </a:t>
            </a:r>
            <a:r>
              <a:rPr lang="en-US" sz="1600" dirty="0" err="1" smtClean="0">
                <a:latin typeface="Verdana" pitchFamily="34" charset="0"/>
              </a:rPr>
              <a:t>icteric</a:t>
            </a:r>
            <a:r>
              <a:rPr lang="en-US" sz="1600" dirty="0" smtClean="0">
                <a:latin typeface="Verdana" pitchFamily="34" charset="0"/>
              </a:rPr>
              <a:t>; no rash; focal growth pattern of the scalp hair; no </a:t>
            </a:r>
            <a:r>
              <a:rPr lang="en-US" sz="1600" dirty="0" err="1" smtClean="0">
                <a:latin typeface="Verdana" pitchFamily="34" charset="0"/>
              </a:rPr>
              <a:t>lymphadenopathy</a:t>
            </a:r>
            <a:r>
              <a:rPr lang="en-US" sz="1600" dirty="0" smtClean="0">
                <a:latin typeface="Verdana" pitchFamily="34" charset="0"/>
              </a:rPr>
              <a:t>; </a:t>
            </a:r>
            <a:r>
              <a:rPr lang="en-US" sz="1600" dirty="0" err="1" smtClean="0">
                <a:latin typeface="Verdana" pitchFamily="34" charset="0"/>
              </a:rPr>
              <a:t>musculo</a:t>
            </a:r>
            <a:r>
              <a:rPr lang="en-US" sz="1600" dirty="0" smtClean="0">
                <a:latin typeface="Verdana" pitchFamily="34" charset="0"/>
              </a:rPr>
              <a:t>-skeletal normal. </a:t>
            </a:r>
          </a:p>
          <a:p>
            <a:pPr eaLnBrk="1" hangingPunct="1">
              <a:lnSpc>
                <a:spcPct val="200000"/>
              </a:lnSpc>
            </a:pPr>
            <a:r>
              <a:rPr lang="en-US" sz="1600" dirty="0" smtClean="0">
                <a:latin typeface="Verdana" pitchFamily="34" charset="0"/>
              </a:rPr>
              <a:t>Lungs clear; heart clear; HR 112; abdomen supple, non-tender; liver palpable 2 cm below the costal margin, slightly firm, homogenous; spleen non palpable.</a:t>
            </a:r>
          </a:p>
          <a:p>
            <a:pPr eaLnBrk="1" hangingPunct="1">
              <a:lnSpc>
                <a:spcPct val="200000"/>
              </a:lnSpc>
            </a:pPr>
            <a:r>
              <a:rPr lang="en-US" sz="1600" dirty="0" smtClean="0">
                <a:latin typeface="Verdana" pitchFamily="34" charset="0"/>
              </a:rPr>
              <a:t>Stools once daily, </a:t>
            </a:r>
            <a:r>
              <a:rPr lang="en-US" sz="1600" dirty="0" err="1" smtClean="0">
                <a:latin typeface="Verdana" pitchFamily="34" charset="0"/>
              </a:rPr>
              <a:t>acholic</a:t>
            </a:r>
            <a:r>
              <a:rPr lang="en-US" sz="1600" dirty="0" smtClean="0">
                <a:latin typeface="Verdana" pitchFamily="34" charset="0"/>
              </a:rPr>
              <a:t>, normal consistency.</a:t>
            </a:r>
          </a:p>
          <a:p>
            <a:pPr eaLnBrk="1" hangingPunct="1">
              <a:lnSpc>
                <a:spcPct val="200000"/>
              </a:lnSpc>
            </a:pPr>
            <a:r>
              <a:rPr lang="en-US" sz="1600" dirty="0" smtClean="0">
                <a:latin typeface="Verdana" pitchFamily="34" charset="0"/>
              </a:rPr>
              <a:t>Normal urinary output.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447800" y="1371600"/>
            <a:ext cx="7010400" cy="228600"/>
          </a:xfrm>
          <a:prstGeom prst="rect">
            <a:avLst/>
          </a:prstGeom>
          <a:solidFill>
            <a:srgbClr val="FFCC29"/>
          </a:solidFill>
          <a:ln>
            <a:solidFill>
              <a:schemeClr val="accent4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endParaRPr lang="en-US" sz="9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z="2800" dirty="0" smtClean="0">
                <a:latin typeface="Verdana" pitchFamily="34" charset="0"/>
              </a:rPr>
              <a:t>Lab Findings</a:t>
            </a:r>
          </a:p>
        </p:txBody>
      </p:sp>
      <p:sp>
        <p:nvSpPr>
          <p:cNvPr id="14338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447800" y="1600200"/>
            <a:ext cx="7162800" cy="4724400"/>
          </a:xfrm>
        </p:spPr>
        <p:txBody>
          <a:bodyPr/>
          <a:lstStyle/>
          <a:p>
            <a:pPr eaLnBrk="1" hangingPunct="1">
              <a:lnSpc>
                <a:spcPct val="200000"/>
              </a:lnSpc>
              <a:buNone/>
            </a:pPr>
            <a:r>
              <a:rPr lang="en-US" sz="1600" b="1" dirty="0" smtClean="0">
                <a:latin typeface="Verdana" pitchFamily="34" charset="0"/>
              </a:rPr>
              <a:t>Complete Blood Count: </a:t>
            </a:r>
          </a:p>
          <a:p>
            <a:pPr eaLnBrk="1" hangingPunct="1">
              <a:lnSpc>
                <a:spcPct val="200000"/>
              </a:lnSpc>
              <a:buNone/>
            </a:pPr>
            <a:endParaRPr lang="en-US" sz="1600" dirty="0" smtClean="0">
              <a:solidFill>
                <a:srgbClr val="FF0000"/>
              </a:solidFill>
              <a:latin typeface="Verdana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76200" y="2286000"/>
          <a:ext cx="8991600" cy="4267203"/>
        </p:xfrm>
        <a:graphic>
          <a:graphicData uri="http://schemas.openxmlformats.org/drawingml/2006/table">
            <a:tbl>
              <a:tblPr>
                <a:tableStyleId>{69C7853C-536D-4A76-A0AE-DD22124D55A5}</a:tableStyleId>
              </a:tblPr>
              <a:tblGrid>
                <a:gridCol w="1295399"/>
                <a:gridCol w="914400"/>
                <a:gridCol w="914400"/>
                <a:gridCol w="838200"/>
                <a:gridCol w="914400"/>
                <a:gridCol w="914400"/>
                <a:gridCol w="838200"/>
                <a:gridCol w="838200"/>
                <a:gridCol w="1524001"/>
              </a:tblGrid>
              <a:tr h="25789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chemeClr val="accent5">
                            <a:lumMod val="2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2221" marR="62221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accent5">
                              <a:lumMod val="25000"/>
                            </a:schemeClr>
                          </a:solidFill>
                        </a:rPr>
                        <a:t>Course</a:t>
                      </a:r>
                      <a:r>
                        <a:rPr lang="ru-RU" sz="1200" dirty="0">
                          <a:solidFill>
                            <a:schemeClr val="accent5">
                              <a:lumMod val="25000"/>
                            </a:schemeClr>
                          </a:solidFill>
                        </a:rPr>
                        <a:t> 1</a:t>
                      </a:r>
                      <a:endParaRPr lang="en-US" sz="1800" dirty="0">
                        <a:solidFill>
                          <a:schemeClr val="accent5">
                            <a:lumMod val="2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2221" marR="62221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accent5">
                              <a:lumMod val="25000"/>
                            </a:schemeClr>
                          </a:solidFill>
                        </a:rPr>
                        <a:t>Course </a:t>
                      </a:r>
                      <a:r>
                        <a:rPr lang="ru-RU" sz="1200">
                          <a:solidFill>
                            <a:schemeClr val="accent5">
                              <a:lumMod val="25000"/>
                            </a:schemeClr>
                          </a:solidFill>
                        </a:rPr>
                        <a:t>2</a:t>
                      </a:r>
                      <a:endParaRPr lang="en-US" sz="1800">
                        <a:solidFill>
                          <a:schemeClr val="accent5">
                            <a:lumMod val="2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2221" marR="62221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accent5">
                              <a:lumMod val="25000"/>
                            </a:schemeClr>
                          </a:solidFill>
                        </a:rPr>
                        <a:t>Course </a:t>
                      </a:r>
                      <a:r>
                        <a:rPr lang="ru-RU" sz="1200">
                          <a:solidFill>
                            <a:schemeClr val="accent5">
                              <a:lumMod val="25000"/>
                            </a:schemeClr>
                          </a:solidFill>
                        </a:rPr>
                        <a:t>3</a:t>
                      </a:r>
                      <a:endParaRPr lang="en-US" sz="1800">
                        <a:solidFill>
                          <a:schemeClr val="accent5">
                            <a:lumMod val="2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2221" marR="62221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accent5">
                              <a:lumMod val="25000"/>
                            </a:schemeClr>
                          </a:solidFill>
                        </a:rPr>
                        <a:t>Course </a:t>
                      </a:r>
                      <a:r>
                        <a:rPr lang="ru-RU" sz="1200" dirty="0">
                          <a:solidFill>
                            <a:schemeClr val="accent5">
                              <a:lumMod val="25000"/>
                            </a:schemeClr>
                          </a:solidFill>
                        </a:rPr>
                        <a:t>4</a:t>
                      </a:r>
                      <a:endParaRPr lang="en-US" sz="1800" dirty="0">
                        <a:solidFill>
                          <a:schemeClr val="accent5">
                            <a:lumMod val="2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2221" marR="62221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accent5">
                              <a:lumMod val="25000"/>
                            </a:schemeClr>
                          </a:solidFill>
                        </a:rPr>
                        <a:t>Course </a:t>
                      </a:r>
                      <a:r>
                        <a:rPr lang="ru-RU" sz="1200">
                          <a:solidFill>
                            <a:schemeClr val="accent5">
                              <a:lumMod val="25000"/>
                            </a:schemeClr>
                          </a:solidFill>
                        </a:rPr>
                        <a:t>5</a:t>
                      </a:r>
                      <a:endParaRPr lang="en-US" sz="1800">
                        <a:solidFill>
                          <a:schemeClr val="accent5">
                            <a:lumMod val="2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2221" marR="62221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accent5">
                              <a:lumMod val="25000"/>
                            </a:schemeClr>
                          </a:solidFill>
                        </a:rPr>
                        <a:t>Course </a:t>
                      </a:r>
                      <a:r>
                        <a:rPr lang="ru-RU" sz="1200">
                          <a:solidFill>
                            <a:schemeClr val="accent5">
                              <a:lumMod val="25000"/>
                            </a:schemeClr>
                          </a:solidFill>
                        </a:rPr>
                        <a:t>6</a:t>
                      </a:r>
                      <a:endParaRPr lang="en-US" sz="1800">
                        <a:solidFill>
                          <a:schemeClr val="accent5">
                            <a:lumMod val="2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2221" marR="62221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ru-RU" sz="1400">
                        <a:solidFill>
                          <a:schemeClr val="accent5">
                            <a:lumMod val="2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2221" marR="62221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ru-RU" sz="1400">
                        <a:solidFill>
                          <a:schemeClr val="accent5">
                            <a:lumMod val="2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2221" marR="62221" marT="0" marB="0"/>
                </a:tc>
              </a:tr>
              <a:tr h="30484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chemeClr val="accent5">
                            <a:lumMod val="2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2221" marR="62221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accent5">
                              <a:lumMod val="25000"/>
                            </a:schemeClr>
                          </a:solidFill>
                        </a:rPr>
                        <a:t>19.07.10</a:t>
                      </a:r>
                      <a:endParaRPr lang="en-US" sz="1400" dirty="0">
                        <a:solidFill>
                          <a:schemeClr val="accent5">
                            <a:lumMod val="2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2221" marR="62221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accent5">
                              <a:lumMod val="25000"/>
                            </a:schemeClr>
                          </a:solidFill>
                        </a:rPr>
                        <a:t>19.08.10</a:t>
                      </a:r>
                      <a:endParaRPr lang="en-US" sz="1400">
                        <a:solidFill>
                          <a:schemeClr val="accent5">
                            <a:lumMod val="2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2221" marR="62221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accent5">
                              <a:lumMod val="25000"/>
                            </a:schemeClr>
                          </a:solidFill>
                        </a:rPr>
                        <a:t>22.09.10</a:t>
                      </a:r>
                      <a:endParaRPr lang="en-US" sz="1400">
                        <a:solidFill>
                          <a:schemeClr val="accent5">
                            <a:lumMod val="2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2221" marR="62221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accent5">
                              <a:lumMod val="25000"/>
                            </a:schemeClr>
                          </a:solidFill>
                        </a:rPr>
                        <a:t>25.10.10</a:t>
                      </a:r>
                      <a:endParaRPr lang="en-US" sz="1400">
                        <a:solidFill>
                          <a:schemeClr val="accent5">
                            <a:lumMod val="2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2221" marR="62221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accent5">
                              <a:lumMod val="25000"/>
                            </a:schemeClr>
                          </a:solidFill>
                        </a:rPr>
                        <a:t>07.12.10</a:t>
                      </a:r>
                      <a:endParaRPr lang="en-US" sz="1400">
                        <a:solidFill>
                          <a:schemeClr val="accent5">
                            <a:lumMod val="2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2221" marR="62221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accent5">
                              <a:lumMod val="25000"/>
                            </a:schemeClr>
                          </a:solidFill>
                        </a:rPr>
                        <a:t>22.02.11</a:t>
                      </a:r>
                      <a:endParaRPr lang="en-US" sz="1400">
                        <a:solidFill>
                          <a:schemeClr val="accent5">
                            <a:lumMod val="2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2221" marR="62221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accent5">
                              <a:lumMod val="25000"/>
                            </a:schemeClr>
                          </a:solidFill>
                        </a:rPr>
                        <a:t>05.04.11</a:t>
                      </a:r>
                      <a:endParaRPr lang="en-US" sz="1400">
                        <a:solidFill>
                          <a:schemeClr val="accent5">
                            <a:lumMod val="2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2221" marR="62221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accent5">
                              <a:lumMod val="25000"/>
                            </a:schemeClr>
                          </a:solidFill>
                        </a:rPr>
                        <a:t>Normal values</a:t>
                      </a:r>
                      <a:endParaRPr lang="en-US" sz="1400">
                        <a:solidFill>
                          <a:schemeClr val="accent5">
                            <a:lumMod val="2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2221" marR="62221" marT="0" marB="0"/>
                </a:tc>
              </a:tr>
              <a:tr h="26323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accent5">
                              <a:lumMod val="25000"/>
                            </a:schemeClr>
                          </a:solidFill>
                        </a:rPr>
                        <a:t>Hb</a:t>
                      </a:r>
                      <a:endParaRPr lang="en-US" sz="1400">
                        <a:solidFill>
                          <a:schemeClr val="accent5">
                            <a:lumMod val="2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2221" marR="62221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accent5">
                              <a:lumMod val="25000"/>
                            </a:schemeClr>
                          </a:solidFill>
                        </a:rPr>
                        <a:t>129</a:t>
                      </a:r>
                      <a:endParaRPr lang="en-US" sz="1400" dirty="0">
                        <a:solidFill>
                          <a:schemeClr val="accent5">
                            <a:lumMod val="2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2221" marR="62221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accent5">
                              <a:lumMod val="25000"/>
                            </a:schemeClr>
                          </a:solidFill>
                        </a:rPr>
                        <a:t>128</a:t>
                      </a:r>
                      <a:endParaRPr lang="en-US" sz="1400" dirty="0">
                        <a:solidFill>
                          <a:schemeClr val="accent5">
                            <a:lumMod val="2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2221" marR="62221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accent5">
                              <a:lumMod val="25000"/>
                            </a:schemeClr>
                          </a:solidFill>
                        </a:rPr>
                        <a:t>131</a:t>
                      </a:r>
                      <a:endParaRPr lang="en-US" sz="1400">
                        <a:solidFill>
                          <a:schemeClr val="accent5">
                            <a:lumMod val="2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2221" marR="62221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accent5">
                              <a:lumMod val="25000"/>
                            </a:schemeClr>
                          </a:solidFill>
                        </a:rPr>
                        <a:t>133</a:t>
                      </a:r>
                      <a:endParaRPr lang="en-US" sz="1400">
                        <a:solidFill>
                          <a:schemeClr val="accent5">
                            <a:lumMod val="2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2221" marR="62221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accent5">
                              <a:lumMod val="25000"/>
                            </a:schemeClr>
                          </a:solidFill>
                        </a:rPr>
                        <a:t>137</a:t>
                      </a:r>
                      <a:endParaRPr lang="en-US" sz="1400">
                        <a:solidFill>
                          <a:schemeClr val="accent5">
                            <a:lumMod val="2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2221" marR="62221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accent5">
                              <a:lumMod val="25000"/>
                            </a:schemeClr>
                          </a:solidFill>
                        </a:rPr>
                        <a:t>137</a:t>
                      </a:r>
                      <a:endParaRPr lang="en-US" sz="1400">
                        <a:solidFill>
                          <a:schemeClr val="accent5">
                            <a:lumMod val="2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2221" marR="62221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accent5">
                              <a:lumMod val="25000"/>
                            </a:schemeClr>
                          </a:solidFill>
                        </a:rPr>
                        <a:t>127</a:t>
                      </a:r>
                      <a:endParaRPr lang="en-US" sz="1400">
                        <a:solidFill>
                          <a:schemeClr val="accent5">
                            <a:lumMod val="2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2221" marR="62221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accent5">
                              <a:lumMod val="25000"/>
                            </a:schemeClr>
                          </a:solidFill>
                        </a:rPr>
                        <a:t>120 – 140</a:t>
                      </a:r>
                      <a:r>
                        <a:rPr lang="en-US" sz="1400">
                          <a:solidFill>
                            <a:schemeClr val="accent5">
                              <a:lumMod val="25000"/>
                            </a:schemeClr>
                          </a:solidFill>
                        </a:rPr>
                        <a:t>g</a:t>
                      </a:r>
                      <a:r>
                        <a:rPr lang="ru-RU" sz="1400">
                          <a:solidFill>
                            <a:schemeClr val="accent5">
                              <a:lumMod val="25000"/>
                            </a:schemeClr>
                          </a:solidFill>
                        </a:rPr>
                        <a:t>/</a:t>
                      </a:r>
                      <a:r>
                        <a:rPr lang="en-US" sz="1400">
                          <a:solidFill>
                            <a:schemeClr val="accent5">
                              <a:lumMod val="25000"/>
                            </a:schemeClr>
                          </a:solidFill>
                        </a:rPr>
                        <a:t>L</a:t>
                      </a:r>
                      <a:endParaRPr lang="en-US" sz="1400">
                        <a:solidFill>
                          <a:schemeClr val="accent5">
                            <a:lumMod val="2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2221" marR="62221" marT="0" marB="0"/>
                </a:tc>
              </a:tr>
              <a:tr h="25789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accent5">
                              <a:lumMod val="25000"/>
                            </a:schemeClr>
                          </a:solidFill>
                        </a:rPr>
                        <a:t>RBC</a:t>
                      </a:r>
                      <a:endParaRPr lang="en-US" sz="1400">
                        <a:solidFill>
                          <a:schemeClr val="accent5">
                            <a:lumMod val="2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2221" marR="62221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accent5">
                              <a:lumMod val="25000"/>
                            </a:schemeClr>
                          </a:solidFill>
                        </a:rPr>
                        <a:t>4.3</a:t>
                      </a:r>
                      <a:endParaRPr lang="en-US" sz="1400">
                        <a:solidFill>
                          <a:schemeClr val="accent5">
                            <a:lumMod val="2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2221" marR="62221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accent5">
                              <a:lumMod val="25000"/>
                            </a:schemeClr>
                          </a:solidFill>
                        </a:rPr>
                        <a:t>4.3</a:t>
                      </a:r>
                      <a:endParaRPr lang="en-US" sz="1400">
                        <a:solidFill>
                          <a:schemeClr val="accent5">
                            <a:lumMod val="2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2221" marR="62221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accent5">
                              <a:lumMod val="25000"/>
                            </a:schemeClr>
                          </a:solidFill>
                        </a:rPr>
                        <a:t>4.36</a:t>
                      </a:r>
                      <a:endParaRPr lang="en-US" sz="1400" dirty="0">
                        <a:solidFill>
                          <a:schemeClr val="accent5">
                            <a:lumMod val="2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2221" marR="62221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accent5">
                              <a:lumMod val="25000"/>
                            </a:schemeClr>
                          </a:solidFill>
                        </a:rPr>
                        <a:t>4.43</a:t>
                      </a:r>
                      <a:endParaRPr lang="en-US" sz="1400" dirty="0">
                        <a:solidFill>
                          <a:schemeClr val="accent5">
                            <a:lumMod val="2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2221" marR="62221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accent5">
                              <a:lumMod val="25000"/>
                            </a:schemeClr>
                          </a:solidFill>
                        </a:rPr>
                        <a:t>4.56</a:t>
                      </a:r>
                      <a:endParaRPr lang="en-US" sz="1400" dirty="0">
                        <a:solidFill>
                          <a:schemeClr val="accent5">
                            <a:lumMod val="2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2221" marR="62221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accent5">
                              <a:lumMod val="25000"/>
                            </a:schemeClr>
                          </a:solidFill>
                        </a:rPr>
                        <a:t>4.56</a:t>
                      </a:r>
                      <a:endParaRPr lang="en-US" sz="1400">
                        <a:solidFill>
                          <a:schemeClr val="accent5">
                            <a:lumMod val="2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2221" marR="62221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accent5">
                              <a:lumMod val="25000"/>
                            </a:schemeClr>
                          </a:solidFill>
                        </a:rPr>
                        <a:t>4,4</a:t>
                      </a:r>
                      <a:endParaRPr lang="en-US" sz="1400">
                        <a:solidFill>
                          <a:schemeClr val="accent5">
                            <a:lumMod val="2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2221" marR="62221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accent5">
                              <a:lumMod val="25000"/>
                            </a:schemeClr>
                          </a:solidFill>
                        </a:rPr>
                        <a:t>3.9 – 4.7х10</a:t>
                      </a:r>
                      <a:r>
                        <a:rPr lang="ru-RU" sz="1400" baseline="30000">
                          <a:solidFill>
                            <a:schemeClr val="accent5">
                              <a:lumMod val="25000"/>
                            </a:schemeClr>
                          </a:solidFill>
                        </a:rPr>
                        <a:t>12</a:t>
                      </a:r>
                      <a:r>
                        <a:rPr lang="ru-RU" sz="1400">
                          <a:solidFill>
                            <a:schemeClr val="accent5">
                              <a:lumMod val="25000"/>
                            </a:schemeClr>
                          </a:solidFill>
                        </a:rPr>
                        <a:t>/</a:t>
                      </a:r>
                      <a:r>
                        <a:rPr lang="en-US" sz="1400">
                          <a:solidFill>
                            <a:schemeClr val="accent5">
                              <a:lumMod val="25000"/>
                            </a:schemeClr>
                          </a:solidFill>
                        </a:rPr>
                        <a:t>L</a:t>
                      </a:r>
                      <a:endParaRPr lang="en-US" sz="1400">
                        <a:solidFill>
                          <a:schemeClr val="accent5">
                            <a:lumMod val="2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2221" marR="62221" marT="0" marB="0"/>
                </a:tc>
              </a:tr>
              <a:tr h="26128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accent5">
                              <a:lumMod val="25000"/>
                            </a:schemeClr>
                          </a:solidFill>
                        </a:rPr>
                        <a:t>Fi</a:t>
                      </a:r>
                      <a:endParaRPr lang="en-US" sz="1400">
                        <a:solidFill>
                          <a:schemeClr val="accent5">
                            <a:lumMod val="2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2221" marR="62221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accent5">
                              <a:lumMod val="25000"/>
                            </a:schemeClr>
                          </a:solidFill>
                        </a:rPr>
                        <a:t>0.9</a:t>
                      </a:r>
                      <a:endParaRPr lang="en-US" sz="1400">
                        <a:solidFill>
                          <a:schemeClr val="accent5">
                            <a:lumMod val="2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2221" marR="62221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ru-RU" sz="1400">
                        <a:solidFill>
                          <a:schemeClr val="accent5">
                            <a:lumMod val="2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2221" marR="62221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accent5">
                              <a:lumMod val="25000"/>
                            </a:schemeClr>
                          </a:solidFill>
                        </a:rPr>
                        <a:t>0.9</a:t>
                      </a:r>
                      <a:endParaRPr lang="en-US" sz="1400">
                        <a:solidFill>
                          <a:schemeClr val="accent5">
                            <a:lumMod val="2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2221" marR="62221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accent5">
                              <a:lumMod val="25000"/>
                            </a:schemeClr>
                          </a:solidFill>
                        </a:rPr>
                        <a:t>0.9</a:t>
                      </a:r>
                      <a:endParaRPr lang="en-US" sz="1400">
                        <a:solidFill>
                          <a:schemeClr val="accent5">
                            <a:lumMod val="2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2221" marR="62221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chemeClr val="accent5">
                            <a:lumMod val="2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2221" marR="62221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accent5">
                              <a:lumMod val="25000"/>
                            </a:schemeClr>
                          </a:solidFill>
                        </a:rPr>
                        <a:t>0.9</a:t>
                      </a:r>
                      <a:endParaRPr lang="en-US" sz="1400" dirty="0">
                        <a:solidFill>
                          <a:schemeClr val="accent5">
                            <a:lumMod val="2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2221" marR="62221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accent5">
                              <a:lumMod val="25000"/>
                            </a:schemeClr>
                          </a:solidFill>
                        </a:rPr>
                        <a:t>0,86</a:t>
                      </a:r>
                      <a:endParaRPr lang="en-US" sz="1400" dirty="0">
                        <a:solidFill>
                          <a:schemeClr val="accent5">
                            <a:lumMod val="2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2221" marR="62221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accent5">
                              <a:lumMod val="25000"/>
                            </a:schemeClr>
                          </a:solidFill>
                        </a:rPr>
                        <a:t>0.85 – 1.05</a:t>
                      </a:r>
                      <a:endParaRPr lang="en-US" sz="1400" dirty="0">
                        <a:solidFill>
                          <a:schemeClr val="accent5">
                            <a:lumMod val="2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2221" marR="62221" marT="0" marB="0"/>
                </a:tc>
              </a:tr>
              <a:tr h="25789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accent5">
                              <a:lumMod val="25000"/>
                            </a:schemeClr>
                          </a:solidFill>
                        </a:rPr>
                        <a:t>Ht</a:t>
                      </a:r>
                      <a:endParaRPr lang="en-US" sz="1400">
                        <a:solidFill>
                          <a:schemeClr val="accent5">
                            <a:lumMod val="2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2221" marR="62221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accent5">
                              <a:lumMod val="25000"/>
                            </a:schemeClr>
                          </a:solidFill>
                        </a:rPr>
                        <a:t>38</a:t>
                      </a:r>
                      <a:endParaRPr lang="en-US" sz="1400">
                        <a:solidFill>
                          <a:schemeClr val="accent5">
                            <a:lumMod val="2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2221" marR="62221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ru-RU" sz="1400">
                        <a:solidFill>
                          <a:schemeClr val="accent5">
                            <a:lumMod val="2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2221" marR="62221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accent5">
                              <a:lumMod val="25000"/>
                            </a:schemeClr>
                          </a:solidFill>
                        </a:rPr>
                        <a:t>37</a:t>
                      </a:r>
                      <a:endParaRPr lang="en-US" sz="1400">
                        <a:solidFill>
                          <a:schemeClr val="accent5">
                            <a:lumMod val="2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2221" marR="62221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accent5">
                              <a:lumMod val="25000"/>
                            </a:schemeClr>
                          </a:solidFill>
                        </a:rPr>
                        <a:t>39</a:t>
                      </a:r>
                      <a:endParaRPr lang="en-US" sz="1400">
                        <a:solidFill>
                          <a:schemeClr val="accent5">
                            <a:lumMod val="2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2221" marR="62221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ru-RU" sz="1400">
                        <a:solidFill>
                          <a:schemeClr val="accent5">
                            <a:lumMod val="2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2221" marR="62221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accent5">
                              <a:lumMod val="25000"/>
                            </a:schemeClr>
                          </a:solidFill>
                        </a:rPr>
                        <a:t>38</a:t>
                      </a:r>
                      <a:endParaRPr lang="en-US" sz="1400">
                        <a:solidFill>
                          <a:schemeClr val="accent5">
                            <a:lumMod val="2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2221" marR="62221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accent5">
                              <a:lumMod val="25000"/>
                            </a:schemeClr>
                          </a:solidFill>
                        </a:rPr>
                        <a:t>37</a:t>
                      </a:r>
                      <a:endParaRPr lang="en-US" sz="1400" dirty="0">
                        <a:solidFill>
                          <a:schemeClr val="accent5">
                            <a:lumMod val="2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2221" marR="62221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accent5">
                              <a:lumMod val="25000"/>
                            </a:schemeClr>
                          </a:solidFill>
                        </a:rPr>
                        <a:t>36 - 46%</a:t>
                      </a:r>
                      <a:endParaRPr lang="en-US" sz="1400">
                        <a:solidFill>
                          <a:schemeClr val="accent5">
                            <a:lumMod val="2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2221" marR="62221" marT="0" marB="0"/>
                </a:tc>
              </a:tr>
              <a:tr h="26128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solidFill>
                            <a:schemeClr val="accent5">
                              <a:lumMod val="25000"/>
                            </a:schemeClr>
                          </a:solidFill>
                        </a:rPr>
                        <a:t>Reticulocytes</a:t>
                      </a:r>
                      <a:r>
                        <a:rPr lang="en-US" sz="1400" dirty="0">
                          <a:solidFill>
                            <a:schemeClr val="accent5">
                              <a:lumMod val="25000"/>
                            </a:schemeClr>
                          </a:solidFill>
                        </a:rPr>
                        <a:t> </a:t>
                      </a:r>
                      <a:endParaRPr lang="en-US" sz="1400" dirty="0">
                        <a:solidFill>
                          <a:schemeClr val="accent5">
                            <a:lumMod val="2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2221" marR="62221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ru-RU" sz="1400">
                        <a:solidFill>
                          <a:schemeClr val="accent5">
                            <a:lumMod val="2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2221" marR="62221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ru-RU" sz="1400">
                        <a:solidFill>
                          <a:schemeClr val="accent5">
                            <a:lumMod val="2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2221" marR="62221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ru-RU" sz="1400">
                        <a:solidFill>
                          <a:schemeClr val="accent5">
                            <a:lumMod val="2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2221" marR="62221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ru-RU" sz="1400">
                        <a:solidFill>
                          <a:schemeClr val="accent5">
                            <a:lumMod val="2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2221" marR="62221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ru-RU" sz="1400">
                        <a:solidFill>
                          <a:schemeClr val="accent5">
                            <a:lumMod val="2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2221" marR="62221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ru-RU" sz="1400">
                        <a:solidFill>
                          <a:schemeClr val="accent5">
                            <a:lumMod val="2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2221" marR="62221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chemeClr val="accent5">
                            <a:lumMod val="2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2221" marR="62221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accent5">
                              <a:lumMod val="25000"/>
                            </a:schemeClr>
                          </a:solidFill>
                        </a:rPr>
                        <a:t>2 – 14 ‰</a:t>
                      </a:r>
                      <a:endParaRPr lang="en-US" sz="1400">
                        <a:solidFill>
                          <a:schemeClr val="accent5">
                            <a:lumMod val="2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2221" marR="62221" marT="0" marB="0"/>
                </a:tc>
              </a:tr>
              <a:tr h="32952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accent5">
                              <a:lumMod val="25000"/>
                            </a:schemeClr>
                          </a:solidFill>
                        </a:rPr>
                        <a:t>Platelets </a:t>
                      </a:r>
                      <a:endParaRPr lang="en-US" sz="1400">
                        <a:solidFill>
                          <a:schemeClr val="accent5">
                            <a:lumMod val="2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2221" marR="62221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accent5">
                              <a:lumMod val="25000"/>
                            </a:schemeClr>
                          </a:solidFill>
                        </a:rPr>
                        <a:t>320</a:t>
                      </a:r>
                      <a:endParaRPr lang="en-US" sz="1400">
                        <a:solidFill>
                          <a:schemeClr val="accent5">
                            <a:lumMod val="2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2221" marR="62221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accent5">
                              <a:lumMod val="25000"/>
                            </a:schemeClr>
                          </a:solidFill>
                        </a:rPr>
                        <a:t>300</a:t>
                      </a:r>
                      <a:endParaRPr lang="en-US" sz="1400">
                        <a:solidFill>
                          <a:schemeClr val="accent5">
                            <a:lumMod val="2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2221" marR="62221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accent5">
                              <a:lumMod val="25000"/>
                            </a:schemeClr>
                          </a:solidFill>
                        </a:rPr>
                        <a:t>317</a:t>
                      </a:r>
                      <a:endParaRPr lang="en-US" sz="1400">
                        <a:solidFill>
                          <a:schemeClr val="accent5">
                            <a:lumMod val="2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2221" marR="62221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accent5">
                              <a:lumMod val="25000"/>
                            </a:schemeClr>
                          </a:solidFill>
                        </a:rPr>
                        <a:t>310</a:t>
                      </a:r>
                      <a:endParaRPr lang="en-US" sz="1400">
                        <a:solidFill>
                          <a:schemeClr val="accent5">
                            <a:lumMod val="2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2221" marR="62221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accent5">
                              <a:lumMod val="25000"/>
                            </a:schemeClr>
                          </a:solidFill>
                        </a:rPr>
                        <a:t>281</a:t>
                      </a:r>
                      <a:endParaRPr lang="en-US" sz="1400">
                        <a:solidFill>
                          <a:schemeClr val="accent5">
                            <a:lumMod val="2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2221" marR="62221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accent5">
                              <a:lumMod val="25000"/>
                            </a:schemeClr>
                          </a:solidFill>
                        </a:rPr>
                        <a:t>286</a:t>
                      </a:r>
                      <a:endParaRPr lang="en-US" sz="1400">
                        <a:solidFill>
                          <a:schemeClr val="accent5">
                            <a:lumMod val="2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2221" marR="62221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accent5">
                              <a:lumMod val="25000"/>
                            </a:schemeClr>
                          </a:solidFill>
                        </a:rPr>
                        <a:t>314</a:t>
                      </a:r>
                      <a:endParaRPr lang="en-US" sz="1400" dirty="0">
                        <a:solidFill>
                          <a:schemeClr val="accent5">
                            <a:lumMod val="2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2221" marR="62221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accent5">
                              <a:lumMod val="25000"/>
                            </a:schemeClr>
                          </a:solidFill>
                        </a:rPr>
                        <a:t>150-400х10</a:t>
                      </a:r>
                      <a:r>
                        <a:rPr lang="ru-RU" sz="1400" baseline="30000">
                          <a:solidFill>
                            <a:schemeClr val="accent5">
                              <a:lumMod val="25000"/>
                            </a:schemeClr>
                          </a:solidFill>
                        </a:rPr>
                        <a:t>9</a:t>
                      </a:r>
                      <a:r>
                        <a:rPr lang="ru-RU" sz="1400">
                          <a:solidFill>
                            <a:schemeClr val="accent5">
                              <a:lumMod val="25000"/>
                            </a:schemeClr>
                          </a:solidFill>
                        </a:rPr>
                        <a:t>/</a:t>
                      </a:r>
                      <a:r>
                        <a:rPr lang="en-US" sz="1400">
                          <a:solidFill>
                            <a:schemeClr val="accent5">
                              <a:lumMod val="25000"/>
                            </a:schemeClr>
                          </a:solidFill>
                        </a:rPr>
                        <a:t>L</a:t>
                      </a:r>
                      <a:endParaRPr lang="en-US" sz="1400">
                        <a:solidFill>
                          <a:schemeClr val="accent5">
                            <a:lumMod val="2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2221" marR="62221" marT="0" marB="0"/>
                </a:tc>
              </a:tr>
              <a:tr h="25789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accent5">
                              <a:lumMod val="25000"/>
                            </a:schemeClr>
                          </a:solidFill>
                        </a:rPr>
                        <a:t>WBC</a:t>
                      </a:r>
                      <a:endParaRPr lang="en-US" sz="1400">
                        <a:solidFill>
                          <a:schemeClr val="accent5">
                            <a:lumMod val="2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2221" marR="62221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accent5">
                              <a:lumMod val="25000"/>
                            </a:schemeClr>
                          </a:solidFill>
                        </a:rPr>
                        <a:t>13.7</a:t>
                      </a:r>
                      <a:endParaRPr lang="en-US" sz="1400" b="1" dirty="0">
                        <a:solidFill>
                          <a:schemeClr val="accent5">
                            <a:lumMod val="2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2221" marR="62221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accent5">
                              <a:lumMod val="25000"/>
                            </a:schemeClr>
                          </a:solidFill>
                        </a:rPr>
                        <a:t>8.4</a:t>
                      </a:r>
                      <a:endParaRPr lang="en-US" sz="1400" dirty="0">
                        <a:solidFill>
                          <a:schemeClr val="accent5">
                            <a:lumMod val="2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2221" marR="62221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accent5">
                              <a:lumMod val="25000"/>
                            </a:schemeClr>
                          </a:solidFill>
                        </a:rPr>
                        <a:t>10.5</a:t>
                      </a:r>
                      <a:endParaRPr lang="en-US" sz="1400" b="1" dirty="0">
                        <a:solidFill>
                          <a:schemeClr val="accent5">
                            <a:lumMod val="2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2221" marR="62221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accent5">
                              <a:lumMod val="25000"/>
                            </a:schemeClr>
                          </a:solidFill>
                        </a:rPr>
                        <a:t>10.7</a:t>
                      </a:r>
                      <a:endParaRPr lang="en-US" sz="1400" b="1" dirty="0">
                        <a:solidFill>
                          <a:schemeClr val="accent5">
                            <a:lumMod val="2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2221" marR="62221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accent5">
                              <a:lumMod val="25000"/>
                            </a:schemeClr>
                          </a:solidFill>
                        </a:rPr>
                        <a:t>10.7</a:t>
                      </a:r>
                      <a:endParaRPr lang="en-US" sz="1400" b="1" dirty="0">
                        <a:solidFill>
                          <a:schemeClr val="accent5">
                            <a:lumMod val="2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2221" marR="62221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accent5">
                              <a:lumMod val="25000"/>
                            </a:schemeClr>
                          </a:solidFill>
                        </a:rPr>
                        <a:t>11.4</a:t>
                      </a:r>
                      <a:endParaRPr lang="en-US" sz="1400" b="1" dirty="0">
                        <a:solidFill>
                          <a:schemeClr val="accent5">
                            <a:lumMod val="2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2221" marR="62221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accent5">
                              <a:lumMod val="25000"/>
                            </a:schemeClr>
                          </a:solidFill>
                        </a:rPr>
                        <a:t>9</a:t>
                      </a:r>
                      <a:endParaRPr lang="en-US" sz="1400" dirty="0">
                        <a:solidFill>
                          <a:schemeClr val="accent5">
                            <a:lumMod val="2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2221" marR="62221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accent5">
                              <a:lumMod val="25000"/>
                            </a:schemeClr>
                          </a:solidFill>
                        </a:rPr>
                        <a:t>4.0-10х10</a:t>
                      </a:r>
                      <a:r>
                        <a:rPr lang="ru-RU" sz="1400" baseline="30000" dirty="0">
                          <a:solidFill>
                            <a:schemeClr val="accent5">
                              <a:lumMod val="25000"/>
                            </a:schemeClr>
                          </a:solidFill>
                        </a:rPr>
                        <a:t>9</a:t>
                      </a:r>
                      <a:r>
                        <a:rPr lang="ru-RU" sz="1400" dirty="0">
                          <a:solidFill>
                            <a:schemeClr val="accent5">
                              <a:lumMod val="25000"/>
                            </a:schemeClr>
                          </a:solidFill>
                        </a:rPr>
                        <a:t>/</a:t>
                      </a:r>
                      <a:r>
                        <a:rPr lang="en-US" sz="1400" dirty="0">
                          <a:solidFill>
                            <a:schemeClr val="accent5">
                              <a:lumMod val="25000"/>
                            </a:schemeClr>
                          </a:solidFill>
                        </a:rPr>
                        <a:t>L</a:t>
                      </a:r>
                      <a:endParaRPr lang="en-US" sz="1400" dirty="0">
                        <a:solidFill>
                          <a:schemeClr val="accent5">
                            <a:lumMod val="2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2221" marR="62221" marT="0" marB="0"/>
                </a:tc>
              </a:tr>
              <a:tr h="25789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accent5">
                              <a:lumMod val="25000"/>
                            </a:schemeClr>
                          </a:solidFill>
                        </a:rPr>
                        <a:t>Bands</a:t>
                      </a:r>
                      <a:endParaRPr lang="en-US" sz="1400">
                        <a:solidFill>
                          <a:schemeClr val="accent5">
                            <a:lumMod val="2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2221" marR="62221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accent5">
                              <a:lumMod val="25000"/>
                            </a:schemeClr>
                          </a:solidFill>
                        </a:rPr>
                        <a:t>4</a:t>
                      </a:r>
                      <a:endParaRPr lang="en-US" sz="1400">
                        <a:solidFill>
                          <a:schemeClr val="accent5">
                            <a:lumMod val="2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2221" marR="62221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accent5">
                              <a:lumMod val="25000"/>
                            </a:schemeClr>
                          </a:solidFill>
                        </a:rPr>
                        <a:t>2</a:t>
                      </a:r>
                      <a:endParaRPr lang="en-US" sz="1400">
                        <a:solidFill>
                          <a:schemeClr val="accent5">
                            <a:lumMod val="2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2221" marR="62221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accent5">
                              <a:lumMod val="25000"/>
                            </a:schemeClr>
                          </a:solidFill>
                        </a:rPr>
                        <a:t>4</a:t>
                      </a:r>
                      <a:endParaRPr lang="en-US" sz="1400">
                        <a:solidFill>
                          <a:schemeClr val="accent5">
                            <a:lumMod val="2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2221" marR="62221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accent5">
                              <a:lumMod val="25000"/>
                            </a:schemeClr>
                          </a:solidFill>
                        </a:rPr>
                        <a:t>2</a:t>
                      </a:r>
                      <a:endParaRPr lang="en-US" sz="1400">
                        <a:solidFill>
                          <a:schemeClr val="accent5">
                            <a:lumMod val="2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2221" marR="62221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accent5">
                              <a:lumMod val="25000"/>
                            </a:schemeClr>
                          </a:solidFill>
                        </a:rPr>
                        <a:t>2</a:t>
                      </a:r>
                      <a:endParaRPr lang="en-US" sz="1400">
                        <a:solidFill>
                          <a:schemeClr val="accent5">
                            <a:lumMod val="2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2221" marR="62221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accent5">
                              <a:lumMod val="25000"/>
                            </a:schemeClr>
                          </a:solidFill>
                        </a:rPr>
                        <a:t>2</a:t>
                      </a:r>
                      <a:endParaRPr lang="en-US" sz="1400" dirty="0">
                        <a:solidFill>
                          <a:schemeClr val="accent5">
                            <a:lumMod val="2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2221" marR="62221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accent5">
                              <a:lumMod val="25000"/>
                            </a:schemeClr>
                          </a:solidFill>
                        </a:rPr>
                        <a:t>1</a:t>
                      </a:r>
                      <a:endParaRPr lang="en-US" sz="1400">
                        <a:solidFill>
                          <a:schemeClr val="accent5">
                            <a:lumMod val="2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2221" marR="62221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accent5">
                              <a:lumMod val="25000"/>
                            </a:schemeClr>
                          </a:solidFill>
                        </a:rPr>
                        <a:t>1-6%</a:t>
                      </a:r>
                      <a:endParaRPr lang="en-US" sz="1400" dirty="0">
                        <a:solidFill>
                          <a:schemeClr val="accent5">
                            <a:lumMod val="2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2221" marR="62221" marT="0" marB="0"/>
                </a:tc>
              </a:tr>
              <a:tr h="25789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accent5">
                              <a:lumMod val="25000"/>
                            </a:schemeClr>
                          </a:solidFill>
                        </a:rPr>
                        <a:t>PMN</a:t>
                      </a:r>
                      <a:endParaRPr lang="en-US" sz="1400">
                        <a:solidFill>
                          <a:schemeClr val="accent5">
                            <a:lumMod val="2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2221" marR="62221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accent5">
                              <a:lumMod val="25000"/>
                            </a:schemeClr>
                          </a:solidFill>
                        </a:rPr>
                        <a:t>64</a:t>
                      </a:r>
                      <a:endParaRPr lang="en-US" sz="1400">
                        <a:solidFill>
                          <a:schemeClr val="accent5">
                            <a:lumMod val="2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2221" marR="62221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accent5">
                              <a:lumMod val="25000"/>
                            </a:schemeClr>
                          </a:solidFill>
                        </a:rPr>
                        <a:t>25</a:t>
                      </a:r>
                      <a:endParaRPr lang="en-US" sz="1400">
                        <a:solidFill>
                          <a:schemeClr val="accent5">
                            <a:lumMod val="2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2221" marR="62221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accent5">
                              <a:lumMod val="25000"/>
                            </a:schemeClr>
                          </a:solidFill>
                        </a:rPr>
                        <a:t>50</a:t>
                      </a:r>
                      <a:endParaRPr lang="en-US" sz="1400">
                        <a:solidFill>
                          <a:schemeClr val="accent5">
                            <a:lumMod val="2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2221" marR="62221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accent5">
                              <a:lumMod val="25000"/>
                            </a:schemeClr>
                          </a:solidFill>
                        </a:rPr>
                        <a:t>54</a:t>
                      </a:r>
                      <a:endParaRPr lang="en-US" sz="1400">
                        <a:solidFill>
                          <a:schemeClr val="accent5">
                            <a:lumMod val="2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2221" marR="62221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accent5">
                              <a:lumMod val="25000"/>
                            </a:schemeClr>
                          </a:solidFill>
                        </a:rPr>
                        <a:t>48</a:t>
                      </a:r>
                      <a:endParaRPr lang="en-US" sz="1400">
                        <a:solidFill>
                          <a:schemeClr val="accent5">
                            <a:lumMod val="2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2221" marR="62221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accent5">
                              <a:lumMod val="25000"/>
                            </a:schemeClr>
                          </a:solidFill>
                        </a:rPr>
                        <a:t>41</a:t>
                      </a:r>
                      <a:endParaRPr lang="en-US" sz="1400">
                        <a:solidFill>
                          <a:schemeClr val="accent5">
                            <a:lumMod val="2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2221" marR="62221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accent5">
                              <a:lumMod val="25000"/>
                            </a:schemeClr>
                          </a:solidFill>
                        </a:rPr>
                        <a:t>35</a:t>
                      </a:r>
                      <a:endParaRPr lang="en-US" sz="1400">
                        <a:solidFill>
                          <a:schemeClr val="accent5">
                            <a:lumMod val="2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2221" marR="62221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accent5">
                              <a:lumMod val="25000"/>
                            </a:schemeClr>
                          </a:solidFill>
                        </a:rPr>
                        <a:t>47-72%</a:t>
                      </a:r>
                      <a:endParaRPr lang="en-US" sz="1400" dirty="0">
                        <a:solidFill>
                          <a:schemeClr val="accent5">
                            <a:lumMod val="2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2221" marR="62221" marT="0" marB="0"/>
                </a:tc>
              </a:tr>
              <a:tr h="26128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accent5">
                              <a:lumMod val="25000"/>
                            </a:schemeClr>
                          </a:solidFill>
                        </a:rPr>
                        <a:t>Eos</a:t>
                      </a:r>
                      <a:endParaRPr lang="en-US" sz="1400">
                        <a:solidFill>
                          <a:schemeClr val="accent5">
                            <a:lumMod val="2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2221" marR="62221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accent5">
                              <a:lumMod val="25000"/>
                            </a:schemeClr>
                          </a:solidFill>
                        </a:rPr>
                        <a:t>1</a:t>
                      </a:r>
                      <a:endParaRPr lang="en-US" sz="1400">
                        <a:solidFill>
                          <a:schemeClr val="accent5">
                            <a:lumMod val="2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2221" marR="62221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accent5">
                              <a:lumMod val="25000"/>
                            </a:schemeClr>
                          </a:solidFill>
                        </a:rPr>
                        <a:t>7</a:t>
                      </a:r>
                      <a:endParaRPr lang="en-US" sz="1400">
                        <a:solidFill>
                          <a:schemeClr val="accent5">
                            <a:lumMod val="2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2221" marR="62221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accent5">
                              <a:lumMod val="25000"/>
                            </a:schemeClr>
                          </a:solidFill>
                        </a:rPr>
                        <a:t>2</a:t>
                      </a:r>
                      <a:endParaRPr lang="en-US" sz="1400">
                        <a:solidFill>
                          <a:schemeClr val="accent5">
                            <a:lumMod val="2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2221" marR="62221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accent5">
                              <a:lumMod val="25000"/>
                            </a:schemeClr>
                          </a:solidFill>
                        </a:rPr>
                        <a:t>1</a:t>
                      </a:r>
                      <a:endParaRPr lang="en-US" sz="1400">
                        <a:solidFill>
                          <a:schemeClr val="accent5">
                            <a:lumMod val="2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2221" marR="62221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accent5">
                              <a:lumMod val="25000"/>
                            </a:schemeClr>
                          </a:solidFill>
                        </a:rPr>
                        <a:t>2</a:t>
                      </a:r>
                      <a:endParaRPr lang="en-US" sz="1400">
                        <a:solidFill>
                          <a:schemeClr val="accent5">
                            <a:lumMod val="2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2221" marR="62221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accent5">
                              <a:lumMod val="25000"/>
                            </a:schemeClr>
                          </a:solidFill>
                        </a:rPr>
                        <a:t>2</a:t>
                      </a:r>
                      <a:endParaRPr lang="en-US" sz="1400">
                        <a:solidFill>
                          <a:schemeClr val="accent5">
                            <a:lumMod val="2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2221" marR="62221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accent5">
                              <a:lumMod val="25000"/>
                            </a:schemeClr>
                          </a:solidFill>
                        </a:rPr>
                        <a:t>2</a:t>
                      </a:r>
                      <a:endParaRPr lang="en-US" sz="1400">
                        <a:solidFill>
                          <a:schemeClr val="accent5">
                            <a:lumMod val="2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2221" marR="62221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accent5">
                              <a:lumMod val="25000"/>
                            </a:schemeClr>
                          </a:solidFill>
                        </a:rPr>
                        <a:t>0.5-5%</a:t>
                      </a:r>
                      <a:endParaRPr lang="en-US" sz="1400" dirty="0">
                        <a:solidFill>
                          <a:schemeClr val="accent5">
                            <a:lumMod val="2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2221" marR="62221" marT="0" marB="0"/>
                </a:tc>
              </a:tr>
              <a:tr h="25789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accent5">
                              <a:lumMod val="25000"/>
                            </a:schemeClr>
                          </a:solidFill>
                        </a:rPr>
                        <a:t>Bas </a:t>
                      </a:r>
                      <a:endParaRPr lang="en-US" sz="1400">
                        <a:solidFill>
                          <a:schemeClr val="accent5">
                            <a:lumMod val="2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2221" marR="62221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ru-RU" sz="1400">
                        <a:solidFill>
                          <a:schemeClr val="accent5">
                            <a:lumMod val="2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2221" marR="62221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ru-RU" sz="1400">
                        <a:solidFill>
                          <a:schemeClr val="accent5">
                            <a:lumMod val="2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2221" marR="62221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ru-RU" sz="1400">
                        <a:solidFill>
                          <a:schemeClr val="accent5">
                            <a:lumMod val="2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2221" marR="62221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ru-RU" sz="1400">
                        <a:solidFill>
                          <a:schemeClr val="accent5">
                            <a:lumMod val="2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2221" marR="62221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ru-RU" sz="1400">
                        <a:solidFill>
                          <a:schemeClr val="accent5">
                            <a:lumMod val="2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2221" marR="62221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ru-RU" sz="1400">
                        <a:solidFill>
                          <a:schemeClr val="accent5">
                            <a:lumMod val="2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2221" marR="62221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ru-RU" sz="1400">
                        <a:solidFill>
                          <a:schemeClr val="accent5">
                            <a:lumMod val="2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2221" marR="62221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accent5">
                              <a:lumMod val="25000"/>
                            </a:schemeClr>
                          </a:solidFill>
                        </a:rPr>
                        <a:t>0-1%</a:t>
                      </a:r>
                      <a:endParaRPr lang="en-US" sz="1400" dirty="0">
                        <a:solidFill>
                          <a:schemeClr val="accent5">
                            <a:lumMod val="2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2221" marR="62221" marT="0" marB="0"/>
                </a:tc>
              </a:tr>
              <a:tr h="26128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accent5">
                              <a:lumMod val="25000"/>
                            </a:schemeClr>
                          </a:solidFill>
                        </a:rPr>
                        <a:t>Lym</a:t>
                      </a:r>
                      <a:endParaRPr lang="en-US" sz="1400">
                        <a:solidFill>
                          <a:schemeClr val="accent5">
                            <a:lumMod val="2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2221" marR="62221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accent5">
                              <a:lumMod val="25000"/>
                            </a:schemeClr>
                          </a:solidFill>
                        </a:rPr>
                        <a:t>23</a:t>
                      </a:r>
                      <a:endParaRPr lang="en-US" sz="1400">
                        <a:solidFill>
                          <a:schemeClr val="accent5">
                            <a:lumMod val="2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2221" marR="62221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accent5">
                              <a:lumMod val="25000"/>
                            </a:schemeClr>
                          </a:solidFill>
                        </a:rPr>
                        <a:t>54</a:t>
                      </a:r>
                      <a:endParaRPr lang="en-US" sz="1400">
                        <a:solidFill>
                          <a:schemeClr val="accent5">
                            <a:lumMod val="2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2221" marR="62221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accent5">
                              <a:lumMod val="25000"/>
                            </a:schemeClr>
                          </a:solidFill>
                        </a:rPr>
                        <a:t>36</a:t>
                      </a:r>
                      <a:endParaRPr lang="en-US" sz="1400">
                        <a:solidFill>
                          <a:schemeClr val="accent5">
                            <a:lumMod val="2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2221" marR="62221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accent5">
                              <a:lumMod val="25000"/>
                            </a:schemeClr>
                          </a:solidFill>
                        </a:rPr>
                        <a:t>35</a:t>
                      </a:r>
                      <a:endParaRPr lang="en-US" sz="1400">
                        <a:solidFill>
                          <a:schemeClr val="accent5">
                            <a:lumMod val="2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2221" marR="62221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accent5">
                              <a:lumMod val="25000"/>
                            </a:schemeClr>
                          </a:solidFill>
                        </a:rPr>
                        <a:t>36</a:t>
                      </a:r>
                      <a:endParaRPr lang="en-US" sz="1400">
                        <a:solidFill>
                          <a:schemeClr val="accent5">
                            <a:lumMod val="2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2221" marR="62221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accent5">
                              <a:lumMod val="25000"/>
                            </a:schemeClr>
                          </a:solidFill>
                        </a:rPr>
                        <a:t>47</a:t>
                      </a:r>
                      <a:endParaRPr lang="en-US" sz="1400">
                        <a:solidFill>
                          <a:schemeClr val="accent5">
                            <a:lumMod val="2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2221" marR="62221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accent5">
                              <a:lumMod val="25000"/>
                            </a:schemeClr>
                          </a:solidFill>
                        </a:rPr>
                        <a:t>52</a:t>
                      </a:r>
                      <a:endParaRPr lang="en-US" sz="1400">
                        <a:solidFill>
                          <a:schemeClr val="accent5">
                            <a:lumMod val="2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2221" marR="62221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accent5">
                              <a:lumMod val="25000"/>
                            </a:schemeClr>
                          </a:solidFill>
                        </a:rPr>
                        <a:t>19-37%</a:t>
                      </a:r>
                      <a:endParaRPr lang="en-US" sz="1400" dirty="0">
                        <a:solidFill>
                          <a:schemeClr val="accent5">
                            <a:lumMod val="2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2221" marR="62221" marT="0" marB="0"/>
                </a:tc>
              </a:tr>
              <a:tr h="25789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accent5">
                              <a:lumMod val="25000"/>
                            </a:schemeClr>
                          </a:solidFill>
                        </a:rPr>
                        <a:t>Mon</a:t>
                      </a:r>
                      <a:endParaRPr lang="en-US" sz="1400">
                        <a:solidFill>
                          <a:schemeClr val="accent5">
                            <a:lumMod val="2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2221" marR="62221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accent5">
                              <a:lumMod val="25000"/>
                            </a:schemeClr>
                          </a:solidFill>
                        </a:rPr>
                        <a:t>6</a:t>
                      </a:r>
                      <a:endParaRPr lang="en-US" sz="1400">
                        <a:solidFill>
                          <a:schemeClr val="accent5">
                            <a:lumMod val="2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2221" marR="62221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accent5">
                              <a:lumMod val="25000"/>
                            </a:schemeClr>
                          </a:solidFill>
                        </a:rPr>
                        <a:t>12</a:t>
                      </a:r>
                      <a:endParaRPr lang="en-US" sz="1400">
                        <a:solidFill>
                          <a:schemeClr val="accent5">
                            <a:lumMod val="2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2221" marR="62221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accent5">
                              <a:lumMod val="25000"/>
                            </a:schemeClr>
                          </a:solidFill>
                        </a:rPr>
                        <a:t>8</a:t>
                      </a:r>
                      <a:endParaRPr lang="en-US" sz="1400">
                        <a:solidFill>
                          <a:schemeClr val="accent5">
                            <a:lumMod val="2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2221" marR="62221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accent5">
                              <a:lumMod val="25000"/>
                            </a:schemeClr>
                          </a:solidFill>
                        </a:rPr>
                        <a:t>8</a:t>
                      </a:r>
                      <a:endParaRPr lang="en-US" sz="1400">
                        <a:solidFill>
                          <a:schemeClr val="accent5">
                            <a:lumMod val="2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2221" marR="62221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accent5">
                              <a:lumMod val="25000"/>
                            </a:schemeClr>
                          </a:solidFill>
                        </a:rPr>
                        <a:t>12</a:t>
                      </a:r>
                      <a:endParaRPr lang="en-US" sz="1400">
                        <a:solidFill>
                          <a:schemeClr val="accent5">
                            <a:lumMod val="2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2221" marR="62221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accent5">
                              <a:lumMod val="25000"/>
                            </a:schemeClr>
                          </a:solidFill>
                        </a:rPr>
                        <a:t>8</a:t>
                      </a:r>
                      <a:endParaRPr lang="en-US" sz="1400">
                        <a:solidFill>
                          <a:schemeClr val="accent5">
                            <a:lumMod val="2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2221" marR="62221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accent5">
                              <a:lumMod val="25000"/>
                            </a:schemeClr>
                          </a:solidFill>
                        </a:rPr>
                        <a:t>10</a:t>
                      </a:r>
                      <a:endParaRPr lang="en-US" sz="1400">
                        <a:solidFill>
                          <a:schemeClr val="accent5">
                            <a:lumMod val="2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2221" marR="62221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accent5">
                              <a:lumMod val="25000"/>
                            </a:schemeClr>
                          </a:solidFill>
                        </a:rPr>
                        <a:t>3-11%</a:t>
                      </a:r>
                      <a:endParaRPr lang="en-US" sz="1400" dirty="0">
                        <a:solidFill>
                          <a:schemeClr val="accent5">
                            <a:lumMod val="2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2221" marR="62221" marT="0" marB="0"/>
                </a:tc>
              </a:tr>
              <a:tr h="26128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accent5">
                              <a:lumMod val="25000"/>
                            </a:schemeClr>
                          </a:solidFill>
                        </a:rPr>
                        <a:t>ESR</a:t>
                      </a:r>
                      <a:endParaRPr lang="en-US" sz="1400">
                        <a:solidFill>
                          <a:schemeClr val="accent5">
                            <a:lumMod val="2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2221" marR="62221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accent5">
                              <a:lumMod val="25000"/>
                            </a:schemeClr>
                          </a:solidFill>
                        </a:rPr>
                        <a:t>11</a:t>
                      </a:r>
                      <a:endParaRPr lang="en-US" sz="1400" b="1" dirty="0">
                        <a:solidFill>
                          <a:schemeClr val="accent5">
                            <a:lumMod val="2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2221" marR="62221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accent5">
                              <a:lumMod val="25000"/>
                            </a:schemeClr>
                          </a:solidFill>
                        </a:rPr>
                        <a:t>12</a:t>
                      </a:r>
                      <a:endParaRPr lang="en-US" sz="1400" b="1" dirty="0">
                        <a:solidFill>
                          <a:schemeClr val="accent5">
                            <a:lumMod val="2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2221" marR="62221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accent5">
                              <a:lumMod val="25000"/>
                            </a:schemeClr>
                          </a:solidFill>
                        </a:rPr>
                        <a:t>5</a:t>
                      </a:r>
                      <a:endParaRPr lang="en-US" sz="1400" dirty="0">
                        <a:solidFill>
                          <a:schemeClr val="accent5">
                            <a:lumMod val="2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2221" marR="62221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accent5">
                              <a:lumMod val="25000"/>
                            </a:schemeClr>
                          </a:solidFill>
                        </a:rPr>
                        <a:t>9</a:t>
                      </a:r>
                      <a:endParaRPr lang="en-US" sz="1400">
                        <a:solidFill>
                          <a:schemeClr val="accent5">
                            <a:lumMod val="2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2221" marR="62221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accent5">
                              <a:lumMod val="25000"/>
                            </a:schemeClr>
                          </a:solidFill>
                        </a:rPr>
                        <a:t>5</a:t>
                      </a:r>
                      <a:endParaRPr lang="en-US" sz="1400">
                        <a:solidFill>
                          <a:schemeClr val="accent5">
                            <a:lumMod val="2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2221" marR="62221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accent5">
                              <a:lumMod val="25000"/>
                            </a:schemeClr>
                          </a:solidFill>
                        </a:rPr>
                        <a:t>5</a:t>
                      </a:r>
                      <a:endParaRPr lang="en-US" sz="1400">
                        <a:solidFill>
                          <a:schemeClr val="accent5">
                            <a:lumMod val="2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2221" marR="62221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accent5">
                              <a:lumMod val="25000"/>
                            </a:schemeClr>
                          </a:solidFill>
                        </a:rPr>
                        <a:t>6</a:t>
                      </a:r>
                      <a:endParaRPr lang="en-US" sz="1400">
                        <a:solidFill>
                          <a:schemeClr val="accent5">
                            <a:lumMod val="2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2221" marR="62221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accent5">
                              <a:lumMod val="25000"/>
                            </a:schemeClr>
                          </a:solidFill>
                        </a:rPr>
                        <a:t>2-10</a:t>
                      </a:r>
                      <a:r>
                        <a:rPr lang="en-US" sz="1400" dirty="0">
                          <a:solidFill>
                            <a:schemeClr val="accent5">
                              <a:lumMod val="25000"/>
                            </a:schemeClr>
                          </a:solidFill>
                        </a:rPr>
                        <a:t> mm/h</a:t>
                      </a:r>
                      <a:endParaRPr lang="en-US" sz="1400" dirty="0">
                        <a:solidFill>
                          <a:schemeClr val="accent5">
                            <a:lumMod val="2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2221" marR="62221" marT="0" marB="0"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447800" y="1371600"/>
            <a:ext cx="7010400" cy="228600"/>
          </a:xfrm>
          <a:prstGeom prst="rect">
            <a:avLst/>
          </a:prstGeom>
          <a:solidFill>
            <a:srgbClr val="FFCC29"/>
          </a:solidFill>
          <a:ln>
            <a:solidFill>
              <a:schemeClr val="accent4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endParaRPr lang="en-US" sz="9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4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z="2800" dirty="0" smtClean="0">
                <a:latin typeface="Verdana" pitchFamily="34" charset="0"/>
              </a:rPr>
              <a:t>Lab Findings</a:t>
            </a:r>
          </a:p>
        </p:txBody>
      </p:sp>
      <p:graphicFrame>
        <p:nvGraphicFramePr>
          <p:cNvPr id="4" name="Chart 3"/>
          <p:cNvGraphicFramePr/>
          <p:nvPr/>
        </p:nvGraphicFramePr>
        <p:xfrm>
          <a:off x="1" y="1752600"/>
          <a:ext cx="9144000" cy="4876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447800" y="1371600"/>
            <a:ext cx="7010400" cy="228600"/>
          </a:xfrm>
          <a:prstGeom prst="rect">
            <a:avLst/>
          </a:prstGeom>
          <a:solidFill>
            <a:srgbClr val="FFCC29"/>
          </a:solidFill>
          <a:ln>
            <a:solidFill>
              <a:schemeClr val="accent4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endParaRPr lang="en-US" sz="9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z="2800" dirty="0" smtClean="0">
                <a:latin typeface="Verdana" pitchFamily="34" charset="0"/>
              </a:rPr>
              <a:t>Lab Findings</a:t>
            </a:r>
          </a:p>
        </p:txBody>
      </p:sp>
      <p:graphicFrame>
        <p:nvGraphicFramePr>
          <p:cNvPr id="4" name="Chart 3"/>
          <p:cNvGraphicFramePr/>
          <p:nvPr/>
        </p:nvGraphicFramePr>
        <p:xfrm>
          <a:off x="-104775" y="1752600"/>
          <a:ext cx="9248775" cy="4876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447800" y="1371600"/>
            <a:ext cx="7010400" cy="228600"/>
          </a:xfrm>
          <a:prstGeom prst="rect">
            <a:avLst/>
          </a:prstGeom>
          <a:solidFill>
            <a:srgbClr val="FFCC29"/>
          </a:solidFill>
          <a:ln>
            <a:solidFill>
              <a:schemeClr val="accent4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endParaRPr lang="en-US" sz="9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cho">
  <a:themeElements>
    <a:clrScheme name="Echo 7">
      <a:dk1>
        <a:srgbClr val="336666"/>
      </a:dk1>
      <a:lt1>
        <a:srgbClr val="FFFFFF"/>
      </a:lt1>
      <a:dk2>
        <a:srgbClr val="000000"/>
      </a:dk2>
      <a:lt2>
        <a:srgbClr val="666699"/>
      </a:lt2>
      <a:accent1>
        <a:srgbClr val="99CCCC"/>
      </a:accent1>
      <a:accent2>
        <a:srgbClr val="CCCCCC"/>
      </a:accent2>
      <a:accent3>
        <a:srgbClr val="FFFFFF"/>
      </a:accent3>
      <a:accent4>
        <a:srgbClr val="2A5656"/>
      </a:accent4>
      <a:accent5>
        <a:srgbClr val="CAE2E2"/>
      </a:accent5>
      <a:accent6>
        <a:srgbClr val="B9B9B9"/>
      </a:accent6>
      <a:hlink>
        <a:srgbClr val="006666"/>
      </a:hlink>
      <a:folHlink>
        <a:srgbClr val="B2B2B2"/>
      </a:folHlink>
    </a:clrScheme>
    <a:fontScheme name="Echo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Echo 1">
        <a:dk1>
          <a:srgbClr val="25252F"/>
        </a:dk1>
        <a:lt1>
          <a:srgbClr val="9999FF"/>
        </a:lt1>
        <a:dk2>
          <a:srgbClr val="000000"/>
        </a:dk2>
        <a:lt2>
          <a:srgbClr val="FFFFFF"/>
        </a:lt2>
        <a:accent1>
          <a:srgbClr val="3366FF"/>
        </a:accent1>
        <a:accent2>
          <a:srgbClr val="003399"/>
        </a:accent2>
        <a:accent3>
          <a:srgbClr val="AAAAAA"/>
        </a:accent3>
        <a:accent4>
          <a:srgbClr val="8282DA"/>
        </a:accent4>
        <a:accent5>
          <a:srgbClr val="ADB8FF"/>
        </a:accent5>
        <a:accent6>
          <a:srgbClr val="002D8A"/>
        </a:accent6>
        <a:hlink>
          <a:srgbClr val="009999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ho 2">
        <a:dk1>
          <a:srgbClr val="314183"/>
        </a:dk1>
        <a:lt1>
          <a:srgbClr val="FFFFFF"/>
        </a:lt1>
        <a:dk2>
          <a:srgbClr val="0B1E45"/>
        </a:dk2>
        <a:lt2>
          <a:srgbClr val="FFFFFF"/>
        </a:lt2>
        <a:accent1>
          <a:srgbClr val="6666FF"/>
        </a:accent1>
        <a:accent2>
          <a:srgbClr val="0066FF"/>
        </a:accent2>
        <a:accent3>
          <a:srgbClr val="AAABB0"/>
        </a:accent3>
        <a:accent4>
          <a:srgbClr val="DADADA"/>
        </a:accent4>
        <a:accent5>
          <a:srgbClr val="B8B8FF"/>
        </a:accent5>
        <a:accent6>
          <a:srgbClr val="005CE7"/>
        </a:accent6>
        <a:hlink>
          <a:srgbClr val="006699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ho 3">
        <a:dk1>
          <a:srgbClr val="194349"/>
        </a:dk1>
        <a:lt1>
          <a:srgbClr val="FFFFCC"/>
        </a:lt1>
        <a:dk2>
          <a:srgbClr val="006666"/>
        </a:dk2>
        <a:lt2>
          <a:srgbClr val="FFFFFF"/>
        </a:lt2>
        <a:accent1>
          <a:srgbClr val="99CC00"/>
        </a:accent1>
        <a:accent2>
          <a:srgbClr val="00B6B2"/>
        </a:accent2>
        <a:accent3>
          <a:srgbClr val="AAB8B8"/>
        </a:accent3>
        <a:accent4>
          <a:srgbClr val="DADAAE"/>
        </a:accent4>
        <a:accent5>
          <a:srgbClr val="CAE2AA"/>
        </a:accent5>
        <a:accent6>
          <a:srgbClr val="00A5A1"/>
        </a:accent6>
        <a:hlink>
          <a:srgbClr val="669900"/>
        </a:hlink>
        <a:folHlink>
          <a:srgbClr val="6666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ho 4">
        <a:dk1>
          <a:srgbClr val="194349"/>
        </a:dk1>
        <a:lt1>
          <a:srgbClr val="FFFFCC"/>
        </a:lt1>
        <a:dk2>
          <a:srgbClr val="0000FF"/>
        </a:dk2>
        <a:lt2>
          <a:srgbClr val="FFFFFF"/>
        </a:lt2>
        <a:accent1>
          <a:srgbClr val="0099FF"/>
        </a:accent1>
        <a:accent2>
          <a:srgbClr val="33CC33"/>
        </a:accent2>
        <a:accent3>
          <a:srgbClr val="AAAAFF"/>
        </a:accent3>
        <a:accent4>
          <a:srgbClr val="DADAAE"/>
        </a:accent4>
        <a:accent5>
          <a:srgbClr val="AACAFF"/>
        </a:accent5>
        <a:accent6>
          <a:srgbClr val="2DB92D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ho 5">
        <a:dk1>
          <a:srgbClr val="194349"/>
        </a:dk1>
        <a:lt1>
          <a:srgbClr val="FFFFCC"/>
        </a:lt1>
        <a:dk2>
          <a:srgbClr val="72A497"/>
        </a:dk2>
        <a:lt2>
          <a:srgbClr val="000000"/>
        </a:lt2>
        <a:accent1>
          <a:srgbClr val="805D32"/>
        </a:accent1>
        <a:accent2>
          <a:srgbClr val="7D2F3C"/>
        </a:accent2>
        <a:accent3>
          <a:srgbClr val="BCCFC9"/>
        </a:accent3>
        <a:accent4>
          <a:srgbClr val="DADAAE"/>
        </a:accent4>
        <a:accent5>
          <a:srgbClr val="C0B6AD"/>
        </a:accent5>
        <a:accent6>
          <a:srgbClr val="712A35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ho 6">
        <a:dk1>
          <a:srgbClr val="1C1C1C"/>
        </a:dk1>
        <a:lt1>
          <a:srgbClr val="FFFFFF"/>
        </a:lt1>
        <a:dk2>
          <a:srgbClr val="710F0F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BB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666699"/>
        </a:hlink>
        <a:folHlink>
          <a:srgbClr val="99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ho 7">
        <a:dk1>
          <a:srgbClr val="336666"/>
        </a:dk1>
        <a:lt1>
          <a:srgbClr val="FFFFFF"/>
        </a:lt1>
        <a:dk2>
          <a:srgbClr val="000000"/>
        </a:dk2>
        <a:lt2>
          <a:srgbClr val="666699"/>
        </a:lt2>
        <a:accent1>
          <a:srgbClr val="99CCCC"/>
        </a:accent1>
        <a:accent2>
          <a:srgbClr val="CCCCCC"/>
        </a:accent2>
        <a:accent3>
          <a:srgbClr val="FFFFFF"/>
        </a:accent3>
        <a:accent4>
          <a:srgbClr val="2A5656"/>
        </a:accent4>
        <a:accent5>
          <a:srgbClr val="CAE2E2"/>
        </a:accent5>
        <a:accent6>
          <a:srgbClr val="B9B9B9"/>
        </a:accent6>
        <a:hlink>
          <a:srgbClr val="006666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ho 8">
        <a:dk1>
          <a:srgbClr val="000000"/>
        </a:dk1>
        <a:lt1>
          <a:srgbClr val="FFFFFF"/>
        </a:lt1>
        <a:dk2>
          <a:srgbClr val="000000"/>
        </a:dk2>
        <a:lt2>
          <a:srgbClr val="666699"/>
        </a:lt2>
        <a:accent1>
          <a:srgbClr val="FF9900"/>
        </a:accent1>
        <a:accent2>
          <a:srgbClr val="FF0000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0000"/>
        </a:accent6>
        <a:hlink>
          <a:srgbClr val="336699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ho 9">
        <a:dk1>
          <a:srgbClr val="000000"/>
        </a:dk1>
        <a:lt1>
          <a:srgbClr val="FFFFFF"/>
        </a:lt1>
        <a:dk2>
          <a:srgbClr val="000000"/>
        </a:dk2>
        <a:lt2>
          <a:srgbClr val="666699"/>
        </a:lt2>
        <a:accent1>
          <a:srgbClr val="CC3300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E2ADAA"/>
        </a:accent5>
        <a:accent6>
          <a:srgbClr val="B98A00"/>
        </a:accent6>
        <a:hlink>
          <a:srgbClr val="CC660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ho 10">
        <a:dk1>
          <a:srgbClr val="000000"/>
        </a:dk1>
        <a:lt1>
          <a:srgbClr val="FFFFFF"/>
        </a:lt1>
        <a:dk2>
          <a:srgbClr val="000000"/>
        </a:dk2>
        <a:lt2>
          <a:srgbClr val="666699"/>
        </a:lt2>
        <a:accent1>
          <a:srgbClr val="666699"/>
        </a:accent1>
        <a:accent2>
          <a:srgbClr val="9999FF"/>
        </a:accent2>
        <a:accent3>
          <a:srgbClr val="FFFFFF"/>
        </a:accent3>
        <a:accent4>
          <a:srgbClr val="000000"/>
        </a:accent4>
        <a:accent5>
          <a:srgbClr val="B8B8CA"/>
        </a:accent5>
        <a:accent6>
          <a:srgbClr val="8A8AE7"/>
        </a:accent6>
        <a:hlink>
          <a:srgbClr val="3366FF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Echo</Template>
  <TotalTime>1389</TotalTime>
  <Words>1187</Words>
  <Application>Microsoft Office PowerPoint</Application>
  <PresentationFormat>On-screen Show (4:3)</PresentationFormat>
  <Paragraphs>267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Echo</vt:lpstr>
      <vt:lpstr>Self-Limited Liver Injury in a 5 Year Old Girl with a History of Autoimmune Alopecia Treated with Solu-Medrol Pulse Therapy  Case Presentation</vt:lpstr>
      <vt:lpstr>Clinical Findings</vt:lpstr>
      <vt:lpstr>Clinical Findings</vt:lpstr>
      <vt:lpstr>Clinical Findings</vt:lpstr>
      <vt:lpstr>Clinical Findings</vt:lpstr>
      <vt:lpstr>Clinical Findings</vt:lpstr>
      <vt:lpstr>Lab Findings</vt:lpstr>
      <vt:lpstr>Lab Findings</vt:lpstr>
      <vt:lpstr>Lab Findings</vt:lpstr>
      <vt:lpstr>Lab Findings</vt:lpstr>
      <vt:lpstr>Lab Findings</vt:lpstr>
      <vt:lpstr>Lab Studies at </vt:lpstr>
      <vt:lpstr>Instrumental Findings</vt:lpstr>
      <vt:lpstr>Treatment &amp; Course</vt:lpstr>
      <vt:lpstr>Thank you!</vt:lpstr>
      <vt:lpstr>Slide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Cloud-Based Telemedicine and eHealth Platform</dc:title>
  <dc:creator>Dr. G. Chaltikyan</dc:creator>
  <cp:lastModifiedBy>Dr. G. Chaltikyan</cp:lastModifiedBy>
  <cp:revision>24</cp:revision>
  <dcterms:created xsi:type="dcterms:W3CDTF">2006-08-16T00:00:00Z</dcterms:created>
  <dcterms:modified xsi:type="dcterms:W3CDTF">2012-10-12T11:23:34Z</dcterms:modified>
</cp:coreProperties>
</file>