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xls" ContentType="application/vnd.ms-exce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3"/>
  </p:notesMasterIdLst>
  <p:handoutMasterIdLst>
    <p:handoutMasterId r:id="rId54"/>
  </p:handoutMasterIdLst>
  <p:sldIdLst>
    <p:sldId id="256" r:id="rId2"/>
    <p:sldId id="1303" r:id="rId3"/>
    <p:sldId id="1233" r:id="rId4"/>
    <p:sldId id="1129" r:id="rId5"/>
    <p:sldId id="1128" r:id="rId6"/>
    <p:sldId id="1185" r:id="rId7"/>
    <p:sldId id="1189" r:id="rId8"/>
    <p:sldId id="1178" r:id="rId9"/>
    <p:sldId id="1167" r:id="rId10"/>
    <p:sldId id="1163" r:id="rId11"/>
    <p:sldId id="1240" r:id="rId12"/>
    <p:sldId id="1250" r:id="rId13"/>
    <p:sldId id="1249" r:id="rId14"/>
    <p:sldId id="1252" r:id="rId15"/>
    <p:sldId id="1269" r:id="rId16"/>
    <p:sldId id="1210" r:id="rId17"/>
    <p:sldId id="1304" r:id="rId18"/>
    <p:sldId id="1267" r:id="rId19"/>
    <p:sldId id="1236" r:id="rId20"/>
    <p:sldId id="1196" r:id="rId21"/>
    <p:sldId id="1237" r:id="rId22"/>
    <p:sldId id="1254" r:id="rId23"/>
    <p:sldId id="1156" r:id="rId24"/>
    <p:sldId id="1273" r:id="rId25"/>
    <p:sldId id="1274" r:id="rId26"/>
    <p:sldId id="1211" r:id="rId27"/>
    <p:sldId id="1318" r:id="rId28"/>
    <p:sldId id="1065" r:id="rId29"/>
    <p:sldId id="1206" r:id="rId30"/>
    <p:sldId id="1209" r:id="rId31"/>
    <p:sldId id="1087" r:id="rId32"/>
    <p:sldId id="1289" r:id="rId33"/>
    <p:sldId id="1299" r:id="rId34"/>
    <p:sldId id="1201" r:id="rId35"/>
    <p:sldId id="1170" r:id="rId36"/>
    <p:sldId id="1311" r:id="rId37"/>
    <p:sldId id="1312" r:id="rId38"/>
    <p:sldId id="1314" r:id="rId39"/>
    <p:sldId id="1270" r:id="rId40"/>
    <p:sldId id="1198" r:id="rId41"/>
    <p:sldId id="1306" r:id="rId42"/>
    <p:sldId id="1229" r:id="rId43"/>
    <p:sldId id="1231" r:id="rId44"/>
    <p:sldId id="1203" r:id="rId45"/>
    <p:sldId id="1230" r:id="rId46"/>
    <p:sldId id="1208" r:id="rId47"/>
    <p:sldId id="1207" r:id="rId48"/>
    <p:sldId id="1241" r:id="rId49"/>
    <p:sldId id="1284" r:id="rId50"/>
    <p:sldId id="1159" r:id="rId51"/>
    <p:sldId id="1097" r:id="rId52"/>
  </p:sldIdLst>
  <p:sldSz cx="9144000" cy="6858000" type="screen4x3"/>
  <p:notesSz cx="6858000" cy="9144000"/>
  <p:defaultTextStyle>
    <a:defPPr>
      <a:defRPr lang="en-US"/>
    </a:defPPr>
    <a:lvl1pPr algn="ctr" rtl="0" eaLnBrk="0" fontAlgn="base" hangingPunct="0">
      <a:spcBef>
        <a:spcPct val="0"/>
      </a:spcBef>
      <a:spcAft>
        <a:spcPct val="0"/>
      </a:spcAft>
      <a:defRPr kern="1200">
        <a:solidFill>
          <a:schemeClr val="tx1"/>
        </a:solidFill>
        <a:latin typeface="Arial" pitchFamily="34" charset="0"/>
        <a:ea typeface="+mn-ea"/>
        <a:cs typeface="+mn-cs"/>
      </a:defRPr>
    </a:lvl1pPr>
    <a:lvl2pPr marL="457200" algn="ctr" rtl="0" eaLnBrk="0" fontAlgn="base" hangingPunct="0">
      <a:spcBef>
        <a:spcPct val="0"/>
      </a:spcBef>
      <a:spcAft>
        <a:spcPct val="0"/>
      </a:spcAft>
      <a:defRPr kern="1200">
        <a:solidFill>
          <a:schemeClr val="tx1"/>
        </a:solidFill>
        <a:latin typeface="Arial" pitchFamily="34" charset="0"/>
        <a:ea typeface="+mn-ea"/>
        <a:cs typeface="+mn-cs"/>
      </a:defRPr>
    </a:lvl2pPr>
    <a:lvl3pPr marL="914400" algn="ctr" rtl="0" eaLnBrk="0" fontAlgn="base" hangingPunct="0">
      <a:spcBef>
        <a:spcPct val="0"/>
      </a:spcBef>
      <a:spcAft>
        <a:spcPct val="0"/>
      </a:spcAft>
      <a:defRPr kern="1200">
        <a:solidFill>
          <a:schemeClr val="tx1"/>
        </a:solidFill>
        <a:latin typeface="Arial" pitchFamily="34" charset="0"/>
        <a:ea typeface="+mn-ea"/>
        <a:cs typeface="+mn-cs"/>
      </a:defRPr>
    </a:lvl3pPr>
    <a:lvl4pPr marL="1371600" algn="ctr" rtl="0" eaLnBrk="0" fontAlgn="base" hangingPunct="0">
      <a:spcBef>
        <a:spcPct val="0"/>
      </a:spcBef>
      <a:spcAft>
        <a:spcPct val="0"/>
      </a:spcAft>
      <a:defRPr kern="1200">
        <a:solidFill>
          <a:schemeClr val="tx1"/>
        </a:solidFill>
        <a:latin typeface="Arial" pitchFamily="34" charset="0"/>
        <a:ea typeface="+mn-ea"/>
        <a:cs typeface="+mn-cs"/>
      </a:defRPr>
    </a:lvl4pPr>
    <a:lvl5pPr marL="1828800" algn="ctr"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C66"/>
    <a:srgbClr val="DDDDDD"/>
    <a:srgbClr val="D5F6FF"/>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485" autoAdjust="0"/>
    <p:restoredTop sz="94662" autoAdjust="0"/>
  </p:normalViewPr>
  <p:slideViewPr>
    <p:cSldViewPr>
      <p:cViewPr varScale="1">
        <p:scale>
          <a:sx n="69" d="100"/>
          <a:sy n="69" d="100"/>
        </p:scale>
        <p:origin x="-166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Sheet1!$B$1</c:f>
              <c:strCache>
                <c:ptCount val="1"/>
                <c:pt idx="0">
                  <c:v>IgG</c:v>
                </c:pt>
              </c:strCache>
            </c:strRef>
          </c:tx>
          <c:dLbls>
            <c:spPr>
              <a:noFill/>
              <a:ln>
                <a:noFill/>
              </a:ln>
              <a:effectLst/>
            </c:spPr>
            <c:showVal val="1"/>
            <c:extLst>
              <c:ext xmlns:c15="http://schemas.microsoft.com/office/drawing/2012/chart" uri="{CE6537A1-D6FC-4f65-9D91-7224C49458BB}">
                <c15:layout/>
                <c15:showLeaderLines val="0"/>
              </c:ext>
            </c:extLst>
          </c:dLbls>
          <c:cat>
            <c:strRef>
              <c:f>Sheet1!$A$2:$A$3</c:f>
              <c:strCache>
                <c:ptCount val="2"/>
                <c:pt idx="0">
                  <c:v>Liver </c:v>
                </c:pt>
                <c:pt idx="1">
                  <c:v>Kidney</c:v>
                </c:pt>
              </c:strCache>
            </c:strRef>
          </c:cat>
          <c:val>
            <c:numRef>
              <c:f>Sheet1!$B$2:$B$3</c:f>
              <c:numCache>
                <c:formatCode>General</c:formatCode>
                <c:ptCount val="2"/>
                <c:pt idx="0">
                  <c:v>19.5</c:v>
                </c:pt>
                <c:pt idx="1">
                  <c:v>18.899999999999999</c:v>
                </c:pt>
              </c:numCache>
            </c:numRef>
          </c:val>
        </c:ser>
        <c:ser>
          <c:idx val="1"/>
          <c:order val="1"/>
          <c:tx>
            <c:strRef>
              <c:f>Sheet1!$C$1</c:f>
              <c:strCache>
                <c:ptCount val="1"/>
                <c:pt idx="0">
                  <c:v>IgM</c:v>
                </c:pt>
              </c:strCache>
            </c:strRef>
          </c:tx>
          <c:dLbls>
            <c:spPr>
              <a:noFill/>
              <a:ln>
                <a:noFill/>
              </a:ln>
              <a:effectLst/>
            </c:spPr>
            <c:showVal val="1"/>
            <c:extLst>
              <c:ext xmlns:c15="http://schemas.microsoft.com/office/drawing/2012/chart" uri="{CE6537A1-D6FC-4f65-9D91-7224C49458BB}">
                <c15:layout/>
                <c15:showLeaderLines val="0"/>
              </c:ext>
            </c:extLst>
          </c:dLbls>
          <c:cat>
            <c:strRef>
              <c:f>Sheet1!$A$2:$A$3</c:f>
              <c:strCache>
                <c:ptCount val="2"/>
                <c:pt idx="0">
                  <c:v>Liver </c:v>
                </c:pt>
                <c:pt idx="1">
                  <c:v>Kidney</c:v>
                </c:pt>
              </c:strCache>
            </c:strRef>
          </c:cat>
          <c:val>
            <c:numRef>
              <c:f>Sheet1!$C$2:$C$3</c:f>
              <c:numCache>
                <c:formatCode>General</c:formatCode>
                <c:ptCount val="2"/>
                <c:pt idx="0">
                  <c:v>1</c:v>
                </c:pt>
                <c:pt idx="1">
                  <c:v>0</c:v>
                </c:pt>
              </c:numCache>
            </c:numRef>
          </c:val>
        </c:ser>
        <c:dLbls/>
        <c:axId val="114077696"/>
        <c:axId val="114079232"/>
      </c:barChart>
      <c:catAx>
        <c:axId val="114077696"/>
        <c:scaling>
          <c:orientation val="minMax"/>
        </c:scaling>
        <c:axPos val="b"/>
        <c:numFmt formatCode="General" sourceLinked="0"/>
        <c:tickLblPos val="nextTo"/>
        <c:crossAx val="114079232"/>
        <c:crosses val="autoZero"/>
        <c:auto val="1"/>
        <c:lblAlgn val="ctr"/>
        <c:lblOffset val="100"/>
      </c:catAx>
      <c:valAx>
        <c:axId val="114079232"/>
        <c:scaling>
          <c:orientation val="minMax"/>
        </c:scaling>
        <c:axPos val="l"/>
        <c:majorGridlines/>
        <c:numFmt formatCode="General" sourceLinked="1"/>
        <c:tickLblPos val="nextTo"/>
        <c:crossAx val="114077696"/>
        <c:crosses val="autoZero"/>
        <c:crossBetween val="between"/>
      </c:valAx>
    </c:plotArea>
    <c:legend>
      <c:legendPos val="r"/>
      <c:layout/>
    </c:legend>
    <c:plotVisOnly val="1"/>
    <c:dispBlanksAs val="gap"/>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1341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341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1341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94D54C1-2299-4E02-B6B1-DB71601DC792}" type="slidenum">
              <a:rPr lang="en-US"/>
              <a:pPr/>
              <a:t>‹#›</a:t>
            </a:fld>
            <a:endParaRPr lang="en-US"/>
          </a:p>
        </p:txBody>
      </p:sp>
    </p:spTree>
    <p:extLst>
      <p:ext uri="{BB962C8B-B14F-4D97-AF65-F5344CB8AC3E}">
        <p14:creationId xmlns:p14="http://schemas.microsoft.com/office/powerpoint/2010/main" xmlns="" val="2813720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29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2129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129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129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29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2129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B1330A3-40CD-4E9C-AAA2-47494F2B93DB}" type="slidenum">
              <a:rPr lang="en-US"/>
              <a:pPr/>
              <a:t>‹#›</a:t>
            </a:fld>
            <a:endParaRPr lang="en-US"/>
          </a:p>
        </p:txBody>
      </p:sp>
    </p:spTree>
    <p:extLst>
      <p:ext uri="{BB962C8B-B14F-4D97-AF65-F5344CB8AC3E}">
        <p14:creationId xmlns:p14="http://schemas.microsoft.com/office/powerpoint/2010/main" xmlns="" val="425729977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denied fever,</a:t>
            </a:r>
          </a:p>
          <a:p>
            <a:r>
              <a:rPr lang="en-US" sz="1200" dirty="0" smtClean="0"/>
              <a:t>chills, rash or itching</a:t>
            </a:r>
            <a:endParaRPr lang="en-US" dirty="0"/>
          </a:p>
        </p:txBody>
      </p:sp>
      <p:sp>
        <p:nvSpPr>
          <p:cNvPr id="4" name="Slide Number Placeholder 3"/>
          <p:cNvSpPr>
            <a:spLocks noGrp="1"/>
          </p:cNvSpPr>
          <p:nvPr>
            <p:ph type="sldNum" sz="quarter" idx="10"/>
          </p:nvPr>
        </p:nvSpPr>
        <p:spPr/>
        <p:txBody>
          <a:bodyPr/>
          <a:lstStyle/>
          <a:p>
            <a:fld id="{6B1330A3-40CD-4E9C-AAA2-47494F2B93DB}" type="slidenum">
              <a:rPr lang="en-US" smtClean="0"/>
              <a:pPr/>
              <a:t>5</a:t>
            </a:fld>
            <a:endParaRPr lang="en-US"/>
          </a:p>
        </p:txBody>
      </p:sp>
    </p:spTree>
    <p:extLst>
      <p:ext uri="{BB962C8B-B14F-4D97-AF65-F5344CB8AC3E}">
        <p14:creationId xmlns:p14="http://schemas.microsoft.com/office/powerpoint/2010/main" xmlns="" val="3594105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sz="1200" dirty="0" smtClean="0"/>
              <a:t>Between November 1978</a:t>
            </a:r>
            <a:r>
              <a:rPr lang="en-US" sz="1200" baseline="0" dirty="0" smtClean="0"/>
              <a:t> and </a:t>
            </a:r>
            <a:r>
              <a:rPr lang="en-US" sz="1200" dirty="0" smtClean="0"/>
              <a:t>April 1979</a:t>
            </a:r>
            <a:r>
              <a:rPr lang="en-US" baseline="0" dirty="0" smtClean="0"/>
              <a:t>, </a:t>
            </a:r>
            <a:r>
              <a:rPr lang="en-US" sz="1400" i="1" dirty="0" err="1" smtClean="0"/>
              <a:t>Khuroo</a:t>
            </a:r>
            <a:r>
              <a:rPr lang="en-US" sz="1400" i="1" dirty="0" smtClean="0"/>
              <a:t> MS. (Am J Med 1980; 68) </a:t>
            </a:r>
            <a:r>
              <a:rPr lang="en-US" sz="1400" i="0" dirty="0" smtClean="0"/>
              <a:t>investigated</a:t>
            </a:r>
            <a:r>
              <a:rPr lang="en-US" sz="1400" i="0" baseline="0" dirty="0" smtClean="0"/>
              <a:t> </a:t>
            </a:r>
            <a:r>
              <a:rPr lang="en-US" sz="2000" dirty="0" smtClean="0"/>
              <a:t>an outbreak of </a:t>
            </a:r>
            <a:r>
              <a:rPr lang="en-US" sz="1400" dirty="0" smtClean="0"/>
              <a:t>275 clinical cases, 11-40 years old, among  16,620 inhabitants of villages </a:t>
            </a:r>
            <a:r>
              <a:rPr lang="en-US" sz="1050" i="0" baseline="0" dirty="0" smtClean="0"/>
              <a:t>in </a:t>
            </a:r>
            <a:r>
              <a:rPr lang="en-US" sz="1400" dirty="0" smtClean="0"/>
              <a:t>Kashmir Valley of India, with common water source. </a:t>
            </a:r>
            <a:r>
              <a:rPr lang="en-US" sz="1800" dirty="0" smtClean="0"/>
              <a:t>Rate of fulminant hepatitis was 4.4%.</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2000" dirty="0" smtClean="0"/>
              <a:t>In 1980 - 1986,</a:t>
            </a:r>
            <a:r>
              <a:rPr lang="en-US" sz="2000" baseline="0" dirty="0" smtClean="0"/>
              <a:t> in the f</a:t>
            </a:r>
            <a:r>
              <a:rPr lang="en-US" sz="2000" dirty="0" smtClean="0"/>
              <a:t>ormer soviet republics of Central Asia- Turkmenistan, Kyrgyzstan, Uzbekistan, another series of outbreaks</a:t>
            </a:r>
            <a:r>
              <a:rPr lang="en-US" sz="2000" baseline="0" dirty="0" smtClean="0"/>
              <a:t> occurred (</a:t>
            </a:r>
            <a:r>
              <a:rPr lang="en-US" sz="1600" i="1" dirty="0" err="1" smtClean="0"/>
              <a:t>Ketiladze</a:t>
            </a:r>
            <a:r>
              <a:rPr lang="en-US" sz="1600" i="1" dirty="0" smtClean="0"/>
              <a:t> / </a:t>
            </a:r>
            <a:r>
              <a:rPr lang="en-US" sz="1600" i="1" dirty="0" err="1" smtClean="0"/>
              <a:t>Favorov</a:t>
            </a:r>
            <a:r>
              <a:rPr lang="en-US" sz="1600" i="1" dirty="0" smtClean="0"/>
              <a:t> / </a:t>
            </a:r>
            <a:r>
              <a:rPr lang="en-US" sz="1600" i="1" dirty="0" err="1" smtClean="0"/>
              <a:t>Shahgildyan</a:t>
            </a:r>
            <a:r>
              <a:rPr lang="en-US" sz="1600" i="1" dirty="0" smtClean="0"/>
              <a:t>). </a:t>
            </a:r>
            <a:r>
              <a:rPr lang="en-US" sz="1600" i="0" dirty="0" smtClean="0"/>
              <a:t>One quarter of pregnant woman infected during the outbreak died;</a:t>
            </a:r>
            <a:r>
              <a:rPr lang="en-US" sz="1600" i="0" baseline="0" dirty="0" smtClean="0"/>
              <a:t> among the rest of the cases – lethality did not exceed 3%.</a:t>
            </a:r>
            <a:endParaRPr lang="en-US" sz="2400" i="0" dirty="0" smtClean="0"/>
          </a:p>
          <a:p>
            <a:r>
              <a:rPr lang="en-US" sz="2000" dirty="0" smtClean="0"/>
              <a:t>Smaller outbreaks were registered in India (1982), Nepal (1984), Algeria (1985), Mexico (1986) </a:t>
            </a:r>
          </a:p>
          <a:p>
            <a:endParaRPr lang="en-US" dirty="0"/>
          </a:p>
        </p:txBody>
      </p:sp>
      <p:sp>
        <p:nvSpPr>
          <p:cNvPr id="4" name="Footer Placeholder 3"/>
          <p:cNvSpPr>
            <a:spLocks noGrp="1"/>
          </p:cNvSpPr>
          <p:nvPr>
            <p:ph type="ftr" sz="quarter" idx="10"/>
          </p:nvPr>
        </p:nvSpPr>
        <p:spPr/>
        <p:txBody>
          <a:bodyPr/>
          <a:lstStyle/>
          <a:p>
            <a:pPr>
              <a:defRPr/>
            </a:pPr>
            <a:r>
              <a:rPr lang="en-US" smtClean="0"/>
              <a:t>JPERZ@CDC.GOV</a:t>
            </a:r>
            <a:endParaRPr lang="en-US"/>
          </a:p>
        </p:txBody>
      </p:sp>
      <p:sp>
        <p:nvSpPr>
          <p:cNvPr id="5" name="Slide Number Placeholder 4"/>
          <p:cNvSpPr>
            <a:spLocks noGrp="1"/>
          </p:cNvSpPr>
          <p:nvPr>
            <p:ph type="sldNum" sz="quarter" idx="11"/>
          </p:nvPr>
        </p:nvSpPr>
        <p:spPr/>
        <p:txBody>
          <a:bodyPr/>
          <a:lstStyle/>
          <a:p>
            <a:pPr>
              <a:defRPr/>
            </a:pPr>
            <a:fld id="{51A9B8E7-6B49-4029-A685-70B1C4FCFB27}" type="slidenum">
              <a:rPr lang="en-US" smtClean="0"/>
              <a:pPr>
                <a:defRPr/>
              </a:pPr>
              <a:t>20</a:t>
            </a:fld>
            <a:endParaRPr lang="en-US"/>
          </a:p>
        </p:txBody>
      </p:sp>
    </p:spTree>
    <p:extLst>
      <p:ext uri="{BB962C8B-B14F-4D97-AF65-F5344CB8AC3E}">
        <p14:creationId xmlns:p14="http://schemas.microsoft.com/office/powerpoint/2010/main" xmlns="" val="3002500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6"/>
          <p:cNvSpPr txBox="1">
            <a:spLocks noGrp="1" noChangeArrowheads="1"/>
          </p:cNvSpPr>
          <p:nvPr/>
        </p:nvSpPr>
        <p:spPr bwMode="auto">
          <a:xfrm>
            <a:off x="0" y="8686800"/>
            <a:ext cx="2971800" cy="457200"/>
          </a:xfrm>
          <a:prstGeom prst="rect">
            <a:avLst/>
          </a:prstGeom>
          <a:noFill/>
          <a:ln w="9525">
            <a:noFill/>
            <a:miter lim="800000"/>
            <a:headEnd/>
            <a:tailEnd/>
          </a:ln>
        </p:spPr>
        <p:txBody>
          <a:bodyPr anchor="b"/>
          <a:lstStyle/>
          <a:p>
            <a:r>
              <a:rPr lang="en-US" sz="1200">
                <a:latin typeface="Times New Roman" pitchFamily="18" charset="0"/>
              </a:rPr>
              <a:t>JPERZ@CDC.GOV</a:t>
            </a:r>
          </a:p>
        </p:txBody>
      </p:sp>
      <p:sp>
        <p:nvSpPr>
          <p:cNvPr id="2457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5F76C5D0-4227-4661-8C58-37604894D32E}" type="slidenum">
              <a:rPr lang="en-US" sz="1200">
                <a:latin typeface="Times New Roman" pitchFamily="18" charset="0"/>
              </a:rPr>
              <a:pPr algn="r"/>
              <a:t>21</a:t>
            </a:fld>
            <a:endParaRPr lang="en-US" sz="1200">
              <a:latin typeface="Times New Roman"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defTabSz="820738">
              <a:spcAft>
                <a:spcPts val="600"/>
              </a:spcAft>
              <a:defRPr/>
            </a:pPr>
            <a:r>
              <a:rPr lang="en-US" sz="1200" dirty="0" smtClean="0"/>
              <a:t>1990: Reyes isolated a nucleic acid clone representing part of hepatitis E viral genome from bile of an experimentally-infected animal. </a:t>
            </a:r>
          </a:p>
          <a:p>
            <a:pPr defTabSz="820738">
              <a:spcAft>
                <a:spcPts val="600"/>
              </a:spcAft>
              <a:defRPr/>
            </a:pPr>
            <a:r>
              <a:rPr lang="en-US" sz="1200" dirty="0" smtClean="0"/>
              <a:t>1991-1992: Tam and Huang sequenced entire HEV genome showing heterogeneity of Asian and Mexican isolates- genotypes 1 and 2, respectively. </a:t>
            </a:r>
          </a:p>
          <a:p>
            <a:pPr defTabSz="820738">
              <a:spcAft>
                <a:spcPts val="600"/>
              </a:spcAft>
              <a:defRPr/>
            </a:pPr>
            <a:r>
              <a:rPr lang="en-US" sz="1200" dirty="0" smtClean="0"/>
              <a:t>1992: Dawson developed first anti-HEV EIA showing that </a:t>
            </a:r>
            <a:r>
              <a:rPr lang="en-US" sz="1200" dirty="0" err="1" smtClean="0"/>
              <a:t>IgM</a:t>
            </a:r>
            <a:r>
              <a:rPr lang="en-US" sz="1200" dirty="0" smtClean="0"/>
              <a:t> is a short-lived marker of recent infection</a:t>
            </a:r>
          </a:p>
          <a:p>
            <a:pPr defTabSz="820738">
              <a:spcAft>
                <a:spcPts val="600"/>
              </a:spcAft>
              <a:defRPr/>
            </a:pPr>
            <a:r>
              <a:rPr lang="en-US" sz="1200" dirty="0" smtClean="0"/>
              <a:t>1992-2000: Improvement of serologic assays and development of molecular tests</a:t>
            </a:r>
          </a:p>
          <a:p>
            <a:pPr defTabSz="820738">
              <a:spcAft>
                <a:spcPts val="600"/>
              </a:spcAft>
              <a:defRPr/>
            </a:pPr>
            <a:endParaRPr lang="en-US" sz="1200" dirty="0" smtClean="0"/>
          </a:p>
          <a:p>
            <a:pPr defTabSz="820738">
              <a:spcAft>
                <a:spcPts val="600"/>
              </a:spcAft>
              <a:defRPr/>
            </a:pPr>
            <a:r>
              <a:rPr lang="en-US" sz="1200" dirty="0" smtClean="0"/>
              <a:t>STOP HERE.</a:t>
            </a:r>
          </a:p>
          <a:p>
            <a:endParaRPr lang="en-US" dirty="0" smtClean="0">
              <a:latin typeface="+mn-lt"/>
            </a:endParaRPr>
          </a:p>
          <a:p>
            <a:r>
              <a:rPr lang="en-US" dirty="0" smtClean="0">
                <a:latin typeface="+mn-lt"/>
              </a:rPr>
              <a:t>Hepatitis E is caused by a spherical, non-enveloped virus, approximately 32-34 nm in diameter. Hepatitis E virus contains a single-stranded RNA molecule and it is classified in Genus </a:t>
            </a:r>
            <a:r>
              <a:rPr lang="en-US" dirty="0" err="1" smtClean="0">
                <a:latin typeface="+mn-lt"/>
              </a:rPr>
              <a:t>Hepevirus</a:t>
            </a:r>
            <a:r>
              <a:rPr lang="en-US" dirty="0" smtClean="0">
                <a:latin typeface="+mn-lt"/>
              </a:rPr>
              <a:t>. Four genotypes of hepatitis E are known. </a:t>
            </a:r>
          </a:p>
          <a:p>
            <a:endParaRPr lang="en-US" dirty="0" smtClean="0">
              <a:latin typeface="+mn-lt"/>
            </a:endParaRPr>
          </a:p>
          <a:p>
            <a:r>
              <a:rPr lang="en-US" dirty="0" smtClean="0">
                <a:latin typeface="+mn-lt"/>
              </a:rPr>
              <a:t>The main mode of hepatitis E virus (HEV) transmission is person-to-person through the fecal-oral route. Since hepatitis E is a waterborne disease, consumption of contaminated water or uncooked food are major risk factors for transmission of HEV. Perinatal transmission from infected women is common. Occasionally transfusion and organ transplantation-associated cases of hepatitis E are been reported. </a:t>
            </a:r>
          </a:p>
          <a:p>
            <a:endParaRPr lang="en-US" dirty="0" smtClean="0">
              <a:latin typeface="+mn-lt"/>
            </a:endParaRPr>
          </a:p>
          <a:p>
            <a:r>
              <a:rPr lang="en-US" dirty="0" smtClean="0">
                <a:latin typeface="+mn-lt"/>
              </a:rPr>
              <a:t>HEV can spread </a:t>
            </a:r>
            <a:r>
              <a:rPr lang="en-US" dirty="0" err="1" smtClean="0">
                <a:latin typeface="+mn-lt"/>
              </a:rPr>
              <a:t>zoonotically</a:t>
            </a:r>
            <a:r>
              <a:rPr lang="en-US" dirty="0" smtClean="0">
                <a:latin typeface="+mn-lt"/>
              </a:rPr>
              <a:t> since animals, such as non-human primates, pigs, deer susceptible to infection with the virus.</a:t>
            </a:r>
          </a:p>
          <a:p>
            <a:pPr marL="0" marR="0" indent="0" algn="l" defTabSz="914400" rtl="0" eaLnBrk="1" fontAlgn="base" latinLnBrk="0" hangingPunct="1">
              <a:lnSpc>
                <a:spcPct val="90000"/>
              </a:lnSpc>
              <a:spcBef>
                <a:spcPct val="0"/>
              </a:spcBef>
              <a:spcAft>
                <a:spcPct val="0"/>
              </a:spcAft>
              <a:buClrTx/>
              <a:buSzTx/>
              <a:buFontTx/>
              <a:buNone/>
              <a:tabLst/>
              <a:defRPr/>
            </a:pPr>
            <a:endParaRPr lang="en-US" b="0" dirty="0" smtClean="0">
              <a:latin typeface="+mn-lt"/>
            </a:endParaRPr>
          </a:p>
          <a:p>
            <a:pPr marL="0" marR="0" indent="0" algn="l" defTabSz="914400" rtl="0" eaLnBrk="1" fontAlgn="base" latinLnBrk="0" hangingPunct="1">
              <a:lnSpc>
                <a:spcPct val="90000"/>
              </a:lnSpc>
              <a:spcBef>
                <a:spcPct val="0"/>
              </a:spcBef>
              <a:spcAft>
                <a:spcPct val="0"/>
              </a:spcAft>
              <a:buClrTx/>
              <a:buSzTx/>
              <a:buFontTx/>
              <a:buNone/>
              <a:tabLst/>
              <a:defRPr/>
            </a:pPr>
            <a:r>
              <a:rPr lang="en-US" b="0" dirty="0" smtClean="0">
                <a:latin typeface="+mn-lt"/>
              </a:rPr>
              <a:t>A few words about Clinical features</a:t>
            </a:r>
            <a:r>
              <a:rPr lang="en-US" b="0" baseline="0" dirty="0" smtClean="0">
                <a:latin typeface="+mn-lt"/>
              </a:rPr>
              <a:t> of hepatitis E… </a:t>
            </a:r>
          </a:p>
          <a:p>
            <a:pPr marL="0" marR="0" indent="0" algn="l" defTabSz="914400" rtl="0" eaLnBrk="1" fontAlgn="base" latinLnBrk="0" hangingPunct="1">
              <a:lnSpc>
                <a:spcPct val="90000"/>
              </a:lnSpc>
              <a:spcBef>
                <a:spcPct val="0"/>
              </a:spcBef>
              <a:spcAft>
                <a:spcPct val="0"/>
              </a:spcAft>
              <a:buClrTx/>
              <a:buSzTx/>
              <a:buFontTx/>
              <a:buNone/>
              <a:tabLst/>
              <a:defRPr/>
            </a:pPr>
            <a:r>
              <a:rPr lang="en-US" b="0" dirty="0" smtClean="0">
                <a:latin typeface="+mn-lt"/>
              </a:rPr>
              <a:t>Incubation period is 2–9 weeks (mean 6 weeks). </a:t>
            </a:r>
          </a:p>
          <a:p>
            <a:pPr marL="0" marR="0" indent="0" algn="l" defTabSz="914400" rtl="0" eaLnBrk="1" fontAlgn="base" latinLnBrk="0" hangingPunct="1">
              <a:lnSpc>
                <a:spcPct val="90000"/>
              </a:lnSpc>
              <a:spcBef>
                <a:spcPct val="0"/>
              </a:spcBef>
              <a:spcAft>
                <a:spcPct val="0"/>
              </a:spcAft>
              <a:buClrTx/>
              <a:buSzTx/>
              <a:buFontTx/>
              <a:buNone/>
              <a:tabLst/>
              <a:defRPr/>
            </a:pPr>
            <a:r>
              <a:rPr lang="en-US" b="0" dirty="0" smtClean="0">
                <a:latin typeface="+mn-lt"/>
              </a:rPr>
              <a:t>Hepatitis E clinical attack rates are highest in young adults 15–49 years of age. Generally, hepatitis E is a self-limited disease. However, in pregnant women hepatitis E is associated with </a:t>
            </a:r>
            <a:r>
              <a:rPr lang="en-US" b="0" dirty="0" err="1" smtClean="0">
                <a:latin typeface="+mn-lt"/>
              </a:rPr>
              <a:t>fulminant</a:t>
            </a:r>
            <a:r>
              <a:rPr lang="en-US" b="0" dirty="0" smtClean="0">
                <a:latin typeface="+mn-lt"/>
              </a:rPr>
              <a:t> hepatitis and 10-25% fatality rate.</a:t>
            </a:r>
          </a:p>
          <a:p>
            <a:r>
              <a:rPr lang="en-US" b="0" dirty="0" smtClean="0">
                <a:latin typeface="+mn-lt"/>
              </a:rPr>
              <a:t> </a:t>
            </a:r>
          </a:p>
          <a:p>
            <a:r>
              <a:rPr lang="en-US" b="0" dirty="0" smtClean="0">
                <a:latin typeface="+mn-lt"/>
              </a:rPr>
              <a:t>Signs and symptoms of disease during primary infection include jaundice, fever, loss of appetite, abdominal pain, and lethargy. </a:t>
            </a:r>
          </a:p>
          <a:p>
            <a:endParaRPr lang="en-US" b="0" dirty="0" smtClean="0">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latin typeface="+mn-lt"/>
              </a:rPr>
              <a:t>Hepatitis E was considered a self-limiting disease. Last year however there were reports of hepatitis E lasting for more than 6 month among recipients following organ transplantation, thus suggesting</a:t>
            </a:r>
            <a:r>
              <a:rPr lang="en-US" b="0" baseline="0" dirty="0" smtClean="0">
                <a:latin typeface="+mn-lt"/>
              </a:rPr>
              <a:t> </a:t>
            </a:r>
            <a:r>
              <a:rPr lang="en-US" b="0" dirty="0" smtClean="0">
                <a:latin typeface="+mn-lt"/>
              </a:rPr>
              <a:t>that hepatitis E may take even a course to </a:t>
            </a:r>
            <a:r>
              <a:rPr lang="en-US" b="0" dirty="0" err="1" smtClean="0">
                <a:latin typeface="+mn-lt"/>
              </a:rPr>
              <a:t>chronicity</a:t>
            </a:r>
            <a:r>
              <a:rPr lang="en-US" b="0" dirty="0" smtClean="0">
                <a:latin typeface="+mn-lt"/>
              </a:rPr>
              <a:t>. </a:t>
            </a:r>
          </a:p>
          <a:p>
            <a:endParaRPr lang="en-US" b="0" dirty="0" smtClean="0">
              <a:latin typeface="+mn-lt"/>
            </a:endParaRPr>
          </a:p>
          <a:p>
            <a:r>
              <a:rPr lang="en-US" b="0" dirty="0" smtClean="0">
                <a:latin typeface="+mn-lt"/>
              </a:rPr>
              <a:t>Pregnant women (particularly those infected during the second or third trimester) may progress to liver failure, and their infants are at risk of spontaneous abortion and premature delivery. </a:t>
            </a:r>
          </a:p>
          <a:p>
            <a:endParaRPr lang="en-US" b="0" dirty="0" smtClean="0">
              <a:latin typeface="+mn-lt"/>
            </a:endParaRPr>
          </a:p>
          <a:p>
            <a:r>
              <a:rPr lang="en-US" b="0" dirty="0" smtClean="0">
                <a:latin typeface="+mn-lt"/>
              </a:rPr>
              <a:t>People with pre-existing chronic liver disease may undergo further hepatic </a:t>
            </a:r>
            <a:r>
              <a:rPr lang="en-US" b="0" dirty="0" err="1" smtClean="0">
                <a:latin typeface="+mn-lt"/>
              </a:rPr>
              <a:t>decompensation</a:t>
            </a:r>
            <a:r>
              <a:rPr lang="en-US" b="0" dirty="0" smtClean="0">
                <a:latin typeface="+mn-lt"/>
              </a:rPr>
              <a:t> during HEV infection. </a:t>
            </a:r>
          </a:p>
          <a:p>
            <a:pPr eaLnBrk="1" hangingPunct="1">
              <a:lnSpc>
                <a:spcPct val="90000"/>
              </a:lnSpc>
              <a:spcBef>
                <a:spcPct val="0"/>
              </a:spcBef>
            </a:pPr>
            <a:endParaRPr lang="en-US" dirty="0" smtClean="0">
              <a:latin typeface="+mn-lt"/>
            </a:endParaRPr>
          </a:p>
        </p:txBody>
      </p:sp>
    </p:spTree>
    <p:extLst>
      <p:ext uri="{BB962C8B-B14F-4D97-AF65-F5344CB8AC3E}">
        <p14:creationId xmlns:p14="http://schemas.microsoft.com/office/powerpoint/2010/main" xmlns="" val="202539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Recently, neurological complications were described in</a:t>
            </a:r>
          </a:p>
          <a:p>
            <a:r>
              <a:rPr lang="en-US" sz="1200" b="0" i="0" u="none" strike="noStrike" kern="1200" baseline="0" dirty="0" smtClean="0">
                <a:solidFill>
                  <a:schemeClr val="tx1"/>
                </a:solidFill>
                <a:latin typeface="Times New Roman" pitchFamily="18" charset="0"/>
                <a:ea typeface="+mn-ea"/>
                <a:cs typeface="+mn-cs"/>
              </a:rPr>
              <a:t>seven (6%) of 126 patients with acute and chronic HEV3</a:t>
            </a:r>
          </a:p>
          <a:p>
            <a:r>
              <a:rPr lang="en-US" sz="1200" b="0" i="0" u="none" strike="noStrike" kern="1200" baseline="0" dirty="0" smtClean="0">
                <a:solidFill>
                  <a:schemeClr val="tx1"/>
                </a:solidFill>
                <a:latin typeface="Times New Roman" pitchFamily="18" charset="0"/>
                <a:ea typeface="+mn-ea"/>
                <a:cs typeface="+mn-cs"/>
              </a:rPr>
              <a:t>infection.121 These complications included </a:t>
            </a:r>
            <a:r>
              <a:rPr lang="en-US" sz="1200" b="0" i="0" u="none" strike="noStrike" kern="1200" baseline="0" dirty="0" err="1" smtClean="0">
                <a:solidFill>
                  <a:schemeClr val="tx1"/>
                </a:solidFill>
                <a:latin typeface="Times New Roman" pitchFamily="18" charset="0"/>
                <a:ea typeface="+mn-ea"/>
                <a:cs typeface="+mn-cs"/>
              </a:rPr>
              <a:t>infl</a:t>
            </a:r>
            <a:r>
              <a:rPr lang="en-US" sz="1200" b="0" i="0" u="none" strike="noStrike" kern="1200" baseline="0" dirty="0" smtClean="0">
                <a:solidFill>
                  <a:schemeClr val="tx1"/>
                </a:solidFill>
                <a:latin typeface="Times New Roman" pitchFamily="18" charset="0"/>
                <a:ea typeface="+mn-ea"/>
                <a:cs typeface="+mn-cs"/>
              </a:rPr>
              <a:t> </a:t>
            </a:r>
            <a:r>
              <a:rPr lang="en-US" sz="1200" b="0" i="0" u="none" strike="noStrike" kern="1200" baseline="0" dirty="0" err="1" smtClean="0">
                <a:solidFill>
                  <a:schemeClr val="tx1"/>
                </a:solidFill>
                <a:latin typeface="Times New Roman" pitchFamily="18" charset="0"/>
                <a:ea typeface="+mn-ea"/>
                <a:cs typeface="+mn-cs"/>
              </a:rPr>
              <a:t>ammatory</a:t>
            </a:r>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err="1" smtClean="0">
                <a:solidFill>
                  <a:schemeClr val="tx1"/>
                </a:solidFill>
                <a:latin typeface="Times New Roman" pitchFamily="18" charset="0"/>
                <a:ea typeface="+mn-ea"/>
                <a:cs typeface="+mn-cs"/>
              </a:rPr>
              <a:t>polyradiculopathy</a:t>
            </a:r>
            <a:r>
              <a:rPr lang="en-US" sz="1200" b="0" i="0" u="none" strike="noStrike" kern="1200" baseline="0" dirty="0" smtClean="0">
                <a:solidFill>
                  <a:schemeClr val="tx1"/>
                </a:solidFill>
                <a:latin typeface="Times New Roman" pitchFamily="18" charset="0"/>
                <a:ea typeface="+mn-ea"/>
                <a:cs typeface="+mn-cs"/>
              </a:rPr>
              <a:t>, Guillain-Barre syndrome, </a:t>
            </a:r>
            <a:r>
              <a:rPr lang="en-US" sz="1200" b="0" i="0" u="none" strike="noStrike" kern="1200" baseline="0" dirty="0" err="1" smtClean="0">
                <a:solidFill>
                  <a:schemeClr val="tx1"/>
                </a:solidFill>
                <a:latin typeface="Times New Roman" pitchFamily="18" charset="0"/>
                <a:ea typeface="+mn-ea"/>
                <a:cs typeface="+mn-cs"/>
              </a:rPr>
              <a:t>bilateralbrachial</a:t>
            </a:r>
            <a:r>
              <a:rPr lang="en-US" sz="1200" b="0" i="0" u="none" strike="noStrike" kern="1200" baseline="0" dirty="0" smtClean="0">
                <a:solidFill>
                  <a:schemeClr val="tx1"/>
                </a:solidFill>
                <a:latin typeface="Times New Roman" pitchFamily="18" charset="0"/>
                <a:ea typeface="+mn-ea"/>
                <a:cs typeface="+mn-cs"/>
              </a:rPr>
              <a:t> neuritis, encephalitis, and ataxia and proximal</a:t>
            </a:r>
          </a:p>
          <a:p>
            <a:r>
              <a:rPr lang="en-US" sz="1200" b="0" i="0" u="none" strike="noStrike" kern="1200" baseline="0" dirty="0" smtClean="0">
                <a:solidFill>
                  <a:schemeClr val="tx1"/>
                </a:solidFill>
                <a:latin typeface="Times New Roman" pitchFamily="18" charset="0"/>
                <a:ea typeface="+mn-ea"/>
                <a:cs typeface="+mn-cs"/>
              </a:rPr>
              <a:t>myopathy. HEV RNA was detected in the CSF of all four</a:t>
            </a:r>
          </a:p>
          <a:p>
            <a:r>
              <a:rPr lang="en-US" sz="1200" b="0" i="0" u="none" strike="noStrike" kern="1200" baseline="0" dirty="0" smtClean="0">
                <a:solidFill>
                  <a:schemeClr val="tx1"/>
                </a:solidFill>
                <a:latin typeface="Times New Roman" pitchFamily="18" charset="0"/>
                <a:ea typeface="+mn-ea"/>
                <a:cs typeface="+mn-cs"/>
              </a:rPr>
              <a:t>patients with chronic HEV infection. Neurological</a:t>
            </a:r>
          </a:p>
          <a:p>
            <a:r>
              <a:rPr lang="en-US" sz="1200" b="0" i="0" u="none" strike="noStrike" kern="1200" baseline="0" dirty="0" smtClean="0">
                <a:solidFill>
                  <a:schemeClr val="tx1"/>
                </a:solidFill>
                <a:latin typeface="Times New Roman" pitchFamily="18" charset="0"/>
                <a:ea typeface="+mn-ea"/>
                <a:cs typeface="+mn-cs"/>
              </a:rPr>
              <a:t>symptoms completely resolved or </a:t>
            </a:r>
            <a:r>
              <a:rPr lang="en-US" sz="1200" b="0" i="0" u="none" strike="noStrike" kern="1200" baseline="0" dirty="0" err="1" smtClean="0">
                <a:solidFill>
                  <a:schemeClr val="tx1"/>
                </a:solidFill>
                <a:latin typeface="Times New Roman" pitchFamily="18" charset="0"/>
                <a:ea typeface="+mn-ea"/>
                <a:cs typeface="+mn-cs"/>
              </a:rPr>
              <a:t>signifi</a:t>
            </a:r>
            <a:r>
              <a:rPr lang="en-US" sz="1200" b="0" i="0" u="none" strike="noStrike" kern="1200" baseline="0" dirty="0" smtClean="0">
                <a:solidFill>
                  <a:schemeClr val="tx1"/>
                </a:solidFill>
                <a:latin typeface="Times New Roman" pitchFamily="18" charset="0"/>
                <a:ea typeface="+mn-ea"/>
                <a:cs typeface="+mn-cs"/>
              </a:rPr>
              <a:t> </a:t>
            </a:r>
            <a:r>
              <a:rPr lang="en-US" sz="1200" b="0" i="0" u="none" strike="noStrike" kern="1200" baseline="0" dirty="0" err="1" smtClean="0">
                <a:solidFill>
                  <a:schemeClr val="tx1"/>
                </a:solidFill>
                <a:latin typeface="Times New Roman" pitchFamily="18" charset="0"/>
                <a:ea typeface="+mn-ea"/>
                <a:cs typeface="+mn-cs"/>
              </a:rPr>
              <a:t>cantly</a:t>
            </a:r>
            <a:r>
              <a:rPr lang="en-US" sz="1200" b="0" i="0" u="none" strike="noStrike" kern="1200" baseline="0" dirty="0" smtClean="0">
                <a:solidFill>
                  <a:schemeClr val="tx1"/>
                </a:solidFill>
                <a:latin typeface="Times New Roman" pitchFamily="18" charset="0"/>
                <a:ea typeface="+mn-ea"/>
                <a:cs typeface="+mn-cs"/>
              </a:rPr>
              <a:t> improved</a:t>
            </a:r>
          </a:p>
          <a:p>
            <a:r>
              <a:rPr lang="en-US" sz="1200" b="0" i="0" u="none" strike="noStrike" kern="1200" baseline="0" dirty="0" smtClean="0">
                <a:solidFill>
                  <a:schemeClr val="tx1"/>
                </a:solidFill>
                <a:latin typeface="Times New Roman" pitchFamily="18" charset="0"/>
                <a:ea typeface="+mn-ea"/>
                <a:cs typeface="+mn-cs"/>
              </a:rPr>
              <a:t>in patients who achieved viral clearance.121 Clonal HEV</a:t>
            </a:r>
          </a:p>
          <a:p>
            <a:r>
              <a:rPr lang="en-US" sz="1200" b="0" i="0" u="none" strike="noStrike" kern="1200" baseline="0" dirty="0" smtClean="0">
                <a:solidFill>
                  <a:schemeClr val="tx1"/>
                </a:solidFill>
                <a:latin typeface="Times New Roman" pitchFamily="18" charset="0"/>
                <a:ea typeface="+mn-ea"/>
                <a:cs typeface="+mn-cs"/>
              </a:rPr>
              <a:t>sequences in the serum and CSF in one patient showed</a:t>
            </a:r>
          </a:p>
          <a:p>
            <a:r>
              <a:rPr lang="en-US" sz="1200" b="0" i="0" u="none" strike="noStrike" kern="1200" baseline="0" dirty="0" err="1" smtClean="0">
                <a:solidFill>
                  <a:schemeClr val="tx1"/>
                </a:solidFill>
                <a:latin typeface="Times New Roman" pitchFamily="18" charset="0"/>
                <a:ea typeface="+mn-ea"/>
                <a:cs typeface="+mn-cs"/>
              </a:rPr>
              <a:t>quasispecies</a:t>
            </a:r>
            <a:r>
              <a:rPr lang="en-US" sz="1200" b="0" i="0" u="none" strike="noStrike" kern="1200" baseline="0" dirty="0" smtClean="0">
                <a:solidFill>
                  <a:schemeClr val="tx1"/>
                </a:solidFill>
                <a:latin typeface="Times New Roman" pitchFamily="18" charset="0"/>
                <a:ea typeface="+mn-ea"/>
                <a:cs typeface="+mn-cs"/>
              </a:rPr>
              <a:t> com </a:t>
            </a:r>
            <a:r>
              <a:rPr lang="en-US" sz="1200" b="0" i="0" u="none" strike="noStrike" kern="1200" baseline="0" dirty="0" err="1" smtClean="0">
                <a:solidFill>
                  <a:schemeClr val="tx1"/>
                </a:solidFill>
                <a:latin typeface="Times New Roman" pitchFamily="18" charset="0"/>
                <a:ea typeface="+mn-ea"/>
                <a:cs typeface="+mn-cs"/>
              </a:rPr>
              <a:t>partmentalisation</a:t>
            </a:r>
            <a:r>
              <a:rPr lang="en-US" sz="1200" b="0" i="0" u="none" strike="noStrike" kern="1200" baseline="0" dirty="0" smtClean="0">
                <a:solidFill>
                  <a:schemeClr val="tx1"/>
                </a:solidFill>
                <a:latin typeface="Times New Roman" pitchFamily="18" charset="0"/>
                <a:ea typeface="+mn-ea"/>
                <a:cs typeface="+mn-cs"/>
              </a:rPr>
              <a:t>, suggesting that</a:t>
            </a:r>
          </a:p>
          <a:p>
            <a:r>
              <a:rPr lang="en-US" sz="1200" b="0" i="0" u="none" strike="noStrike" kern="1200" baseline="0" dirty="0" smtClean="0">
                <a:solidFill>
                  <a:schemeClr val="tx1"/>
                </a:solidFill>
                <a:latin typeface="Times New Roman" pitchFamily="18" charset="0"/>
                <a:ea typeface="+mn-ea"/>
                <a:cs typeface="+mn-cs"/>
              </a:rPr>
              <a:t>neurological symptoms could be linked to the emergence</a:t>
            </a:r>
          </a:p>
          <a:p>
            <a:r>
              <a:rPr lang="en-US" sz="1200" b="0" i="0" u="none" strike="noStrike" kern="1200" baseline="0" dirty="0" smtClean="0">
                <a:solidFill>
                  <a:schemeClr val="tx1"/>
                </a:solidFill>
                <a:latin typeface="Times New Roman" pitchFamily="18" charset="0"/>
                <a:ea typeface="+mn-ea"/>
                <a:cs typeface="+mn-cs"/>
              </a:rPr>
              <a:t>of neurotropic variants.12</a:t>
            </a:r>
            <a:endParaRPr lang="en-US" dirty="0" smtClean="0"/>
          </a:p>
          <a:p>
            <a:r>
              <a:rPr lang="en-US" sz="1200" b="0" i="0" u="none" strike="noStrike" kern="1200" baseline="0" dirty="0" smtClean="0">
                <a:solidFill>
                  <a:schemeClr val="tx1"/>
                </a:solidFill>
                <a:latin typeface="Times New Roman" pitchFamily="18" charset="0"/>
                <a:ea typeface="+mn-ea"/>
                <a:cs typeface="+mn-cs"/>
              </a:rPr>
              <a:t>of HEV-related </a:t>
            </a:r>
            <a:r>
              <a:rPr lang="en-US" sz="1200" b="0" i="0" u="none" strike="noStrike" kern="1200" baseline="0" dirty="0" err="1" smtClean="0">
                <a:solidFill>
                  <a:schemeClr val="tx1"/>
                </a:solidFill>
                <a:latin typeface="Times New Roman" pitchFamily="18" charset="0"/>
                <a:ea typeface="+mn-ea"/>
                <a:cs typeface="+mn-cs"/>
              </a:rPr>
              <a:t>membranoproliferative</a:t>
            </a:r>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glomerulonephritis and membranous glomerulonephritis</a:t>
            </a:r>
          </a:p>
          <a:p>
            <a:r>
              <a:rPr lang="en-US" sz="1200" b="0" i="0" u="none" strike="noStrike" kern="1200" baseline="0" dirty="0" smtClean="0">
                <a:solidFill>
                  <a:schemeClr val="tx1"/>
                </a:solidFill>
                <a:latin typeface="Times New Roman" pitchFamily="18" charset="0"/>
                <a:ea typeface="+mn-ea"/>
                <a:cs typeface="+mn-cs"/>
              </a:rPr>
              <a:t>have been reported in France in patients with chronic</a:t>
            </a:r>
          </a:p>
          <a:p>
            <a:r>
              <a:rPr lang="en-US" sz="1200" b="0" i="0" u="none" strike="noStrike" kern="1200" baseline="0" dirty="0" smtClean="0">
                <a:solidFill>
                  <a:schemeClr val="tx1"/>
                </a:solidFill>
                <a:latin typeface="Times New Roman" pitchFamily="18" charset="0"/>
                <a:ea typeface="+mn-ea"/>
                <a:cs typeface="+mn-cs"/>
              </a:rPr>
              <a:t>HEV3 infection,85 and in India in patients with acute</a:t>
            </a:r>
          </a:p>
          <a:p>
            <a:r>
              <a:rPr lang="en-US" sz="1200" b="0" i="0" u="none" strike="noStrike" kern="1200" baseline="0" dirty="0" smtClean="0">
                <a:solidFill>
                  <a:schemeClr val="tx1"/>
                </a:solidFill>
                <a:latin typeface="Times New Roman" pitchFamily="18" charset="0"/>
                <a:ea typeface="+mn-ea"/>
                <a:cs typeface="+mn-cs"/>
              </a:rPr>
              <a:t>HEV1 infection.125 Acute pancreatitis126 and severe</a:t>
            </a:r>
          </a:p>
          <a:p>
            <a:r>
              <a:rPr lang="en-US" sz="1200" b="0" i="0" u="none" strike="noStrike" kern="1200" baseline="0" dirty="0" smtClean="0">
                <a:solidFill>
                  <a:schemeClr val="tx1"/>
                </a:solidFill>
                <a:latin typeface="Times New Roman" pitchFamily="18" charset="0"/>
                <a:ea typeface="+mn-ea"/>
                <a:cs typeface="+mn-cs"/>
              </a:rPr>
              <a:t>thrombocytopenia127 have also been reported during acute</a:t>
            </a:r>
          </a:p>
          <a:p>
            <a:r>
              <a:rPr lang="en-US" sz="1200" b="0" i="0" u="none" strike="noStrike" kern="1200" baseline="0" dirty="0" smtClean="0">
                <a:solidFill>
                  <a:schemeClr val="tx1"/>
                </a:solidFill>
                <a:latin typeface="Times New Roman" pitchFamily="18" charset="0"/>
                <a:ea typeface="+mn-ea"/>
                <a:cs typeface="+mn-cs"/>
              </a:rPr>
              <a:t>HEV infection.</a:t>
            </a:r>
            <a:endParaRPr lang="en-US" dirty="0"/>
          </a:p>
        </p:txBody>
      </p:sp>
      <p:sp>
        <p:nvSpPr>
          <p:cNvPr id="4" name="Slide Number Placeholder 3"/>
          <p:cNvSpPr>
            <a:spLocks noGrp="1"/>
          </p:cNvSpPr>
          <p:nvPr>
            <p:ph type="sldNum" sz="quarter" idx="10"/>
          </p:nvPr>
        </p:nvSpPr>
        <p:spPr/>
        <p:txBody>
          <a:bodyPr/>
          <a:lstStyle/>
          <a:p>
            <a:fld id="{6B1330A3-40CD-4E9C-AAA2-47494F2B93DB}" type="slidenum">
              <a:rPr lang="en-US" smtClean="0"/>
              <a:pPr/>
              <a:t>23</a:t>
            </a:fld>
            <a:endParaRPr lang="en-US"/>
          </a:p>
        </p:txBody>
      </p:sp>
    </p:spTree>
    <p:extLst>
      <p:ext uri="{BB962C8B-B14F-4D97-AF65-F5344CB8AC3E}">
        <p14:creationId xmlns:p14="http://schemas.microsoft.com/office/powerpoint/2010/main" xmlns="" val="4225755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HEV RNA detectable in stool and serum during the incubation</a:t>
            </a:r>
          </a:p>
          <a:p>
            <a:r>
              <a:rPr lang="en-US" sz="1200" b="0" i="0" u="none" strike="noStrike" kern="1200" baseline="0" dirty="0" smtClean="0">
                <a:solidFill>
                  <a:schemeClr val="tx1"/>
                </a:solidFill>
                <a:latin typeface="Times New Roman" pitchFamily="18" charset="0"/>
                <a:ea typeface="+mn-ea"/>
                <a:cs typeface="+mn-cs"/>
              </a:rPr>
              <a:t>period, with the subsequent appearance of the </a:t>
            </a:r>
            <a:r>
              <a:rPr lang="en-US" sz="1200" b="0" i="0" u="none" strike="noStrike" kern="1200" baseline="0" dirty="0" err="1" smtClean="0">
                <a:solidFill>
                  <a:schemeClr val="tx1"/>
                </a:solidFill>
                <a:latin typeface="Times New Roman" pitchFamily="18" charset="0"/>
                <a:ea typeface="+mn-ea"/>
                <a:cs typeface="+mn-cs"/>
              </a:rPr>
              <a:t>IgM</a:t>
            </a:r>
            <a:r>
              <a:rPr lang="en-US" sz="1200" b="0" i="0" u="none" strike="noStrike" kern="1200" baseline="0" dirty="0" smtClean="0">
                <a:solidFill>
                  <a:schemeClr val="tx1"/>
                </a:solidFill>
                <a:latin typeface="Times New Roman" pitchFamily="18" charset="0"/>
                <a:ea typeface="+mn-ea"/>
                <a:cs typeface="+mn-cs"/>
              </a:rPr>
              <a:t> and </a:t>
            </a:r>
            <a:r>
              <a:rPr lang="en-US" sz="1200" b="0" i="0" u="none" strike="noStrike" kern="1200" baseline="0" dirty="0" err="1" smtClean="0">
                <a:solidFill>
                  <a:schemeClr val="tx1"/>
                </a:solidFill>
                <a:latin typeface="Times New Roman" pitchFamily="18" charset="0"/>
                <a:ea typeface="+mn-ea"/>
                <a:cs typeface="+mn-cs"/>
              </a:rPr>
              <a:t>IgG</a:t>
            </a:r>
            <a:r>
              <a:rPr lang="en-US" sz="1200" b="0" i="0" u="none" strike="noStrike" kern="1200" baseline="0" dirty="0" smtClean="0">
                <a:solidFill>
                  <a:schemeClr val="tx1"/>
                </a:solidFill>
                <a:latin typeface="Times New Roman" pitchFamily="18" charset="0"/>
                <a:ea typeface="+mn-ea"/>
                <a:cs typeface="+mn-cs"/>
              </a:rPr>
              <a:t> anti-HEV antibodies.</a:t>
            </a:r>
          </a:p>
          <a:p>
            <a:r>
              <a:rPr lang="en-US" sz="1200" b="0" i="0" u="none" strike="noStrike" kern="1200" baseline="0" dirty="0" smtClean="0">
                <a:solidFill>
                  <a:schemeClr val="tx1"/>
                </a:solidFill>
                <a:latin typeface="Times New Roman" pitchFamily="18" charset="0"/>
                <a:ea typeface="+mn-ea"/>
                <a:cs typeface="+mn-cs"/>
              </a:rPr>
              <a:t>The level of </a:t>
            </a:r>
            <a:r>
              <a:rPr lang="en-US" sz="1200" b="0" i="0" u="none" strike="noStrike" kern="1200" baseline="0" dirty="0" err="1" smtClean="0">
                <a:solidFill>
                  <a:schemeClr val="tx1"/>
                </a:solidFill>
                <a:latin typeface="Times New Roman" pitchFamily="18" charset="0"/>
                <a:ea typeface="+mn-ea"/>
                <a:cs typeface="+mn-cs"/>
              </a:rPr>
              <a:t>IgM</a:t>
            </a:r>
            <a:r>
              <a:rPr lang="en-US" sz="1200" b="0" i="0" u="none" strike="noStrike" kern="1200" baseline="0" dirty="0" smtClean="0">
                <a:solidFill>
                  <a:schemeClr val="tx1"/>
                </a:solidFill>
                <a:latin typeface="Times New Roman" pitchFamily="18" charset="0"/>
                <a:ea typeface="+mn-ea"/>
                <a:cs typeface="+mn-cs"/>
              </a:rPr>
              <a:t> antibody peaks early and becomes undetectable</a:t>
            </a:r>
          </a:p>
          <a:p>
            <a:r>
              <a:rPr lang="en-US" sz="1200" b="0" i="0" u="none" strike="noStrike" kern="1200" baseline="0" dirty="0" smtClean="0">
                <a:solidFill>
                  <a:schemeClr val="tx1"/>
                </a:solidFill>
                <a:latin typeface="Times New Roman" pitchFamily="18" charset="0"/>
                <a:ea typeface="+mn-ea"/>
                <a:cs typeface="+mn-cs"/>
              </a:rPr>
              <a:t>during recovery, whereas the level of the </a:t>
            </a:r>
            <a:r>
              <a:rPr lang="en-US" sz="1200" b="0" i="0" u="none" strike="noStrike" kern="1200" baseline="0" dirty="0" err="1" smtClean="0">
                <a:solidFill>
                  <a:schemeClr val="tx1"/>
                </a:solidFill>
                <a:latin typeface="Times New Roman" pitchFamily="18" charset="0"/>
                <a:ea typeface="+mn-ea"/>
                <a:cs typeface="+mn-cs"/>
              </a:rPr>
              <a:t>IgG</a:t>
            </a:r>
            <a:r>
              <a:rPr lang="en-US" sz="1200" b="0" i="0" u="none" strike="noStrike" kern="1200" baseline="0" dirty="0" smtClean="0">
                <a:solidFill>
                  <a:schemeClr val="tx1"/>
                </a:solidFill>
                <a:latin typeface="Times New Roman" pitchFamily="18" charset="0"/>
                <a:ea typeface="+mn-ea"/>
                <a:cs typeface="+mn-cs"/>
              </a:rPr>
              <a:t> antibody continues to increase and persists in the long term. Clinical symptoms (fatigue, nausea,</a:t>
            </a:r>
          </a:p>
          <a:p>
            <a:r>
              <a:rPr lang="en-US" sz="1200" b="0" i="0" u="none" strike="noStrike" kern="1200" baseline="0" dirty="0" smtClean="0">
                <a:solidFill>
                  <a:schemeClr val="tx1"/>
                </a:solidFill>
                <a:latin typeface="Times New Roman" pitchFamily="18" charset="0"/>
                <a:ea typeface="+mn-ea"/>
                <a:cs typeface="+mn-cs"/>
              </a:rPr>
              <a:t>and jaundice) begin shortly after elevations in serum alanine aminotransferase</a:t>
            </a:r>
          </a:p>
          <a:p>
            <a:r>
              <a:rPr lang="en-US" sz="1200" b="0" i="0" u="none" strike="noStrike" kern="1200" baseline="0" dirty="0" smtClean="0">
                <a:solidFill>
                  <a:schemeClr val="tx1"/>
                </a:solidFill>
                <a:latin typeface="Times New Roman" pitchFamily="18" charset="0"/>
                <a:ea typeface="+mn-ea"/>
                <a:cs typeface="+mn-cs"/>
              </a:rPr>
              <a:t>(ALT) levels. HEV RNA disappears from serum with recovery, whereas</a:t>
            </a:r>
          </a:p>
          <a:p>
            <a:r>
              <a:rPr lang="en-US" sz="1200" b="0" i="0" u="none" strike="noStrike" kern="1200" baseline="0" dirty="0" smtClean="0">
                <a:solidFill>
                  <a:schemeClr val="tx1"/>
                </a:solidFill>
                <a:latin typeface="Times New Roman" pitchFamily="18" charset="0"/>
                <a:ea typeface="+mn-ea"/>
                <a:cs typeface="+mn-cs"/>
              </a:rPr>
              <a:t>detectable virus usually persists longer in stool</a:t>
            </a:r>
          </a:p>
          <a:p>
            <a:pPr lvl="1"/>
            <a:r>
              <a:rPr lang="en-US" dirty="0" smtClean="0"/>
              <a:t>HEV RNA detected in stool and serum in incubation period prior to rise in ALT/AST or clinical symptoms (fatigue, nausea, jaundice)</a:t>
            </a:r>
          </a:p>
          <a:p>
            <a:pPr lvl="2"/>
            <a:r>
              <a:rPr lang="en-US" dirty="0" smtClean="0"/>
              <a:t>RNA in serum is lost with recovery, in stool may persist longer</a:t>
            </a:r>
          </a:p>
          <a:p>
            <a:pPr lvl="2"/>
            <a:r>
              <a:rPr lang="en-US" dirty="0" err="1" smtClean="0"/>
              <a:t>IgM</a:t>
            </a:r>
            <a:r>
              <a:rPr lang="en-US" dirty="0" smtClean="0"/>
              <a:t> and </a:t>
            </a:r>
            <a:r>
              <a:rPr lang="en-US" dirty="0" err="1" smtClean="0"/>
              <a:t>IgG</a:t>
            </a:r>
            <a:r>
              <a:rPr lang="en-US" dirty="0" smtClean="0"/>
              <a:t> </a:t>
            </a:r>
            <a:r>
              <a:rPr lang="en-US" dirty="0" err="1" smtClean="0"/>
              <a:t>usuall</a:t>
            </a:r>
            <a:r>
              <a:rPr lang="en-US" dirty="0" smtClean="0"/>
              <a:t> </a:t>
            </a:r>
            <a:r>
              <a:rPr lang="en-US" dirty="0" err="1" smtClean="0"/>
              <a:t>preceed</a:t>
            </a:r>
            <a:r>
              <a:rPr lang="en-US" dirty="0" smtClean="0"/>
              <a:t> ALT rise and onset of symptoms.</a:t>
            </a:r>
          </a:p>
          <a:p>
            <a:pPr lvl="3"/>
            <a:r>
              <a:rPr lang="en-US" dirty="0" err="1" smtClean="0"/>
              <a:t>IgM</a:t>
            </a:r>
            <a:r>
              <a:rPr lang="en-US" dirty="0" smtClean="0"/>
              <a:t> is detected for 3-12 months</a:t>
            </a:r>
          </a:p>
          <a:p>
            <a:pPr lvl="3"/>
            <a:r>
              <a:rPr lang="en-US" dirty="0" err="1" smtClean="0"/>
              <a:t>IgG</a:t>
            </a:r>
            <a:r>
              <a:rPr lang="en-US" dirty="0" smtClean="0"/>
              <a:t> is detected for life</a:t>
            </a:r>
          </a:p>
          <a:p>
            <a:r>
              <a:rPr lang="en-US" dirty="0" err="1" smtClean="0"/>
              <a:t>Hoofnagle</a:t>
            </a:r>
            <a:endParaRPr lang="en-US" dirty="0"/>
          </a:p>
        </p:txBody>
      </p:sp>
      <p:sp>
        <p:nvSpPr>
          <p:cNvPr id="4" name="Slide Number Placeholder 3"/>
          <p:cNvSpPr>
            <a:spLocks noGrp="1"/>
          </p:cNvSpPr>
          <p:nvPr>
            <p:ph type="sldNum" sz="quarter" idx="10"/>
          </p:nvPr>
        </p:nvSpPr>
        <p:spPr/>
        <p:txBody>
          <a:bodyPr/>
          <a:lstStyle/>
          <a:p>
            <a:fld id="{6B1330A3-40CD-4E9C-AAA2-47494F2B93DB}" type="slidenum">
              <a:rPr lang="en-US" smtClean="0"/>
              <a:pPr/>
              <a:t>28</a:t>
            </a:fld>
            <a:endParaRPr lang="en-US"/>
          </a:p>
        </p:txBody>
      </p:sp>
    </p:spTree>
    <p:extLst>
      <p:ext uri="{BB962C8B-B14F-4D97-AF65-F5344CB8AC3E}">
        <p14:creationId xmlns:p14="http://schemas.microsoft.com/office/powerpoint/2010/main" xmlns="" val="2149680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HEV RNA detectable in stool and serum during the incubation</a:t>
            </a:r>
          </a:p>
          <a:p>
            <a:r>
              <a:rPr lang="en-US" sz="1200" b="0" i="0" u="none" strike="noStrike" kern="1200" baseline="0" dirty="0" smtClean="0">
                <a:solidFill>
                  <a:schemeClr val="tx1"/>
                </a:solidFill>
                <a:latin typeface="Times New Roman" pitchFamily="18" charset="0"/>
                <a:ea typeface="+mn-ea"/>
                <a:cs typeface="+mn-cs"/>
              </a:rPr>
              <a:t>period, with the subsequent appearance of the </a:t>
            </a:r>
            <a:r>
              <a:rPr lang="en-US" sz="1200" b="0" i="0" u="none" strike="noStrike" kern="1200" baseline="0" dirty="0" err="1" smtClean="0">
                <a:solidFill>
                  <a:schemeClr val="tx1"/>
                </a:solidFill>
                <a:latin typeface="Times New Roman" pitchFamily="18" charset="0"/>
                <a:ea typeface="+mn-ea"/>
                <a:cs typeface="+mn-cs"/>
              </a:rPr>
              <a:t>IgM</a:t>
            </a:r>
            <a:r>
              <a:rPr lang="en-US" sz="1200" b="0" i="0" u="none" strike="noStrike" kern="1200" baseline="0" dirty="0" smtClean="0">
                <a:solidFill>
                  <a:schemeClr val="tx1"/>
                </a:solidFill>
                <a:latin typeface="Times New Roman" pitchFamily="18" charset="0"/>
                <a:ea typeface="+mn-ea"/>
                <a:cs typeface="+mn-cs"/>
              </a:rPr>
              <a:t> and </a:t>
            </a:r>
            <a:r>
              <a:rPr lang="en-US" sz="1200" b="0" i="0" u="none" strike="noStrike" kern="1200" baseline="0" dirty="0" err="1" smtClean="0">
                <a:solidFill>
                  <a:schemeClr val="tx1"/>
                </a:solidFill>
                <a:latin typeface="Times New Roman" pitchFamily="18" charset="0"/>
                <a:ea typeface="+mn-ea"/>
                <a:cs typeface="+mn-cs"/>
              </a:rPr>
              <a:t>IgG</a:t>
            </a:r>
            <a:r>
              <a:rPr lang="en-US" sz="1200" b="0" i="0" u="none" strike="noStrike" kern="1200" baseline="0" dirty="0" smtClean="0">
                <a:solidFill>
                  <a:schemeClr val="tx1"/>
                </a:solidFill>
                <a:latin typeface="Times New Roman" pitchFamily="18" charset="0"/>
                <a:ea typeface="+mn-ea"/>
                <a:cs typeface="+mn-cs"/>
              </a:rPr>
              <a:t> anti-HEV antibodies.</a:t>
            </a:r>
          </a:p>
          <a:p>
            <a:r>
              <a:rPr lang="en-US" sz="1200" b="0" i="0" u="none" strike="noStrike" kern="1200" baseline="0" dirty="0" smtClean="0">
                <a:solidFill>
                  <a:schemeClr val="tx1"/>
                </a:solidFill>
                <a:latin typeface="Times New Roman" pitchFamily="18" charset="0"/>
                <a:ea typeface="+mn-ea"/>
                <a:cs typeface="+mn-cs"/>
              </a:rPr>
              <a:t>The level of </a:t>
            </a:r>
            <a:r>
              <a:rPr lang="en-US" sz="1200" b="0" i="0" u="none" strike="noStrike" kern="1200" baseline="0" dirty="0" err="1" smtClean="0">
                <a:solidFill>
                  <a:schemeClr val="tx1"/>
                </a:solidFill>
                <a:latin typeface="Times New Roman" pitchFamily="18" charset="0"/>
                <a:ea typeface="+mn-ea"/>
                <a:cs typeface="+mn-cs"/>
              </a:rPr>
              <a:t>IgM</a:t>
            </a:r>
            <a:r>
              <a:rPr lang="en-US" sz="1200" b="0" i="0" u="none" strike="noStrike" kern="1200" baseline="0" dirty="0" smtClean="0">
                <a:solidFill>
                  <a:schemeClr val="tx1"/>
                </a:solidFill>
                <a:latin typeface="Times New Roman" pitchFamily="18" charset="0"/>
                <a:ea typeface="+mn-ea"/>
                <a:cs typeface="+mn-cs"/>
              </a:rPr>
              <a:t> antibody peaks early and becomes undetectable</a:t>
            </a:r>
          </a:p>
          <a:p>
            <a:r>
              <a:rPr lang="en-US" sz="1200" b="0" i="0" u="none" strike="noStrike" kern="1200" baseline="0" dirty="0" smtClean="0">
                <a:solidFill>
                  <a:schemeClr val="tx1"/>
                </a:solidFill>
                <a:latin typeface="Times New Roman" pitchFamily="18" charset="0"/>
                <a:ea typeface="+mn-ea"/>
                <a:cs typeface="+mn-cs"/>
              </a:rPr>
              <a:t>during recovery, whereas the level of the </a:t>
            </a:r>
            <a:r>
              <a:rPr lang="en-US" sz="1200" b="0" i="0" u="none" strike="noStrike" kern="1200" baseline="0" dirty="0" err="1" smtClean="0">
                <a:solidFill>
                  <a:schemeClr val="tx1"/>
                </a:solidFill>
                <a:latin typeface="Times New Roman" pitchFamily="18" charset="0"/>
                <a:ea typeface="+mn-ea"/>
                <a:cs typeface="+mn-cs"/>
              </a:rPr>
              <a:t>IgG</a:t>
            </a:r>
            <a:r>
              <a:rPr lang="en-US" sz="1200" b="0" i="0" u="none" strike="noStrike" kern="1200" baseline="0" dirty="0" smtClean="0">
                <a:solidFill>
                  <a:schemeClr val="tx1"/>
                </a:solidFill>
                <a:latin typeface="Times New Roman" pitchFamily="18" charset="0"/>
                <a:ea typeface="+mn-ea"/>
                <a:cs typeface="+mn-cs"/>
              </a:rPr>
              <a:t> antibody continues to increase and persists in the long term. Clinical symptoms (fatigue, nausea,</a:t>
            </a:r>
          </a:p>
          <a:p>
            <a:r>
              <a:rPr lang="en-US" sz="1200" b="0" i="0" u="none" strike="noStrike" kern="1200" baseline="0" dirty="0" smtClean="0">
                <a:solidFill>
                  <a:schemeClr val="tx1"/>
                </a:solidFill>
                <a:latin typeface="Times New Roman" pitchFamily="18" charset="0"/>
                <a:ea typeface="+mn-ea"/>
                <a:cs typeface="+mn-cs"/>
              </a:rPr>
              <a:t>and jaundice) begin shortly after elevations in serum alanine aminotransferase</a:t>
            </a:r>
          </a:p>
          <a:p>
            <a:r>
              <a:rPr lang="en-US" sz="1200" b="0" i="0" u="none" strike="noStrike" kern="1200" baseline="0" dirty="0" smtClean="0">
                <a:solidFill>
                  <a:schemeClr val="tx1"/>
                </a:solidFill>
                <a:latin typeface="Times New Roman" pitchFamily="18" charset="0"/>
                <a:ea typeface="+mn-ea"/>
                <a:cs typeface="+mn-cs"/>
              </a:rPr>
              <a:t>(ALT) levels. HEV RNA disappears from serum with recovery, whereas</a:t>
            </a:r>
          </a:p>
          <a:p>
            <a:r>
              <a:rPr lang="en-US" sz="1200" b="0" i="0" u="none" strike="noStrike" kern="1200" baseline="0" dirty="0" smtClean="0">
                <a:solidFill>
                  <a:schemeClr val="tx1"/>
                </a:solidFill>
                <a:latin typeface="Times New Roman" pitchFamily="18" charset="0"/>
                <a:ea typeface="+mn-ea"/>
                <a:cs typeface="+mn-cs"/>
              </a:rPr>
              <a:t>detectable virus usually persists longer in stool</a:t>
            </a:r>
          </a:p>
          <a:p>
            <a:pPr lvl="1"/>
            <a:r>
              <a:rPr lang="en-US" dirty="0" smtClean="0"/>
              <a:t>HEV RNA detected in stool and serum in incubation period prior to rise in ALT/AST or clinical symptoms (fatigue, nausea, jaundice)</a:t>
            </a:r>
          </a:p>
          <a:p>
            <a:pPr lvl="2"/>
            <a:r>
              <a:rPr lang="en-US" dirty="0" smtClean="0"/>
              <a:t>RNA in serum is lost with recovery, in stool may persist longer</a:t>
            </a:r>
          </a:p>
          <a:p>
            <a:pPr lvl="2"/>
            <a:r>
              <a:rPr lang="en-US" dirty="0" err="1" smtClean="0"/>
              <a:t>IgM</a:t>
            </a:r>
            <a:r>
              <a:rPr lang="en-US" dirty="0" smtClean="0"/>
              <a:t> and </a:t>
            </a:r>
            <a:r>
              <a:rPr lang="en-US" dirty="0" err="1" smtClean="0"/>
              <a:t>IgG</a:t>
            </a:r>
            <a:r>
              <a:rPr lang="en-US" dirty="0" smtClean="0"/>
              <a:t> </a:t>
            </a:r>
            <a:r>
              <a:rPr lang="en-US" dirty="0" err="1" smtClean="0"/>
              <a:t>usuall</a:t>
            </a:r>
            <a:r>
              <a:rPr lang="en-US" dirty="0" smtClean="0"/>
              <a:t> </a:t>
            </a:r>
            <a:r>
              <a:rPr lang="en-US" dirty="0" err="1" smtClean="0"/>
              <a:t>preceed</a:t>
            </a:r>
            <a:r>
              <a:rPr lang="en-US" dirty="0" smtClean="0"/>
              <a:t> ALT rise and onset of symptoms.</a:t>
            </a:r>
          </a:p>
          <a:p>
            <a:pPr lvl="3"/>
            <a:r>
              <a:rPr lang="en-US" dirty="0" err="1" smtClean="0"/>
              <a:t>IgM</a:t>
            </a:r>
            <a:r>
              <a:rPr lang="en-US" dirty="0" smtClean="0"/>
              <a:t> is detected for 3-12 months</a:t>
            </a:r>
          </a:p>
          <a:p>
            <a:pPr lvl="3"/>
            <a:r>
              <a:rPr lang="en-US" dirty="0" err="1" smtClean="0"/>
              <a:t>IgG</a:t>
            </a:r>
            <a:r>
              <a:rPr lang="en-US" dirty="0" smtClean="0"/>
              <a:t> is detected for life</a:t>
            </a:r>
          </a:p>
          <a:p>
            <a:r>
              <a:rPr lang="en-US" dirty="0" err="1" smtClean="0"/>
              <a:t>Hoofnagle</a:t>
            </a:r>
            <a:endParaRPr lang="en-US" dirty="0"/>
          </a:p>
        </p:txBody>
      </p:sp>
      <p:sp>
        <p:nvSpPr>
          <p:cNvPr id="4" name="Slide Number Placeholder 3"/>
          <p:cNvSpPr>
            <a:spLocks noGrp="1"/>
          </p:cNvSpPr>
          <p:nvPr>
            <p:ph type="sldNum" sz="quarter" idx="10"/>
          </p:nvPr>
        </p:nvSpPr>
        <p:spPr/>
        <p:txBody>
          <a:bodyPr/>
          <a:lstStyle/>
          <a:p>
            <a:fld id="{6B1330A3-40CD-4E9C-AAA2-47494F2B93DB}" type="slidenum">
              <a:rPr lang="en-US" smtClean="0"/>
              <a:pPr/>
              <a:t>35</a:t>
            </a:fld>
            <a:endParaRPr lang="en-US"/>
          </a:p>
        </p:txBody>
      </p:sp>
    </p:spTree>
    <p:extLst>
      <p:ext uri="{BB962C8B-B14F-4D97-AF65-F5344CB8AC3E}">
        <p14:creationId xmlns:p14="http://schemas.microsoft.com/office/powerpoint/2010/main" xmlns="" val="2149680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71CBECA6-BD14-410F-8637-F76B69215BDF}" type="slidenum">
              <a:rPr lang="en-US" altLang="en-US" sz="1200"/>
              <a:pPr/>
              <a:t>49</a:t>
            </a:fld>
            <a:endParaRPr lang="en-US" altLang="en-US" sz="1200"/>
          </a:p>
        </p:txBody>
      </p:sp>
    </p:spTree>
    <p:extLst>
      <p:ext uri="{BB962C8B-B14F-4D97-AF65-F5344CB8AC3E}">
        <p14:creationId xmlns:p14="http://schemas.microsoft.com/office/powerpoint/2010/main" xmlns="" val="4159917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Infections in liver transplant via organs or blood transfusions at this time felt to be very low, screening not recommended. </a:t>
            </a:r>
          </a:p>
          <a:p>
            <a:r>
              <a:rPr lang="en-US" dirty="0" smtClean="0"/>
              <a:t>Reactivation of HEV </a:t>
            </a:r>
            <a:r>
              <a:rPr lang="en-US" dirty="0" err="1" smtClean="0"/>
              <a:t>IgG</a:t>
            </a:r>
            <a:r>
              <a:rPr lang="en-US" dirty="0" smtClean="0"/>
              <a:t> (+) after </a:t>
            </a:r>
            <a:r>
              <a:rPr lang="en-US" dirty="0" err="1" smtClean="0"/>
              <a:t>Tx</a:t>
            </a:r>
            <a:r>
              <a:rPr lang="en-US" dirty="0" smtClean="0"/>
              <a:t> not reported</a:t>
            </a:r>
          </a:p>
          <a:p>
            <a:endParaRPr lang="en-US" dirty="0"/>
          </a:p>
        </p:txBody>
      </p:sp>
      <p:sp>
        <p:nvSpPr>
          <p:cNvPr id="4" name="Slide Number Placeholder 3"/>
          <p:cNvSpPr>
            <a:spLocks noGrp="1"/>
          </p:cNvSpPr>
          <p:nvPr>
            <p:ph type="sldNum" sz="quarter" idx="10"/>
          </p:nvPr>
        </p:nvSpPr>
        <p:spPr/>
        <p:txBody>
          <a:bodyPr/>
          <a:lstStyle/>
          <a:p>
            <a:fld id="{6B1330A3-40CD-4E9C-AAA2-47494F2B93DB}" type="slidenum">
              <a:rPr lang="en-US" smtClean="0"/>
              <a:pPr/>
              <a:t>50</a:t>
            </a:fld>
            <a:endParaRPr lang="en-US"/>
          </a:p>
        </p:txBody>
      </p:sp>
    </p:spTree>
    <p:extLst>
      <p:ext uri="{BB962C8B-B14F-4D97-AF65-F5344CB8AC3E}">
        <p14:creationId xmlns:p14="http://schemas.microsoft.com/office/powerpoint/2010/main" xmlns="" val="337845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Serum obtained 5 weeks after presentation was positive for </a:t>
            </a:r>
            <a:r>
              <a:rPr lang="en-US" sz="1200" dirty="0" err="1" smtClean="0"/>
              <a:t>IgG</a:t>
            </a:r>
            <a:r>
              <a:rPr lang="en-US" sz="1200" dirty="0" smtClean="0"/>
              <a:t> and </a:t>
            </a:r>
            <a:r>
              <a:rPr lang="en-US" sz="1200" dirty="0" err="1" smtClean="0"/>
              <a:t>IgM</a:t>
            </a:r>
            <a:r>
              <a:rPr lang="en-US" sz="1200" dirty="0" smtClean="0"/>
              <a:t> anti-HEV but without HEV RNA</a:t>
            </a:r>
          </a:p>
          <a:p>
            <a:r>
              <a:rPr lang="en-US" sz="1200" b="0" i="0" u="none" strike="noStrike" kern="1200" baseline="0" dirty="0" smtClean="0">
                <a:solidFill>
                  <a:schemeClr val="tx1"/>
                </a:solidFill>
                <a:latin typeface="Times New Roman" pitchFamily="18" charset="0"/>
                <a:ea typeface="+mn-ea"/>
                <a:cs typeface="+mn-cs"/>
              </a:rPr>
              <a:t>The presentation and clinical course were typical of drug-induced liver disease, but allopurinol</a:t>
            </a:r>
          </a:p>
          <a:p>
            <a:r>
              <a:rPr lang="en-US" sz="1200" b="0" i="0" u="none" strike="noStrike" kern="1200" baseline="0" dirty="0" smtClean="0">
                <a:solidFill>
                  <a:schemeClr val="tx1"/>
                </a:solidFill>
                <a:latin typeface="Times New Roman" pitchFamily="18" charset="0"/>
                <a:ea typeface="+mn-ea"/>
                <a:cs typeface="+mn-cs"/>
              </a:rPr>
              <a:t>typically causes </a:t>
            </a:r>
            <a:r>
              <a:rPr lang="en-US" sz="1200" b="0" i="0" u="none" strike="noStrike" kern="1200" baseline="0" dirty="0" err="1" smtClean="0">
                <a:solidFill>
                  <a:schemeClr val="tx1"/>
                </a:solidFill>
                <a:latin typeface="Times New Roman" pitchFamily="18" charset="0"/>
                <a:ea typeface="+mn-ea"/>
                <a:cs typeface="+mn-cs"/>
              </a:rPr>
              <a:t>immunoallergic</a:t>
            </a:r>
            <a:r>
              <a:rPr lang="en-US" sz="1200" b="0" i="0" u="none" strike="noStrike" kern="1200" baseline="0" dirty="0" smtClean="0">
                <a:solidFill>
                  <a:schemeClr val="tx1"/>
                </a:solidFill>
                <a:latin typeface="Times New Roman" pitchFamily="18" charset="0"/>
                <a:ea typeface="+mn-ea"/>
                <a:cs typeface="+mn-cs"/>
              </a:rPr>
              <a:t> hepatitis within 1 to 4 weeks of starting therapy with prominence of fever, rash and eosinophilia initially. Nevertheless, the patient stopped allopurinol soon after beginning to feel unwell and presented for evaluation well into recovery by which times these early manifestations may have resolved. Serological testing was compatible with recent acute HEV infection, but the clinical features and serum enzymes were atypical of acute viral hepatitis.</a:t>
            </a:r>
          </a:p>
          <a:p>
            <a:r>
              <a:rPr lang="en-US" sz="1200" b="0" i="0" u="none" strike="noStrike" kern="1200" baseline="0" dirty="0" smtClean="0">
                <a:solidFill>
                  <a:schemeClr val="tx1"/>
                </a:solidFill>
                <a:latin typeface="Times New Roman" pitchFamily="18" charset="0"/>
                <a:ea typeface="+mn-ea"/>
                <a:cs typeface="+mn-cs"/>
              </a:rPr>
              <a:t>Initially, the case was judged as “highly likely” due to allopurinol-induced acute liver injury. Upon</a:t>
            </a:r>
          </a:p>
          <a:p>
            <a:r>
              <a:rPr lang="en-US" sz="1200" b="0" i="0" u="none" strike="noStrike" kern="1200" baseline="0" dirty="0" smtClean="0">
                <a:solidFill>
                  <a:schemeClr val="tx1"/>
                </a:solidFill>
                <a:latin typeface="Times New Roman" pitchFamily="18" charset="0"/>
                <a:ea typeface="+mn-ea"/>
                <a:cs typeface="+mn-cs"/>
              </a:rPr>
              <a:t>re-review with knowledge of the HEV serology, the case was judged to be probably allopurinol hepatotoxicity, but possibly acute hepatitis E. </a:t>
            </a:r>
            <a:endParaRPr lang="en-US" dirty="0"/>
          </a:p>
        </p:txBody>
      </p:sp>
      <p:sp>
        <p:nvSpPr>
          <p:cNvPr id="4" name="Slide Number Placeholder 3"/>
          <p:cNvSpPr>
            <a:spLocks noGrp="1"/>
          </p:cNvSpPr>
          <p:nvPr>
            <p:ph type="sldNum" sz="quarter" idx="10"/>
          </p:nvPr>
        </p:nvSpPr>
        <p:spPr/>
        <p:txBody>
          <a:bodyPr/>
          <a:lstStyle/>
          <a:p>
            <a:fld id="{6B1330A3-40CD-4E9C-AAA2-47494F2B93DB}" type="slidenum">
              <a:rPr lang="en-US" smtClean="0"/>
              <a:pPr/>
              <a:t>6</a:t>
            </a:fld>
            <a:endParaRPr lang="en-US"/>
          </a:p>
        </p:txBody>
      </p:sp>
    </p:spTree>
    <p:extLst>
      <p:ext uri="{BB962C8B-B14F-4D97-AF65-F5344CB8AC3E}">
        <p14:creationId xmlns:p14="http://schemas.microsoft.com/office/powerpoint/2010/main" xmlns="" val="3594105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Serum obtained 5 weeks after presentation was positive for </a:t>
            </a:r>
            <a:r>
              <a:rPr lang="en-US" sz="1200" dirty="0" err="1" smtClean="0"/>
              <a:t>IgG</a:t>
            </a:r>
            <a:r>
              <a:rPr lang="en-US" sz="1200" dirty="0" smtClean="0"/>
              <a:t> and </a:t>
            </a:r>
            <a:r>
              <a:rPr lang="en-US" sz="1200" dirty="0" err="1" smtClean="0"/>
              <a:t>IgM</a:t>
            </a:r>
            <a:r>
              <a:rPr lang="en-US" sz="1200" dirty="0" smtClean="0"/>
              <a:t> anti-HEV but without HEV RNA</a:t>
            </a:r>
          </a:p>
          <a:p>
            <a:r>
              <a:rPr lang="en-US" sz="1200" b="0" i="0" u="none" strike="noStrike" kern="1200" baseline="0" dirty="0" smtClean="0">
                <a:solidFill>
                  <a:schemeClr val="tx1"/>
                </a:solidFill>
                <a:latin typeface="Times New Roman" pitchFamily="18" charset="0"/>
                <a:ea typeface="+mn-ea"/>
                <a:cs typeface="+mn-cs"/>
              </a:rPr>
              <a:t>The presentation and clinical course were typical of drug-induced liver disease, but allopurinol</a:t>
            </a:r>
          </a:p>
          <a:p>
            <a:r>
              <a:rPr lang="en-US" sz="1200" b="0" i="0" u="none" strike="noStrike" kern="1200" baseline="0" dirty="0" smtClean="0">
                <a:solidFill>
                  <a:schemeClr val="tx1"/>
                </a:solidFill>
                <a:latin typeface="Times New Roman" pitchFamily="18" charset="0"/>
                <a:ea typeface="+mn-ea"/>
                <a:cs typeface="+mn-cs"/>
              </a:rPr>
              <a:t>typically causes </a:t>
            </a:r>
            <a:r>
              <a:rPr lang="en-US" sz="1200" b="0" i="0" u="none" strike="noStrike" kern="1200" baseline="0" dirty="0" err="1" smtClean="0">
                <a:solidFill>
                  <a:schemeClr val="tx1"/>
                </a:solidFill>
                <a:latin typeface="Times New Roman" pitchFamily="18" charset="0"/>
                <a:ea typeface="+mn-ea"/>
                <a:cs typeface="+mn-cs"/>
              </a:rPr>
              <a:t>immunoallergic</a:t>
            </a:r>
            <a:r>
              <a:rPr lang="en-US" sz="1200" b="0" i="0" u="none" strike="noStrike" kern="1200" baseline="0" dirty="0" smtClean="0">
                <a:solidFill>
                  <a:schemeClr val="tx1"/>
                </a:solidFill>
                <a:latin typeface="Times New Roman" pitchFamily="18" charset="0"/>
                <a:ea typeface="+mn-ea"/>
                <a:cs typeface="+mn-cs"/>
              </a:rPr>
              <a:t> hepatitis within 1 to 4 weeks of starting therapy with prominence of fever, rash and eosinophilia initially. Nevertheless, the patient stopped allopurinol soon after beginning to feel unwell and presented for evaluation well into recovery by which times these early manifestations may have resolved. Serological testing was compatible with recent acute HEV infection, but the clinical features and serum enzymes were atypical of acute viral hepatitis.</a:t>
            </a:r>
          </a:p>
          <a:p>
            <a:r>
              <a:rPr lang="en-US" sz="1200" b="0" i="0" u="none" strike="noStrike" kern="1200" baseline="0" dirty="0" smtClean="0">
                <a:solidFill>
                  <a:schemeClr val="tx1"/>
                </a:solidFill>
                <a:latin typeface="Times New Roman" pitchFamily="18" charset="0"/>
                <a:ea typeface="+mn-ea"/>
                <a:cs typeface="+mn-cs"/>
              </a:rPr>
              <a:t>Initially, the case was judged as “highly likely” due to allopurinol-induced acute liver injury. Upon</a:t>
            </a:r>
          </a:p>
          <a:p>
            <a:r>
              <a:rPr lang="en-US" sz="1200" b="0" i="0" u="none" strike="noStrike" kern="1200" baseline="0" dirty="0" smtClean="0">
                <a:solidFill>
                  <a:schemeClr val="tx1"/>
                </a:solidFill>
                <a:latin typeface="Times New Roman" pitchFamily="18" charset="0"/>
                <a:ea typeface="+mn-ea"/>
                <a:cs typeface="+mn-cs"/>
              </a:rPr>
              <a:t>re-review with knowledge of the HEV serology, the case was judged to be probably allopurinol hepatotoxicity, but possibly acute hepatitis E. </a:t>
            </a:r>
            <a:endParaRPr lang="en-US" dirty="0"/>
          </a:p>
        </p:txBody>
      </p:sp>
      <p:sp>
        <p:nvSpPr>
          <p:cNvPr id="4" name="Slide Number Placeholder 3"/>
          <p:cNvSpPr>
            <a:spLocks noGrp="1"/>
          </p:cNvSpPr>
          <p:nvPr>
            <p:ph type="sldNum" sz="quarter" idx="10"/>
          </p:nvPr>
        </p:nvSpPr>
        <p:spPr/>
        <p:txBody>
          <a:bodyPr/>
          <a:lstStyle/>
          <a:p>
            <a:fld id="{6B1330A3-40CD-4E9C-AAA2-47494F2B93DB}" type="slidenum">
              <a:rPr lang="en-US" smtClean="0"/>
              <a:pPr/>
              <a:t>7</a:t>
            </a:fld>
            <a:endParaRPr lang="en-US"/>
          </a:p>
        </p:txBody>
      </p:sp>
    </p:spTree>
    <p:extLst>
      <p:ext uri="{BB962C8B-B14F-4D97-AF65-F5344CB8AC3E}">
        <p14:creationId xmlns:p14="http://schemas.microsoft.com/office/powerpoint/2010/main" xmlns="" val="3594105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denied fever,</a:t>
            </a:r>
          </a:p>
          <a:p>
            <a:r>
              <a:rPr lang="en-US" sz="1200" dirty="0" smtClean="0"/>
              <a:t>chills, rash or itching</a:t>
            </a:r>
            <a:endParaRPr lang="en-US" dirty="0"/>
          </a:p>
        </p:txBody>
      </p:sp>
      <p:sp>
        <p:nvSpPr>
          <p:cNvPr id="4" name="Slide Number Placeholder 3"/>
          <p:cNvSpPr>
            <a:spLocks noGrp="1"/>
          </p:cNvSpPr>
          <p:nvPr>
            <p:ph type="sldNum" sz="quarter" idx="10"/>
          </p:nvPr>
        </p:nvSpPr>
        <p:spPr/>
        <p:txBody>
          <a:bodyPr/>
          <a:lstStyle/>
          <a:p>
            <a:fld id="{6B1330A3-40CD-4E9C-AAA2-47494F2B93DB}" type="slidenum">
              <a:rPr lang="en-US" smtClean="0"/>
              <a:pPr/>
              <a:t>8</a:t>
            </a:fld>
            <a:endParaRPr lang="en-US"/>
          </a:p>
        </p:txBody>
      </p:sp>
    </p:spTree>
    <p:extLst>
      <p:ext uri="{BB962C8B-B14F-4D97-AF65-F5344CB8AC3E}">
        <p14:creationId xmlns:p14="http://schemas.microsoft.com/office/powerpoint/2010/main" xmlns="" val="3594105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1330A3-40CD-4E9C-AAA2-47494F2B93DB}" type="slidenum">
              <a:rPr lang="en-US" smtClean="0"/>
              <a:pPr/>
              <a:t>9</a:t>
            </a:fld>
            <a:endParaRPr lang="en-US"/>
          </a:p>
        </p:txBody>
      </p:sp>
    </p:spTree>
    <p:extLst>
      <p:ext uri="{BB962C8B-B14F-4D97-AF65-F5344CB8AC3E}">
        <p14:creationId xmlns:p14="http://schemas.microsoft.com/office/powerpoint/2010/main" xmlns="" val="3594105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1330A3-40CD-4E9C-AAA2-47494F2B93DB}" type="slidenum">
              <a:rPr lang="en-US" smtClean="0"/>
              <a:pPr/>
              <a:t>10</a:t>
            </a:fld>
            <a:endParaRPr lang="en-US"/>
          </a:p>
        </p:txBody>
      </p:sp>
    </p:spTree>
    <p:extLst>
      <p:ext uri="{BB962C8B-B14F-4D97-AF65-F5344CB8AC3E}">
        <p14:creationId xmlns:p14="http://schemas.microsoft.com/office/powerpoint/2010/main" xmlns="" val="3594105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JPERZ@CDC.GOV</a:t>
            </a:r>
            <a:endParaRPr lang="en-US"/>
          </a:p>
        </p:txBody>
      </p:sp>
      <p:sp>
        <p:nvSpPr>
          <p:cNvPr id="5" name="Slide Number Placeholder 4"/>
          <p:cNvSpPr>
            <a:spLocks noGrp="1"/>
          </p:cNvSpPr>
          <p:nvPr>
            <p:ph type="sldNum" sz="quarter" idx="11"/>
          </p:nvPr>
        </p:nvSpPr>
        <p:spPr/>
        <p:txBody>
          <a:bodyPr/>
          <a:lstStyle/>
          <a:p>
            <a:pPr>
              <a:defRPr/>
            </a:pPr>
            <a:fld id="{51A9B8E7-6B49-4029-A685-70B1C4FCFB27}" type="slidenum">
              <a:rPr lang="en-US" smtClean="0"/>
              <a:pPr>
                <a:defRPr/>
              </a:pPr>
              <a:t>13</a:t>
            </a:fld>
            <a:endParaRPr lang="en-US"/>
          </a:p>
        </p:txBody>
      </p:sp>
    </p:spTree>
    <p:extLst>
      <p:ext uri="{BB962C8B-B14F-4D97-AF65-F5344CB8AC3E}">
        <p14:creationId xmlns:p14="http://schemas.microsoft.com/office/powerpoint/2010/main" xmlns="" val="4040074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latin typeface="Times" panose="02020603050405020304" pitchFamily="18"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D5F549C-1088-49D1-B4CE-CABC883B1E6F}" type="slidenum">
              <a:rPr lang="en-US" altLang="en-US" sz="1200"/>
              <a:pPr/>
              <a:t>15</a:t>
            </a:fld>
            <a:endParaRPr lang="en-US" altLang="en-US" sz="1200"/>
          </a:p>
        </p:txBody>
      </p:sp>
    </p:spTree>
    <p:extLst>
      <p:ext uri="{BB962C8B-B14F-4D97-AF65-F5344CB8AC3E}">
        <p14:creationId xmlns:p14="http://schemas.microsoft.com/office/powerpoint/2010/main" xmlns="" val="1539122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Therefore, this lecture is </a:t>
            </a:r>
            <a:r>
              <a:rPr lang="en-US" i="1" dirty="0" smtClean="0">
                <a:solidFill>
                  <a:srgbClr val="FFC000"/>
                </a:solidFill>
                <a:latin typeface="Calibri" pitchFamily="34" charset="0"/>
              </a:rPr>
              <a:t>Dedicated to </a:t>
            </a:r>
            <a:r>
              <a:rPr lang="en-US" i="1" dirty="0" err="1" smtClean="0">
                <a:solidFill>
                  <a:srgbClr val="FFC000"/>
                </a:solidFill>
                <a:latin typeface="Calibri" pitchFamily="34" charset="0"/>
              </a:rPr>
              <a:t>Dr</a:t>
            </a:r>
            <a:r>
              <a:rPr lang="en-US" i="1" dirty="0" smtClean="0">
                <a:solidFill>
                  <a:srgbClr val="FFC000"/>
                </a:solidFill>
                <a:latin typeface="Calibri" pitchFamily="34" charset="0"/>
              </a:rPr>
              <a:t> Michael </a:t>
            </a:r>
            <a:r>
              <a:rPr lang="en-US" i="1" dirty="0" err="1" smtClean="0">
                <a:solidFill>
                  <a:srgbClr val="FFC000"/>
                </a:solidFill>
                <a:latin typeface="Calibri" pitchFamily="34" charset="0"/>
              </a:rPr>
              <a:t>Balayan</a:t>
            </a:r>
            <a:r>
              <a:rPr lang="en-US" i="1" dirty="0" smtClean="0">
                <a:solidFill>
                  <a:srgbClr val="FFC000"/>
                </a:solidFill>
                <a:latin typeface="Calibri" pitchFamily="34" charset="0"/>
              </a:rPr>
              <a:t>, who at much risk to his life undertook a self-inoculation experiment to prove the infectious and transmissible nature of the enteric non-A, non-B hepatitis agent . This landmark experiment was published</a:t>
            </a:r>
            <a:r>
              <a:rPr lang="en-US" i="1" baseline="0" dirty="0" smtClean="0">
                <a:solidFill>
                  <a:srgbClr val="FFC000"/>
                </a:solidFill>
                <a:latin typeface="Calibri" pitchFamily="34" charset="0"/>
              </a:rPr>
              <a:t> by </a:t>
            </a:r>
            <a:r>
              <a:rPr lang="en-US" i="1" baseline="0" dirty="0" err="1" smtClean="0">
                <a:solidFill>
                  <a:srgbClr val="FFC000"/>
                </a:solidFill>
                <a:latin typeface="Calibri" pitchFamily="34" charset="0"/>
              </a:rPr>
              <a:t>Dr</a:t>
            </a:r>
            <a:r>
              <a:rPr lang="en-US" i="1" baseline="0" dirty="0" smtClean="0">
                <a:solidFill>
                  <a:srgbClr val="FFC000"/>
                </a:solidFill>
                <a:latin typeface="Calibri" pitchFamily="34" charset="0"/>
              </a:rPr>
              <a:t> </a:t>
            </a:r>
            <a:r>
              <a:rPr lang="en-US" i="1" dirty="0" err="1" smtClean="0">
                <a:solidFill>
                  <a:srgbClr val="FFC000"/>
                </a:solidFill>
                <a:latin typeface="Calibri" pitchFamily="34" charset="0"/>
              </a:rPr>
              <a:t>Balayan</a:t>
            </a:r>
            <a:r>
              <a:rPr lang="en-US" i="1" dirty="0" smtClean="0">
                <a:solidFill>
                  <a:srgbClr val="FFC000"/>
                </a:solidFill>
                <a:latin typeface="Calibri" pitchFamily="34" charset="0"/>
              </a:rPr>
              <a:t> MS, et al. in the </a:t>
            </a:r>
            <a:r>
              <a:rPr lang="en-US" i="1" dirty="0" err="1" smtClean="0">
                <a:solidFill>
                  <a:srgbClr val="FFC000"/>
                </a:solidFill>
                <a:latin typeface="Calibri" pitchFamily="34" charset="0"/>
              </a:rPr>
              <a:t>Intervirology</a:t>
            </a:r>
            <a:r>
              <a:rPr lang="en-US" i="1" dirty="0" smtClean="0">
                <a:solidFill>
                  <a:srgbClr val="FFC000"/>
                </a:solidFill>
                <a:latin typeface="Calibri" pitchFamily="34" charset="0"/>
              </a:rPr>
              <a:t>; 20:23-31, 1983.</a:t>
            </a:r>
            <a:endParaRPr lang="en-US" dirty="0"/>
          </a:p>
        </p:txBody>
      </p:sp>
      <p:sp>
        <p:nvSpPr>
          <p:cNvPr id="4" name="Footer Placeholder 3"/>
          <p:cNvSpPr>
            <a:spLocks noGrp="1"/>
          </p:cNvSpPr>
          <p:nvPr>
            <p:ph type="ftr" sz="quarter" idx="10"/>
          </p:nvPr>
        </p:nvSpPr>
        <p:spPr/>
        <p:txBody>
          <a:bodyPr/>
          <a:lstStyle/>
          <a:p>
            <a:pPr>
              <a:defRPr/>
            </a:pPr>
            <a:r>
              <a:rPr lang="en-US" smtClean="0"/>
              <a:t>JPERZ@CDC.GOV</a:t>
            </a:r>
            <a:endParaRPr lang="en-US"/>
          </a:p>
        </p:txBody>
      </p:sp>
      <p:sp>
        <p:nvSpPr>
          <p:cNvPr id="5" name="Slide Number Placeholder 4"/>
          <p:cNvSpPr>
            <a:spLocks noGrp="1"/>
          </p:cNvSpPr>
          <p:nvPr>
            <p:ph type="sldNum" sz="quarter" idx="11"/>
          </p:nvPr>
        </p:nvSpPr>
        <p:spPr/>
        <p:txBody>
          <a:bodyPr/>
          <a:lstStyle/>
          <a:p>
            <a:pPr>
              <a:defRPr/>
            </a:pPr>
            <a:fld id="{51A9B8E7-6B49-4029-A685-70B1C4FCFB27}" type="slidenum">
              <a:rPr lang="en-US" smtClean="0"/>
              <a:pPr>
                <a:defRPr/>
              </a:pPr>
              <a:t>19</a:t>
            </a:fld>
            <a:endParaRPr lang="en-US"/>
          </a:p>
        </p:txBody>
      </p:sp>
    </p:spTree>
    <p:extLst>
      <p:ext uri="{BB962C8B-B14F-4D97-AF65-F5344CB8AC3E}">
        <p14:creationId xmlns:p14="http://schemas.microsoft.com/office/powerpoint/2010/main" xmlns="" val="1578610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AC141-2B19-4BE8-BFB3-6EAED359EFCC}" type="slidenum">
              <a:rPr lang="en-US" smtClean="0"/>
              <a:pPr/>
              <a:t>‹#›</a:t>
            </a:fld>
            <a:endParaRPr lang="en-US"/>
          </a:p>
        </p:txBody>
      </p:sp>
    </p:spTree>
    <p:extLst>
      <p:ext uri="{BB962C8B-B14F-4D97-AF65-F5344CB8AC3E}">
        <p14:creationId xmlns:p14="http://schemas.microsoft.com/office/powerpoint/2010/main" xmlns="" val="3844589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FE66E6-B4F6-45C5-8668-3CBB5991610D}" type="slidenum">
              <a:rPr lang="en-US" smtClean="0"/>
              <a:pPr/>
              <a:t>‹#›</a:t>
            </a:fld>
            <a:endParaRPr lang="en-US"/>
          </a:p>
        </p:txBody>
      </p:sp>
    </p:spTree>
    <p:extLst>
      <p:ext uri="{BB962C8B-B14F-4D97-AF65-F5344CB8AC3E}">
        <p14:creationId xmlns:p14="http://schemas.microsoft.com/office/powerpoint/2010/main" xmlns="" val="730139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E66E6-B4F6-45C5-8668-3CBB5991610D}" type="slidenum">
              <a:rPr lang="en-US" smtClean="0"/>
              <a:pPr/>
              <a:t>‹#›</a:t>
            </a:fld>
            <a:endParaRPr lang="en-US"/>
          </a:p>
        </p:txBody>
      </p:sp>
    </p:spTree>
    <p:extLst>
      <p:ext uri="{BB962C8B-B14F-4D97-AF65-F5344CB8AC3E}">
        <p14:creationId xmlns:p14="http://schemas.microsoft.com/office/powerpoint/2010/main" xmlns="" val="3150294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E66E6-B4F6-45C5-8668-3CBB5991610D}"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xmlns="" val="3583175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E66E6-B4F6-45C5-8668-3CBB5991610D}" type="slidenum">
              <a:rPr lang="en-US" smtClean="0"/>
              <a:pPr/>
              <a:t>‹#›</a:t>
            </a:fld>
            <a:endParaRPr lang="en-US"/>
          </a:p>
        </p:txBody>
      </p:sp>
    </p:spTree>
    <p:extLst>
      <p:ext uri="{BB962C8B-B14F-4D97-AF65-F5344CB8AC3E}">
        <p14:creationId xmlns:p14="http://schemas.microsoft.com/office/powerpoint/2010/main" xmlns="" val="3058431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E66E6-B4F6-45C5-8668-3CBB5991610D}" type="slidenum">
              <a:rPr lang="en-US" smtClean="0"/>
              <a:pPr/>
              <a:t>‹#›</a:t>
            </a:fld>
            <a:endParaRPr lang="en-US"/>
          </a:p>
        </p:txBody>
      </p:sp>
    </p:spTree>
    <p:extLst>
      <p:ext uri="{BB962C8B-B14F-4D97-AF65-F5344CB8AC3E}">
        <p14:creationId xmlns:p14="http://schemas.microsoft.com/office/powerpoint/2010/main" xmlns="" val="3016038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E66E6-B4F6-45C5-8668-3CBB5991610D}" type="slidenum">
              <a:rPr lang="en-US" smtClean="0"/>
              <a:pPr/>
              <a:t>‹#›</a:t>
            </a:fld>
            <a:endParaRPr lang="en-US"/>
          </a:p>
        </p:txBody>
      </p:sp>
    </p:spTree>
    <p:extLst>
      <p:ext uri="{BB962C8B-B14F-4D97-AF65-F5344CB8AC3E}">
        <p14:creationId xmlns:p14="http://schemas.microsoft.com/office/powerpoint/2010/main" xmlns="" val="3921519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712E5B-2CC5-4233-BFC6-923F8F71C523}" type="slidenum">
              <a:rPr lang="en-US" smtClean="0"/>
              <a:pPr/>
              <a:t>‹#›</a:t>
            </a:fld>
            <a:endParaRPr lang="en-US"/>
          </a:p>
        </p:txBody>
      </p:sp>
    </p:spTree>
    <p:extLst>
      <p:ext uri="{BB962C8B-B14F-4D97-AF65-F5344CB8AC3E}">
        <p14:creationId xmlns:p14="http://schemas.microsoft.com/office/powerpoint/2010/main" xmlns="" val="211137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0D2CFA-FA21-418C-B103-FF1B4F5F7655}" type="slidenum">
              <a:rPr lang="en-US" smtClean="0"/>
              <a:pPr/>
              <a:t>‹#›</a:t>
            </a:fld>
            <a:endParaRPr lang="en-US"/>
          </a:p>
        </p:txBody>
      </p:sp>
    </p:spTree>
    <p:extLst>
      <p:ext uri="{BB962C8B-B14F-4D97-AF65-F5344CB8AC3E}">
        <p14:creationId xmlns:p14="http://schemas.microsoft.com/office/powerpoint/2010/main" xmlns="" val="3243296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4900" y="19812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14900" y="4114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7"/>
          <p:cNvSpPr>
            <a:spLocks noGrp="1" noChangeArrowheads="1"/>
          </p:cNvSpPr>
          <p:nvPr>
            <p:ph type="dt" sz="half" idx="10"/>
          </p:nvPr>
        </p:nvSpPr>
        <p:spPr>
          <a:ln/>
        </p:spPr>
        <p:txBody>
          <a:bodyPr/>
          <a:lstStyle>
            <a:lvl1pPr>
              <a:defRPr/>
            </a:lvl1pPr>
          </a:lstStyle>
          <a:p>
            <a:pPr>
              <a:defRPr/>
            </a:pPr>
            <a:endParaRPr lang="en-US"/>
          </a:p>
        </p:txBody>
      </p:sp>
      <p:sp>
        <p:nvSpPr>
          <p:cNvPr id="7" name="Rectangle 18"/>
          <p:cNvSpPr>
            <a:spLocks noGrp="1" noChangeArrowheads="1"/>
          </p:cNvSpPr>
          <p:nvPr>
            <p:ph type="ftr" sz="quarter" idx="11"/>
          </p:nvPr>
        </p:nvSpPr>
        <p:spPr>
          <a:ln/>
        </p:spPr>
        <p:txBody>
          <a:bodyPr/>
          <a:lstStyle>
            <a:lvl1pPr>
              <a:defRPr/>
            </a:lvl1pPr>
          </a:lstStyle>
          <a:p>
            <a:pPr>
              <a:defRPr/>
            </a:pPr>
            <a:endParaRPr lang="en-US"/>
          </a:p>
        </p:txBody>
      </p:sp>
      <p:sp>
        <p:nvSpPr>
          <p:cNvPr id="8" name="Rectangle 19"/>
          <p:cNvSpPr>
            <a:spLocks noGrp="1" noChangeArrowheads="1"/>
          </p:cNvSpPr>
          <p:nvPr>
            <p:ph type="sldNum" sz="quarter" idx="12"/>
          </p:nvPr>
        </p:nvSpPr>
        <p:spPr>
          <a:ln/>
        </p:spPr>
        <p:txBody>
          <a:bodyPr/>
          <a:lstStyle>
            <a:lvl1pPr>
              <a:defRPr/>
            </a:lvl1pPr>
          </a:lstStyle>
          <a:p>
            <a:pPr>
              <a:defRPr/>
            </a:pPr>
            <a:fld id="{44DC4B51-D1E0-4A3E-AB44-8F33D4562188}" type="slidenum">
              <a:rPr lang="en-US"/>
              <a:pPr>
                <a:defRPr/>
              </a:pPr>
              <a:t>‹#›</a:t>
            </a:fld>
            <a:endParaRPr lang="en-US"/>
          </a:p>
        </p:txBody>
      </p:sp>
    </p:spTree>
    <p:extLst>
      <p:ext uri="{BB962C8B-B14F-4D97-AF65-F5344CB8AC3E}">
        <p14:creationId xmlns:p14="http://schemas.microsoft.com/office/powerpoint/2010/main" xmlns="" val="1312930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D8DC62F7-0186-491A-B626-4B1BF1DF450F}" type="slidenum">
              <a:rPr lang="en-US"/>
              <a:pPr/>
              <a:t>‹#›</a:t>
            </a:fld>
            <a:endParaRPr lang="en-US"/>
          </a:p>
        </p:txBody>
      </p:sp>
    </p:spTree>
    <p:extLst>
      <p:ext uri="{BB962C8B-B14F-4D97-AF65-F5344CB8AC3E}">
        <p14:creationId xmlns:p14="http://schemas.microsoft.com/office/powerpoint/2010/main" xmlns="" val="3346298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8B436-8BA6-4EAA-BD59-581D752D7C66}" type="slidenum">
              <a:rPr lang="en-US" smtClean="0"/>
              <a:pPr/>
              <a:t>‹#›</a:t>
            </a:fld>
            <a:endParaRPr lang="en-US"/>
          </a:p>
        </p:txBody>
      </p:sp>
    </p:spTree>
    <p:extLst>
      <p:ext uri="{BB962C8B-B14F-4D97-AF65-F5344CB8AC3E}">
        <p14:creationId xmlns:p14="http://schemas.microsoft.com/office/powerpoint/2010/main" xmlns="" val="1173524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0F191-3F0E-4BC7-9183-A8B13B4AE1E5}" type="slidenum">
              <a:rPr lang="en-US" smtClean="0"/>
              <a:pPr/>
              <a:t>‹#›</a:t>
            </a:fld>
            <a:endParaRPr lang="en-US"/>
          </a:p>
        </p:txBody>
      </p:sp>
    </p:spTree>
    <p:extLst>
      <p:ext uri="{BB962C8B-B14F-4D97-AF65-F5344CB8AC3E}">
        <p14:creationId xmlns:p14="http://schemas.microsoft.com/office/powerpoint/2010/main" xmlns="" val="410193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51AB4-EDB6-42AC-B85B-C271480070A3}" type="slidenum">
              <a:rPr lang="en-US" smtClean="0"/>
              <a:pPr/>
              <a:t>‹#›</a:t>
            </a:fld>
            <a:endParaRPr lang="en-US"/>
          </a:p>
        </p:txBody>
      </p:sp>
    </p:spTree>
    <p:extLst>
      <p:ext uri="{BB962C8B-B14F-4D97-AF65-F5344CB8AC3E}">
        <p14:creationId xmlns:p14="http://schemas.microsoft.com/office/powerpoint/2010/main" xmlns="" val="3806922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7F2C6D-B834-4845-BC78-0D7A31AE0DE1}" type="slidenum">
              <a:rPr lang="en-US" smtClean="0"/>
              <a:pPr/>
              <a:t>‹#›</a:t>
            </a:fld>
            <a:endParaRPr lang="en-US"/>
          </a:p>
        </p:txBody>
      </p:sp>
    </p:spTree>
    <p:extLst>
      <p:ext uri="{BB962C8B-B14F-4D97-AF65-F5344CB8AC3E}">
        <p14:creationId xmlns:p14="http://schemas.microsoft.com/office/powerpoint/2010/main" xmlns="" val="1439829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BFE3668-958D-4562-8B85-8A9C52D0E98D}" type="slidenum">
              <a:rPr lang="en-US" smtClean="0"/>
              <a:pPr/>
              <a:t>‹#›</a:t>
            </a:fld>
            <a:endParaRPr lang="en-US"/>
          </a:p>
        </p:txBody>
      </p:sp>
    </p:spTree>
    <p:extLst>
      <p:ext uri="{BB962C8B-B14F-4D97-AF65-F5344CB8AC3E}">
        <p14:creationId xmlns:p14="http://schemas.microsoft.com/office/powerpoint/2010/main" xmlns="" val="3947628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B12020A-D4AB-4ABA-AA04-F113EFF6ED75}" type="slidenum">
              <a:rPr lang="en-US" smtClean="0"/>
              <a:pPr/>
              <a:t>‹#›</a:t>
            </a:fld>
            <a:endParaRPr lang="en-US"/>
          </a:p>
        </p:txBody>
      </p:sp>
    </p:spTree>
    <p:extLst>
      <p:ext uri="{BB962C8B-B14F-4D97-AF65-F5344CB8AC3E}">
        <p14:creationId xmlns:p14="http://schemas.microsoft.com/office/powerpoint/2010/main" xmlns="" val="3039432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F63BDF7-F242-46E7-BD62-57089906F578}" type="slidenum">
              <a:rPr lang="en-US" smtClean="0"/>
              <a:pPr/>
              <a:t>‹#›</a:t>
            </a:fld>
            <a:endParaRPr lang="en-US"/>
          </a:p>
        </p:txBody>
      </p:sp>
    </p:spTree>
    <p:extLst>
      <p:ext uri="{BB962C8B-B14F-4D97-AF65-F5344CB8AC3E}">
        <p14:creationId xmlns:p14="http://schemas.microsoft.com/office/powerpoint/2010/main" xmlns="" val="2328824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B056F7-30D0-42EC-8FE7-C4D0E8324B5E}" type="slidenum">
              <a:rPr lang="en-US" smtClean="0"/>
              <a:pPr/>
              <a:t>‹#›</a:t>
            </a:fld>
            <a:endParaRPr lang="en-US"/>
          </a:p>
        </p:txBody>
      </p:sp>
    </p:spTree>
    <p:extLst>
      <p:ext uri="{BB962C8B-B14F-4D97-AF65-F5344CB8AC3E}">
        <p14:creationId xmlns:p14="http://schemas.microsoft.com/office/powerpoint/2010/main" xmlns="" val="1288286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3AFE66E6-B4F6-45C5-8668-3CBB5991610D}" type="slidenum">
              <a:rPr lang="en-US" smtClean="0"/>
              <a:pPr/>
              <a:t>‹#›</a:t>
            </a:fld>
            <a:endParaRPr lang="en-US"/>
          </a:p>
        </p:txBody>
      </p:sp>
    </p:spTree>
    <p:extLst>
      <p:ext uri="{BB962C8B-B14F-4D97-AF65-F5344CB8AC3E}">
        <p14:creationId xmlns:p14="http://schemas.microsoft.com/office/powerpoint/2010/main" xmlns="" val="159691904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ChangeArrowheads="1"/>
          </p:cNvSpPr>
          <p:nvPr>
            <p:ph type="ctrTitle" idx="4294967295"/>
          </p:nvPr>
        </p:nvSpPr>
        <p:spPr>
          <a:xfrm>
            <a:off x="419100" y="304800"/>
            <a:ext cx="8458200" cy="1143000"/>
          </a:xfrm>
        </p:spPr>
        <p:txBody>
          <a:bodyPr/>
          <a:lstStyle/>
          <a:p>
            <a:pPr algn="ctr"/>
            <a:r>
              <a:rPr lang="en-US" b="1" dirty="0" smtClean="0"/>
              <a:t>Hepatitis E:</a:t>
            </a:r>
            <a:br>
              <a:rPr lang="en-US" b="1" dirty="0" smtClean="0"/>
            </a:br>
            <a:r>
              <a:rPr lang="en-US" b="1" dirty="0" smtClean="0"/>
              <a:t> </a:t>
            </a:r>
            <a:br>
              <a:rPr lang="en-US" b="1" dirty="0" smtClean="0"/>
            </a:br>
            <a:r>
              <a:rPr lang="en-US" b="1" dirty="0" smtClean="0"/>
              <a:t>E is for Elusive </a:t>
            </a:r>
            <a:br>
              <a:rPr lang="en-US" b="1" dirty="0" smtClean="0"/>
            </a:br>
            <a:r>
              <a:rPr lang="en-US" b="1" dirty="0"/>
              <a:t/>
            </a:r>
            <a:br>
              <a:rPr lang="en-US" b="1" dirty="0"/>
            </a:br>
            <a:r>
              <a:rPr lang="en-US" sz="4400" b="1" dirty="0"/>
              <a:t/>
            </a:r>
            <a:br>
              <a:rPr lang="en-US" sz="4400" b="1" dirty="0"/>
            </a:br>
            <a:endParaRPr lang="en-US" sz="4400" b="1" dirty="0"/>
          </a:p>
        </p:txBody>
      </p:sp>
      <p:sp>
        <p:nvSpPr>
          <p:cNvPr id="2056" name="Rectangle 8"/>
          <p:cNvSpPr>
            <a:spLocks noGrp="1" noChangeArrowheads="1"/>
          </p:cNvSpPr>
          <p:nvPr>
            <p:ph type="subTitle" idx="4294967295"/>
          </p:nvPr>
        </p:nvSpPr>
        <p:spPr>
          <a:xfrm>
            <a:off x="685800" y="2667000"/>
            <a:ext cx="7772400" cy="1371600"/>
          </a:xfrm>
        </p:spPr>
        <p:txBody>
          <a:bodyPr>
            <a:noAutofit/>
          </a:bodyPr>
          <a:lstStyle/>
          <a:p>
            <a:pPr marL="0" indent="0" algn="ctr">
              <a:buFontTx/>
              <a:buNone/>
            </a:pPr>
            <a:r>
              <a:rPr lang="en-US" sz="2800" b="1" dirty="0" smtClean="0"/>
              <a:t>Robert G Gish MD</a:t>
            </a:r>
          </a:p>
          <a:p>
            <a:pPr marL="0" indent="0" algn="ctr">
              <a:buFontTx/>
              <a:buNone/>
            </a:pPr>
            <a:r>
              <a:rPr lang="en-US" sz="2800" b="1" dirty="0" smtClean="0"/>
              <a:t>Professor Consultant Stanford University</a:t>
            </a:r>
          </a:p>
          <a:p>
            <a:pPr marL="0" indent="0" algn="ctr">
              <a:buFontTx/>
              <a:buNone/>
            </a:pPr>
            <a:endParaRPr lang="en-US" sz="2800" b="1" dirty="0"/>
          </a:p>
          <a:p>
            <a:pPr marL="0" indent="0" algn="ctr">
              <a:buFontTx/>
              <a:buNone/>
            </a:pPr>
            <a:r>
              <a:rPr lang="en-US" sz="2800" b="1" dirty="0" err="1" smtClean="0"/>
              <a:t>TransCaucasus</a:t>
            </a:r>
            <a:r>
              <a:rPr lang="en-US" sz="2800" b="1" dirty="0" smtClean="0"/>
              <a:t> Liver Symposium</a:t>
            </a:r>
          </a:p>
          <a:p>
            <a:pPr marL="0" indent="0" algn="ctr">
              <a:buFontTx/>
              <a:buNone/>
            </a:pPr>
            <a:r>
              <a:rPr lang="en-US" sz="2800" b="1" dirty="0" smtClean="0"/>
              <a:t>September 2014</a:t>
            </a:r>
          </a:p>
          <a:p>
            <a:pPr marL="0" indent="0" algn="ctr">
              <a:buFontTx/>
              <a:buNone/>
            </a:pPr>
            <a:r>
              <a:rPr lang="en-US" sz="2800" b="1" dirty="0" smtClean="0"/>
              <a:t>Tbilisi Georgia</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676400" y="2177"/>
            <a:ext cx="5519057" cy="914400"/>
          </a:xfrm>
        </p:spPr>
        <p:txBody>
          <a:bodyPr/>
          <a:lstStyle/>
          <a:p>
            <a:r>
              <a:rPr lang="en-US" sz="3600" dirty="0" smtClean="0"/>
              <a:t>Hepatitis E Clinical</a:t>
            </a:r>
            <a:endParaRPr lang="en-US" sz="3600" dirty="0"/>
          </a:p>
        </p:txBody>
      </p:sp>
      <p:sp>
        <p:nvSpPr>
          <p:cNvPr id="4" name="Content Placeholder 3"/>
          <p:cNvSpPr>
            <a:spLocks noGrp="1"/>
          </p:cNvSpPr>
          <p:nvPr>
            <p:ph idx="1"/>
          </p:nvPr>
        </p:nvSpPr>
        <p:spPr>
          <a:xfrm>
            <a:off x="685800" y="609600"/>
            <a:ext cx="7772400" cy="5410200"/>
          </a:xfrm>
        </p:spPr>
        <p:txBody>
          <a:bodyPr>
            <a:noAutofit/>
          </a:bodyPr>
          <a:lstStyle/>
          <a:p>
            <a:r>
              <a:rPr lang="en-US" sz="1800" dirty="0" smtClean="0"/>
              <a:t>Incubation time 2-8 weeks</a:t>
            </a:r>
          </a:p>
          <a:p>
            <a:pPr lvl="1"/>
            <a:r>
              <a:rPr lang="en-US" sz="1400" dirty="0" smtClean="0"/>
              <a:t>Peak </a:t>
            </a:r>
            <a:r>
              <a:rPr lang="en-US" sz="1400" dirty="0" err="1" smtClean="0"/>
              <a:t>viremia</a:t>
            </a:r>
            <a:r>
              <a:rPr lang="en-US" sz="1400" dirty="0" smtClean="0"/>
              <a:t> is during incubation period and early phase of subclinical or symptomatic disease</a:t>
            </a:r>
          </a:p>
          <a:p>
            <a:endParaRPr lang="en-US" sz="1400" dirty="0" smtClean="0"/>
          </a:p>
          <a:p>
            <a:r>
              <a:rPr lang="en-US" sz="1800" dirty="0" smtClean="0"/>
              <a:t>Initial </a:t>
            </a:r>
            <a:r>
              <a:rPr lang="en-US" sz="1800" dirty="0"/>
              <a:t>symptoms of  usually  nonspecific</a:t>
            </a:r>
          </a:p>
          <a:p>
            <a:pPr lvl="1"/>
            <a:r>
              <a:rPr lang="en-US" sz="1200" dirty="0"/>
              <a:t>include </a:t>
            </a:r>
            <a:r>
              <a:rPr lang="en-US" sz="1200" dirty="0" smtClean="0"/>
              <a:t>flu-like symptoms, malaise </a:t>
            </a:r>
            <a:r>
              <a:rPr lang="en-US" sz="1400" dirty="0"/>
              <a:t>myalgia, arthralgia, weakness, and vomiting. </a:t>
            </a:r>
          </a:p>
          <a:p>
            <a:pPr lvl="1"/>
            <a:r>
              <a:rPr lang="en-US" sz="1400" dirty="0"/>
              <a:t>May have  jaundice, itching, uncolored stools, and darkened </a:t>
            </a:r>
            <a:r>
              <a:rPr lang="en-US" sz="1400" dirty="0" smtClean="0"/>
              <a:t>urine</a:t>
            </a:r>
          </a:p>
          <a:p>
            <a:endParaRPr lang="en-US" sz="1600" dirty="0" smtClean="0"/>
          </a:p>
          <a:p>
            <a:r>
              <a:rPr lang="en-US" sz="1800" dirty="0" smtClean="0"/>
              <a:t>May be misdiagnosed as DILI</a:t>
            </a:r>
          </a:p>
          <a:p>
            <a:pPr lvl="1"/>
            <a:r>
              <a:rPr lang="en-US" sz="1400" dirty="0" smtClean="0"/>
              <a:t>3% in US , 12% in UK</a:t>
            </a:r>
            <a:endParaRPr lang="en-US" sz="1400" dirty="0"/>
          </a:p>
          <a:p>
            <a:endParaRPr lang="en-US" sz="1800" dirty="0" smtClean="0"/>
          </a:p>
          <a:p>
            <a:r>
              <a:rPr lang="en-US" sz="1800" dirty="0" smtClean="0"/>
              <a:t>Asymptomatic infections 2-4 x greater than symptomatic infections</a:t>
            </a:r>
          </a:p>
          <a:p>
            <a:endParaRPr lang="en-US" sz="1800" dirty="0" smtClean="0"/>
          </a:p>
          <a:p>
            <a:r>
              <a:rPr lang="en-US" sz="1800" dirty="0" smtClean="0"/>
              <a:t>Features different in autochthonous* (gen 3,4) and Genotypes 1 and 2</a:t>
            </a:r>
          </a:p>
          <a:p>
            <a:pPr lvl="1"/>
            <a:endParaRPr lang="en-US" sz="900" dirty="0" smtClean="0"/>
          </a:p>
          <a:p>
            <a:pPr lvl="1"/>
            <a:endParaRPr lang="en-US" sz="900" dirty="0"/>
          </a:p>
        </p:txBody>
      </p:sp>
      <p:sp>
        <p:nvSpPr>
          <p:cNvPr id="5" name="Rectangle 4"/>
          <p:cNvSpPr/>
          <p:nvPr/>
        </p:nvSpPr>
        <p:spPr>
          <a:xfrm>
            <a:off x="5867400" y="5881300"/>
            <a:ext cx="3183692" cy="276999"/>
          </a:xfrm>
          <a:prstGeom prst="rect">
            <a:avLst/>
          </a:prstGeom>
        </p:spPr>
        <p:txBody>
          <a:bodyPr wrap="none">
            <a:spAutoFit/>
          </a:bodyPr>
          <a:lstStyle/>
          <a:p>
            <a:r>
              <a:rPr lang="en-US" sz="1200" dirty="0" err="1" smtClean="0"/>
              <a:t>Hoofnagle</a:t>
            </a:r>
            <a:r>
              <a:rPr lang="en-US" sz="1200" dirty="0" smtClean="0"/>
              <a:t> NEJM 2012, </a:t>
            </a:r>
            <a:r>
              <a:rPr lang="en-US" sz="1200" dirty="0" err="1" smtClean="0"/>
              <a:t>Davern</a:t>
            </a:r>
            <a:r>
              <a:rPr lang="en-US" sz="1200" dirty="0" smtClean="0"/>
              <a:t> Gastro 2011</a:t>
            </a:r>
            <a:endParaRPr lang="en-US" sz="1200" dirty="0"/>
          </a:p>
        </p:txBody>
      </p:sp>
      <p:sp>
        <p:nvSpPr>
          <p:cNvPr id="2" name="TextBox 1"/>
          <p:cNvSpPr txBox="1"/>
          <p:nvPr/>
        </p:nvSpPr>
        <p:spPr>
          <a:xfrm>
            <a:off x="370215" y="6224826"/>
            <a:ext cx="8468985" cy="861774"/>
          </a:xfrm>
          <a:prstGeom prst="rect">
            <a:avLst/>
          </a:prstGeom>
          <a:noFill/>
        </p:spPr>
        <p:txBody>
          <a:bodyPr wrap="none" rtlCol="0">
            <a:spAutoFit/>
          </a:bodyPr>
          <a:lstStyle/>
          <a:p>
            <a:r>
              <a:rPr lang="en-US" sz="1600" dirty="0" smtClean="0"/>
              <a:t>*</a:t>
            </a:r>
            <a:r>
              <a:rPr lang="en-US" sz="1600" dirty="0" err="1" smtClean="0"/>
              <a:t>au·toch·tho·nous</a:t>
            </a:r>
            <a:r>
              <a:rPr lang="en-US" sz="1600" dirty="0" smtClean="0"/>
              <a:t>  </a:t>
            </a:r>
            <a:r>
              <a:rPr lang="en-US" sz="1600" dirty="0" err="1" smtClean="0"/>
              <a:t>ô</a:t>
            </a:r>
            <a:r>
              <a:rPr lang="en-US" sz="1600" dirty="0" err="1"/>
              <a:t>ˈtäkTHənəs</a:t>
            </a:r>
            <a:r>
              <a:rPr lang="en-US" sz="1600" dirty="0" smtClean="0"/>
              <a:t>/ </a:t>
            </a:r>
            <a:r>
              <a:rPr lang="en-US" sz="1600" i="1" dirty="0" smtClean="0"/>
              <a:t>adjective</a:t>
            </a:r>
            <a:endParaRPr lang="en-US" sz="1600" dirty="0"/>
          </a:p>
          <a:p>
            <a:r>
              <a:rPr lang="en-US" sz="1600" b="1" dirty="0"/>
              <a:t>1</a:t>
            </a:r>
            <a:r>
              <a:rPr lang="en-US" sz="1600" dirty="0" smtClean="0"/>
              <a:t>.(</a:t>
            </a:r>
            <a:r>
              <a:rPr lang="en-US" sz="1600" dirty="0"/>
              <a:t>of an inhabitant of a place) indigenous rather than descended from migrants or colonists.</a:t>
            </a:r>
          </a:p>
          <a:p>
            <a:endParaRPr lang="en-US" sz="1600" dirty="0"/>
          </a:p>
        </p:txBody>
      </p:sp>
    </p:spTree>
    <p:extLst>
      <p:ext uri="{BB962C8B-B14F-4D97-AF65-F5344CB8AC3E}">
        <p14:creationId xmlns:p14="http://schemas.microsoft.com/office/powerpoint/2010/main" xmlns="" val="707099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Occurrence of HEV Infection</a:t>
            </a:r>
            <a:endParaRPr lang="en-US" sz="4000" dirty="0"/>
          </a:p>
        </p:txBody>
      </p:sp>
      <p:sp>
        <p:nvSpPr>
          <p:cNvPr id="3" name="Content Placeholder 2"/>
          <p:cNvSpPr>
            <a:spLocks noGrp="1"/>
          </p:cNvSpPr>
          <p:nvPr>
            <p:ph idx="1"/>
          </p:nvPr>
        </p:nvSpPr>
        <p:spPr>
          <a:xfrm>
            <a:off x="935596" y="1880828"/>
            <a:ext cx="7543800" cy="4114800"/>
          </a:xfrm>
        </p:spPr>
        <p:txBody>
          <a:bodyPr>
            <a:normAutofit lnSpcReduction="10000"/>
          </a:bodyPr>
          <a:lstStyle/>
          <a:p>
            <a:r>
              <a:rPr lang="en-US" sz="2800" dirty="0" smtClean="0"/>
              <a:t>Source: Human or zoonotic</a:t>
            </a:r>
          </a:p>
          <a:p>
            <a:r>
              <a:rPr lang="en-US" sz="2800" dirty="0" smtClean="0"/>
              <a:t>Factors: Contaminated water or under-cooked pork or game meat</a:t>
            </a:r>
          </a:p>
          <a:p>
            <a:r>
              <a:rPr lang="en-US" sz="2800" dirty="0" smtClean="0"/>
              <a:t>Route of transmission: Fecal-oral </a:t>
            </a:r>
          </a:p>
          <a:p>
            <a:r>
              <a:rPr lang="en-US" sz="2800" dirty="0" smtClean="0"/>
              <a:t>Liver- main target organ </a:t>
            </a:r>
          </a:p>
          <a:p>
            <a:r>
              <a:rPr lang="en-US" sz="2800" dirty="0" smtClean="0"/>
              <a:t>Mechanism of delivery and basis of tropism remains unclear</a:t>
            </a:r>
          </a:p>
          <a:p>
            <a:pPr lvl="1"/>
            <a:r>
              <a:rPr lang="en-US" sz="2400" dirty="0" smtClean="0"/>
              <a:t>Extra-hepatic tropism unlikely, but not excluded</a:t>
            </a:r>
          </a:p>
        </p:txBody>
      </p:sp>
    </p:spTree>
    <p:extLst>
      <p:ext uri="{BB962C8B-B14F-4D97-AF65-F5344CB8AC3E}">
        <p14:creationId xmlns:p14="http://schemas.microsoft.com/office/powerpoint/2010/main" xmlns="" val="355273122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txBox="1">
            <a:spLocks/>
          </p:cNvSpPr>
          <p:nvPr/>
        </p:nvSpPr>
        <p:spPr bwMode="auto">
          <a:xfrm>
            <a:off x="228600" y="808038"/>
            <a:ext cx="8686800" cy="5619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4163" indent="-284163" algn="l" rtl="0" eaLnBrk="0" fontAlgn="base" hangingPunct="0">
              <a:spcBef>
                <a:spcPct val="10000"/>
              </a:spcBef>
              <a:spcAft>
                <a:spcPct val="0"/>
              </a:spcAft>
              <a:buClr>
                <a:srgbClr val="003399"/>
              </a:buClr>
              <a:buSzPct val="120000"/>
              <a:buChar char="•"/>
              <a:defRPr sz="2400">
                <a:solidFill>
                  <a:schemeClr val="tx1"/>
                </a:solidFill>
                <a:latin typeface="+mn-lt"/>
                <a:ea typeface="+mn-ea"/>
                <a:cs typeface="ＭＳ Ｐゴシック"/>
              </a:defRPr>
            </a:lvl1pPr>
            <a:lvl2pPr marL="860425" indent="-293688" algn="l" rtl="0" eaLnBrk="0" fontAlgn="base" hangingPunct="0">
              <a:spcBef>
                <a:spcPct val="10000"/>
              </a:spcBef>
              <a:spcAft>
                <a:spcPct val="0"/>
              </a:spcAft>
              <a:buClr>
                <a:schemeClr val="folHlink"/>
              </a:buClr>
              <a:buSzPct val="120000"/>
              <a:buFont typeface="Tahoma" pitchFamily="34" charset="0"/>
              <a:buChar char="̵"/>
              <a:defRPr sz="2400">
                <a:solidFill>
                  <a:schemeClr val="tx1"/>
                </a:solidFill>
                <a:latin typeface="+mn-lt"/>
                <a:ea typeface="+mn-ea"/>
                <a:cs typeface="ＭＳ Ｐゴシック"/>
              </a:defRPr>
            </a:lvl2pPr>
            <a:lvl3pPr marL="1311275" indent="-282575" algn="l" rtl="0" eaLnBrk="0" fontAlgn="base" hangingPunct="0">
              <a:spcBef>
                <a:spcPct val="10000"/>
              </a:spcBef>
              <a:spcAft>
                <a:spcPct val="0"/>
              </a:spcAft>
              <a:buClr>
                <a:schemeClr val="folHlink"/>
              </a:buClr>
              <a:buSzPct val="120000"/>
              <a:buChar char="•"/>
              <a:defRPr sz="2400">
                <a:solidFill>
                  <a:schemeClr val="tx1"/>
                </a:solidFill>
                <a:latin typeface="+mn-lt"/>
                <a:ea typeface="+mn-ea"/>
                <a:cs typeface="ＭＳ Ｐゴシック"/>
              </a:defRPr>
            </a:lvl3pPr>
            <a:lvl4pPr marL="1773238" indent="-282575" algn="l" rtl="0" eaLnBrk="0" fontAlgn="base" hangingPunct="0">
              <a:spcBef>
                <a:spcPct val="10000"/>
              </a:spcBef>
              <a:spcAft>
                <a:spcPct val="0"/>
              </a:spcAft>
              <a:buClr>
                <a:schemeClr val="folHlink"/>
              </a:buClr>
              <a:buSzPct val="120000"/>
              <a:buChar char="•"/>
              <a:defRPr sz="2400">
                <a:solidFill>
                  <a:schemeClr val="tx1"/>
                </a:solidFill>
                <a:latin typeface="+mn-lt"/>
                <a:ea typeface="+mn-ea"/>
                <a:cs typeface="ＭＳ Ｐゴシック"/>
              </a:defRPr>
            </a:lvl4pPr>
            <a:lvl5pPr marL="2225675" indent="-284163" algn="l" rtl="0" eaLnBrk="0" fontAlgn="base" hangingPunct="0">
              <a:spcBef>
                <a:spcPct val="10000"/>
              </a:spcBef>
              <a:spcAft>
                <a:spcPct val="0"/>
              </a:spcAft>
              <a:buClr>
                <a:schemeClr val="folHlink"/>
              </a:buClr>
              <a:buSzPct val="120000"/>
              <a:buChar char="•"/>
              <a:defRPr sz="2400">
                <a:solidFill>
                  <a:schemeClr val="tx1"/>
                </a:solidFill>
                <a:latin typeface="+mn-lt"/>
                <a:ea typeface="+mn-ea"/>
                <a:cs typeface="ＭＳ Ｐゴシック"/>
              </a:defRPr>
            </a:lvl5pPr>
            <a:lvl6pPr marL="2682875" indent="-284163" algn="l" rtl="0" eaLnBrk="0" fontAlgn="base" hangingPunct="0">
              <a:spcBef>
                <a:spcPct val="10000"/>
              </a:spcBef>
              <a:spcAft>
                <a:spcPct val="0"/>
              </a:spcAft>
              <a:buClr>
                <a:schemeClr val="folHlink"/>
              </a:buClr>
              <a:buSzPct val="120000"/>
              <a:buChar char="•"/>
              <a:defRPr sz="2400">
                <a:solidFill>
                  <a:schemeClr val="tx1"/>
                </a:solidFill>
                <a:latin typeface="+mn-lt"/>
                <a:ea typeface="+mn-ea"/>
              </a:defRPr>
            </a:lvl6pPr>
            <a:lvl7pPr marL="3140075" indent="-284163" algn="l" rtl="0" eaLnBrk="0" fontAlgn="base" hangingPunct="0">
              <a:spcBef>
                <a:spcPct val="10000"/>
              </a:spcBef>
              <a:spcAft>
                <a:spcPct val="0"/>
              </a:spcAft>
              <a:buClr>
                <a:schemeClr val="folHlink"/>
              </a:buClr>
              <a:buSzPct val="120000"/>
              <a:buChar char="•"/>
              <a:defRPr sz="2400">
                <a:solidFill>
                  <a:schemeClr val="tx1"/>
                </a:solidFill>
                <a:latin typeface="+mn-lt"/>
                <a:ea typeface="+mn-ea"/>
              </a:defRPr>
            </a:lvl7pPr>
            <a:lvl8pPr marL="3597275" indent="-284163" algn="l" rtl="0" eaLnBrk="0" fontAlgn="base" hangingPunct="0">
              <a:spcBef>
                <a:spcPct val="10000"/>
              </a:spcBef>
              <a:spcAft>
                <a:spcPct val="0"/>
              </a:spcAft>
              <a:buClr>
                <a:schemeClr val="folHlink"/>
              </a:buClr>
              <a:buSzPct val="120000"/>
              <a:buChar char="•"/>
              <a:defRPr sz="2400">
                <a:solidFill>
                  <a:schemeClr val="tx1"/>
                </a:solidFill>
                <a:latin typeface="+mn-lt"/>
                <a:ea typeface="+mn-ea"/>
              </a:defRPr>
            </a:lvl8pPr>
            <a:lvl9pPr marL="4054475" indent="-284163" algn="l" rtl="0" eaLnBrk="0" fontAlgn="base" hangingPunct="0">
              <a:spcBef>
                <a:spcPct val="10000"/>
              </a:spcBef>
              <a:spcAft>
                <a:spcPct val="0"/>
              </a:spcAft>
              <a:buClr>
                <a:schemeClr val="folHlink"/>
              </a:buClr>
              <a:buSzPct val="120000"/>
              <a:buChar char="•"/>
              <a:defRPr sz="2400">
                <a:solidFill>
                  <a:schemeClr val="tx1"/>
                </a:solidFill>
                <a:latin typeface="+mn-lt"/>
                <a:ea typeface="+mn-ea"/>
              </a:defRPr>
            </a:lvl9pPr>
          </a:lstStyle>
          <a:p>
            <a:r>
              <a:rPr lang="en-US" b="0" dirty="0" smtClean="0"/>
              <a:t>Clinically indistinguishable</a:t>
            </a:r>
          </a:p>
          <a:p>
            <a:endParaRPr lang="en-US" b="0" dirty="0"/>
          </a:p>
          <a:p>
            <a:endParaRPr lang="en-US" b="0" dirty="0" smtClean="0"/>
          </a:p>
          <a:p>
            <a:endParaRPr lang="en-US" b="0" dirty="0"/>
          </a:p>
          <a:p>
            <a:endParaRPr lang="en-US" b="0" dirty="0" smtClean="0"/>
          </a:p>
          <a:p>
            <a:endParaRPr lang="en-US" b="0" dirty="0"/>
          </a:p>
          <a:p>
            <a:endParaRPr lang="en-US" b="0" dirty="0" smtClean="0"/>
          </a:p>
          <a:p>
            <a:endParaRPr lang="en-US" b="0" dirty="0"/>
          </a:p>
          <a:p>
            <a:endParaRPr lang="en-US" b="0" dirty="0" smtClean="0"/>
          </a:p>
          <a:p>
            <a:endParaRPr lang="en-US" b="0" dirty="0"/>
          </a:p>
          <a:p>
            <a:endParaRPr lang="en-US" b="0" dirty="0" smtClean="0"/>
          </a:p>
          <a:p>
            <a:r>
              <a:rPr lang="en-US" b="0" dirty="0" err="1" smtClean="0"/>
              <a:t>Virological</a:t>
            </a:r>
            <a:r>
              <a:rPr lang="en-US" b="0" dirty="0" smtClean="0"/>
              <a:t> characteristics:</a:t>
            </a:r>
          </a:p>
          <a:p>
            <a:pPr lvl="1"/>
            <a:r>
              <a:rPr lang="en-US" b="0" dirty="0" smtClean="0"/>
              <a:t>HAV much more stable in the environment</a:t>
            </a:r>
          </a:p>
          <a:p>
            <a:pPr lvl="1"/>
            <a:r>
              <a:rPr lang="en-US" b="0" dirty="0" smtClean="0"/>
              <a:t>&gt;x100 higher fecal titer </a:t>
            </a:r>
          </a:p>
        </p:txBody>
      </p:sp>
      <p:sp>
        <p:nvSpPr>
          <p:cNvPr id="2" name="Title 1"/>
          <p:cNvSpPr>
            <a:spLocks noGrp="1"/>
          </p:cNvSpPr>
          <p:nvPr>
            <p:ph type="title"/>
          </p:nvPr>
        </p:nvSpPr>
        <p:spPr>
          <a:xfrm>
            <a:off x="239486" y="107773"/>
            <a:ext cx="7055380" cy="1400530"/>
          </a:xfrm>
        </p:spPr>
        <p:txBody>
          <a:bodyPr/>
          <a:lstStyle/>
          <a:p>
            <a:r>
              <a:rPr lang="en-US" dirty="0" smtClean="0"/>
              <a:t>HEV versus HAV</a:t>
            </a:r>
            <a:endParaRPr lang="en-US" dirty="0"/>
          </a:p>
        </p:txBody>
      </p:sp>
      <p:graphicFrame>
        <p:nvGraphicFramePr>
          <p:cNvPr id="5" name="Content Placeholder 4"/>
          <p:cNvGraphicFramePr>
            <a:graphicFrameLocks noGrp="1"/>
          </p:cNvGraphicFramePr>
          <p:nvPr>
            <p:ph idx="1"/>
            <p:extLst/>
          </p:nvPr>
        </p:nvGraphicFramePr>
        <p:xfrm>
          <a:off x="228600" y="1240042"/>
          <a:ext cx="8686800" cy="3931920"/>
        </p:xfrm>
        <a:graphic>
          <a:graphicData uri="http://schemas.openxmlformats.org/drawingml/2006/table">
            <a:tbl>
              <a:tblPr firstRow="1" bandRow="1">
                <a:tableStyleId>{10A1B5D5-9B99-4C35-A422-299274C87663}</a:tableStyleId>
              </a:tblPr>
              <a:tblGrid>
                <a:gridCol w="3091375"/>
                <a:gridCol w="2699825"/>
                <a:gridCol w="2895600"/>
              </a:tblGrid>
              <a:tr h="360831">
                <a:tc>
                  <a:txBody>
                    <a:bodyPr/>
                    <a:lstStyle/>
                    <a:p>
                      <a:endParaRPr lang="en-US" sz="1800" dirty="0"/>
                    </a:p>
                  </a:txBody>
                  <a:tcPr>
                    <a:solidFill>
                      <a:srgbClr val="00337F"/>
                    </a:solidFill>
                  </a:tcPr>
                </a:tc>
                <a:tc>
                  <a:txBody>
                    <a:bodyPr/>
                    <a:lstStyle/>
                    <a:p>
                      <a:pPr algn="ctr"/>
                      <a:r>
                        <a:rPr lang="en-US" sz="1800" dirty="0" smtClean="0"/>
                        <a:t>HAV</a:t>
                      </a:r>
                      <a:endParaRPr lang="en-US" sz="1800" dirty="0"/>
                    </a:p>
                  </a:txBody>
                  <a:tcPr>
                    <a:solidFill>
                      <a:srgbClr val="00337F"/>
                    </a:solidFill>
                  </a:tcPr>
                </a:tc>
                <a:tc>
                  <a:txBody>
                    <a:bodyPr/>
                    <a:lstStyle/>
                    <a:p>
                      <a:pPr algn="ctr"/>
                      <a:r>
                        <a:rPr lang="en-US" sz="1800" dirty="0" smtClean="0"/>
                        <a:t>HEV</a:t>
                      </a:r>
                      <a:endParaRPr lang="en-US" sz="1800" dirty="0"/>
                    </a:p>
                  </a:txBody>
                  <a:tcPr>
                    <a:solidFill>
                      <a:srgbClr val="00337F"/>
                    </a:solidFill>
                  </a:tcPr>
                </a:tc>
              </a:tr>
              <a:tr h="360831">
                <a:tc>
                  <a:txBody>
                    <a:bodyPr/>
                    <a:lstStyle/>
                    <a:p>
                      <a:r>
                        <a:rPr lang="en-US" sz="1800" dirty="0" smtClean="0"/>
                        <a:t>Incubation</a:t>
                      </a:r>
                      <a:endParaRPr lang="en-US" sz="1800" dirty="0"/>
                    </a:p>
                  </a:txBody>
                  <a:tcPr/>
                </a:tc>
                <a:tc>
                  <a:txBody>
                    <a:bodyPr/>
                    <a:lstStyle/>
                    <a:p>
                      <a:pPr algn="ctr"/>
                      <a:r>
                        <a:rPr lang="en-US" sz="1800" dirty="0" smtClean="0"/>
                        <a:t>~ 30 days</a:t>
                      </a:r>
                      <a:endParaRPr lang="en-US" sz="18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 40 days</a:t>
                      </a:r>
                      <a:endParaRPr lang="en-US" sz="1800" dirty="0"/>
                    </a:p>
                  </a:txBody>
                  <a:tcPr/>
                </a:tc>
              </a:tr>
              <a:tr h="360831">
                <a:tc>
                  <a:txBody>
                    <a:bodyPr/>
                    <a:lstStyle/>
                    <a:p>
                      <a:r>
                        <a:rPr lang="en-US" sz="1800" dirty="0" smtClean="0"/>
                        <a:t>Dose-dependent severity</a:t>
                      </a:r>
                      <a:endParaRPr lang="en-US" sz="1800" dirty="0"/>
                    </a:p>
                  </a:txBody>
                  <a:tcPr/>
                </a:tc>
                <a:tc>
                  <a:txBody>
                    <a:bodyPr/>
                    <a:lstStyle/>
                    <a:p>
                      <a:pPr algn="ctr"/>
                      <a:r>
                        <a:rPr lang="en-US" sz="1800" dirty="0" smtClean="0"/>
                        <a:t>No</a:t>
                      </a:r>
                      <a:endParaRPr lang="en-US" sz="1800" dirty="0"/>
                    </a:p>
                  </a:txBody>
                  <a:tcPr/>
                </a:tc>
                <a:tc>
                  <a:txBody>
                    <a:bodyPr/>
                    <a:lstStyle/>
                    <a:p>
                      <a:pPr algn="ctr"/>
                      <a:r>
                        <a:rPr lang="en-US" sz="1800" dirty="0" smtClean="0"/>
                        <a:t>Yes</a:t>
                      </a:r>
                      <a:endParaRPr lang="en-US" sz="1800" dirty="0"/>
                    </a:p>
                  </a:txBody>
                  <a:tcPr/>
                </a:tc>
              </a:tr>
              <a:tr h="360831">
                <a:tc>
                  <a:txBody>
                    <a:bodyPr/>
                    <a:lstStyle/>
                    <a:p>
                      <a:r>
                        <a:rPr lang="en-US" sz="1800" dirty="0" smtClean="0"/>
                        <a:t>Mortality in general</a:t>
                      </a:r>
                      <a:endParaRPr lang="en-US" sz="1800" dirty="0"/>
                    </a:p>
                  </a:txBody>
                  <a:tcPr/>
                </a:tc>
                <a:tc>
                  <a:txBody>
                    <a:bodyPr/>
                    <a:lstStyle/>
                    <a:p>
                      <a:pPr algn="ctr"/>
                      <a:r>
                        <a:rPr lang="en-US" sz="1800" dirty="0" smtClean="0"/>
                        <a:t>0.1-2%</a:t>
                      </a:r>
                      <a:endParaRPr lang="en-US" sz="1800" dirty="0"/>
                    </a:p>
                  </a:txBody>
                  <a:tcPr/>
                </a:tc>
                <a:tc>
                  <a:txBody>
                    <a:bodyPr/>
                    <a:lstStyle/>
                    <a:p>
                      <a:pPr algn="ctr"/>
                      <a:r>
                        <a:rPr lang="en-US" sz="1800" dirty="0" smtClean="0"/>
                        <a:t>1-4%</a:t>
                      </a:r>
                      <a:endParaRPr lang="en-US" sz="1800" dirty="0"/>
                    </a:p>
                  </a:txBody>
                  <a:tcPr/>
                </a:tc>
              </a:tr>
              <a:tr h="360831">
                <a:tc>
                  <a:txBody>
                    <a:bodyPr/>
                    <a:lstStyle/>
                    <a:p>
                      <a:r>
                        <a:rPr lang="en-US" sz="1800" dirty="0" smtClean="0"/>
                        <a:t>Mortality in pregnancy</a:t>
                      </a:r>
                      <a:endParaRPr lang="en-US" sz="1800" dirty="0"/>
                    </a:p>
                  </a:txBody>
                  <a:tcPr/>
                </a:tc>
                <a:tc>
                  <a:txBody>
                    <a:bodyPr/>
                    <a:lstStyle/>
                    <a:p>
                      <a:pPr algn="ctr"/>
                      <a:r>
                        <a:rPr lang="en-US" sz="1800" dirty="0" smtClean="0"/>
                        <a:t>No difference</a:t>
                      </a:r>
                      <a:endParaRPr lang="en-US" sz="1800" dirty="0"/>
                    </a:p>
                  </a:txBody>
                  <a:tcPr/>
                </a:tc>
                <a:tc>
                  <a:txBody>
                    <a:bodyPr/>
                    <a:lstStyle/>
                    <a:p>
                      <a:pPr algn="ctr"/>
                      <a:r>
                        <a:rPr lang="en-US" sz="1800" dirty="0" smtClean="0"/>
                        <a:t>Up to 20%</a:t>
                      </a:r>
                      <a:endParaRPr lang="en-US" sz="1800" dirty="0"/>
                    </a:p>
                  </a:txBody>
                  <a:tcPr/>
                </a:tc>
              </a:tr>
              <a:tr h="360831">
                <a:tc>
                  <a:txBody>
                    <a:bodyPr/>
                    <a:lstStyle/>
                    <a:p>
                      <a:r>
                        <a:rPr lang="en-US" sz="1800" dirty="0" smtClean="0"/>
                        <a:t>Bimodal</a:t>
                      </a:r>
                      <a:r>
                        <a:rPr lang="en-US" sz="1800" baseline="0" dirty="0" smtClean="0"/>
                        <a:t> disease</a:t>
                      </a:r>
                      <a:endParaRPr lang="en-US" sz="1800" dirty="0"/>
                    </a:p>
                  </a:txBody>
                  <a:tcPr/>
                </a:tc>
                <a:tc>
                  <a:txBody>
                    <a:bodyPr/>
                    <a:lstStyle/>
                    <a:p>
                      <a:pPr algn="ctr"/>
                      <a:r>
                        <a:rPr lang="en-US" sz="1800" dirty="0" smtClean="0"/>
                        <a:t>Common</a:t>
                      </a:r>
                      <a:endParaRPr lang="en-US" sz="1800" dirty="0"/>
                    </a:p>
                  </a:txBody>
                  <a:tcPr/>
                </a:tc>
                <a:tc>
                  <a:txBody>
                    <a:bodyPr/>
                    <a:lstStyle/>
                    <a:p>
                      <a:pPr algn="ctr"/>
                      <a:r>
                        <a:rPr lang="en-US" sz="1800" dirty="0" smtClean="0"/>
                        <a:t>Rare</a:t>
                      </a:r>
                      <a:endParaRPr lang="en-US" sz="1800" dirty="0"/>
                    </a:p>
                  </a:txBody>
                  <a:tcPr/>
                </a:tc>
              </a:tr>
              <a:tr h="638393">
                <a:tc>
                  <a:txBody>
                    <a:bodyPr/>
                    <a:lstStyle/>
                    <a:p>
                      <a:r>
                        <a:rPr lang="en-US" sz="1800" dirty="0" smtClean="0"/>
                        <a:t>Chronicity</a:t>
                      </a:r>
                      <a:endParaRPr lang="en-US" sz="1800" dirty="0"/>
                    </a:p>
                  </a:txBody>
                  <a:tcPr/>
                </a:tc>
                <a:tc>
                  <a:txBody>
                    <a:bodyPr/>
                    <a:lstStyle/>
                    <a:p>
                      <a:pPr algn="ctr"/>
                      <a:r>
                        <a:rPr lang="en-US" sz="1800" dirty="0" smtClean="0"/>
                        <a:t>No</a:t>
                      </a:r>
                      <a:endParaRPr lang="en-US" sz="1800" dirty="0"/>
                    </a:p>
                  </a:txBody>
                  <a:tcPr/>
                </a:tc>
                <a:tc>
                  <a:txBody>
                    <a:bodyPr/>
                    <a:lstStyle/>
                    <a:p>
                      <a:pPr algn="ctr"/>
                      <a:r>
                        <a:rPr lang="en-US" sz="1800" dirty="0" smtClean="0"/>
                        <a:t>No/yes Transplant</a:t>
                      </a:r>
                      <a:r>
                        <a:rPr lang="en-US" sz="1800" baseline="0" dirty="0" smtClean="0"/>
                        <a:t> patients</a:t>
                      </a:r>
                      <a:endParaRPr lang="en-US" sz="1800" dirty="0"/>
                    </a:p>
                  </a:txBody>
                  <a:tcPr/>
                </a:tc>
              </a:tr>
              <a:tr h="360831">
                <a:tc>
                  <a:txBody>
                    <a:bodyPr/>
                    <a:lstStyle/>
                    <a:p>
                      <a:r>
                        <a:rPr lang="en-US" sz="1800" dirty="0" smtClean="0"/>
                        <a:t>In developed region</a:t>
                      </a:r>
                      <a:endParaRPr lang="en-US" sz="18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Epidemic, endemic </a:t>
                      </a:r>
                      <a:endParaRPr lang="en-US" sz="1800" dirty="0"/>
                    </a:p>
                  </a:txBody>
                  <a:tcPr/>
                </a:tc>
                <a:tc>
                  <a:txBody>
                    <a:bodyPr/>
                    <a:lstStyle/>
                    <a:p>
                      <a:pPr algn="ctr"/>
                      <a:r>
                        <a:rPr lang="en-US" sz="1800" dirty="0" err="1" smtClean="0"/>
                        <a:t>Ab</a:t>
                      </a:r>
                      <a:r>
                        <a:rPr lang="en-US" sz="1800" dirty="0" smtClean="0"/>
                        <a:t>+, but rare disease</a:t>
                      </a:r>
                      <a:endParaRPr lang="en-US" sz="1800" dirty="0"/>
                    </a:p>
                  </a:txBody>
                  <a:tcPr/>
                </a:tc>
              </a:tr>
              <a:tr h="360831">
                <a:tc>
                  <a:txBody>
                    <a:bodyPr/>
                    <a:lstStyle/>
                    <a:p>
                      <a:r>
                        <a:rPr lang="en-US" sz="1800" dirty="0" smtClean="0"/>
                        <a:t>In developing region</a:t>
                      </a:r>
                      <a:endParaRPr lang="en-US" sz="18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err="1" smtClean="0"/>
                        <a:t>Ab</a:t>
                      </a:r>
                      <a:r>
                        <a:rPr lang="en-US" sz="1800" dirty="0" smtClean="0"/>
                        <a:t>+, but rare disease</a:t>
                      </a:r>
                      <a:endParaRPr lang="en-US" sz="1800" dirty="0"/>
                    </a:p>
                  </a:txBody>
                  <a:tcPr/>
                </a:tc>
                <a:tc>
                  <a:txBody>
                    <a:bodyPr/>
                    <a:lstStyle/>
                    <a:p>
                      <a:pPr algn="ctr"/>
                      <a:r>
                        <a:rPr lang="en-US" sz="1800" dirty="0" smtClean="0"/>
                        <a:t>Epidemic, endemic </a:t>
                      </a:r>
                      <a:endParaRPr lang="en-US" sz="1800" dirty="0"/>
                    </a:p>
                  </a:txBody>
                  <a:tcPr/>
                </a:tc>
              </a:tr>
              <a:tr h="360831">
                <a:tc>
                  <a:txBody>
                    <a:bodyPr/>
                    <a:lstStyle/>
                    <a:p>
                      <a:r>
                        <a:rPr lang="en-US" sz="1800" dirty="0" smtClean="0"/>
                        <a:t>Age</a:t>
                      </a:r>
                      <a:endParaRPr lang="en-US" sz="1800" dirty="0"/>
                    </a:p>
                  </a:txBody>
                  <a:tcPr/>
                </a:tc>
                <a:tc gridSpan="2">
                  <a:txBody>
                    <a:bodyPr/>
                    <a:lstStyle/>
                    <a:p>
                      <a:pPr algn="ctr"/>
                      <a:r>
                        <a:rPr lang="en-US" sz="1800" dirty="0" smtClean="0"/>
                        <a:t>Older children, young adults</a:t>
                      </a:r>
                      <a:endParaRPr lang="en-US" sz="1800" dirty="0"/>
                    </a:p>
                  </a:txBody>
                  <a:tcPr/>
                </a:tc>
                <a:tc hMerge="1">
                  <a:txBody>
                    <a:bodyPr/>
                    <a:lstStyle/>
                    <a:p>
                      <a:endParaRPr lang="en-US" dirty="0"/>
                    </a:p>
                  </a:txBody>
                  <a:tcPr/>
                </a:tc>
              </a:tr>
            </a:tbl>
          </a:graphicData>
        </a:graphic>
      </p:graphicFrame>
      <p:sp>
        <p:nvSpPr>
          <p:cNvPr id="4" name="Slide Number Placeholder 3"/>
          <p:cNvSpPr>
            <a:spLocks noGrp="1"/>
          </p:cNvSpPr>
          <p:nvPr>
            <p:ph type="sldNum" sz="quarter" idx="10"/>
          </p:nvPr>
        </p:nvSpPr>
        <p:spPr/>
        <p:txBody>
          <a:bodyPr/>
          <a:lstStyle/>
          <a:p>
            <a:pPr>
              <a:defRPr/>
            </a:pPr>
            <a:fld id="{BF856DA4-33D4-41BC-806A-64C3EF54376C}" type="slidenum">
              <a:rPr lang="en-US" smtClean="0"/>
              <a:pPr>
                <a:defRPr/>
              </a:pPr>
              <a:t>12</a:t>
            </a:fld>
            <a:endParaRPr lang="en-US"/>
          </a:p>
        </p:txBody>
      </p:sp>
      <p:sp>
        <p:nvSpPr>
          <p:cNvPr id="7" name="TextBox 6"/>
          <p:cNvSpPr txBox="1"/>
          <p:nvPr/>
        </p:nvSpPr>
        <p:spPr>
          <a:xfrm>
            <a:off x="0" y="6519446"/>
            <a:ext cx="5376472" cy="338554"/>
          </a:xfrm>
          <a:prstGeom prst="rect">
            <a:avLst/>
          </a:prstGeom>
          <a:noFill/>
        </p:spPr>
        <p:txBody>
          <a:bodyPr wrap="none" rtlCol="0">
            <a:spAutoFit/>
          </a:bodyPr>
          <a:lstStyle/>
          <a:p>
            <a:r>
              <a:rPr lang="en-US" sz="1600" b="0" dirty="0" smtClean="0"/>
              <a:t>Emerson. NEJM 2004;351:23, </a:t>
            </a:r>
            <a:r>
              <a:rPr lang="en-US" sz="1600" b="0" dirty="0" err="1" smtClean="0"/>
              <a:t>Percell</a:t>
            </a:r>
            <a:r>
              <a:rPr lang="en-US" sz="1600" b="0" dirty="0" smtClean="0"/>
              <a:t>. J </a:t>
            </a:r>
            <a:r>
              <a:rPr lang="en-US" sz="1600" b="0" dirty="0" err="1" smtClean="0"/>
              <a:t>Hep</a:t>
            </a:r>
            <a:r>
              <a:rPr lang="en-US" sz="1600" b="0" dirty="0" smtClean="0"/>
              <a:t> 2008;48:494</a:t>
            </a:r>
            <a:endParaRPr lang="en-US" sz="1600" b="0" dirty="0"/>
          </a:p>
        </p:txBody>
      </p:sp>
    </p:spTree>
    <p:extLst>
      <p:ext uri="{BB962C8B-B14F-4D97-AF65-F5344CB8AC3E}">
        <p14:creationId xmlns:p14="http://schemas.microsoft.com/office/powerpoint/2010/main" xmlns="" val="26911009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935596" y="304800"/>
            <a:ext cx="8208404" cy="1431925"/>
          </a:xfrm>
        </p:spPr>
        <p:txBody>
          <a:bodyPr/>
          <a:lstStyle/>
          <a:p>
            <a:r>
              <a:rPr lang="en-US" sz="2800" dirty="0" smtClean="0"/>
              <a:t>Comparison of NHANES III and IV</a:t>
            </a:r>
            <a:br>
              <a:rPr lang="en-US" sz="2800" dirty="0" smtClean="0"/>
            </a:br>
            <a:r>
              <a:rPr lang="en-US" sz="2800" dirty="0" smtClean="0"/>
              <a:t>1988-94 (N= 18,695) </a:t>
            </a:r>
            <a:br>
              <a:rPr lang="en-US" sz="2800" dirty="0" smtClean="0"/>
            </a:br>
            <a:r>
              <a:rPr lang="en-US" sz="2800" dirty="0" smtClean="0"/>
              <a:t>2009-2010 (N= 7885)</a:t>
            </a:r>
          </a:p>
        </p:txBody>
      </p:sp>
      <p:graphicFrame>
        <p:nvGraphicFramePr>
          <p:cNvPr id="12291" name="Content Placeholder 3"/>
          <p:cNvGraphicFramePr>
            <a:graphicFrameLocks noGrp="1"/>
          </p:cNvGraphicFramePr>
          <p:nvPr>
            <p:ph idx="1"/>
          </p:nvPr>
        </p:nvGraphicFramePr>
        <p:xfrm>
          <a:off x="827088" y="1828800"/>
          <a:ext cx="7716837" cy="4659313"/>
        </p:xfrm>
        <a:graphic>
          <a:graphicData uri="http://schemas.openxmlformats.org/presentationml/2006/ole">
            <p:oleObj spid="_x0000_s7213" name="Chart" r:id="rId4" imgW="6972210" imgH="4209960" progId="Excel.Sheet.8">
              <p:embed/>
            </p:oleObj>
          </a:graphicData>
        </a:graphic>
      </p:graphicFrame>
    </p:spTree>
    <p:extLst>
      <p:ext uri="{BB962C8B-B14F-4D97-AF65-F5344CB8AC3E}">
        <p14:creationId xmlns:p14="http://schemas.microsoft.com/office/powerpoint/2010/main" xmlns="" val="236036659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128" y="47271"/>
            <a:ext cx="7055380" cy="1400530"/>
          </a:xfrm>
        </p:spPr>
        <p:txBody>
          <a:bodyPr/>
          <a:lstStyle/>
          <a:p>
            <a:r>
              <a:rPr lang="en-US" sz="3200" dirty="0" smtClean="0"/>
              <a:t>HEV Prevalence: 3 countries</a:t>
            </a:r>
            <a:endParaRPr lang="en-US" sz="3200"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856DA4-33D4-41BC-806A-64C3EF54376C}" type="slidenum">
              <a:rPr lang="en-US" smtClean="0"/>
              <a:pPr>
                <a:defRPr/>
              </a:pPr>
              <a:t>14</a:t>
            </a:fld>
            <a:endParaRPr lang="en-US"/>
          </a:p>
        </p:txBody>
      </p:sp>
      <p:pic>
        <p:nvPicPr>
          <p:cNvPr id="140800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2372" y="609600"/>
            <a:ext cx="8111050" cy="5923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0" y="6519446"/>
            <a:ext cx="2666820" cy="338554"/>
          </a:xfrm>
          <a:prstGeom prst="rect">
            <a:avLst/>
          </a:prstGeom>
          <a:noFill/>
        </p:spPr>
        <p:txBody>
          <a:bodyPr wrap="none" rtlCol="0">
            <a:spAutoFit/>
          </a:bodyPr>
          <a:lstStyle/>
          <a:p>
            <a:r>
              <a:rPr lang="en-US" sz="1600" b="0" dirty="0" err="1"/>
              <a:t>Percell</a:t>
            </a:r>
            <a:r>
              <a:rPr lang="en-US" sz="1600" b="0" dirty="0"/>
              <a:t>. J </a:t>
            </a:r>
            <a:r>
              <a:rPr lang="en-US" sz="1600" b="0" dirty="0" err="1"/>
              <a:t>Hep</a:t>
            </a:r>
            <a:r>
              <a:rPr lang="en-US" sz="1600" b="0" dirty="0"/>
              <a:t> 2008;48:494</a:t>
            </a:r>
          </a:p>
        </p:txBody>
      </p:sp>
    </p:spTree>
    <p:extLst>
      <p:ext uri="{BB962C8B-B14F-4D97-AF65-F5344CB8AC3E}">
        <p14:creationId xmlns:p14="http://schemas.microsoft.com/office/powerpoint/2010/main" xmlns="" val="26226556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914400" y="228600"/>
            <a:ext cx="73152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a:solidFill>
                  <a:srgbClr val="FFFF00"/>
                </a:solidFill>
                <a:latin typeface="Arial Black" panose="020B0A04020102020204" pitchFamily="34" charset="0"/>
              </a:rPr>
              <a:t>CDC Lab Based Surveillance for HEV Infection in the US  2005-2012</a:t>
            </a:r>
          </a:p>
        </p:txBody>
      </p:sp>
      <p:sp>
        <p:nvSpPr>
          <p:cNvPr id="3" name="Rounded Rectangle 2"/>
          <p:cNvSpPr/>
          <p:nvPr/>
        </p:nvSpPr>
        <p:spPr>
          <a:xfrm>
            <a:off x="2133600" y="1295400"/>
            <a:ext cx="5257800" cy="914400"/>
          </a:xfrm>
          <a:prstGeom prst="roundRect">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Arial" pitchFamily="34" charset="0"/>
                <a:cs typeface="Arial" pitchFamily="34" charset="0"/>
              </a:rPr>
              <a:t>154 Clinical Non-A,B,C Hepatitis Cases Referred to CDC</a:t>
            </a:r>
          </a:p>
        </p:txBody>
      </p:sp>
      <p:sp>
        <p:nvSpPr>
          <p:cNvPr id="4" name="Rounded Rectangle 3"/>
          <p:cNvSpPr/>
          <p:nvPr/>
        </p:nvSpPr>
        <p:spPr>
          <a:xfrm>
            <a:off x="2590800" y="2514600"/>
            <a:ext cx="4572000" cy="533400"/>
          </a:xfrm>
          <a:prstGeom prst="roundRect">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Arial" pitchFamily="34" charset="0"/>
                <a:cs typeface="Arial" pitchFamily="34" charset="0"/>
              </a:rPr>
              <a:t>26 (17%) HEV infected</a:t>
            </a:r>
          </a:p>
        </p:txBody>
      </p:sp>
      <p:sp>
        <p:nvSpPr>
          <p:cNvPr id="5" name="Rounded Rectangle 4"/>
          <p:cNvSpPr/>
          <p:nvPr/>
        </p:nvSpPr>
        <p:spPr>
          <a:xfrm>
            <a:off x="2133600" y="3343275"/>
            <a:ext cx="2438400"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Arial" pitchFamily="34" charset="0"/>
                <a:cs typeface="Arial" pitchFamily="34" charset="0"/>
              </a:rPr>
              <a:t>11 traveled to endemic area</a:t>
            </a:r>
          </a:p>
        </p:txBody>
      </p:sp>
      <p:sp>
        <p:nvSpPr>
          <p:cNvPr id="6" name="Rounded Rectangle 5"/>
          <p:cNvSpPr/>
          <p:nvPr/>
        </p:nvSpPr>
        <p:spPr>
          <a:xfrm>
            <a:off x="5257800" y="3276600"/>
            <a:ext cx="2743200"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Arial" pitchFamily="34" charset="0"/>
                <a:cs typeface="Arial" pitchFamily="34" charset="0"/>
              </a:rPr>
              <a:t>15 non-travelers “</a:t>
            </a:r>
            <a:r>
              <a:rPr lang="en-US" b="1" dirty="0" err="1">
                <a:latin typeface="Arial" pitchFamily="34" charset="0"/>
                <a:cs typeface="Arial" pitchFamily="34" charset="0"/>
              </a:rPr>
              <a:t>autochthonus</a:t>
            </a:r>
            <a:r>
              <a:rPr lang="en-US" b="1" dirty="0">
                <a:latin typeface="Arial" pitchFamily="34" charset="0"/>
                <a:cs typeface="Arial" pitchFamily="34" charset="0"/>
              </a:rPr>
              <a:t>”</a:t>
            </a:r>
          </a:p>
        </p:txBody>
      </p:sp>
      <p:graphicFrame>
        <p:nvGraphicFramePr>
          <p:cNvPr id="7" name="Table 6"/>
          <p:cNvGraphicFramePr>
            <a:graphicFrameLocks noGrp="1"/>
          </p:cNvGraphicFramePr>
          <p:nvPr/>
        </p:nvGraphicFramePr>
        <p:xfrm>
          <a:off x="609600" y="4724400"/>
          <a:ext cx="7391400" cy="1981200"/>
        </p:xfrm>
        <a:graphic>
          <a:graphicData uri="http://schemas.openxmlformats.org/drawingml/2006/table">
            <a:tbl>
              <a:tblPr firstRow="1" bandRow="1">
                <a:tableStyleId>{7DF18680-E054-41AD-8BC1-D1AEF772440D}</a:tableStyleId>
              </a:tblPr>
              <a:tblGrid>
                <a:gridCol w="2463800"/>
                <a:gridCol w="2463800"/>
                <a:gridCol w="2463800"/>
              </a:tblGrid>
              <a:tr h="370840">
                <a:tc>
                  <a:txBody>
                    <a:bodyPr/>
                    <a:lstStyle/>
                    <a:p>
                      <a:pPr algn="ctr"/>
                      <a:r>
                        <a:rPr lang="en-US" sz="2000" b="1" dirty="0" smtClean="0"/>
                        <a:t>Mean Age</a:t>
                      </a:r>
                      <a:endParaRPr lang="en-US" sz="2000" b="1" dirty="0">
                        <a:latin typeface="Arial" pitchFamily="34" charset="0"/>
                        <a:cs typeface="Arial" pitchFamily="34" charset="0"/>
                      </a:endParaRPr>
                    </a:p>
                  </a:txBody>
                  <a:tcPr/>
                </a:tc>
                <a:tc>
                  <a:txBody>
                    <a:bodyPr/>
                    <a:lstStyle/>
                    <a:p>
                      <a:pPr algn="ctr"/>
                      <a:r>
                        <a:rPr lang="en-US" sz="2000" b="1" dirty="0" smtClean="0"/>
                        <a:t>32</a:t>
                      </a:r>
                      <a:endParaRPr lang="en-US" sz="2000" b="1" dirty="0">
                        <a:latin typeface="Arial" pitchFamily="34" charset="0"/>
                        <a:cs typeface="Arial" pitchFamily="34" charset="0"/>
                      </a:endParaRPr>
                    </a:p>
                  </a:txBody>
                  <a:tcPr/>
                </a:tc>
                <a:tc>
                  <a:txBody>
                    <a:bodyPr/>
                    <a:lstStyle/>
                    <a:p>
                      <a:pPr algn="ctr"/>
                      <a:r>
                        <a:rPr lang="en-US" sz="2000" b="1" dirty="0" smtClean="0"/>
                        <a:t>61</a:t>
                      </a:r>
                      <a:endParaRPr lang="en-US" sz="2000" b="1" dirty="0">
                        <a:latin typeface="Arial" pitchFamily="34" charset="0"/>
                        <a:cs typeface="Arial" pitchFamily="34" charset="0"/>
                      </a:endParaRPr>
                    </a:p>
                  </a:txBody>
                  <a:tcPr/>
                </a:tc>
              </a:tr>
              <a:tr h="370840">
                <a:tc>
                  <a:txBody>
                    <a:bodyPr/>
                    <a:lstStyle/>
                    <a:p>
                      <a:pPr algn="ctr"/>
                      <a:r>
                        <a:rPr lang="en-US" sz="2000" b="1" dirty="0" smtClean="0"/>
                        <a:t>Icteric</a:t>
                      </a:r>
                      <a:endParaRPr lang="en-US" sz="2000" b="1" dirty="0">
                        <a:latin typeface="Arial" pitchFamily="34" charset="0"/>
                        <a:cs typeface="Arial" pitchFamily="34" charset="0"/>
                      </a:endParaRPr>
                    </a:p>
                  </a:txBody>
                  <a:tcPr/>
                </a:tc>
                <a:tc>
                  <a:txBody>
                    <a:bodyPr/>
                    <a:lstStyle/>
                    <a:p>
                      <a:pPr algn="ctr"/>
                      <a:r>
                        <a:rPr lang="en-US" sz="2000" b="1" dirty="0" smtClean="0"/>
                        <a:t>92%</a:t>
                      </a:r>
                      <a:endParaRPr lang="en-US" sz="2000" b="1" dirty="0">
                        <a:latin typeface="Arial" pitchFamily="34" charset="0"/>
                        <a:cs typeface="Arial" pitchFamily="34" charset="0"/>
                      </a:endParaRPr>
                    </a:p>
                  </a:txBody>
                  <a:tcPr/>
                </a:tc>
                <a:tc>
                  <a:txBody>
                    <a:bodyPr/>
                    <a:lstStyle/>
                    <a:p>
                      <a:pPr algn="ctr"/>
                      <a:r>
                        <a:rPr lang="en-US" sz="2000" b="1" dirty="0" smtClean="0"/>
                        <a:t>47%</a:t>
                      </a:r>
                      <a:endParaRPr lang="en-US" sz="2000" b="1" dirty="0">
                        <a:latin typeface="Arial" pitchFamily="34" charset="0"/>
                        <a:cs typeface="Arial" pitchFamily="34" charset="0"/>
                      </a:endParaRPr>
                    </a:p>
                  </a:txBody>
                  <a:tcPr/>
                </a:tc>
              </a:tr>
              <a:tr h="370840">
                <a:tc>
                  <a:txBody>
                    <a:bodyPr/>
                    <a:lstStyle/>
                    <a:p>
                      <a:pPr algn="ctr"/>
                      <a:r>
                        <a:rPr lang="en-US" sz="2000" b="1" dirty="0" smtClean="0"/>
                        <a:t>Organ Transplant</a:t>
                      </a:r>
                      <a:endParaRPr lang="en-US" sz="2000" b="1" dirty="0">
                        <a:latin typeface="Arial" pitchFamily="34" charset="0"/>
                        <a:cs typeface="Arial" pitchFamily="34" charset="0"/>
                      </a:endParaRPr>
                    </a:p>
                  </a:txBody>
                  <a:tcPr/>
                </a:tc>
                <a:tc>
                  <a:txBody>
                    <a:bodyPr/>
                    <a:lstStyle/>
                    <a:p>
                      <a:pPr algn="ctr"/>
                      <a:r>
                        <a:rPr lang="en-US" sz="2000" b="1" dirty="0" smtClean="0"/>
                        <a:t>0</a:t>
                      </a:r>
                      <a:endParaRPr lang="en-US" sz="2000" b="1" dirty="0">
                        <a:latin typeface="Arial" pitchFamily="34" charset="0"/>
                        <a:cs typeface="Arial" pitchFamily="34" charset="0"/>
                      </a:endParaRPr>
                    </a:p>
                  </a:txBody>
                  <a:tcPr/>
                </a:tc>
                <a:tc>
                  <a:txBody>
                    <a:bodyPr/>
                    <a:lstStyle/>
                    <a:p>
                      <a:pPr algn="ctr"/>
                      <a:r>
                        <a:rPr lang="en-US" sz="2000" b="1" dirty="0" smtClean="0"/>
                        <a:t>47%</a:t>
                      </a:r>
                      <a:endParaRPr lang="en-US" sz="2000" b="1" dirty="0">
                        <a:latin typeface="Arial" pitchFamily="34" charset="0"/>
                        <a:cs typeface="Arial" pitchFamily="34" charset="0"/>
                      </a:endParaRPr>
                    </a:p>
                  </a:txBody>
                  <a:tcPr/>
                </a:tc>
              </a:tr>
              <a:tr h="370840">
                <a:tc>
                  <a:txBody>
                    <a:bodyPr/>
                    <a:lstStyle/>
                    <a:p>
                      <a:pPr algn="ctr"/>
                      <a:r>
                        <a:rPr lang="en-US" sz="2000" b="1" dirty="0" smtClean="0"/>
                        <a:t>Gt3 </a:t>
                      </a:r>
                      <a:endParaRPr lang="en-US" sz="2000" b="1" dirty="0">
                        <a:latin typeface="Arial" pitchFamily="34" charset="0"/>
                        <a:cs typeface="Arial" pitchFamily="34" charset="0"/>
                      </a:endParaRPr>
                    </a:p>
                  </a:txBody>
                  <a:tcPr/>
                </a:tc>
                <a:tc>
                  <a:txBody>
                    <a:bodyPr/>
                    <a:lstStyle/>
                    <a:p>
                      <a:pPr algn="ctr"/>
                      <a:r>
                        <a:rPr lang="en-US" sz="2000" b="1" dirty="0" smtClean="0"/>
                        <a:t>0/4</a:t>
                      </a:r>
                      <a:endParaRPr lang="en-US" sz="2000" b="1" dirty="0">
                        <a:latin typeface="Arial" pitchFamily="34" charset="0"/>
                        <a:cs typeface="Arial" pitchFamily="34" charset="0"/>
                      </a:endParaRPr>
                    </a:p>
                  </a:txBody>
                  <a:tcPr/>
                </a:tc>
                <a:tc>
                  <a:txBody>
                    <a:bodyPr/>
                    <a:lstStyle/>
                    <a:p>
                      <a:pPr algn="ctr"/>
                      <a:r>
                        <a:rPr lang="en-US" sz="2000" b="1" dirty="0" smtClean="0"/>
                        <a:t>8/8</a:t>
                      </a:r>
                      <a:endParaRPr lang="en-US" sz="2000" b="1" dirty="0">
                        <a:latin typeface="Arial" pitchFamily="34" charset="0"/>
                        <a:cs typeface="Arial" pitchFamily="34" charset="0"/>
                      </a:endParaRPr>
                    </a:p>
                  </a:txBody>
                  <a:tcPr/>
                </a:tc>
              </a:tr>
              <a:tr h="370840">
                <a:tc>
                  <a:txBody>
                    <a:bodyPr/>
                    <a:lstStyle/>
                    <a:p>
                      <a:pPr algn="ctr"/>
                      <a:r>
                        <a:rPr lang="en-US" sz="2000" b="1" dirty="0" err="1" smtClean="0"/>
                        <a:t>Fulm</a:t>
                      </a:r>
                      <a:r>
                        <a:rPr lang="en-US" sz="2000" b="1" dirty="0" smtClean="0"/>
                        <a:t>. </a:t>
                      </a:r>
                      <a:r>
                        <a:rPr lang="en-US" sz="2000" b="1" dirty="0" err="1" smtClean="0"/>
                        <a:t>Hep</a:t>
                      </a:r>
                      <a:r>
                        <a:rPr lang="en-US" sz="2000" b="1" dirty="0" smtClean="0"/>
                        <a:t> Failure</a:t>
                      </a:r>
                      <a:endParaRPr lang="en-US" sz="2000" b="1" dirty="0">
                        <a:latin typeface="Arial" pitchFamily="34" charset="0"/>
                        <a:cs typeface="Arial" pitchFamily="34" charset="0"/>
                      </a:endParaRPr>
                    </a:p>
                  </a:txBody>
                  <a:tcPr/>
                </a:tc>
                <a:tc>
                  <a:txBody>
                    <a:bodyPr/>
                    <a:lstStyle/>
                    <a:p>
                      <a:pPr algn="ctr"/>
                      <a:r>
                        <a:rPr lang="en-US" sz="2000" b="1" dirty="0" smtClean="0">
                          <a:latin typeface="Arial" pitchFamily="34" charset="0"/>
                          <a:cs typeface="Arial" pitchFamily="34" charset="0"/>
                        </a:rPr>
                        <a:t>0</a:t>
                      </a:r>
                      <a:endParaRPr lang="en-US" sz="2000" b="1" dirty="0">
                        <a:latin typeface="Arial" pitchFamily="34" charset="0"/>
                        <a:cs typeface="Arial" pitchFamily="34" charset="0"/>
                      </a:endParaRPr>
                    </a:p>
                  </a:txBody>
                  <a:tcPr/>
                </a:tc>
                <a:tc>
                  <a:txBody>
                    <a:bodyPr/>
                    <a:lstStyle/>
                    <a:p>
                      <a:pPr algn="ctr"/>
                      <a:r>
                        <a:rPr lang="en-US" sz="2000" b="1" dirty="0" smtClean="0">
                          <a:latin typeface="Arial" pitchFamily="34" charset="0"/>
                          <a:cs typeface="Arial" pitchFamily="34" charset="0"/>
                        </a:rPr>
                        <a:t>3</a:t>
                      </a:r>
                      <a:endParaRPr lang="en-US" sz="2000" b="1" dirty="0">
                        <a:latin typeface="Arial" pitchFamily="34" charset="0"/>
                        <a:cs typeface="Arial" pitchFamily="34" charset="0"/>
                      </a:endParaRPr>
                    </a:p>
                  </a:txBody>
                  <a:tcPr/>
                </a:tc>
              </a:tr>
            </a:tbl>
          </a:graphicData>
        </a:graphic>
      </p:graphicFrame>
      <p:cxnSp>
        <p:nvCxnSpPr>
          <p:cNvPr id="9" name="Straight Arrow Connector 8"/>
          <p:cNvCxnSpPr>
            <a:stCxn id="6" idx="2"/>
          </p:cNvCxnSpPr>
          <p:nvPr/>
        </p:nvCxnSpPr>
        <p:spPr>
          <a:xfrm>
            <a:off x="6629400" y="4191000"/>
            <a:ext cx="0" cy="457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2"/>
          </p:cNvCxnSpPr>
          <p:nvPr/>
        </p:nvCxnSpPr>
        <p:spPr>
          <a:xfrm>
            <a:off x="3352800" y="4257675"/>
            <a:ext cx="762000" cy="381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3" idx="2"/>
          </p:cNvCxnSpPr>
          <p:nvPr/>
        </p:nvCxnSpPr>
        <p:spPr>
          <a:xfrm>
            <a:off x="4762500" y="2209800"/>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572000" y="3048000"/>
            <a:ext cx="19050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29200" y="3048000"/>
            <a:ext cx="22860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384825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76078" y="210303"/>
            <a:ext cx="7055380" cy="1400530"/>
          </a:xfrm>
        </p:spPr>
        <p:txBody>
          <a:bodyPr/>
          <a:lstStyle/>
          <a:p>
            <a:pPr eaLnBrk="1" hangingPunct="1"/>
            <a:r>
              <a:rPr lang="en-US" sz="2800" dirty="0" smtClean="0">
                <a:solidFill>
                  <a:srgbClr val="FFFF00"/>
                </a:solidFill>
              </a:rPr>
              <a:t>HEV SEROPREVALENCE</a:t>
            </a:r>
            <a:br>
              <a:rPr lang="en-US" sz="2800" dirty="0" smtClean="0">
                <a:solidFill>
                  <a:srgbClr val="FFFF00"/>
                </a:solidFill>
              </a:rPr>
            </a:br>
            <a:r>
              <a:rPr lang="en-US" sz="2800" dirty="0" smtClean="0">
                <a:solidFill>
                  <a:srgbClr val="FFFF00"/>
                </a:solidFill>
              </a:rPr>
              <a:t>in patients with Chronic Liver Disease</a:t>
            </a:r>
          </a:p>
        </p:txBody>
      </p:sp>
      <p:graphicFrame>
        <p:nvGraphicFramePr>
          <p:cNvPr id="23555" name="Content Placeholder 3"/>
          <p:cNvGraphicFramePr>
            <a:graphicFrameLocks noGrp="1"/>
          </p:cNvGraphicFramePr>
          <p:nvPr>
            <p:ph idx="1"/>
            <p:extLst/>
          </p:nvPr>
        </p:nvGraphicFramePr>
        <p:xfrm>
          <a:off x="573088" y="1600200"/>
          <a:ext cx="7997825" cy="4525963"/>
        </p:xfrm>
        <a:graphic>
          <a:graphicData uri="http://schemas.openxmlformats.org/presentationml/2006/ole">
            <p:oleObj spid="_x0000_s1080" name="Worksheet" r:id="rId3" imgW="8096256" imgH="4581654" progId="Excel.Sheet.8">
              <p:embed/>
            </p:oleObj>
          </a:graphicData>
        </a:graphic>
      </p:graphicFrame>
      <p:sp>
        <p:nvSpPr>
          <p:cNvPr id="23556" name="TextBox 4"/>
          <p:cNvSpPr txBox="1">
            <a:spLocks noChangeArrowheads="1"/>
          </p:cNvSpPr>
          <p:nvPr/>
        </p:nvSpPr>
        <p:spPr bwMode="auto">
          <a:xfrm>
            <a:off x="457200" y="6477000"/>
            <a:ext cx="4451350" cy="369888"/>
          </a:xfrm>
          <a:prstGeom prst="rect">
            <a:avLst/>
          </a:prstGeom>
          <a:noFill/>
          <a:ln w="9525">
            <a:noFill/>
            <a:miter lim="800000"/>
            <a:headEnd/>
            <a:tailEnd/>
          </a:ln>
        </p:spPr>
        <p:txBody>
          <a:bodyPr wrap="none">
            <a:spAutoFit/>
          </a:bodyPr>
          <a:lstStyle/>
          <a:p>
            <a:r>
              <a:rPr lang="en-US"/>
              <a:t>Atiq et. al. EMERGING INFECT DIS 2009</a:t>
            </a:r>
          </a:p>
        </p:txBody>
      </p:sp>
      <p:sp>
        <p:nvSpPr>
          <p:cNvPr id="23557" name="TextBox 5"/>
          <p:cNvSpPr txBox="1">
            <a:spLocks noChangeArrowheads="1"/>
          </p:cNvSpPr>
          <p:nvPr/>
        </p:nvSpPr>
        <p:spPr bwMode="auto">
          <a:xfrm rot="16200000">
            <a:off x="-212214" y="3723985"/>
            <a:ext cx="1338828" cy="369332"/>
          </a:xfrm>
          <a:prstGeom prst="rect">
            <a:avLst/>
          </a:prstGeom>
          <a:noFill/>
          <a:ln w="9525">
            <a:noFill/>
            <a:miter lim="800000"/>
            <a:headEnd/>
            <a:tailEnd/>
          </a:ln>
        </p:spPr>
        <p:txBody>
          <a:bodyPr wrap="none">
            <a:spAutoFit/>
          </a:bodyPr>
          <a:lstStyle/>
          <a:p>
            <a:r>
              <a:rPr lang="en-US" dirty="0" smtClean="0"/>
              <a:t>Odds Ratio</a:t>
            </a:r>
            <a:endParaRPr lang="en-US" dirty="0"/>
          </a:p>
        </p:txBody>
      </p:sp>
    </p:spTree>
    <p:extLst>
      <p:ext uri="{BB962C8B-B14F-4D97-AF65-F5344CB8AC3E}">
        <p14:creationId xmlns:p14="http://schemas.microsoft.com/office/powerpoint/2010/main" xmlns="" val="37315909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541" y="113985"/>
            <a:ext cx="7055380" cy="1400530"/>
          </a:xfrm>
        </p:spPr>
        <p:txBody>
          <a:bodyPr/>
          <a:lstStyle/>
          <a:p>
            <a:r>
              <a:rPr lang="en-US" dirty="0" smtClean="0"/>
              <a:t>HEV</a:t>
            </a:r>
            <a:endParaRPr lang="en-US" dirty="0"/>
          </a:p>
        </p:txBody>
      </p:sp>
      <p:sp>
        <p:nvSpPr>
          <p:cNvPr id="3" name="Content Placeholder 2"/>
          <p:cNvSpPr>
            <a:spLocks noGrp="1"/>
          </p:cNvSpPr>
          <p:nvPr>
            <p:ph idx="1"/>
          </p:nvPr>
        </p:nvSpPr>
        <p:spPr>
          <a:xfrm>
            <a:off x="228600" y="801866"/>
            <a:ext cx="8686800" cy="5625922"/>
          </a:xfrm>
        </p:spPr>
        <p:txBody>
          <a:bodyPr/>
          <a:lstStyle/>
          <a:p>
            <a:r>
              <a:rPr lang="en-US" dirty="0" smtClean="0"/>
              <a:t>RNA virus (family </a:t>
            </a:r>
            <a:r>
              <a:rPr lang="en-US" dirty="0" err="1" smtClean="0"/>
              <a:t>Hepeviridae</a:t>
            </a:r>
            <a:r>
              <a:rPr lang="en-US" dirty="0" smtClean="0"/>
              <a:t>)</a:t>
            </a:r>
            <a:endParaRPr lang="en-US" dirty="0"/>
          </a:p>
        </p:txBody>
      </p:sp>
      <p:grpSp>
        <p:nvGrpSpPr>
          <p:cNvPr id="13" name="Group 12"/>
          <p:cNvGrpSpPr/>
          <p:nvPr/>
        </p:nvGrpSpPr>
        <p:grpSpPr>
          <a:xfrm>
            <a:off x="1389801" y="2038716"/>
            <a:ext cx="7287253" cy="2298416"/>
            <a:chOff x="1389801" y="2038716"/>
            <a:chExt cx="7287253" cy="2298416"/>
          </a:xfrm>
        </p:grpSpPr>
        <p:pic>
          <p:nvPicPr>
            <p:cNvPr id="139878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5121" b="47439"/>
            <a:stretch/>
          </p:blipFill>
          <p:spPr bwMode="auto">
            <a:xfrm>
              <a:off x="1389801" y="2201039"/>
              <a:ext cx="7287253" cy="21360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bwMode="auto">
            <a:xfrm>
              <a:off x="3210411" y="2038716"/>
              <a:ext cx="486970" cy="317645"/>
            </a:xfrm>
            <a:prstGeom prst="rect">
              <a:avLst/>
            </a:prstGeom>
            <a:solidFill>
              <a:schemeClr val="bg1"/>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ahoma" charset="0"/>
                <a:ea typeface="ＭＳ Ｐゴシック" charset="0"/>
              </a:endParaRPr>
            </a:p>
          </p:txBody>
        </p:sp>
      </p:grpSp>
      <p:pic>
        <p:nvPicPr>
          <p:cNvPr id="1398787" name="Picture 3"/>
          <p:cNvPicPr>
            <a:picLocks noChangeAspect="1" noChangeArrowheads="1"/>
          </p:cNvPicPr>
          <p:nvPr/>
        </p:nvPicPr>
        <p:blipFill>
          <a:blip r:embed="rId3">
            <a:extLst>
              <a:ext uri="{BEBA8EAE-BF5A-486C-A8C5-ECC9F3942E4B}">
                <a14:imgProps xmlns:a14="http://schemas.microsoft.com/office/drawing/2010/main" xmlns="">
                  <a14:imgLayer r:embed="rId4">
                    <a14:imgEffect>
                      <a14:backgroundRemoval t="16832" b="82838" l="10000" r="90000"/>
                    </a14:imgEffect>
                  </a14:imgLayer>
                </a14:imgProps>
              </a:ext>
              <a:ext uri="{28A0092B-C50C-407E-A947-70E740481C1C}">
                <a14:useLocalDpi xmlns:a14="http://schemas.microsoft.com/office/drawing/2010/main" xmlns="" val="0"/>
              </a:ext>
            </a:extLst>
          </a:blip>
          <a:srcRect/>
          <a:stretch>
            <a:fillRect/>
          </a:stretch>
        </p:blipFill>
        <p:spPr bwMode="auto">
          <a:xfrm>
            <a:off x="0" y="1064528"/>
            <a:ext cx="1543268" cy="19483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3748697" y="5200652"/>
            <a:ext cx="1646605" cy="646331"/>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none" rtlCol="0">
            <a:spAutoFit/>
          </a:bodyPr>
          <a:lstStyle/>
          <a:p>
            <a:pPr algn="ctr"/>
            <a:r>
              <a:rPr lang="en-US" b="0" dirty="0" smtClean="0">
                <a:solidFill>
                  <a:schemeClr val="bg1"/>
                </a:solidFill>
              </a:rPr>
              <a:t>Regulatory</a:t>
            </a:r>
          </a:p>
          <a:p>
            <a:pPr algn="ctr"/>
            <a:r>
              <a:rPr lang="en-US" b="0" dirty="0" smtClean="0">
                <a:solidFill>
                  <a:schemeClr val="bg1"/>
                </a:solidFill>
              </a:rPr>
              <a:t>(viral egress?)</a:t>
            </a:r>
            <a:endParaRPr lang="en-US" b="0" dirty="0">
              <a:solidFill>
                <a:schemeClr val="bg1"/>
              </a:solidFill>
            </a:endParaRPr>
          </a:p>
        </p:txBody>
      </p:sp>
      <p:sp>
        <p:nvSpPr>
          <p:cNvPr id="10" name="TextBox 9"/>
          <p:cNvSpPr txBox="1"/>
          <p:nvPr/>
        </p:nvSpPr>
        <p:spPr>
          <a:xfrm>
            <a:off x="6918413" y="4941684"/>
            <a:ext cx="902811" cy="369332"/>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en-US" b="0" dirty="0" smtClean="0">
                <a:solidFill>
                  <a:schemeClr val="bg1"/>
                </a:solidFill>
              </a:rPr>
              <a:t>Capsid</a:t>
            </a:r>
            <a:endParaRPr lang="en-US" b="0" dirty="0">
              <a:solidFill>
                <a:schemeClr val="bg1"/>
              </a:solidFill>
            </a:endParaRPr>
          </a:p>
        </p:txBody>
      </p:sp>
      <p:sp>
        <p:nvSpPr>
          <p:cNvPr id="11" name="TextBox 10"/>
          <p:cNvSpPr txBox="1"/>
          <p:nvPr/>
        </p:nvSpPr>
        <p:spPr>
          <a:xfrm>
            <a:off x="421281" y="4068085"/>
            <a:ext cx="2159566" cy="1477328"/>
          </a:xfrm>
          <a:prstGeom prst="rect">
            <a:avLst/>
          </a:prstGeom>
          <a:solidFill>
            <a:srgbClr val="FFCC66"/>
          </a:solidFill>
          <a:effectLst>
            <a:outerShdw blurRad="50800" dist="38100" dir="2700000" algn="tl" rotWithShape="0">
              <a:prstClr val="black">
                <a:alpha val="40000"/>
              </a:prstClr>
            </a:outerShdw>
          </a:effectLst>
        </p:spPr>
        <p:txBody>
          <a:bodyPr wrap="none" rtlCol="0">
            <a:spAutoFit/>
          </a:bodyPr>
          <a:lstStyle/>
          <a:p>
            <a:r>
              <a:rPr lang="en-US" b="0" dirty="0" err="1" smtClean="0">
                <a:solidFill>
                  <a:schemeClr val="bg1"/>
                </a:solidFill>
              </a:rPr>
              <a:t>Polyprotein</a:t>
            </a:r>
            <a:r>
              <a:rPr lang="en-US" b="0" dirty="0" smtClean="0">
                <a:solidFill>
                  <a:schemeClr val="bg1"/>
                </a:solidFill>
              </a:rPr>
              <a:t>:</a:t>
            </a:r>
          </a:p>
          <a:p>
            <a:r>
              <a:rPr lang="en-US" b="0" dirty="0" smtClean="0">
                <a:solidFill>
                  <a:schemeClr val="bg1"/>
                </a:solidFill>
              </a:rPr>
              <a:t>- </a:t>
            </a:r>
            <a:r>
              <a:rPr lang="en-US" b="0" dirty="0" err="1" smtClean="0">
                <a:solidFill>
                  <a:schemeClr val="bg1"/>
                </a:solidFill>
              </a:rPr>
              <a:t>Methyltransferase</a:t>
            </a:r>
            <a:endParaRPr lang="en-US" b="0" dirty="0" smtClean="0">
              <a:solidFill>
                <a:schemeClr val="bg1"/>
              </a:solidFill>
            </a:endParaRPr>
          </a:p>
          <a:p>
            <a:r>
              <a:rPr lang="en-US" b="0" dirty="0" smtClean="0">
                <a:solidFill>
                  <a:schemeClr val="bg1"/>
                </a:solidFill>
              </a:rPr>
              <a:t>- Protease</a:t>
            </a:r>
          </a:p>
          <a:p>
            <a:r>
              <a:rPr lang="en-US" b="0" dirty="0" smtClean="0">
                <a:solidFill>
                  <a:schemeClr val="bg1"/>
                </a:solidFill>
              </a:rPr>
              <a:t>- Helicase</a:t>
            </a:r>
          </a:p>
          <a:p>
            <a:r>
              <a:rPr lang="en-US" b="0" dirty="0" smtClean="0">
                <a:solidFill>
                  <a:schemeClr val="bg1"/>
                </a:solidFill>
              </a:rPr>
              <a:t>- Polymerase</a:t>
            </a:r>
            <a:endParaRPr lang="en-US" b="0" dirty="0">
              <a:solidFill>
                <a:schemeClr val="bg1"/>
              </a:solidFill>
            </a:endParaRPr>
          </a:p>
        </p:txBody>
      </p:sp>
      <p:sp>
        <p:nvSpPr>
          <p:cNvPr id="8" name="Down Arrow 7"/>
          <p:cNvSpPr/>
          <p:nvPr/>
        </p:nvSpPr>
        <p:spPr bwMode="auto">
          <a:xfrm>
            <a:off x="6766560" y="2785403"/>
            <a:ext cx="281354" cy="643597"/>
          </a:xfrm>
          <a:prstGeom prst="downArrow">
            <a:avLst/>
          </a:prstGeom>
          <a:solidFill>
            <a:srgbClr val="92D05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ahoma" charset="0"/>
              <a:ea typeface="ＭＳ Ｐゴシック" charset="0"/>
            </a:endParaRPr>
          </a:p>
        </p:txBody>
      </p:sp>
      <p:sp>
        <p:nvSpPr>
          <p:cNvPr id="9" name="Curved Down Arrow 8"/>
          <p:cNvSpPr/>
          <p:nvPr/>
        </p:nvSpPr>
        <p:spPr bwMode="auto">
          <a:xfrm rot="2624421">
            <a:off x="1385626" y="1560271"/>
            <a:ext cx="883450" cy="342527"/>
          </a:xfrm>
          <a:prstGeom prst="curvedDownArrow">
            <a:avLst/>
          </a:prstGeom>
          <a:solidFill>
            <a:srgbClr val="0099CC"/>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ahoma" charset="0"/>
              <a:ea typeface="ＭＳ Ｐゴシック" charset="0"/>
            </a:endParaRPr>
          </a:p>
        </p:txBody>
      </p:sp>
      <p:sp>
        <p:nvSpPr>
          <p:cNvPr id="14" name="Bent Arrow 13"/>
          <p:cNvSpPr/>
          <p:nvPr/>
        </p:nvSpPr>
        <p:spPr bwMode="auto">
          <a:xfrm flipH="1" flipV="1">
            <a:off x="3031855" y="3943234"/>
            <a:ext cx="527159" cy="1092886"/>
          </a:xfrm>
          <a:prstGeom prst="bentArrow">
            <a:avLst/>
          </a:prstGeom>
          <a:solidFill>
            <a:srgbClr val="92D05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ahoma" charset="0"/>
              <a:ea typeface="ＭＳ Ｐゴシック" charset="0"/>
            </a:endParaRPr>
          </a:p>
        </p:txBody>
      </p:sp>
      <p:sp>
        <p:nvSpPr>
          <p:cNvPr id="18" name="Down Arrow 17"/>
          <p:cNvSpPr/>
          <p:nvPr/>
        </p:nvSpPr>
        <p:spPr bwMode="auto">
          <a:xfrm>
            <a:off x="3304803" y="2569696"/>
            <a:ext cx="281354" cy="713457"/>
          </a:xfrm>
          <a:prstGeom prst="downArrow">
            <a:avLst/>
          </a:prstGeom>
          <a:solidFill>
            <a:srgbClr val="92D05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ahoma" charset="0"/>
              <a:ea typeface="ＭＳ Ｐゴシック" charset="0"/>
            </a:endParaRPr>
          </a:p>
        </p:txBody>
      </p:sp>
      <p:sp>
        <p:nvSpPr>
          <p:cNvPr id="19" name="Down Arrow 18"/>
          <p:cNvSpPr/>
          <p:nvPr/>
        </p:nvSpPr>
        <p:spPr bwMode="auto">
          <a:xfrm>
            <a:off x="7201009" y="4140190"/>
            <a:ext cx="281354" cy="643597"/>
          </a:xfrm>
          <a:prstGeom prst="downArrow">
            <a:avLst/>
          </a:prstGeom>
          <a:solidFill>
            <a:srgbClr val="92D05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ahoma" charset="0"/>
              <a:ea typeface="ＭＳ Ｐゴシック" charset="0"/>
            </a:endParaRPr>
          </a:p>
        </p:txBody>
      </p:sp>
      <p:sp>
        <p:nvSpPr>
          <p:cNvPr id="21" name="Bent Arrow 20"/>
          <p:cNvSpPr/>
          <p:nvPr/>
        </p:nvSpPr>
        <p:spPr bwMode="auto">
          <a:xfrm flipH="1" flipV="1">
            <a:off x="5751876" y="3682224"/>
            <a:ext cx="527159" cy="2046204"/>
          </a:xfrm>
          <a:prstGeom prst="bentArrow">
            <a:avLst/>
          </a:prstGeom>
          <a:solidFill>
            <a:srgbClr val="92D05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ahoma" charset="0"/>
              <a:ea typeface="ＭＳ Ｐゴシック" charset="0"/>
            </a:endParaRPr>
          </a:p>
        </p:txBody>
      </p:sp>
      <p:sp>
        <p:nvSpPr>
          <p:cNvPr id="22" name="TextBox 21"/>
          <p:cNvSpPr txBox="1"/>
          <p:nvPr/>
        </p:nvSpPr>
        <p:spPr>
          <a:xfrm>
            <a:off x="0" y="6519446"/>
            <a:ext cx="3501087" cy="338554"/>
          </a:xfrm>
          <a:prstGeom prst="rect">
            <a:avLst/>
          </a:prstGeom>
          <a:noFill/>
        </p:spPr>
        <p:txBody>
          <a:bodyPr wrap="none" rtlCol="0">
            <a:spAutoFit/>
          </a:bodyPr>
          <a:lstStyle/>
          <a:p>
            <a:r>
              <a:rPr lang="en-US" sz="1600" b="0" dirty="0" err="1" smtClean="0"/>
              <a:t>Aggarwal</a:t>
            </a:r>
            <a:r>
              <a:rPr lang="en-US" sz="1600" b="0" dirty="0" smtClean="0"/>
              <a:t>. Hepatology 2011;54:2218</a:t>
            </a:r>
            <a:endParaRPr lang="en-US" sz="1600" b="0" dirty="0"/>
          </a:p>
        </p:txBody>
      </p:sp>
    </p:spTree>
    <p:extLst>
      <p:ext uri="{BB962C8B-B14F-4D97-AF65-F5344CB8AC3E}">
        <p14:creationId xmlns:p14="http://schemas.microsoft.com/office/powerpoint/2010/main" xmlns="" val="15311903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22438"/>
            <a:ext cx="8382000" cy="4906962"/>
          </a:xfrm>
        </p:spPr>
        <p:txBody>
          <a:bodyPr>
            <a:normAutofit lnSpcReduction="10000"/>
          </a:bodyPr>
          <a:lstStyle/>
          <a:p>
            <a:pPr>
              <a:buFont typeface="Wingdings" panose="05000000000000000000" pitchFamily="2" charset="2"/>
              <a:buChar char="Ø"/>
            </a:pPr>
            <a:r>
              <a:rPr lang="en-US" altLang="en-US" sz="2400" b="1" dirty="0" smtClean="0">
                <a:latin typeface="Arial" panose="020B0604020202020204" pitchFamily="34" charset="0"/>
                <a:cs typeface="Arial" panose="020B0604020202020204" pitchFamily="34" charset="0"/>
              </a:rPr>
              <a:t>1978: Water-borne epidemic in Kashmir caused 20,000 icteric cases; 700 FH; 600 deaths; not HAV</a:t>
            </a:r>
          </a:p>
          <a:p>
            <a:pPr>
              <a:buFont typeface="Wingdings" panose="05000000000000000000" pitchFamily="2" charset="2"/>
              <a:buChar char="Ø"/>
            </a:pPr>
            <a:r>
              <a:rPr lang="en-US" altLang="en-US" sz="2400" b="1" dirty="0" smtClean="0">
                <a:latin typeface="Arial" panose="020B0604020202020204" pitchFamily="34" charset="0"/>
                <a:cs typeface="Arial" panose="020B0604020202020204" pitchFamily="34" charset="0"/>
              </a:rPr>
              <a:t>1980:  Epidemic hepatitis among  Russian soldiers in Afghanistan; not HAV related</a:t>
            </a:r>
          </a:p>
          <a:p>
            <a:pPr>
              <a:buFont typeface="Wingdings" panose="05000000000000000000" pitchFamily="2" charset="2"/>
              <a:buChar char="Ø"/>
            </a:pPr>
            <a:r>
              <a:rPr lang="en-US" altLang="en-US" sz="2400" b="1" dirty="0" smtClean="0">
                <a:latin typeface="Arial" panose="020B0604020202020204" pitchFamily="34" charset="0"/>
                <a:cs typeface="Arial" panose="020B0604020202020204" pitchFamily="34" charset="0"/>
              </a:rPr>
              <a:t>1983:  Russian/Armenian volunteer swallows fecal extract from 9 acute cases in the Afghan epidemic and recovers 27-30nm VLP from his acute phase stool (</a:t>
            </a:r>
            <a:r>
              <a:rPr lang="en-US" altLang="en-US" sz="2400" b="1" dirty="0" err="1" smtClean="0">
                <a:latin typeface="Arial" panose="020B0604020202020204" pitchFamily="34" charset="0"/>
                <a:cs typeface="Arial" panose="020B0604020202020204" pitchFamily="34" charset="0"/>
              </a:rPr>
              <a:t>Balayan</a:t>
            </a:r>
            <a:r>
              <a:rPr lang="en-US" altLang="en-US" sz="2400" b="1" dirty="0" smtClean="0">
                <a:latin typeface="Arial" panose="020B0604020202020204" pitchFamily="34" charset="0"/>
                <a:cs typeface="Arial" panose="020B0604020202020204" pitchFamily="34" charset="0"/>
              </a:rPr>
              <a:t>)</a:t>
            </a:r>
          </a:p>
          <a:p>
            <a:pPr>
              <a:buFont typeface="Wingdings" panose="05000000000000000000" pitchFamily="2" charset="2"/>
              <a:buChar char="Ø"/>
            </a:pPr>
            <a:r>
              <a:rPr lang="en-US" altLang="en-US" sz="2400" b="1" dirty="0" smtClean="0">
                <a:latin typeface="Arial" panose="020B0604020202020204" pitchFamily="34" charset="0"/>
                <a:cs typeface="Arial" panose="020B0604020202020204" pitchFamily="34" charset="0"/>
              </a:rPr>
              <a:t>CDC recovers identical VLP from macaques inoculated with acute phase stool; serial passage   </a:t>
            </a:r>
          </a:p>
          <a:p>
            <a:pPr>
              <a:buFont typeface="Wingdings" panose="05000000000000000000" pitchFamily="2" charset="2"/>
              <a:buChar char="Ø"/>
            </a:pPr>
            <a:r>
              <a:rPr lang="en-US" altLang="en-US" sz="2400" b="1" dirty="0" smtClean="0">
                <a:latin typeface="Arial" panose="020B0604020202020204" pitchFamily="34" charset="0"/>
                <a:cs typeface="Arial" panose="020B0604020202020204" pitchFamily="34" charset="0"/>
              </a:rPr>
              <a:t>1990: Bile from </a:t>
            </a:r>
            <a:r>
              <a:rPr lang="en-US" altLang="en-US" sz="2400" b="1" dirty="0" err="1" smtClean="0">
                <a:latin typeface="Arial" panose="020B0604020202020204" pitchFamily="34" charset="0"/>
                <a:cs typeface="Arial" panose="020B0604020202020204" pitchFamily="34" charset="0"/>
              </a:rPr>
              <a:t>cyno</a:t>
            </a:r>
            <a:r>
              <a:rPr lang="en-US" altLang="en-US" sz="2400" b="1" dirty="0" smtClean="0">
                <a:latin typeface="Arial" panose="020B0604020202020204" pitchFamily="34" charset="0"/>
                <a:cs typeface="Arial" panose="020B0604020202020204" pitchFamily="34" charset="0"/>
              </a:rPr>
              <a:t> macaques used in differential hybridization to clone HEV (Reyes, G:Gene Labs)</a:t>
            </a:r>
          </a:p>
        </p:txBody>
      </p:sp>
      <p:pic>
        <p:nvPicPr>
          <p:cNvPr id="5" name="Picture 1" descr="Kunduz Hospital art copy"/>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6400800" y="0"/>
            <a:ext cx="2438400" cy="182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4" descr="Day 1-5.tiff"/>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76225" y="0"/>
            <a:ext cx="1933575" cy="170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7" name="TextBox 7"/>
          <p:cNvSpPr txBox="1">
            <a:spLocks noChangeArrowheads="1"/>
          </p:cNvSpPr>
          <p:nvPr/>
        </p:nvSpPr>
        <p:spPr bwMode="auto">
          <a:xfrm>
            <a:off x="762000" y="457200"/>
            <a:ext cx="7239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3200">
                <a:solidFill>
                  <a:srgbClr val="FFFF00"/>
                </a:solidFill>
                <a:latin typeface="Arial Black" panose="020B0A04020102020204" pitchFamily="34" charset="0"/>
              </a:rPr>
              <a:t>HEV: HISTORY</a:t>
            </a:r>
          </a:p>
        </p:txBody>
      </p:sp>
    </p:spTree>
    <p:extLst>
      <p:ext uri="{BB962C8B-B14F-4D97-AF65-F5344CB8AC3E}">
        <p14:creationId xmlns:p14="http://schemas.microsoft.com/office/powerpoint/2010/main" xmlns="" val="32273596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4009" y="1828800"/>
            <a:ext cx="3966592" cy="5338936"/>
          </a:xfrm>
        </p:spPr>
        <p:txBody>
          <a:bodyPr/>
          <a:lstStyle/>
          <a:p>
            <a:pPr marL="0" indent="0" algn="r">
              <a:buNone/>
            </a:pPr>
            <a:r>
              <a:rPr lang="en-US" i="1" dirty="0">
                <a:solidFill>
                  <a:srgbClr val="FFC000"/>
                </a:solidFill>
                <a:latin typeface="Calibri" pitchFamily="34" charset="0"/>
              </a:rPr>
              <a:t>Dedicated to </a:t>
            </a:r>
            <a:r>
              <a:rPr lang="en-US" i="1" dirty="0" err="1">
                <a:solidFill>
                  <a:srgbClr val="FFC000"/>
                </a:solidFill>
                <a:latin typeface="Calibri" pitchFamily="34" charset="0"/>
              </a:rPr>
              <a:t>Dr</a:t>
            </a:r>
            <a:r>
              <a:rPr lang="en-US" i="1" dirty="0">
                <a:solidFill>
                  <a:srgbClr val="FFC000"/>
                </a:solidFill>
                <a:latin typeface="Calibri" pitchFamily="34" charset="0"/>
              </a:rPr>
              <a:t> Michael </a:t>
            </a:r>
            <a:r>
              <a:rPr lang="en-US" i="1" dirty="0" err="1">
                <a:solidFill>
                  <a:srgbClr val="FFC000"/>
                </a:solidFill>
                <a:latin typeface="Calibri" pitchFamily="34" charset="0"/>
              </a:rPr>
              <a:t>Balayan</a:t>
            </a:r>
            <a:r>
              <a:rPr lang="en-US" i="1" dirty="0">
                <a:solidFill>
                  <a:srgbClr val="FFC000"/>
                </a:solidFill>
                <a:latin typeface="Calibri" pitchFamily="34" charset="0"/>
              </a:rPr>
              <a:t>, who at much risk to his life undertook a self-inoculation experiment to prove the infectious and transmissible nature of the enteric non-A, non-B hepatitis agent (</a:t>
            </a:r>
            <a:r>
              <a:rPr lang="en-US" i="1" dirty="0" err="1">
                <a:solidFill>
                  <a:srgbClr val="FFC000"/>
                </a:solidFill>
                <a:latin typeface="Calibri" pitchFamily="34" charset="0"/>
              </a:rPr>
              <a:t>Balayan</a:t>
            </a:r>
            <a:r>
              <a:rPr lang="en-US" i="1" dirty="0">
                <a:solidFill>
                  <a:srgbClr val="FFC000"/>
                </a:solidFill>
                <a:latin typeface="Calibri" pitchFamily="34" charset="0"/>
              </a:rPr>
              <a:t> MS, et al. </a:t>
            </a:r>
            <a:r>
              <a:rPr lang="en-US" i="1" dirty="0" err="1">
                <a:solidFill>
                  <a:srgbClr val="FFC000"/>
                </a:solidFill>
                <a:latin typeface="Calibri" pitchFamily="34" charset="0"/>
              </a:rPr>
              <a:t>Intervirology</a:t>
            </a:r>
            <a:r>
              <a:rPr lang="en-US" i="1" dirty="0">
                <a:solidFill>
                  <a:srgbClr val="FFC000"/>
                </a:solidFill>
                <a:latin typeface="Calibri" pitchFamily="34" charset="0"/>
              </a:rPr>
              <a:t>; 20:23-31, 1983</a:t>
            </a:r>
            <a:r>
              <a:rPr lang="en-US" i="1" dirty="0" smtClean="0">
                <a:solidFill>
                  <a:srgbClr val="FFC000"/>
                </a:solidFill>
                <a:latin typeface="Calibri" pitchFamily="34" charset="0"/>
              </a:rPr>
              <a:t>)</a:t>
            </a:r>
          </a:p>
          <a:p>
            <a:pPr marL="0" indent="0" algn="r">
              <a:buNone/>
            </a:pPr>
            <a:endParaRPr lang="en-US" i="1" dirty="0">
              <a:solidFill>
                <a:srgbClr val="FFC000"/>
              </a:solidFill>
              <a:latin typeface="Calibri" pitchFamily="34" charset="0"/>
            </a:endParaRPr>
          </a:p>
          <a:p>
            <a:pPr marL="0" indent="0" algn="r">
              <a:buNone/>
            </a:pPr>
            <a:endParaRPr lang="en-US" i="1" dirty="0" smtClean="0">
              <a:solidFill>
                <a:srgbClr val="FFC000"/>
              </a:solidFill>
              <a:latin typeface="Calibri" pitchFamily="34" charset="0"/>
            </a:endParaRPr>
          </a:p>
        </p:txBody>
      </p:sp>
      <p:graphicFrame>
        <p:nvGraphicFramePr>
          <p:cNvPr id="19457" name="Object 1"/>
          <p:cNvGraphicFramePr>
            <a:graphicFrameLocks noChangeAspect="1"/>
          </p:cNvGraphicFramePr>
          <p:nvPr>
            <p:extLst/>
          </p:nvPr>
        </p:nvGraphicFramePr>
        <p:xfrm>
          <a:off x="683569" y="656691"/>
          <a:ext cx="3960440" cy="4892308"/>
        </p:xfrm>
        <a:graphic>
          <a:graphicData uri="http://schemas.openxmlformats.org/presentationml/2006/ole">
            <p:oleObj spid="_x0000_s4145" name="Photo Editor Photo" r:id="rId4" imgW="1228571" imgH="1504762" progId="">
              <p:embed/>
            </p:oleObj>
          </a:graphicData>
        </a:graphic>
      </p:graphicFrame>
    </p:spTree>
    <p:extLst>
      <p:ext uri="{BB962C8B-B14F-4D97-AF65-F5344CB8AC3E}">
        <p14:creationId xmlns:p14="http://schemas.microsoft.com/office/powerpoint/2010/main" xmlns="" val="875761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p:txBody>
          <a:bodyPr/>
          <a:lstStyle/>
          <a:p>
            <a:r>
              <a:rPr lang="en-US" dirty="0" smtClean="0"/>
              <a:t>None</a:t>
            </a:r>
            <a:endParaRPr lang="en-US" dirty="0"/>
          </a:p>
        </p:txBody>
      </p:sp>
    </p:spTree>
    <p:extLst>
      <p:ext uri="{BB962C8B-B14F-4D97-AF65-F5344CB8AC3E}">
        <p14:creationId xmlns:p14="http://schemas.microsoft.com/office/powerpoint/2010/main" xmlns="" val="2107622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 end of 1970s - 1980s</a:t>
            </a:r>
            <a:endParaRPr lang="en-US" sz="4000" dirty="0"/>
          </a:p>
        </p:txBody>
      </p:sp>
      <p:sp>
        <p:nvSpPr>
          <p:cNvPr id="5" name="Text Placeholder 4"/>
          <p:cNvSpPr>
            <a:spLocks noGrp="1"/>
          </p:cNvSpPr>
          <p:nvPr>
            <p:ph type="body" sz="half" idx="1"/>
          </p:nvPr>
        </p:nvSpPr>
        <p:spPr>
          <a:xfrm>
            <a:off x="899592" y="1880828"/>
            <a:ext cx="4536504" cy="4114800"/>
          </a:xfrm>
        </p:spPr>
        <p:txBody>
          <a:bodyPr>
            <a:normAutofit fontScale="92500" lnSpcReduction="20000"/>
          </a:bodyPr>
          <a:lstStyle/>
          <a:p>
            <a:r>
              <a:rPr lang="en-US" sz="2000" dirty="0"/>
              <a:t>Kashmir Valley, </a:t>
            </a:r>
            <a:r>
              <a:rPr lang="en-US" sz="2000" dirty="0" smtClean="0"/>
              <a:t>India</a:t>
            </a:r>
          </a:p>
          <a:p>
            <a:pPr lvl="1"/>
            <a:r>
              <a:rPr lang="en-US" sz="1600" dirty="0" smtClean="0"/>
              <a:t>Nov </a:t>
            </a:r>
            <a:r>
              <a:rPr lang="en-US" sz="1600" dirty="0"/>
              <a:t>1978-April 1979 </a:t>
            </a:r>
            <a:endParaRPr lang="en-US" sz="1600" dirty="0" smtClean="0"/>
          </a:p>
          <a:p>
            <a:pPr lvl="1"/>
            <a:r>
              <a:rPr lang="en-US" sz="1400" dirty="0" smtClean="0"/>
              <a:t>275 </a:t>
            </a:r>
            <a:r>
              <a:rPr lang="en-US" sz="1400" dirty="0"/>
              <a:t>clinical cases, 11-40 years old in villages with common water source, among 16,620 inhabitants </a:t>
            </a:r>
          </a:p>
          <a:p>
            <a:pPr lvl="1"/>
            <a:r>
              <a:rPr lang="en-US" sz="1800" dirty="0"/>
              <a:t>Rate of fulminant hepatitis was 4.4</a:t>
            </a:r>
            <a:r>
              <a:rPr lang="en-US" sz="1800" dirty="0" smtClean="0"/>
              <a:t>%</a:t>
            </a:r>
            <a:endParaRPr lang="en-US" sz="1800" dirty="0"/>
          </a:p>
          <a:p>
            <a:pPr lvl="2"/>
            <a:r>
              <a:rPr lang="en-US" sz="1400" i="1" dirty="0" err="1"/>
              <a:t>Khuroo</a:t>
            </a:r>
            <a:r>
              <a:rPr lang="en-US" sz="1400" i="1" dirty="0"/>
              <a:t> MS. Am J Med 1980; </a:t>
            </a:r>
            <a:r>
              <a:rPr lang="en-US" sz="1400" i="1" dirty="0" smtClean="0"/>
              <a:t>68</a:t>
            </a:r>
          </a:p>
          <a:p>
            <a:r>
              <a:rPr lang="en-US" sz="2000" dirty="0"/>
              <a:t>Former soviet republics of Central Asia- Turkmenistan, Kyrgyzstan, </a:t>
            </a:r>
            <a:r>
              <a:rPr lang="en-US" sz="2000" dirty="0" smtClean="0"/>
              <a:t>Uzbekistan, </a:t>
            </a:r>
            <a:r>
              <a:rPr lang="en-US" sz="1800" dirty="0" smtClean="0"/>
              <a:t>1980 </a:t>
            </a:r>
            <a:r>
              <a:rPr lang="en-US" sz="1800" dirty="0"/>
              <a:t>and 1986</a:t>
            </a:r>
          </a:p>
          <a:p>
            <a:pPr marL="0" indent="0" algn="r">
              <a:buNone/>
            </a:pPr>
            <a:r>
              <a:rPr lang="en-US" sz="1600" i="1" dirty="0" err="1"/>
              <a:t>Ketiladze</a:t>
            </a:r>
            <a:r>
              <a:rPr lang="en-US" sz="1600" i="1" dirty="0"/>
              <a:t> / </a:t>
            </a:r>
            <a:r>
              <a:rPr lang="en-US" sz="1600" i="1" dirty="0" err="1"/>
              <a:t>Favorov</a:t>
            </a:r>
            <a:r>
              <a:rPr lang="en-US" sz="1600" i="1" dirty="0"/>
              <a:t> / </a:t>
            </a:r>
            <a:r>
              <a:rPr lang="en-US" sz="1600" i="1" dirty="0" err="1"/>
              <a:t>Shahgildyan</a:t>
            </a:r>
            <a:endParaRPr lang="en-US" sz="2400" i="1" dirty="0"/>
          </a:p>
          <a:p>
            <a:r>
              <a:rPr lang="en-US" sz="2000" dirty="0" smtClean="0"/>
              <a:t>Smaller </a:t>
            </a:r>
            <a:r>
              <a:rPr lang="en-US" sz="2000" dirty="0"/>
              <a:t>outbreaks: India (1982), Nepal (1984), Algeria (1985), Mexico (1986) </a:t>
            </a:r>
            <a:endParaRPr lang="en-US" sz="2000" dirty="0" smtClean="0"/>
          </a:p>
          <a:p>
            <a:endParaRPr lang="en-US" sz="2000" dirty="0"/>
          </a:p>
          <a:p>
            <a:pPr lvl="1"/>
            <a:endParaRPr lang="en-US" sz="1800" dirty="0"/>
          </a:p>
          <a:p>
            <a:endParaRPr lang="en-US" sz="2800"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68144" y="1952836"/>
            <a:ext cx="2780544" cy="1663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596530" y="3969060"/>
            <a:ext cx="3052157" cy="21962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23020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5" name="Rectangle 5"/>
          <p:cNvSpPr>
            <a:spLocks noGrp="1" noChangeArrowheads="1"/>
          </p:cNvSpPr>
          <p:nvPr>
            <p:ph type="title"/>
          </p:nvPr>
        </p:nvSpPr>
        <p:spPr/>
        <p:txBody>
          <a:bodyPr/>
          <a:lstStyle/>
          <a:p>
            <a:pPr eaLnBrk="1" hangingPunct="1">
              <a:defRPr/>
            </a:pPr>
            <a:r>
              <a:rPr lang="en-US" sz="4000" dirty="0" smtClean="0"/>
              <a:t>Hepatitis E Virus (HEV)- Breakthrough of 1990s</a:t>
            </a:r>
          </a:p>
        </p:txBody>
      </p:sp>
      <p:sp>
        <p:nvSpPr>
          <p:cNvPr id="2" name="Content Placeholder 1"/>
          <p:cNvSpPr>
            <a:spLocks noGrp="1"/>
          </p:cNvSpPr>
          <p:nvPr>
            <p:ph idx="1"/>
          </p:nvPr>
        </p:nvSpPr>
        <p:spPr>
          <a:xfrm>
            <a:off x="935596" y="1844824"/>
            <a:ext cx="7740860" cy="4752528"/>
          </a:xfrm>
        </p:spPr>
        <p:txBody>
          <a:bodyPr>
            <a:normAutofit lnSpcReduction="10000"/>
          </a:bodyPr>
          <a:lstStyle/>
          <a:p>
            <a:pPr defTabSz="820738">
              <a:spcAft>
                <a:spcPts val="600"/>
              </a:spcAft>
              <a:defRPr/>
            </a:pPr>
            <a:r>
              <a:rPr lang="en-US" sz="2400" dirty="0" smtClean="0"/>
              <a:t>1990: Reyes isolated a nucleic acid clone representing part of hepatitis E viral genome from bile of an experimentally-infected animal. </a:t>
            </a:r>
          </a:p>
          <a:p>
            <a:pPr defTabSz="820738">
              <a:spcAft>
                <a:spcPts val="600"/>
              </a:spcAft>
              <a:defRPr/>
            </a:pPr>
            <a:r>
              <a:rPr lang="en-US" sz="2400" dirty="0" smtClean="0"/>
              <a:t>1991-1992: Tam and Huang sequenced entire HEV genome showing heterogeneity of Asian and Mexican isolates- genotypes 1 and 2, respectively. </a:t>
            </a:r>
          </a:p>
          <a:p>
            <a:pPr defTabSz="820738">
              <a:spcAft>
                <a:spcPts val="600"/>
              </a:spcAft>
              <a:defRPr/>
            </a:pPr>
            <a:r>
              <a:rPr lang="en-US" sz="2400" dirty="0" smtClean="0"/>
              <a:t>1992: Dawson developed first anti-HEV EIA showing that </a:t>
            </a:r>
            <a:r>
              <a:rPr lang="en-US" sz="2400" dirty="0" err="1" smtClean="0"/>
              <a:t>IgM</a:t>
            </a:r>
            <a:r>
              <a:rPr lang="en-US" sz="2400" dirty="0" smtClean="0"/>
              <a:t> is a short-lived marker of recent infection</a:t>
            </a:r>
          </a:p>
          <a:p>
            <a:pPr defTabSz="820738">
              <a:spcAft>
                <a:spcPts val="600"/>
              </a:spcAft>
              <a:defRPr/>
            </a:pPr>
            <a:r>
              <a:rPr lang="en-US" sz="2400" dirty="0" smtClean="0"/>
              <a:t>1992-2000: Improvement of serologic assays and development of molecular tests</a:t>
            </a:r>
          </a:p>
          <a:p>
            <a:pPr marL="0" indent="0" defTabSz="820738">
              <a:buNone/>
              <a:defRPr/>
            </a:pPr>
            <a:endParaRPr lang="en-US" sz="2400" dirty="0" smtClean="0"/>
          </a:p>
          <a:p>
            <a:pPr marL="0" indent="0" defTabSz="820738">
              <a:buNone/>
              <a:defRPr/>
            </a:pPr>
            <a:endParaRPr lang="en-US" sz="24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5240933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703" y="79169"/>
            <a:ext cx="7055380" cy="1400530"/>
          </a:xfrm>
        </p:spPr>
        <p:txBody>
          <a:bodyPr/>
          <a:lstStyle/>
          <a:p>
            <a:r>
              <a:rPr lang="en-US" dirty="0" smtClean="0"/>
              <a:t>HEV Genotypes</a:t>
            </a:r>
            <a:endParaRPr lang="en-US" dirty="0"/>
          </a:p>
        </p:txBody>
      </p:sp>
      <p:sp>
        <p:nvSpPr>
          <p:cNvPr id="4" name="Slide Number Placeholder 3"/>
          <p:cNvSpPr>
            <a:spLocks noGrp="1"/>
          </p:cNvSpPr>
          <p:nvPr>
            <p:ph type="sldNum" sz="quarter" idx="10"/>
          </p:nvPr>
        </p:nvSpPr>
        <p:spPr/>
        <p:txBody>
          <a:bodyPr/>
          <a:lstStyle/>
          <a:p>
            <a:pPr>
              <a:defRPr/>
            </a:pPr>
            <a:fld id="{BF856DA4-33D4-41BC-806A-64C3EF54376C}" type="slidenum">
              <a:rPr lang="en-US" smtClean="0"/>
              <a:pPr>
                <a:defRPr/>
              </a:pPr>
              <a:t>22</a:t>
            </a:fld>
            <a:endParaRPr lang="en-US"/>
          </a:p>
        </p:txBody>
      </p:sp>
      <p:pic>
        <p:nvPicPr>
          <p:cNvPr id="140185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8387" y="1447801"/>
            <a:ext cx="7484013" cy="50074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0" y="6519446"/>
            <a:ext cx="3501087" cy="338554"/>
          </a:xfrm>
          <a:prstGeom prst="rect">
            <a:avLst/>
          </a:prstGeom>
          <a:noFill/>
        </p:spPr>
        <p:txBody>
          <a:bodyPr wrap="none" rtlCol="0">
            <a:spAutoFit/>
          </a:bodyPr>
          <a:lstStyle/>
          <a:p>
            <a:r>
              <a:rPr lang="en-US" sz="1600" b="0" dirty="0" err="1"/>
              <a:t>Aggarwal</a:t>
            </a:r>
            <a:r>
              <a:rPr lang="en-US" sz="1600" b="0" dirty="0"/>
              <a:t>. Hepatology 2011;54:2218</a:t>
            </a:r>
          </a:p>
        </p:txBody>
      </p:sp>
      <p:sp>
        <p:nvSpPr>
          <p:cNvPr id="7" name="Content Placeholder 2"/>
          <p:cNvSpPr txBox="1">
            <a:spLocks/>
          </p:cNvSpPr>
          <p:nvPr/>
        </p:nvSpPr>
        <p:spPr bwMode="auto">
          <a:xfrm>
            <a:off x="228600" y="816830"/>
            <a:ext cx="8686800" cy="541402"/>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284163" indent="-284163" algn="l" rtl="0" eaLnBrk="0" fontAlgn="base" hangingPunct="0">
              <a:spcBef>
                <a:spcPct val="10000"/>
              </a:spcBef>
              <a:spcAft>
                <a:spcPct val="0"/>
              </a:spcAft>
              <a:buClr>
                <a:srgbClr val="003399"/>
              </a:buClr>
              <a:buSzPct val="120000"/>
              <a:buChar char="•"/>
              <a:defRPr sz="2400">
                <a:solidFill>
                  <a:schemeClr val="tx1"/>
                </a:solidFill>
                <a:latin typeface="+mn-lt"/>
                <a:ea typeface="+mn-ea"/>
                <a:cs typeface="ＭＳ Ｐゴシック"/>
              </a:defRPr>
            </a:lvl1pPr>
            <a:lvl2pPr marL="860425" indent="-293688" algn="l" rtl="0" eaLnBrk="0" fontAlgn="base" hangingPunct="0">
              <a:spcBef>
                <a:spcPct val="10000"/>
              </a:spcBef>
              <a:spcAft>
                <a:spcPct val="0"/>
              </a:spcAft>
              <a:buClr>
                <a:schemeClr val="folHlink"/>
              </a:buClr>
              <a:buSzPct val="120000"/>
              <a:buFont typeface="Tahoma" pitchFamily="34" charset="0"/>
              <a:buChar char="̵"/>
              <a:defRPr sz="2400">
                <a:solidFill>
                  <a:schemeClr val="tx1"/>
                </a:solidFill>
                <a:latin typeface="+mn-lt"/>
                <a:ea typeface="+mn-ea"/>
                <a:cs typeface="ＭＳ Ｐゴシック"/>
              </a:defRPr>
            </a:lvl2pPr>
            <a:lvl3pPr marL="1311275" indent="-282575" algn="l" rtl="0" eaLnBrk="0" fontAlgn="base" hangingPunct="0">
              <a:spcBef>
                <a:spcPct val="10000"/>
              </a:spcBef>
              <a:spcAft>
                <a:spcPct val="0"/>
              </a:spcAft>
              <a:buClr>
                <a:schemeClr val="folHlink"/>
              </a:buClr>
              <a:buSzPct val="120000"/>
              <a:buChar char="•"/>
              <a:defRPr sz="2400">
                <a:solidFill>
                  <a:schemeClr val="tx1"/>
                </a:solidFill>
                <a:latin typeface="+mn-lt"/>
                <a:ea typeface="+mn-ea"/>
                <a:cs typeface="ＭＳ Ｐゴシック"/>
              </a:defRPr>
            </a:lvl3pPr>
            <a:lvl4pPr marL="1773238" indent="-282575" algn="l" rtl="0" eaLnBrk="0" fontAlgn="base" hangingPunct="0">
              <a:spcBef>
                <a:spcPct val="10000"/>
              </a:spcBef>
              <a:spcAft>
                <a:spcPct val="0"/>
              </a:spcAft>
              <a:buClr>
                <a:schemeClr val="folHlink"/>
              </a:buClr>
              <a:buSzPct val="120000"/>
              <a:buChar char="•"/>
              <a:defRPr sz="2400">
                <a:solidFill>
                  <a:schemeClr val="tx1"/>
                </a:solidFill>
                <a:latin typeface="+mn-lt"/>
                <a:ea typeface="+mn-ea"/>
                <a:cs typeface="ＭＳ Ｐゴシック"/>
              </a:defRPr>
            </a:lvl4pPr>
            <a:lvl5pPr marL="2225675" indent="-284163" algn="l" rtl="0" eaLnBrk="0" fontAlgn="base" hangingPunct="0">
              <a:spcBef>
                <a:spcPct val="10000"/>
              </a:spcBef>
              <a:spcAft>
                <a:spcPct val="0"/>
              </a:spcAft>
              <a:buClr>
                <a:schemeClr val="folHlink"/>
              </a:buClr>
              <a:buSzPct val="120000"/>
              <a:buChar char="•"/>
              <a:defRPr sz="2400">
                <a:solidFill>
                  <a:schemeClr val="tx1"/>
                </a:solidFill>
                <a:latin typeface="+mn-lt"/>
                <a:ea typeface="+mn-ea"/>
                <a:cs typeface="ＭＳ Ｐゴシック"/>
              </a:defRPr>
            </a:lvl5pPr>
            <a:lvl6pPr marL="2682875" indent="-284163" algn="l" rtl="0" eaLnBrk="0" fontAlgn="base" hangingPunct="0">
              <a:spcBef>
                <a:spcPct val="10000"/>
              </a:spcBef>
              <a:spcAft>
                <a:spcPct val="0"/>
              </a:spcAft>
              <a:buClr>
                <a:schemeClr val="folHlink"/>
              </a:buClr>
              <a:buSzPct val="120000"/>
              <a:buChar char="•"/>
              <a:defRPr sz="2400">
                <a:solidFill>
                  <a:schemeClr val="tx1"/>
                </a:solidFill>
                <a:latin typeface="+mn-lt"/>
                <a:ea typeface="+mn-ea"/>
              </a:defRPr>
            </a:lvl6pPr>
            <a:lvl7pPr marL="3140075" indent="-284163" algn="l" rtl="0" eaLnBrk="0" fontAlgn="base" hangingPunct="0">
              <a:spcBef>
                <a:spcPct val="10000"/>
              </a:spcBef>
              <a:spcAft>
                <a:spcPct val="0"/>
              </a:spcAft>
              <a:buClr>
                <a:schemeClr val="folHlink"/>
              </a:buClr>
              <a:buSzPct val="120000"/>
              <a:buChar char="•"/>
              <a:defRPr sz="2400">
                <a:solidFill>
                  <a:schemeClr val="tx1"/>
                </a:solidFill>
                <a:latin typeface="+mn-lt"/>
                <a:ea typeface="+mn-ea"/>
              </a:defRPr>
            </a:lvl7pPr>
            <a:lvl8pPr marL="3597275" indent="-284163" algn="l" rtl="0" eaLnBrk="0" fontAlgn="base" hangingPunct="0">
              <a:spcBef>
                <a:spcPct val="10000"/>
              </a:spcBef>
              <a:spcAft>
                <a:spcPct val="0"/>
              </a:spcAft>
              <a:buClr>
                <a:schemeClr val="folHlink"/>
              </a:buClr>
              <a:buSzPct val="120000"/>
              <a:buChar char="•"/>
              <a:defRPr sz="2400">
                <a:solidFill>
                  <a:schemeClr val="tx1"/>
                </a:solidFill>
                <a:latin typeface="+mn-lt"/>
                <a:ea typeface="+mn-ea"/>
              </a:defRPr>
            </a:lvl8pPr>
            <a:lvl9pPr marL="4054475" indent="-284163" algn="l" rtl="0" eaLnBrk="0" fontAlgn="base" hangingPunct="0">
              <a:spcBef>
                <a:spcPct val="10000"/>
              </a:spcBef>
              <a:spcAft>
                <a:spcPct val="0"/>
              </a:spcAft>
              <a:buClr>
                <a:schemeClr val="folHlink"/>
              </a:buClr>
              <a:buSzPct val="120000"/>
              <a:buChar char="•"/>
              <a:defRPr sz="2400">
                <a:solidFill>
                  <a:schemeClr val="tx1"/>
                </a:solidFill>
                <a:latin typeface="+mn-lt"/>
                <a:ea typeface="+mn-ea"/>
              </a:defRPr>
            </a:lvl9pPr>
          </a:lstStyle>
          <a:p>
            <a:r>
              <a:rPr lang="en-US" sz="2000" b="0" dirty="0" smtClean="0"/>
              <a:t>5 genotypes: 1/2 (human), 3/4 (human, swine) and 5 (avian)</a:t>
            </a:r>
            <a:endParaRPr lang="en-US" sz="2000" b="0" dirty="0"/>
          </a:p>
        </p:txBody>
      </p:sp>
    </p:spTree>
    <p:extLst>
      <p:ext uri="{BB962C8B-B14F-4D97-AF65-F5344CB8AC3E}">
        <p14:creationId xmlns:p14="http://schemas.microsoft.com/office/powerpoint/2010/main" xmlns="" val="40138492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153400" cy="838200"/>
          </a:xfrm>
        </p:spPr>
        <p:txBody>
          <a:bodyPr/>
          <a:lstStyle/>
          <a:p>
            <a:r>
              <a:rPr lang="en-US" sz="3400" dirty="0" smtClean="0"/>
              <a:t>HEV: Clinical Differences Genotypes</a:t>
            </a:r>
            <a:endParaRPr lang="en-US" sz="3400" dirty="0"/>
          </a:p>
        </p:txBody>
      </p:sp>
      <p:sp>
        <p:nvSpPr>
          <p:cNvPr id="4" name="Content Placeholder 3"/>
          <p:cNvSpPr>
            <a:spLocks noGrp="1"/>
          </p:cNvSpPr>
          <p:nvPr>
            <p:ph sz="half" idx="2"/>
          </p:nvPr>
        </p:nvSpPr>
        <p:spPr/>
        <p:txBody>
          <a:bodyPr>
            <a:normAutofit/>
          </a:bodyPr>
          <a:lstStyle/>
          <a:p>
            <a:pPr lvl="1"/>
            <a:endParaRPr lang="en-US" dirty="0" smtClean="0"/>
          </a:p>
          <a:p>
            <a:pPr lvl="1"/>
            <a:endParaRPr lang="en-US" dirty="0" smtClean="0"/>
          </a:p>
          <a:p>
            <a:pPr lvl="1"/>
            <a:endParaRPr lang="en-US" dirty="0"/>
          </a:p>
        </p:txBody>
      </p:sp>
      <p:graphicFrame>
        <p:nvGraphicFramePr>
          <p:cNvPr id="13" name="Content Placeholder 12"/>
          <p:cNvGraphicFramePr>
            <a:graphicFrameLocks noGrp="1"/>
          </p:cNvGraphicFramePr>
          <p:nvPr>
            <p:ph sz="quarter" idx="4"/>
            <p:extLst>
              <p:ext uri="{D42A27DB-BD31-4B8C-83A1-F6EECF244321}">
                <p14:modId xmlns:p14="http://schemas.microsoft.com/office/powerpoint/2010/main" xmlns="" val="2325831803"/>
              </p:ext>
            </p:extLst>
          </p:nvPr>
        </p:nvGraphicFramePr>
        <p:xfrm>
          <a:off x="304800" y="914400"/>
          <a:ext cx="8610600" cy="5488003"/>
        </p:xfrm>
        <a:graphic>
          <a:graphicData uri="http://schemas.openxmlformats.org/drawingml/2006/table">
            <a:tbl>
              <a:tblPr firstRow="1" bandRow="1">
                <a:tableStyleId>{5C22544A-7EE6-4342-B048-85BDC9FD1C3A}</a:tableStyleId>
              </a:tblPr>
              <a:tblGrid>
                <a:gridCol w="2286000"/>
                <a:gridCol w="2971800"/>
                <a:gridCol w="3352800"/>
              </a:tblGrid>
              <a:tr h="586687">
                <a:tc>
                  <a:txBody>
                    <a:bodyPr/>
                    <a:lstStyle/>
                    <a:p>
                      <a:r>
                        <a:rPr lang="en-US" sz="1600" dirty="0" smtClean="0"/>
                        <a:t>Characteristics</a:t>
                      </a:r>
                      <a:endParaRPr lang="en-US" sz="1600" dirty="0"/>
                    </a:p>
                  </a:txBody>
                  <a:tcPr/>
                </a:tc>
                <a:tc>
                  <a:txBody>
                    <a:bodyPr/>
                    <a:lstStyle/>
                    <a:p>
                      <a:r>
                        <a:rPr lang="en-US" sz="1600" dirty="0" smtClean="0"/>
                        <a:t>Genotypes</a:t>
                      </a:r>
                      <a:r>
                        <a:rPr lang="en-US" sz="1600" baseline="0" dirty="0" smtClean="0"/>
                        <a:t> 1 and 2</a:t>
                      </a:r>
                      <a:endParaRPr lang="en-US" sz="1600" dirty="0"/>
                    </a:p>
                  </a:txBody>
                  <a:tcPr/>
                </a:tc>
                <a:tc>
                  <a:txBody>
                    <a:bodyPr/>
                    <a:lstStyle/>
                    <a:p>
                      <a:r>
                        <a:rPr lang="en-US" sz="1600" dirty="0" smtClean="0"/>
                        <a:t>Genotypes</a:t>
                      </a:r>
                      <a:r>
                        <a:rPr lang="en-US" sz="1600" baseline="0" dirty="0" smtClean="0"/>
                        <a:t> 3 and 4 </a:t>
                      </a:r>
                      <a:endParaRPr lang="en-US" sz="1600" dirty="0"/>
                    </a:p>
                  </a:txBody>
                  <a:tcPr/>
                </a:tc>
              </a:tr>
              <a:tr h="410486">
                <a:tc>
                  <a:txBody>
                    <a:bodyPr/>
                    <a:lstStyle/>
                    <a:p>
                      <a:r>
                        <a:rPr kumimoji="0" lang="en-US" sz="1600" b="0" i="0" u="none" strike="noStrike" kern="1200" baseline="0" dirty="0" smtClean="0">
                          <a:solidFill>
                            <a:schemeClr val="dk1"/>
                          </a:solidFill>
                          <a:latin typeface="+mn-lt"/>
                          <a:ea typeface="+mn-ea"/>
                          <a:cs typeface="+mn-cs"/>
                        </a:rPr>
                        <a:t>Occurrence in U.S.</a:t>
                      </a:r>
                      <a:endParaRPr lang="en-US" sz="1600" dirty="0"/>
                    </a:p>
                  </a:txBody>
                  <a:tcPr/>
                </a:tc>
                <a:tc>
                  <a:txBody>
                    <a:bodyPr/>
                    <a:lstStyle/>
                    <a:p>
                      <a:r>
                        <a:rPr kumimoji="0" lang="en-US" sz="1600" b="0" i="0" u="none" strike="noStrike" kern="1200" baseline="0" dirty="0" smtClean="0">
                          <a:solidFill>
                            <a:schemeClr val="dk1"/>
                          </a:solidFill>
                          <a:latin typeface="+mn-lt"/>
                          <a:ea typeface="+mn-ea"/>
                          <a:cs typeface="+mn-cs"/>
                        </a:rPr>
                        <a:t>Travel-related, imported</a:t>
                      </a:r>
                      <a:endParaRPr lang="en-US" sz="1600" dirty="0"/>
                    </a:p>
                  </a:txBody>
                  <a:tcPr/>
                </a:tc>
                <a:tc>
                  <a:txBody>
                    <a:bodyPr/>
                    <a:lstStyle/>
                    <a:p>
                      <a:r>
                        <a:rPr kumimoji="0" lang="en-US" sz="1600" b="0" i="0" u="none" strike="noStrike" kern="1200" baseline="0" dirty="0" smtClean="0">
                          <a:solidFill>
                            <a:schemeClr val="dk1"/>
                          </a:solidFill>
                          <a:latin typeface="+mn-lt"/>
                          <a:ea typeface="+mn-ea"/>
                          <a:cs typeface="+mn-cs"/>
                        </a:rPr>
                        <a:t>Autochthonous</a:t>
                      </a:r>
                      <a:endParaRPr lang="en-US" sz="1600" dirty="0"/>
                    </a:p>
                  </a:txBody>
                  <a:tcPr/>
                </a:tc>
              </a:tr>
              <a:tr h="410486">
                <a:tc>
                  <a:txBody>
                    <a:bodyPr/>
                    <a:lstStyle/>
                    <a:p>
                      <a:r>
                        <a:rPr kumimoji="0" lang="en-US" sz="1600" b="0" i="0" u="none" strike="noStrike" kern="1200" baseline="0" dirty="0" smtClean="0">
                          <a:solidFill>
                            <a:schemeClr val="dk1"/>
                          </a:solidFill>
                          <a:latin typeface="+mn-lt"/>
                          <a:ea typeface="+mn-ea"/>
                          <a:cs typeface="+mn-cs"/>
                        </a:rPr>
                        <a:t>Rate of icteric illness</a:t>
                      </a:r>
                      <a:endParaRPr lang="en-US" sz="1600" dirty="0"/>
                    </a:p>
                  </a:txBody>
                  <a:tcPr/>
                </a:tc>
                <a:tc>
                  <a:txBody>
                    <a:bodyPr/>
                    <a:lstStyle/>
                    <a:p>
                      <a:r>
                        <a:rPr lang="en-US" sz="1600" dirty="0" smtClean="0"/>
                        <a:t>High</a:t>
                      </a:r>
                      <a:endParaRPr lang="en-US" sz="1600" dirty="0"/>
                    </a:p>
                  </a:txBody>
                  <a:tcPr/>
                </a:tc>
                <a:tc>
                  <a:txBody>
                    <a:bodyPr/>
                    <a:lstStyle/>
                    <a:p>
                      <a:r>
                        <a:rPr lang="en-US" sz="1600" dirty="0" smtClean="0"/>
                        <a:t>Low</a:t>
                      </a:r>
                      <a:endParaRPr lang="en-US" sz="1600" dirty="0"/>
                    </a:p>
                  </a:txBody>
                  <a:tcPr/>
                </a:tc>
              </a:tr>
              <a:tr h="4552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baseline="0" dirty="0" smtClean="0">
                          <a:solidFill>
                            <a:schemeClr val="dk1"/>
                          </a:solidFill>
                          <a:latin typeface="+mn-lt"/>
                          <a:ea typeface="+mn-ea"/>
                          <a:cs typeface="+mn-cs"/>
                        </a:rPr>
                        <a:t>Infection</a:t>
                      </a:r>
                      <a:endParaRPr lang="en-US" sz="1600" dirty="0"/>
                    </a:p>
                  </a:txBody>
                  <a:tcPr/>
                </a:tc>
                <a:tc>
                  <a:txBody>
                    <a:bodyPr/>
                    <a:lstStyle/>
                    <a:p>
                      <a:endParaRPr lang="en-US" sz="1600" dirty="0"/>
                    </a:p>
                  </a:txBody>
                  <a:tcPr/>
                </a:tc>
                <a:tc>
                  <a:txBody>
                    <a:bodyPr/>
                    <a:lstStyle/>
                    <a:p>
                      <a:r>
                        <a:rPr lang="en-US" sz="1600" dirty="0" smtClean="0"/>
                        <a:t>Infection</a:t>
                      </a:r>
                      <a:r>
                        <a:rPr lang="en-US" sz="1600" baseline="0" dirty="0" smtClean="0"/>
                        <a:t> in majority of young healthy patients is asymptomatic</a:t>
                      </a:r>
                      <a:endParaRPr lang="en-US" sz="1600" dirty="0"/>
                    </a:p>
                  </a:txBody>
                  <a:tcPr/>
                </a:tc>
              </a:tr>
              <a:tr h="4552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Disease</a:t>
                      </a:r>
                      <a:endParaRPr lang="en-US" sz="1600" dirty="0"/>
                    </a:p>
                  </a:txBody>
                  <a:tcPr/>
                </a:tc>
                <a:tc>
                  <a:txBody>
                    <a:bodyPr/>
                    <a:lstStyle/>
                    <a:p>
                      <a:endParaRPr lang="en-US" sz="1600" dirty="0"/>
                    </a:p>
                  </a:txBody>
                  <a:tcPr/>
                </a:tc>
                <a:tc>
                  <a:txBody>
                    <a:bodyPr/>
                    <a:lstStyle/>
                    <a:p>
                      <a:endParaRPr lang="en-US" sz="1600" dirty="0"/>
                    </a:p>
                  </a:txBody>
                  <a:tcPr/>
                </a:tc>
              </a:tr>
              <a:tr h="410486">
                <a:tc>
                  <a:txBody>
                    <a:bodyPr/>
                    <a:lstStyle/>
                    <a:p>
                      <a:r>
                        <a:rPr kumimoji="0" lang="en-US" sz="1600" b="0" i="0" u="none" strike="noStrike" kern="1200" baseline="0" dirty="0" smtClean="0">
                          <a:solidFill>
                            <a:schemeClr val="dk1"/>
                          </a:solidFill>
                          <a:latin typeface="+mn-lt"/>
                          <a:ea typeface="+mn-ea"/>
                          <a:cs typeface="+mn-cs"/>
                        </a:rPr>
                        <a:t>        Age distribution</a:t>
                      </a:r>
                      <a:endParaRPr lang="en-US" sz="1600" dirty="0"/>
                    </a:p>
                  </a:txBody>
                  <a:tcPr/>
                </a:tc>
                <a:tc>
                  <a:txBody>
                    <a:bodyPr/>
                    <a:lstStyle/>
                    <a:p>
                      <a:r>
                        <a:rPr kumimoji="0" lang="en-US" sz="1600" b="0" i="0" u="none" strike="noStrike" kern="1200" baseline="0" dirty="0" smtClean="0">
                          <a:solidFill>
                            <a:schemeClr val="dk1"/>
                          </a:solidFill>
                          <a:latin typeface="+mn-lt"/>
                          <a:ea typeface="+mn-ea"/>
                          <a:cs typeface="+mn-cs"/>
                        </a:rPr>
                        <a:t>Rates highest adolescents and young adults</a:t>
                      </a:r>
                      <a:endParaRPr lang="en-US" sz="1600" dirty="0"/>
                    </a:p>
                  </a:txBody>
                  <a:tcPr/>
                </a:tc>
                <a:tc>
                  <a:txBody>
                    <a:bodyPr/>
                    <a:lstStyle/>
                    <a:p>
                      <a:r>
                        <a:rPr kumimoji="0" lang="en-US" sz="1600" b="0" i="0" u="none" strike="noStrike" kern="1200" baseline="0" dirty="0" smtClean="0">
                          <a:solidFill>
                            <a:schemeClr val="dk1"/>
                          </a:solidFill>
                          <a:latin typeface="+mn-lt"/>
                          <a:ea typeface="+mn-ea"/>
                          <a:cs typeface="+mn-cs"/>
                        </a:rPr>
                        <a:t>Rates highest among older adults (</a:t>
                      </a:r>
                      <a:r>
                        <a:rPr kumimoji="0" lang="en-US" sz="1600" b="0" i="0" u="none" strike="noStrike" kern="1200" baseline="0" dirty="0" err="1" smtClean="0">
                          <a:solidFill>
                            <a:schemeClr val="dk1"/>
                          </a:solidFill>
                          <a:latin typeface="+mn-lt"/>
                          <a:ea typeface="+mn-ea"/>
                          <a:cs typeface="+mn-cs"/>
                        </a:rPr>
                        <a:t>ave</a:t>
                      </a:r>
                      <a:r>
                        <a:rPr kumimoji="0" lang="en-US" sz="1600" b="0" i="0" u="none" strike="noStrike" kern="1200" baseline="0" dirty="0" smtClean="0">
                          <a:solidFill>
                            <a:schemeClr val="dk1"/>
                          </a:solidFill>
                          <a:latin typeface="+mn-lt"/>
                          <a:ea typeface="+mn-ea"/>
                          <a:cs typeface="+mn-cs"/>
                        </a:rPr>
                        <a:t> 60 </a:t>
                      </a:r>
                      <a:r>
                        <a:rPr kumimoji="0" lang="en-US" sz="1600" b="0" i="0" u="none" strike="noStrike" kern="1200" baseline="0" dirty="0" err="1" smtClean="0">
                          <a:solidFill>
                            <a:schemeClr val="dk1"/>
                          </a:solidFill>
                          <a:latin typeface="+mn-lt"/>
                          <a:ea typeface="+mn-ea"/>
                          <a:cs typeface="+mn-cs"/>
                        </a:rPr>
                        <a:t>yrs</a:t>
                      </a:r>
                      <a:r>
                        <a:rPr kumimoji="0" lang="en-US" sz="1600" b="0" i="0" u="none" strike="noStrike" kern="1200" baseline="0" dirty="0" smtClean="0">
                          <a:solidFill>
                            <a:schemeClr val="dk1"/>
                          </a:solidFill>
                          <a:latin typeface="+mn-lt"/>
                          <a:ea typeface="+mn-ea"/>
                          <a:cs typeface="+mn-cs"/>
                        </a:rPr>
                        <a:t>), co morbidities</a:t>
                      </a:r>
                      <a:endParaRPr lang="en-US" sz="1600" dirty="0"/>
                    </a:p>
                  </a:txBody>
                  <a:tcPr/>
                </a:tc>
              </a:tr>
              <a:tr h="410486">
                <a:tc>
                  <a:txBody>
                    <a:bodyPr/>
                    <a:lstStyle/>
                    <a:p>
                      <a:r>
                        <a:rPr kumimoji="0" lang="en-US" sz="1600" b="0" i="0" u="none" strike="noStrike" kern="1200" baseline="0" dirty="0" smtClean="0">
                          <a:solidFill>
                            <a:schemeClr val="dk1"/>
                          </a:solidFill>
                          <a:latin typeface="+mn-lt"/>
                          <a:ea typeface="+mn-ea"/>
                          <a:cs typeface="+mn-cs"/>
                        </a:rPr>
                        <a:t>         Sex distribution</a:t>
                      </a:r>
                      <a:endParaRPr lang="en-US" sz="1600" dirty="0"/>
                    </a:p>
                  </a:txBody>
                  <a:tcPr/>
                </a:tc>
                <a:tc>
                  <a:txBody>
                    <a:bodyPr/>
                    <a:lstStyle/>
                    <a:p>
                      <a:r>
                        <a:rPr kumimoji="0" lang="en-US" sz="1600" b="0" i="0" u="none" strike="noStrike" kern="1200" baseline="0" dirty="0" smtClean="0">
                          <a:solidFill>
                            <a:schemeClr val="dk1"/>
                          </a:solidFill>
                          <a:latin typeface="+mn-lt"/>
                          <a:ea typeface="+mn-ea"/>
                          <a:cs typeface="+mn-cs"/>
                        </a:rPr>
                        <a:t>Similar rates men/women</a:t>
                      </a:r>
                      <a:endParaRPr lang="en-US" sz="1600" dirty="0"/>
                    </a:p>
                  </a:txBody>
                  <a:tcPr/>
                </a:tc>
                <a:tc>
                  <a:txBody>
                    <a:bodyPr/>
                    <a:lstStyle/>
                    <a:p>
                      <a:r>
                        <a:rPr kumimoji="0" lang="en-US" sz="1600" b="0" i="0" u="none" strike="noStrike" kern="1200" baseline="0" dirty="0" smtClean="0">
                          <a:solidFill>
                            <a:schemeClr val="dk1"/>
                          </a:solidFill>
                          <a:latin typeface="+mn-lt"/>
                          <a:ea typeface="+mn-ea"/>
                          <a:cs typeface="+mn-cs"/>
                        </a:rPr>
                        <a:t>Higher rates men &gt;3:1</a:t>
                      </a:r>
                      <a:endParaRPr lang="en-US" sz="1600" dirty="0"/>
                    </a:p>
                  </a:txBody>
                  <a:tcPr/>
                </a:tc>
              </a:tr>
              <a:tr h="410486">
                <a:tc>
                  <a:txBody>
                    <a:bodyPr/>
                    <a:lstStyle/>
                    <a:p>
                      <a:r>
                        <a:rPr lang="en-US" sz="1600" dirty="0" smtClean="0"/>
                        <a:t>Mortality</a:t>
                      </a:r>
                      <a:endParaRPr lang="en-US" sz="1600" dirty="0"/>
                    </a:p>
                  </a:txBody>
                  <a:tcPr/>
                </a:tc>
                <a:tc>
                  <a:txBody>
                    <a:bodyPr/>
                    <a:lstStyle/>
                    <a:p>
                      <a:r>
                        <a:rPr lang="en-US" sz="1600" dirty="0" smtClean="0"/>
                        <a:t>High among</a:t>
                      </a:r>
                      <a:r>
                        <a:rPr lang="en-US" sz="1600" baseline="0" dirty="0" smtClean="0"/>
                        <a:t> pregnant women(10-25%) 3</a:t>
                      </a:r>
                      <a:r>
                        <a:rPr lang="en-US" sz="1600" baseline="30000" dirty="0" smtClean="0"/>
                        <a:t>rd</a:t>
                      </a:r>
                      <a:r>
                        <a:rPr lang="en-US" sz="1600" baseline="0" dirty="0" smtClean="0"/>
                        <a:t> trimester</a:t>
                      </a:r>
                      <a:endParaRPr lang="en-US" sz="1600" dirty="0"/>
                    </a:p>
                  </a:txBody>
                  <a:tcPr/>
                </a:tc>
                <a:tc>
                  <a:txBody>
                    <a:bodyPr/>
                    <a:lstStyle/>
                    <a:p>
                      <a:r>
                        <a:rPr lang="en-US" sz="1600" dirty="0" smtClean="0"/>
                        <a:t>High older</a:t>
                      </a:r>
                      <a:r>
                        <a:rPr lang="en-US" sz="1600" baseline="0" dirty="0" smtClean="0"/>
                        <a:t> adults</a:t>
                      </a:r>
                    </a:p>
                    <a:p>
                      <a:r>
                        <a:rPr lang="en-US" sz="1600" baseline="0" dirty="0" smtClean="0"/>
                        <a:t>Chronic liver </a:t>
                      </a:r>
                      <a:r>
                        <a:rPr lang="en-US" sz="1600" baseline="0" dirty="0" err="1" smtClean="0"/>
                        <a:t>dz</a:t>
                      </a:r>
                      <a:r>
                        <a:rPr lang="en-US" sz="1600" baseline="0" dirty="0" smtClean="0"/>
                        <a:t> up to 70%</a:t>
                      </a:r>
                      <a:endParaRPr lang="en-US" sz="1600" dirty="0"/>
                    </a:p>
                  </a:txBody>
                  <a:tcPr/>
                </a:tc>
              </a:tr>
              <a:tr h="410486">
                <a:tc>
                  <a:txBody>
                    <a:bodyPr/>
                    <a:lstStyle/>
                    <a:p>
                      <a:r>
                        <a:rPr lang="en-US" sz="1600" dirty="0" smtClean="0"/>
                        <a:t>Extra hepatic features</a:t>
                      </a:r>
                      <a:endParaRPr lang="en-US" sz="1600" dirty="0"/>
                    </a:p>
                  </a:txBody>
                  <a:tcPr/>
                </a:tc>
                <a:tc>
                  <a:txBody>
                    <a:bodyPr/>
                    <a:lstStyle/>
                    <a:p>
                      <a:r>
                        <a:rPr lang="en-US" sz="1600" dirty="0" smtClean="0"/>
                        <a:t>Few</a:t>
                      </a:r>
                      <a:endParaRPr lang="en-US" sz="1600" dirty="0"/>
                    </a:p>
                  </a:txBody>
                  <a:tcPr/>
                </a:tc>
                <a:tc>
                  <a:txBody>
                    <a:bodyPr/>
                    <a:lstStyle/>
                    <a:p>
                      <a:r>
                        <a:rPr lang="en-US" sz="1600" dirty="0" smtClean="0"/>
                        <a:t>Neurologic</a:t>
                      </a:r>
                      <a:r>
                        <a:rPr lang="en-US" sz="1600" baseline="0" dirty="0" smtClean="0"/>
                        <a:t> complications, glomerulonephritis</a:t>
                      </a:r>
                      <a:endParaRPr lang="en-US" sz="1600" dirty="0"/>
                    </a:p>
                  </a:txBody>
                  <a:tcPr/>
                </a:tc>
              </a:tr>
              <a:tr h="410486">
                <a:tc>
                  <a:txBody>
                    <a:bodyPr/>
                    <a:lstStyle/>
                    <a:p>
                      <a:r>
                        <a:rPr lang="en-US" sz="1600" dirty="0" smtClean="0"/>
                        <a:t>Chronic infection</a:t>
                      </a:r>
                      <a:endParaRPr lang="en-US" sz="1600" dirty="0"/>
                    </a:p>
                  </a:txBody>
                  <a:tcPr/>
                </a:tc>
                <a:tc>
                  <a:txBody>
                    <a:bodyPr/>
                    <a:lstStyle/>
                    <a:p>
                      <a:r>
                        <a:rPr lang="en-US" sz="1600" dirty="0" smtClean="0"/>
                        <a:t>None</a:t>
                      </a:r>
                      <a:endParaRPr lang="en-US" sz="1600" dirty="0"/>
                    </a:p>
                  </a:txBody>
                  <a:tcPr/>
                </a:tc>
                <a:tc>
                  <a:txBody>
                    <a:bodyPr/>
                    <a:lstStyle/>
                    <a:p>
                      <a:r>
                        <a:rPr lang="en-US" sz="1600" dirty="0" smtClean="0"/>
                        <a:t>I</a:t>
                      </a:r>
                      <a:r>
                        <a:rPr lang="en-US" sz="1600" baseline="0" dirty="0" smtClean="0"/>
                        <a:t>mmunosuppressed (common)</a:t>
                      </a:r>
                      <a:endParaRPr lang="en-US" sz="1600" dirty="0"/>
                    </a:p>
                  </a:txBody>
                  <a:tcPr/>
                </a:tc>
              </a:tr>
            </a:tbl>
          </a:graphicData>
        </a:graphic>
      </p:graphicFrame>
      <p:sp>
        <p:nvSpPr>
          <p:cNvPr id="5" name="Rectangle 4"/>
          <p:cNvSpPr/>
          <p:nvPr/>
        </p:nvSpPr>
        <p:spPr>
          <a:xfrm>
            <a:off x="1333875" y="6519446"/>
            <a:ext cx="5170005" cy="276999"/>
          </a:xfrm>
          <a:prstGeom prst="rect">
            <a:avLst/>
          </a:prstGeom>
        </p:spPr>
        <p:txBody>
          <a:bodyPr wrap="none">
            <a:spAutoFit/>
          </a:bodyPr>
          <a:lstStyle/>
          <a:p>
            <a:r>
              <a:rPr lang="en-US" sz="1200" dirty="0" err="1" smtClean="0"/>
              <a:t>Hoofnagle</a:t>
            </a:r>
            <a:r>
              <a:rPr lang="en-US" sz="1200" dirty="0" smtClean="0"/>
              <a:t>  NEJM 2012;367:1237-44; </a:t>
            </a:r>
            <a:r>
              <a:rPr lang="en-US" sz="1200" dirty="0" err="1" smtClean="0"/>
              <a:t>Kamar</a:t>
            </a:r>
            <a:r>
              <a:rPr lang="en-US" sz="1200" dirty="0" smtClean="0"/>
              <a:t> Lancet 2012;379:2477-2488</a:t>
            </a:r>
            <a:endParaRPr lang="en-US" sz="1200" dirty="0"/>
          </a:p>
        </p:txBody>
      </p:sp>
    </p:spTree>
    <p:extLst>
      <p:ext uri="{BB962C8B-B14F-4D97-AF65-F5344CB8AC3E}">
        <p14:creationId xmlns:p14="http://schemas.microsoft.com/office/powerpoint/2010/main" xmlns="" val="16527247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447800"/>
            <a:ext cx="5791200" cy="5334000"/>
          </a:xfrm>
        </p:spPr>
        <p:txBody>
          <a:bodyPr>
            <a:normAutofit/>
          </a:bodyPr>
          <a:lstStyle/>
          <a:p>
            <a:pPr>
              <a:buFont typeface="Wingdings" pitchFamily="2" charset="2"/>
              <a:buChar char="Ø"/>
              <a:defRPr/>
            </a:pPr>
            <a:r>
              <a:rPr lang="en-US" sz="2000" b="1" dirty="0" smtClean="0">
                <a:latin typeface="Arial" pitchFamily="34" charset="0"/>
                <a:cs typeface="Arial" pitchFamily="34" charset="0"/>
              </a:rPr>
              <a:t>Gastro Elitism Movement:  wild boar </a:t>
            </a:r>
            <a:r>
              <a:rPr lang="en-US" sz="2000" b="1" dirty="0" err="1" smtClean="0">
                <a:latin typeface="Arial" pitchFamily="34" charset="0"/>
                <a:cs typeface="Arial" pitchFamily="34" charset="0"/>
              </a:rPr>
              <a:t>pappardelli</a:t>
            </a:r>
            <a:r>
              <a:rPr lang="en-US" sz="2000" b="1" dirty="0" smtClean="0">
                <a:latin typeface="Arial" pitchFamily="34" charset="0"/>
                <a:cs typeface="Arial" pitchFamily="34" charset="0"/>
              </a:rPr>
              <a:t>, pigs feet Milanese</a:t>
            </a:r>
          </a:p>
          <a:p>
            <a:pPr>
              <a:buFont typeface="Wingdings" pitchFamily="2" charset="2"/>
              <a:buChar char="Ø"/>
              <a:defRPr/>
            </a:pPr>
            <a:r>
              <a:rPr lang="en-US" sz="2000" b="1" dirty="0" err="1" smtClean="0">
                <a:latin typeface="Arial" pitchFamily="34" charset="0"/>
                <a:cs typeface="Arial" pitchFamily="34" charset="0"/>
              </a:rPr>
              <a:t>Figatelli</a:t>
            </a:r>
            <a:r>
              <a:rPr lang="en-US" sz="2000" b="1" dirty="0" smtClean="0">
                <a:latin typeface="Arial" pitchFamily="34" charset="0"/>
                <a:cs typeface="Arial" pitchFamily="34" charset="0"/>
              </a:rPr>
              <a:t> (raw pork sausage) : favorite in Southern France</a:t>
            </a:r>
          </a:p>
          <a:p>
            <a:pPr>
              <a:buFont typeface="Wingdings" pitchFamily="2" charset="2"/>
              <a:buChar char="Ø"/>
              <a:defRPr/>
            </a:pPr>
            <a:r>
              <a:rPr lang="en-US" sz="2000" b="1" dirty="0" smtClean="0">
                <a:latin typeface="Arial" pitchFamily="34" charset="0"/>
                <a:cs typeface="Arial" pitchFamily="34" charset="0"/>
              </a:rPr>
              <a:t>Liver slime from pig poop is pooled and used to irrigate soil and plants</a:t>
            </a:r>
          </a:p>
          <a:p>
            <a:pPr marL="136525" indent="0">
              <a:buFont typeface="Wingdings 2" panose="05020102010507070707" pitchFamily="18" charset="2"/>
              <a:buNone/>
              <a:defRPr/>
            </a:pPr>
            <a:r>
              <a:rPr lang="en-US" sz="2000" b="1" dirty="0" smtClean="0">
                <a:latin typeface="Arial" pitchFamily="34" charset="0"/>
                <a:cs typeface="Arial" pitchFamily="34" charset="0"/>
              </a:rPr>
              <a:t>      (don’t forget to eat your veggies)</a:t>
            </a:r>
          </a:p>
          <a:p>
            <a:pPr>
              <a:buFont typeface="Wingdings" pitchFamily="2" charset="2"/>
              <a:buChar char="Ø"/>
              <a:defRPr/>
            </a:pPr>
            <a:r>
              <a:rPr lang="en-US" sz="2000" b="1" dirty="0" smtClean="0">
                <a:latin typeface="Arial" pitchFamily="34" charset="0"/>
                <a:cs typeface="Arial" pitchFamily="34" charset="0"/>
              </a:rPr>
              <a:t>Dunkin Donuts sells pork donuts in China</a:t>
            </a:r>
          </a:p>
          <a:p>
            <a:pPr>
              <a:buFont typeface="Wingdings" pitchFamily="2" charset="2"/>
              <a:buChar char="Ø"/>
              <a:defRPr/>
            </a:pPr>
            <a:r>
              <a:rPr lang="en-US" sz="2000" b="1" dirty="0" smtClean="0">
                <a:latin typeface="Arial" pitchFamily="34" charset="0"/>
                <a:cs typeface="Arial" pitchFamily="34" charset="0"/>
              </a:rPr>
              <a:t>Scrapple made from pig heads and liver</a:t>
            </a:r>
          </a:p>
          <a:p>
            <a:pPr>
              <a:buFont typeface="Wingdings" pitchFamily="2" charset="2"/>
              <a:buChar char="Ø"/>
              <a:defRPr/>
            </a:pPr>
            <a:r>
              <a:rPr lang="en-US" sz="2000" b="1" dirty="0" smtClean="0">
                <a:latin typeface="Arial" pitchFamily="34" charset="0"/>
                <a:cs typeface="Arial" pitchFamily="34" charset="0"/>
              </a:rPr>
              <a:t>11% of raw pig liver in US markets tested  HEV RNA+</a:t>
            </a:r>
          </a:p>
          <a:p>
            <a:pPr>
              <a:buFont typeface="Wingdings" pitchFamily="2" charset="2"/>
              <a:buChar char="Ø"/>
              <a:defRPr/>
            </a:pPr>
            <a:r>
              <a:rPr lang="en-US" sz="2000" b="1" dirty="0" smtClean="0">
                <a:latin typeface="Arial" pitchFamily="34" charset="0"/>
                <a:cs typeface="Arial" pitchFamily="34" charset="0"/>
              </a:rPr>
              <a:t>USDA recommendations: </a:t>
            </a:r>
          </a:p>
          <a:p>
            <a:pPr lvl="1">
              <a:buFont typeface="Wingdings" pitchFamily="2" charset="2"/>
              <a:buChar char="Ø"/>
              <a:defRPr/>
            </a:pPr>
            <a:r>
              <a:rPr lang="en-US" sz="1800" b="1" dirty="0" smtClean="0">
                <a:latin typeface="Arial" pitchFamily="34" charset="0"/>
                <a:cs typeface="Arial" pitchFamily="34" charset="0"/>
              </a:rPr>
              <a:t>cook pork meat to 145F; organ meats to 160F</a:t>
            </a:r>
            <a:endParaRPr lang="en-US" sz="1800" b="1" dirty="0">
              <a:latin typeface="Arial" pitchFamily="34" charset="0"/>
              <a:cs typeface="Arial" pitchFamily="34" charset="0"/>
            </a:endParaRPr>
          </a:p>
        </p:txBody>
      </p:sp>
      <p:pic>
        <p:nvPicPr>
          <p:cNvPr id="12291" name="Content Placeholder 4"/>
          <p:cNvPicPr>
            <a:picLocks noGrp="1" noChangeAspect="1"/>
          </p:cNvPicPr>
          <p:nvPr>
            <p:ph sz="half" idx="2"/>
          </p:nvPr>
        </p:nvPicPr>
        <p:blipFill>
          <a:blip r:embed="rId2">
            <a:extLst>
              <a:ext uri="{28A0092B-C50C-407E-A947-70E740481C1C}">
                <a14:useLocalDpi xmlns:a14="http://schemas.microsoft.com/office/drawing/2010/main" xmlns="" val="0"/>
              </a:ext>
            </a:extLst>
          </a:blip>
          <a:srcRect/>
          <a:stretch>
            <a:fillRect/>
          </a:stretch>
        </p:blipFill>
        <p:spPr>
          <a:xfrm>
            <a:off x="6324600" y="1558925"/>
            <a:ext cx="2325688" cy="4918075"/>
          </a:xfrm>
        </p:spPr>
      </p:pic>
      <p:sp>
        <p:nvSpPr>
          <p:cNvPr id="12292" name="TextBox 5"/>
          <p:cNvSpPr txBox="1">
            <a:spLocks noChangeArrowheads="1"/>
          </p:cNvSpPr>
          <p:nvPr/>
        </p:nvSpPr>
        <p:spPr bwMode="auto">
          <a:xfrm>
            <a:off x="76200" y="435114"/>
            <a:ext cx="86868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2000" b="1" dirty="0">
                <a:solidFill>
                  <a:srgbClr val="FFFF00"/>
                </a:solidFill>
                <a:latin typeface="Arial" panose="020B0604020202020204" pitchFamily="34" charset="0"/>
                <a:cs typeface="Arial" panose="020B0604020202020204" pitchFamily="34" charset="0"/>
              </a:rPr>
              <a:t>How  Might Non-Swine Handlers be Exposed to Contaminated Pork?</a:t>
            </a:r>
            <a:br>
              <a:rPr lang="en-US" altLang="en-US" sz="2000" b="1" dirty="0">
                <a:solidFill>
                  <a:srgbClr val="FFFF00"/>
                </a:solidFill>
                <a:latin typeface="Arial" panose="020B0604020202020204" pitchFamily="34" charset="0"/>
                <a:cs typeface="Arial" panose="020B0604020202020204" pitchFamily="34" charset="0"/>
              </a:rPr>
            </a:br>
            <a:r>
              <a:rPr lang="en-US" altLang="en-US" sz="2000" b="1" dirty="0">
                <a:solidFill>
                  <a:srgbClr val="FFFF00"/>
                </a:solidFill>
                <a:latin typeface="Arial" panose="020B0604020202020204" pitchFamily="34" charset="0"/>
                <a:cs typeface="Arial" panose="020B0604020202020204" pitchFamily="34" charset="0"/>
              </a:rPr>
              <a:t>[Caution: </a:t>
            </a:r>
            <a:r>
              <a:rPr lang="en-US" altLang="en-US" sz="2000" b="1" dirty="0" smtClean="0">
                <a:solidFill>
                  <a:srgbClr val="FFFF00"/>
                </a:solidFill>
                <a:latin typeface="Arial" panose="020B0604020202020204" pitchFamily="34" charset="0"/>
                <a:cs typeface="Arial" panose="020B0604020202020204" pitchFamily="34" charset="0"/>
              </a:rPr>
              <a:t>“This </a:t>
            </a:r>
            <a:r>
              <a:rPr lang="en-US" altLang="en-US" sz="2000" b="1" dirty="0">
                <a:solidFill>
                  <a:srgbClr val="FFFF00"/>
                </a:solidFill>
                <a:latin typeface="Arial" panose="020B0604020202020204" pitchFamily="34" charset="0"/>
                <a:cs typeface="Arial" panose="020B0604020202020204" pitchFamily="34" charset="0"/>
              </a:rPr>
              <a:t>slide is not for the </a:t>
            </a:r>
            <a:r>
              <a:rPr lang="en-US" altLang="en-US" sz="2000" b="1" dirty="0" smtClean="0">
                <a:solidFill>
                  <a:srgbClr val="FFFF00"/>
                </a:solidFill>
                <a:latin typeface="Arial" panose="020B0604020202020204" pitchFamily="34" charset="0"/>
                <a:cs typeface="Arial" panose="020B0604020202020204" pitchFamily="34" charset="0"/>
              </a:rPr>
              <a:t>queasy” Dr Harvey Alter] </a:t>
            </a:r>
            <a:endParaRPr lang="en-US" altLang="en-US" sz="2000" b="1" dirty="0"/>
          </a:p>
        </p:txBody>
      </p:sp>
    </p:spTree>
    <p:extLst>
      <p:ext uri="{BB962C8B-B14F-4D97-AF65-F5344CB8AC3E}">
        <p14:creationId xmlns:p14="http://schemas.microsoft.com/office/powerpoint/2010/main" xmlns="" val="1290364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609600" y="228600"/>
            <a:ext cx="76962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a:latin typeface="Arial Black" panose="020B0A04020102020204" pitchFamily="34" charset="0"/>
              </a:rPr>
              <a:t>ASIAN SEAFOOD RAISED ON PIG FECES APPROVED FOR US CONSUMERS</a:t>
            </a:r>
          </a:p>
          <a:p>
            <a:pPr algn="ctr"/>
            <a:r>
              <a:rPr lang="en-US" altLang="en-US">
                <a:latin typeface="Arial Black" panose="020B0A04020102020204" pitchFamily="34" charset="0"/>
              </a:rPr>
              <a:t>      (Bloomberg News)</a:t>
            </a:r>
          </a:p>
        </p:txBody>
      </p:sp>
      <p:sp>
        <p:nvSpPr>
          <p:cNvPr id="6" name="TextBox 5"/>
          <p:cNvSpPr txBox="1">
            <a:spLocks noChangeArrowheads="1"/>
          </p:cNvSpPr>
          <p:nvPr/>
        </p:nvSpPr>
        <p:spPr bwMode="auto">
          <a:xfrm>
            <a:off x="609600" y="1447800"/>
            <a:ext cx="7696200"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b="1">
                <a:latin typeface="Arial" panose="020B0604020202020204" pitchFamily="34" charset="0"/>
                <a:cs typeface="Arial" panose="020B0604020202020204" pitchFamily="34" charset="0"/>
              </a:rPr>
              <a:t>Vietnam: “Nguyen Van Hoang packs shrimp headed for US in dirty plastic tubs. He covers them with ice made from tap water that the Health Ministry says should be boiled before drinking because of the risk of contamination.” Pig farms abundant and water run-off possible. </a:t>
            </a:r>
          </a:p>
        </p:txBody>
      </p:sp>
      <p:sp>
        <p:nvSpPr>
          <p:cNvPr id="7" name="TextBox 6"/>
          <p:cNvSpPr txBox="1">
            <a:spLocks noChangeArrowheads="1"/>
          </p:cNvSpPr>
          <p:nvPr/>
        </p:nvSpPr>
        <p:spPr bwMode="auto">
          <a:xfrm>
            <a:off x="609600" y="3810000"/>
            <a:ext cx="76200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b="1">
                <a:latin typeface="Arial" panose="020B0604020202020204" pitchFamily="34" charset="0"/>
                <a:cs typeface="Arial" panose="020B0604020202020204" pitchFamily="34" charset="0"/>
              </a:rPr>
              <a:t>Vietnam ships 100 million pounds of  shrimp per year to the U.S.; 8% of the shrimp Americans eat</a:t>
            </a:r>
          </a:p>
        </p:txBody>
      </p:sp>
      <p:sp>
        <p:nvSpPr>
          <p:cNvPr id="8" name="TextBox 7"/>
          <p:cNvSpPr txBox="1">
            <a:spLocks noChangeArrowheads="1"/>
          </p:cNvSpPr>
          <p:nvPr/>
        </p:nvSpPr>
        <p:spPr bwMode="auto">
          <a:xfrm>
            <a:off x="609600" y="4724400"/>
            <a:ext cx="7543800" cy="267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b="1">
                <a:latin typeface="Arial" panose="020B0604020202020204" pitchFamily="34" charset="0"/>
                <a:cs typeface="Arial" panose="020B0604020202020204" pitchFamily="34" charset="0"/>
              </a:rPr>
              <a:t>“At a tilapia farm in China’s Guangdong provence, Chen feeds the fish partly with feces from hundreds of pigs and geese”….about 27% of seafood Americans eat comes from China; FDA inspects only 2.7% of imported food.</a:t>
            </a:r>
          </a:p>
          <a:p>
            <a:endParaRPr lang="en-US" altLang="en-US" b="1">
              <a:latin typeface="Arial" panose="020B0604020202020204" pitchFamily="34" charset="0"/>
              <a:cs typeface="Arial" panose="020B0604020202020204" pitchFamily="34" charset="0"/>
            </a:endParaRPr>
          </a:p>
          <a:p>
            <a:endParaRPr lang="en-US" altLang="en-US"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5088345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01570" y="140593"/>
            <a:ext cx="8940860" cy="1400530"/>
          </a:xfrm>
        </p:spPr>
        <p:txBody>
          <a:bodyPr/>
          <a:lstStyle/>
          <a:p>
            <a:pPr eaLnBrk="1" hangingPunct="1"/>
            <a:r>
              <a:rPr lang="en-US" sz="2000" dirty="0" smtClean="0">
                <a:solidFill>
                  <a:srgbClr val="FFFF00"/>
                </a:solidFill>
              </a:rPr>
              <a:t>HEV</a:t>
            </a:r>
            <a:br>
              <a:rPr lang="en-US" sz="2000" dirty="0" smtClean="0">
                <a:solidFill>
                  <a:srgbClr val="FFFF00"/>
                </a:solidFill>
              </a:rPr>
            </a:br>
            <a:r>
              <a:rPr lang="en-US" sz="2000" dirty="0" smtClean="0">
                <a:solidFill>
                  <a:srgbClr val="FFFF00"/>
                </a:solidFill>
              </a:rPr>
              <a:t>Acute on Chronic Decompensation</a:t>
            </a:r>
            <a:br>
              <a:rPr lang="en-US" sz="2000" dirty="0" smtClean="0">
                <a:solidFill>
                  <a:srgbClr val="FFFF00"/>
                </a:solidFill>
              </a:rPr>
            </a:br>
            <a:r>
              <a:rPr lang="en-US" sz="2000" dirty="0" smtClean="0">
                <a:solidFill>
                  <a:srgbClr val="FFFF00"/>
                </a:solidFill>
              </a:rPr>
              <a:t>A problem in India?:  ?not clearly document in other regions</a:t>
            </a:r>
          </a:p>
        </p:txBody>
      </p:sp>
      <p:graphicFrame>
        <p:nvGraphicFramePr>
          <p:cNvPr id="25603" name="Content Placeholder 3"/>
          <p:cNvGraphicFramePr>
            <a:graphicFrameLocks noGrp="1"/>
          </p:cNvGraphicFramePr>
          <p:nvPr>
            <p:ph idx="1"/>
          </p:nvPr>
        </p:nvGraphicFramePr>
        <p:xfrm>
          <a:off x="457200" y="1600200"/>
          <a:ext cx="8229600" cy="4525963"/>
        </p:xfrm>
        <a:graphic>
          <a:graphicData uri="http://schemas.openxmlformats.org/presentationml/2006/ole">
            <p:oleObj spid="_x0000_s2103" r:id="rId3" imgW="8230313" imgH="4523624" progId="Excel.Sheet.8">
              <p:embed/>
            </p:oleObj>
          </a:graphicData>
        </a:graphic>
      </p:graphicFrame>
      <p:sp>
        <p:nvSpPr>
          <p:cNvPr id="25604" name="TextBox 4"/>
          <p:cNvSpPr txBox="1">
            <a:spLocks noChangeArrowheads="1"/>
          </p:cNvSpPr>
          <p:nvPr/>
        </p:nvSpPr>
        <p:spPr bwMode="auto">
          <a:xfrm>
            <a:off x="355541" y="6519862"/>
            <a:ext cx="3414713" cy="338138"/>
          </a:xfrm>
          <a:prstGeom prst="rect">
            <a:avLst/>
          </a:prstGeom>
          <a:noFill/>
          <a:ln w="9525">
            <a:noFill/>
            <a:miter lim="800000"/>
            <a:headEnd/>
            <a:tailEnd/>
          </a:ln>
        </p:spPr>
        <p:txBody>
          <a:bodyPr wrap="none">
            <a:spAutoFit/>
          </a:bodyPr>
          <a:lstStyle/>
          <a:p>
            <a:r>
              <a:rPr lang="en-US" sz="1600" dirty="0"/>
              <a:t>Kumar et al., IND J GASTRO, 2004</a:t>
            </a:r>
          </a:p>
        </p:txBody>
      </p:sp>
      <p:sp>
        <p:nvSpPr>
          <p:cNvPr id="25605" name="TextBox 5"/>
          <p:cNvSpPr txBox="1">
            <a:spLocks noChangeArrowheads="1"/>
          </p:cNvSpPr>
          <p:nvPr/>
        </p:nvSpPr>
        <p:spPr bwMode="auto">
          <a:xfrm rot="-5400000">
            <a:off x="-351631" y="3552031"/>
            <a:ext cx="1377950" cy="369888"/>
          </a:xfrm>
          <a:prstGeom prst="rect">
            <a:avLst/>
          </a:prstGeom>
          <a:noFill/>
          <a:ln w="9525">
            <a:noFill/>
            <a:miter lim="800000"/>
            <a:headEnd/>
            <a:tailEnd/>
          </a:ln>
        </p:spPr>
        <p:txBody>
          <a:bodyPr wrap="none">
            <a:spAutoFit/>
          </a:bodyPr>
          <a:lstStyle/>
          <a:p>
            <a:r>
              <a:rPr lang="en-US"/>
              <a:t>% HEV IgM</a:t>
            </a:r>
          </a:p>
        </p:txBody>
      </p:sp>
    </p:spTree>
    <p:extLst>
      <p:ext uri="{BB962C8B-B14F-4D97-AF65-F5344CB8AC3E}">
        <p14:creationId xmlns:p14="http://schemas.microsoft.com/office/powerpoint/2010/main" xmlns="" val="26141994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Hepatitis E as a Cause of Acute Liver Failure*</a:t>
            </a:r>
            <a:endParaRPr lang="en-US" sz="4000" dirty="0"/>
          </a:p>
        </p:txBody>
      </p:sp>
      <p:sp>
        <p:nvSpPr>
          <p:cNvPr id="3" name="Content Placeholder 2"/>
          <p:cNvSpPr>
            <a:spLocks noGrp="1"/>
          </p:cNvSpPr>
          <p:nvPr>
            <p:ph idx="1"/>
          </p:nvPr>
        </p:nvSpPr>
        <p:spPr/>
        <p:txBody>
          <a:bodyPr>
            <a:normAutofit fontScale="92500"/>
          </a:bodyPr>
          <a:lstStyle/>
          <a:p>
            <a:r>
              <a:rPr lang="en-US" sz="2800" dirty="0" smtClean="0"/>
              <a:t>The US ALF Study Group has enrolled &gt;1800 adults since 1998</a:t>
            </a:r>
          </a:p>
          <a:p>
            <a:r>
              <a:rPr lang="en-US" sz="2800" dirty="0" smtClean="0"/>
              <a:t>Final analysis was conducted on 699 </a:t>
            </a:r>
          </a:p>
          <a:p>
            <a:pPr lvl="1"/>
            <a:r>
              <a:rPr lang="en-US" sz="2400" dirty="0" smtClean="0"/>
              <a:t>3/699 (0.4%) tested </a:t>
            </a:r>
            <a:r>
              <a:rPr lang="en-US" sz="2400" dirty="0" err="1" smtClean="0"/>
              <a:t>igM</a:t>
            </a:r>
            <a:r>
              <a:rPr lang="en-US" sz="2400" dirty="0" smtClean="0"/>
              <a:t> anti-HEV +</a:t>
            </a:r>
          </a:p>
          <a:p>
            <a:pPr lvl="1"/>
            <a:r>
              <a:rPr lang="en-US" sz="2400" dirty="0" smtClean="0"/>
              <a:t>2 had high titer of </a:t>
            </a:r>
            <a:r>
              <a:rPr lang="en-US" sz="2400" dirty="0" err="1" smtClean="0"/>
              <a:t>IgG</a:t>
            </a:r>
            <a:r>
              <a:rPr lang="en-US" sz="2400" dirty="0" smtClean="0"/>
              <a:t> anti-HEV</a:t>
            </a:r>
          </a:p>
          <a:p>
            <a:pPr lvl="1"/>
            <a:r>
              <a:rPr lang="en-US" sz="2400" dirty="0" smtClean="0"/>
              <a:t>No HEV RNA detected</a:t>
            </a:r>
          </a:p>
          <a:p>
            <a:r>
              <a:rPr lang="en-US" sz="2800" dirty="0" smtClean="0"/>
              <a:t>Conclusion: Acute HEV infection is rare cause of ALF in the United States </a:t>
            </a:r>
            <a:endParaRPr lang="en-US" sz="2800" dirty="0"/>
          </a:p>
        </p:txBody>
      </p:sp>
      <p:sp>
        <p:nvSpPr>
          <p:cNvPr id="4" name="TextBox 3"/>
          <p:cNvSpPr txBox="1"/>
          <p:nvPr/>
        </p:nvSpPr>
        <p:spPr>
          <a:xfrm>
            <a:off x="1187624" y="6258798"/>
            <a:ext cx="6315575" cy="338554"/>
          </a:xfrm>
          <a:prstGeom prst="rect">
            <a:avLst/>
          </a:prstGeom>
          <a:noFill/>
        </p:spPr>
        <p:txBody>
          <a:bodyPr wrap="none" rtlCol="0">
            <a:spAutoFit/>
          </a:bodyPr>
          <a:lstStyle/>
          <a:p>
            <a:r>
              <a:rPr lang="en-US" sz="1600" dirty="0" smtClean="0"/>
              <a:t>*Data from NIH HEV Scientific Workshop, Bethesda, 26 March 2012</a:t>
            </a:r>
            <a:endParaRPr lang="en-US" sz="1600" dirty="0"/>
          </a:p>
        </p:txBody>
      </p:sp>
    </p:spTree>
    <p:extLst>
      <p:ext uri="{BB962C8B-B14F-4D97-AF65-F5344CB8AC3E}">
        <p14:creationId xmlns:p14="http://schemas.microsoft.com/office/powerpoint/2010/main" xmlns="" val="2396000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876300" y="130805"/>
            <a:ext cx="7772400" cy="478795"/>
          </a:xfrm>
        </p:spPr>
        <p:txBody>
          <a:bodyPr/>
          <a:lstStyle/>
          <a:p>
            <a:r>
              <a:rPr lang="en-US" sz="3200" dirty="0" smtClean="0"/>
              <a:t>Course of Acute HEV Infection</a:t>
            </a:r>
            <a:endParaRPr lang="en-US" sz="3200" dirty="0"/>
          </a:p>
        </p:txBody>
      </p:sp>
      <p:sp>
        <p:nvSpPr>
          <p:cNvPr id="4" name="Content Placeholder 3"/>
          <p:cNvSpPr>
            <a:spLocks noGrp="1"/>
          </p:cNvSpPr>
          <p:nvPr>
            <p:ph idx="1"/>
          </p:nvPr>
        </p:nvSpPr>
        <p:spPr>
          <a:xfrm>
            <a:off x="533400" y="4922040"/>
            <a:ext cx="7924800" cy="1554960"/>
          </a:xfrm>
        </p:spPr>
        <p:txBody>
          <a:bodyPr>
            <a:normAutofit/>
          </a:bodyPr>
          <a:lstStyle/>
          <a:p>
            <a:r>
              <a:rPr lang="en-US" dirty="0" smtClean="0"/>
              <a:t>Initial </a:t>
            </a:r>
            <a:r>
              <a:rPr lang="en-US" dirty="0"/>
              <a:t>ALT rise </a:t>
            </a:r>
            <a:r>
              <a:rPr lang="en-US" dirty="0" err="1" smtClean="0"/>
              <a:t>IgM</a:t>
            </a:r>
            <a:r>
              <a:rPr lang="en-US" dirty="0" smtClean="0"/>
              <a:t> </a:t>
            </a:r>
            <a:r>
              <a:rPr lang="en-US" dirty="0"/>
              <a:t>and HEV RNA </a:t>
            </a:r>
            <a:r>
              <a:rPr lang="en-US" dirty="0" smtClean="0"/>
              <a:t>present</a:t>
            </a:r>
          </a:p>
          <a:p>
            <a:r>
              <a:rPr lang="en-US" dirty="0" smtClean="0"/>
              <a:t>Titers </a:t>
            </a:r>
            <a:r>
              <a:rPr lang="en-US" dirty="0"/>
              <a:t>of anti-HEV </a:t>
            </a:r>
            <a:r>
              <a:rPr lang="en-US" dirty="0" err="1"/>
              <a:t>IgG</a:t>
            </a:r>
            <a:r>
              <a:rPr lang="en-US" dirty="0"/>
              <a:t> </a:t>
            </a:r>
            <a:r>
              <a:rPr lang="en-US" dirty="0" smtClean="0"/>
              <a:t>can be detected early in infection and persist</a:t>
            </a:r>
          </a:p>
          <a:p>
            <a:endParaRPr lang="en-US" dirty="0"/>
          </a:p>
          <a:p>
            <a:pPr lvl="1"/>
            <a:endParaRPr lang="en-US" dirty="0" smtClean="0"/>
          </a:p>
          <a:p>
            <a:pPr lvl="1"/>
            <a:endParaRPr lang="en-US" dirty="0" smtClean="0"/>
          </a:p>
          <a:p>
            <a:pPr lvl="1"/>
            <a:endParaRPr lang="en-US" dirty="0"/>
          </a:p>
        </p:txBody>
      </p:sp>
      <p:sp>
        <p:nvSpPr>
          <p:cNvPr id="5" name="Rectangle 4"/>
          <p:cNvSpPr/>
          <p:nvPr/>
        </p:nvSpPr>
        <p:spPr>
          <a:xfrm>
            <a:off x="242223" y="6519446"/>
            <a:ext cx="7353295" cy="253916"/>
          </a:xfrm>
          <a:prstGeom prst="rect">
            <a:avLst/>
          </a:prstGeom>
        </p:spPr>
        <p:txBody>
          <a:bodyPr wrap="none">
            <a:spAutoFit/>
          </a:bodyPr>
          <a:lstStyle/>
          <a:p>
            <a:r>
              <a:rPr lang="en-US" sz="1050" dirty="0" err="1" smtClean="0"/>
              <a:t>Hoofnagle</a:t>
            </a:r>
            <a:r>
              <a:rPr lang="en-US" sz="1050" dirty="0" smtClean="0"/>
              <a:t>  NEJM </a:t>
            </a:r>
            <a:r>
              <a:rPr lang="en-US" sz="1050" dirty="0"/>
              <a:t>2012;367:1237-44 </a:t>
            </a:r>
            <a:r>
              <a:rPr lang="en-US" sz="1050" dirty="0" err="1"/>
              <a:t>Khudyakov</a:t>
            </a:r>
            <a:r>
              <a:rPr lang="en-US" sz="1050" dirty="0"/>
              <a:t> Virus Research 2011;161:84-92  </a:t>
            </a:r>
            <a:r>
              <a:rPr lang="en-US" sz="1050" dirty="0" err="1"/>
              <a:t>Zang</a:t>
            </a:r>
            <a:r>
              <a:rPr lang="en-US" sz="1050" dirty="0"/>
              <a:t> Rev Med </a:t>
            </a:r>
            <a:r>
              <a:rPr lang="en-US" sz="1050" dirty="0" err="1"/>
              <a:t>Virol</a:t>
            </a:r>
            <a:r>
              <a:rPr lang="en-US" sz="1050" dirty="0"/>
              <a:t> 2012;22:339-349</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1135" y="838200"/>
            <a:ext cx="6781800" cy="403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4572000" y="957590"/>
            <a:ext cx="2133600" cy="261610"/>
          </a:xfrm>
          <a:prstGeom prst="rect">
            <a:avLst/>
          </a:prstGeom>
          <a:solidFill>
            <a:schemeClr val="tx1"/>
          </a:solidFill>
        </p:spPr>
        <p:txBody>
          <a:bodyPr wrap="square" rtlCol="0">
            <a:spAutoFit/>
          </a:bodyPr>
          <a:lstStyle/>
          <a:p>
            <a:r>
              <a:rPr lang="en-US" sz="1100" dirty="0">
                <a:solidFill>
                  <a:schemeClr val="bg1"/>
                </a:solidFill>
              </a:rPr>
              <a:t>Early as 3 days up to 16 </a:t>
            </a:r>
            <a:r>
              <a:rPr lang="en-US" sz="1100" dirty="0" smtClean="0">
                <a:solidFill>
                  <a:schemeClr val="bg1"/>
                </a:solidFill>
              </a:rPr>
              <a:t>weeks</a:t>
            </a:r>
            <a:endParaRPr lang="en-US" sz="1100" dirty="0">
              <a:solidFill>
                <a:schemeClr val="bg1"/>
              </a:solidFill>
            </a:endParaRPr>
          </a:p>
        </p:txBody>
      </p:sp>
      <p:sp>
        <p:nvSpPr>
          <p:cNvPr id="10" name="TextBox 9"/>
          <p:cNvSpPr txBox="1"/>
          <p:nvPr/>
        </p:nvSpPr>
        <p:spPr>
          <a:xfrm>
            <a:off x="4329915" y="1262390"/>
            <a:ext cx="1689885" cy="261610"/>
          </a:xfrm>
          <a:prstGeom prst="rect">
            <a:avLst/>
          </a:prstGeom>
          <a:solidFill>
            <a:schemeClr val="tx1"/>
          </a:solidFill>
        </p:spPr>
        <p:txBody>
          <a:bodyPr wrap="none" rtlCol="0">
            <a:spAutoFit/>
          </a:bodyPr>
          <a:lstStyle/>
          <a:p>
            <a:r>
              <a:rPr lang="en-US" sz="1100" dirty="0" smtClean="0">
                <a:solidFill>
                  <a:schemeClr val="bg1"/>
                </a:solidFill>
              </a:rPr>
              <a:t>       1 </a:t>
            </a:r>
            <a:r>
              <a:rPr lang="en-US" sz="1100" dirty="0">
                <a:solidFill>
                  <a:schemeClr val="bg1"/>
                </a:solidFill>
              </a:rPr>
              <a:t>week to 5  weeks</a:t>
            </a:r>
          </a:p>
        </p:txBody>
      </p:sp>
    </p:spTree>
    <p:extLst>
      <p:ext uri="{BB962C8B-B14F-4D97-AF65-F5344CB8AC3E}">
        <p14:creationId xmlns:p14="http://schemas.microsoft.com/office/powerpoint/2010/main" xmlns="" val="18545771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 y="154472"/>
            <a:ext cx="6042600" cy="6031644"/>
          </a:xfrm>
          <a:prstGeom prst="rect">
            <a:avLst/>
          </a:prstGeom>
        </p:spPr>
      </p:pic>
      <p:sp>
        <p:nvSpPr>
          <p:cNvPr id="4" name="TextBox 3"/>
          <p:cNvSpPr txBox="1"/>
          <p:nvPr/>
        </p:nvSpPr>
        <p:spPr>
          <a:xfrm>
            <a:off x="7086600" y="6504801"/>
            <a:ext cx="1897121" cy="276999"/>
          </a:xfrm>
          <a:prstGeom prst="rect">
            <a:avLst/>
          </a:prstGeom>
          <a:noFill/>
        </p:spPr>
        <p:txBody>
          <a:bodyPr wrap="none" rtlCol="0">
            <a:spAutoFit/>
          </a:bodyPr>
          <a:lstStyle/>
          <a:p>
            <a:r>
              <a:rPr lang="en-US" sz="1200" dirty="0" err="1" smtClean="0"/>
              <a:t>Wedemeyer</a:t>
            </a:r>
            <a:r>
              <a:rPr lang="en-US" sz="1200" dirty="0" smtClean="0"/>
              <a:t> Gastro 2012</a:t>
            </a:r>
            <a:endParaRPr lang="en-US" sz="1200" dirty="0"/>
          </a:p>
        </p:txBody>
      </p:sp>
    </p:spTree>
    <p:extLst>
      <p:ext uri="{BB962C8B-B14F-4D97-AF65-F5344CB8AC3E}">
        <p14:creationId xmlns:p14="http://schemas.microsoft.com/office/powerpoint/2010/main" xmlns="" val="2422136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to: </a:t>
            </a:r>
            <a:br>
              <a:rPr lang="en-US" dirty="0" smtClean="0"/>
            </a:br>
            <a:r>
              <a:rPr lang="en-US" dirty="0" smtClean="0"/>
              <a:t>for your slide and publication support</a:t>
            </a:r>
            <a:endParaRPr lang="en-US" dirty="0"/>
          </a:p>
        </p:txBody>
      </p:sp>
      <p:sp>
        <p:nvSpPr>
          <p:cNvPr id="3" name="Content Placeholder 2"/>
          <p:cNvSpPr>
            <a:spLocks noGrp="1"/>
          </p:cNvSpPr>
          <p:nvPr>
            <p:ph idx="1"/>
          </p:nvPr>
        </p:nvSpPr>
        <p:spPr>
          <a:xfrm>
            <a:off x="828436" y="2680807"/>
            <a:ext cx="6711654" cy="4195481"/>
          </a:xfrm>
        </p:spPr>
        <p:txBody>
          <a:bodyPr/>
          <a:lstStyle/>
          <a:p>
            <a:r>
              <a:rPr lang="en-US" dirty="0" smtClean="0"/>
              <a:t>Ken Sherman</a:t>
            </a:r>
          </a:p>
          <a:p>
            <a:r>
              <a:rPr lang="en-US" dirty="0" smtClean="0"/>
              <a:t>Heiner </a:t>
            </a:r>
            <a:r>
              <a:rPr lang="en-US" dirty="0" err="1" smtClean="0"/>
              <a:t>Wedemeyer</a:t>
            </a:r>
            <a:r>
              <a:rPr lang="en-US" dirty="0" smtClean="0"/>
              <a:t>/Michal </a:t>
            </a:r>
            <a:r>
              <a:rPr lang="en-US" dirty="0" err="1" smtClean="0"/>
              <a:t>Manns</a:t>
            </a:r>
            <a:endParaRPr lang="en-US" dirty="0" smtClean="0"/>
          </a:p>
          <a:p>
            <a:r>
              <a:rPr lang="en-US" dirty="0" smtClean="0"/>
              <a:t>Carrie </a:t>
            </a:r>
            <a:r>
              <a:rPr lang="en-US" dirty="0" err="1" smtClean="0"/>
              <a:t>Frenette</a:t>
            </a:r>
            <a:endParaRPr lang="en-US" dirty="0" smtClean="0"/>
          </a:p>
          <a:p>
            <a:r>
              <a:rPr lang="en-US" dirty="0" err="1" smtClean="0"/>
              <a:t>Rollie</a:t>
            </a:r>
            <a:r>
              <a:rPr lang="en-US" dirty="0" smtClean="0"/>
              <a:t> Dickson</a:t>
            </a:r>
          </a:p>
          <a:p>
            <a:r>
              <a:rPr lang="en-US" dirty="0" smtClean="0"/>
              <a:t>Harvey Alter</a:t>
            </a:r>
          </a:p>
          <a:p>
            <a:r>
              <a:rPr lang="en-US" dirty="0" err="1" smtClean="0"/>
              <a:t>Saleem</a:t>
            </a:r>
            <a:r>
              <a:rPr lang="en-US" dirty="0" smtClean="0"/>
              <a:t> </a:t>
            </a:r>
            <a:r>
              <a:rPr lang="en-US" dirty="0" err="1" smtClean="0"/>
              <a:t>Kalilli</a:t>
            </a:r>
            <a:endParaRPr lang="en-US" dirty="0" smtClean="0"/>
          </a:p>
          <a:p>
            <a:r>
              <a:rPr lang="en-US" dirty="0" smtClean="0"/>
              <a:t>Ray Kim</a:t>
            </a:r>
          </a:p>
          <a:p>
            <a:endParaRPr lang="en-US" dirty="0"/>
          </a:p>
        </p:txBody>
      </p:sp>
    </p:spTree>
    <p:extLst>
      <p:ext uri="{BB962C8B-B14F-4D97-AF65-F5344CB8AC3E}">
        <p14:creationId xmlns:p14="http://schemas.microsoft.com/office/powerpoint/2010/main" xmlns="" val="13686527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solidFill>
                  <a:srgbClr val="FFFF00"/>
                </a:solidFill>
              </a:rPr>
              <a:t>CLINICAL OUTCOMES</a:t>
            </a:r>
            <a:br>
              <a:rPr lang="en-US" dirty="0" smtClean="0">
                <a:solidFill>
                  <a:srgbClr val="FFFF00"/>
                </a:solidFill>
              </a:rPr>
            </a:br>
            <a:r>
              <a:rPr lang="en-US" dirty="0" smtClean="0">
                <a:solidFill>
                  <a:srgbClr val="FFFF00"/>
                </a:solidFill>
              </a:rPr>
              <a:t> </a:t>
            </a:r>
          </a:p>
        </p:txBody>
      </p:sp>
      <p:graphicFrame>
        <p:nvGraphicFramePr>
          <p:cNvPr id="2" name="Content Placeholder 1"/>
          <p:cNvGraphicFramePr>
            <a:graphicFrameLocks noGrp="1"/>
          </p:cNvGraphicFramePr>
          <p:nvPr>
            <p:ph idx="1"/>
            <p:extLst/>
          </p:nvPr>
        </p:nvGraphicFramePr>
        <p:xfrm>
          <a:off x="457200" y="1600200"/>
          <a:ext cx="8229600" cy="4499092"/>
        </p:xfrm>
        <a:graphic>
          <a:graphicData uri="http://schemas.openxmlformats.org/drawingml/2006/table">
            <a:tbl>
              <a:tblPr firstRow="1" bandRow="1">
                <a:tableStyleId>{5C22544A-7EE6-4342-B048-85BDC9FD1C3A}</a:tableStyleId>
              </a:tblPr>
              <a:tblGrid>
                <a:gridCol w="2286000"/>
                <a:gridCol w="1828800"/>
                <a:gridCol w="2057400"/>
                <a:gridCol w="2057400"/>
              </a:tblGrid>
              <a:tr h="418308">
                <a:tc>
                  <a:txBody>
                    <a:bodyPr/>
                    <a:lstStyle/>
                    <a:p>
                      <a:endParaRPr lang="en-US" dirty="0"/>
                    </a:p>
                  </a:txBody>
                  <a:tcPr/>
                </a:tc>
                <a:tc>
                  <a:txBody>
                    <a:bodyPr/>
                    <a:lstStyle/>
                    <a:p>
                      <a:r>
                        <a:rPr lang="en-US" dirty="0" smtClean="0"/>
                        <a:t>ACUTE DISEASE</a:t>
                      </a:r>
                      <a:endParaRPr lang="en-US" dirty="0"/>
                    </a:p>
                  </a:txBody>
                  <a:tcPr/>
                </a:tc>
                <a:tc>
                  <a:txBody>
                    <a:bodyPr/>
                    <a:lstStyle/>
                    <a:p>
                      <a:r>
                        <a:rPr lang="en-US" dirty="0" smtClean="0"/>
                        <a:t>CHRONIC DISEASE</a:t>
                      </a:r>
                      <a:endParaRPr lang="en-US" dirty="0"/>
                    </a:p>
                  </a:txBody>
                  <a:tcPr/>
                </a:tc>
                <a:tc>
                  <a:txBody>
                    <a:bodyPr/>
                    <a:lstStyle/>
                    <a:p>
                      <a:r>
                        <a:rPr lang="en-US" dirty="0" smtClean="0"/>
                        <a:t>MORTALITY</a:t>
                      </a:r>
                      <a:endParaRPr lang="en-US" dirty="0"/>
                    </a:p>
                  </a:txBody>
                  <a:tcPr/>
                </a:tc>
              </a:tr>
              <a:tr h="446959">
                <a:tc>
                  <a:txBody>
                    <a:bodyPr/>
                    <a:lstStyle/>
                    <a:p>
                      <a:r>
                        <a:rPr lang="en-US" sz="2000" dirty="0" smtClean="0"/>
                        <a:t>Immunocompetent</a:t>
                      </a:r>
                      <a:endParaRPr lang="en-US" sz="2000" dirty="0"/>
                    </a:p>
                  </a:txBody>
                  <a:tcPr/>
                </a:tc>
                <a:tc>
                  <a:txBody>
                    <a:bodyPr/>
                    <a:lstStyle/>
                    <a:p>
                      <a:pPr algn="ctr"/>
                      <a:r>
                        <a:rPr lang="en-US" sz="2000" dirty="0" smtClean="0"/>
                        <a:t>YES</a:t>
                      </a:r>
                      <a:endParaRPr lang="en-US" sz="2000" dirty="0"/>
                    </a:p>
                  </a:txBody>
                  <a:tcPr/>
                </a:tc>
                <a:tc>
                  <a:txBody>
                    <a:bodyPr/>
                    <a:lstStyle/>
                    <a:p>
                      <a:pPr algn="ctr"/>
                      <a:r>
                        <a:rPr lang="en-US" sz="2000" dirty="0" smtClean="0"/>
                        <a:t>NO</a:t>
                      </a:r>
                      <a:endParaRPr lang="en-US" sz="2000" dirty="0"/>
                    </a:p>
                  </a:txBody>
                  <a:tcPr/>
                </a:tc>
                <a:tc>
                  <a:txBody>
                    <a:bodyPr/>
                    <a:lstStyle/>
                    <a:p>
                      <a:pPr algn="ctr"/>
                      <a:r>
                        <a:rPr lang="en-US" sz="2000" dirty="0" smtClean="0"/>
                        <a:t>LOW</a:t>
                      </a:r>
                      <a:endParaRPr lang="en-US" sz="2000" dirty="0"/>
                    </a:p>
                  </a:txBody>
                  <a:tcPr/>
                </a:tc>
              </a:tr>
              <a:tr h="446959">
                <a:tc>
                  <a:txBody>
                    <a:bodyPr/>
                    <a:lstStyle/>
                    <a:p>
                      <a:r>
                        <a:rPr lang="en-US" sz="2000" dirty="0" smtClean="0"/>
                        <a:t>Pregnancy</a:t>
                      </a:r>
                    </a:p>
                  </a:txBody>
                  <a:tcPr/>
                </a:tc>
                <a:tc>
                  <a:txBody>
                    <a:bodyPr/>
                    <a:lstStyle/>
                    <a:p>
                      <a:pPr algn="ctr"/>
                      <a:r>
                        <a:rPr lang="en-US" sz="2000" dirty="0" smtClean="0"/>
                        <a:t>YES</a:t>
                      </a:r>
                      <a:endParaRPr lang="en-US" sz="2000" dirty="0"/>
                    </a:p>
                  </a:txBody>
                  <a:tcPr/>
                </a:tc>
                <a:tc>
                  <a:txBody>
                    <a:bodyPr/>
                    <a:lstStyle/>
                    <a:p>
                      <a:pPr algn="ctr"/>
                      <a:r>
                        <a:rPr lang="en-US" sz="2000" dirty="0" smtClean="0"/>
                        <a:t>NO</a:t>
                      </a:r>
                      <a:endParaRPr lang="en-US" sz="2000" dirty="0"/>
                    </a:p>
                  </a:txBody>
                  <a:tcPr/>
                </a:tc>
                <a:tc>
                  <a:txBody>
                    <a:bodyPr/>
                    <a:lstStyle/>
                    <a:p>
                      <a:pPr algn="ctr"/>
                      <a:r>
                        <a:rPr lang="en-US" sz="2000" dirty="0" smtClean="0"/>
                        <a:t>VARIABLE</a:t>
                      </a:r>
                      <a:endParaRPr lang="en-US" sz="2000" dirty="0"/>
                    </a:p>
                  </a:txBody>
                  <a:tcPr/>
                </a:tc>
              </a:tr>
              <a:tr h="790773">
                <a:tc>
                  <a:txBody>
                    <a:bodyPr/>
                    <a:lstStyle/>
                    <a:p>
                      <a:r>
                        <a:rPr lang="en-US" sz="2000" dirty="0" smtClean="0"/>
                        <a:t>Chronic Liver Disease</a:t>
                      </a:r>
                      <a:endParaRPr lang="en-US" sz="2000" dirty="0"/>
                    </a:p>
                  </a:txBody>
                  <a:tcPr/>
                </a:tc>
                <a:tc>
                  <a:txBody>
                    <a:bodyPr/>
                    <a:lstStyle/>
                    <a:p>
                      <a:pPr algn="ctr"/>
                      <a:r>
                        <a:rPr lang="en-US" sz="2000" dirty="0" smtClean="0"/>
                        <a:t>YES</a:t>
                      </a:r>
                      <a:endParaRPr lang="en-US" sz="2000" dirty="0"/>
                    </a:p>
                  </a:txBody>
                  <a:tcPr/>
                </a:tc>
                <a:tc>
                  <a:txBody>
                    <a:bodyPr/>
                    <a:lstStyle/>
                    <a:p>
                      <a:pPr algn="ctr"/>
                      <a:r>
                        <a:rPr lang="en-US" sz="2000" dirty="0" smtClean="0"/>
                        <a:t>NO</a:t>
                      </a:r>
                      <a:endParaRPr lang="en-US" sz="2000" dirty="0"/>
                    </a:p>
                  </a:txBody>
                  <a:tcPr/>
                </a:tc>
                <a:tc>
                  <a:txBody>
                    <a:bodyPr/>
                    <a:lstStyle/>
                    <a:p>
                      <a:pPr algn="ctr"/>
                      <a:r>
                        <a:rPr lang="en-US" sz="2000" dirty="0" smtClean="0"/>
                        <a:t>HIGH</a:t>
                      </a:r>
                      <a:endParaRPr lang="en-US" sz="2000" dirty="0"/>
                    </a:p>
                  </a:txBody>
                  <a:tcPr/>
                </a:tc>
              </a:tr>
              <a:tr h="1478402">
                <a:tc>
                  <a:txBody>
                    <a:bodyPr/>
                    <a:lstStyle/>
                    <a:p>
                      <a:r>
                        <a:rPr lang="en-US" sz="2000" dirty="0" smtClean="0"/>
                        <a:t>Immunosuppressed</a:t>
                      </a:r>
                    </a:p>
                    <a:p>
                      <a:r>
                        <a:rPr lang="en-US" sz="2000" dirty="0" smtClean="0"/>
                        <a:t>-HIV</a:t>
                      </a:r>
                    </a:p>
                    <a:p>
                      <a:r>
                        <a:rPr lang="en-US" sz="2000" dirty="0" smtClean="0"/>
                        <a:t>-Post-Transplant</a:t>
                      </a:r>
                    </a:p>
                    <a:p>
                      <a:r>
                        <a:rPr lang="en-US" sz="2000" dirty="0" smtClean="0"/>
                        <a:t>-Cancer</a:t>
                      </a:r>
                      <a:r>
                        <a:rPr lang="en-US" sz="2000" baseline="0" dirty="0" smtClean="0"/>
                        <a:t> </a:t>
                      </a:r>
                      <a:r>
                        <a:rPr lang="en-US" sz="2000" baseline="0" dirty="0" err="1" smtClean="0"/>
                        <a:t>Chemotx</a:t>
                      </a:r>
                      <a:endParaRPr lang="en-US" sz="2000" dirty="0"/>
                    </a:p>
                  </a:txBody>
                  <a:tcPr/>
                </a:tc>
                <a:tc>
                  <a:txBody>
                    <a:bodyPr/>
                    <a:lstStyle/>
                    <a:p>
                      <a:pPr algn="ctr"/>
                      <a:r>
                        <a:rPr lang="en-US" sz="2000" dirty="0" smtClean="0"/>
                        <a:t>YES</a:t>
                      </a:r>
                      <a:endParaRPr lang="en-US" sz="2000" dirty="0"/>
                    </a:p>
                  </a:txBody>
                  <a:tcPr/>
                </a:tc>
                <a:tc>
                  <a:txBody>
                    <a:bodyPr/>
                    <a:lstStyle/>
                    <a:p>
                      <a:pPr algn="ctr"/>
                      <a:r>
                        <a:rPr lang="en-US" sz="2000" dirty="0" smtClean="0"/>
                        <a:t>YES</a:t>
                      </a:r>
                      <a:endParaRPr lang="en-US" sz="2000" dirty="0"/>
                    </a:p>
                  </a:txBody>
                  <a:tcPr/>
                </a:tc>
                <a:tc>
                  <a:txBody>
                    <a:bodyPr/>
                    <a:lstStyle/>
                    <a:p>
                      <a:pPr algn="ctr"/>
                      <a:r>
                        <a:rPr lang="en-US" sz="2000" dirty="0" smtClean="0"/>
                        <a:t>VARIABLE</a:t>
                      </a:r>
                      <a:endParaRPr lang="en-US" sz="2000" dirty="0"/>
                    </a:p>
                  </a:txBody>
                  <a:tcPr/>
                </a:tc>
              </a:tr>
            </a:tbl>
          </a:graphicData>
        </a:graphic>
      </p:graphicFrame>
    </p:spTree>
    <p:extLst>
      <p:ext uri="{BB962C8B-B14F-4D97-AF65-F5344CB8AC3E}">
        <p14:creationId xmlns:p14="http://schemas.microsoft.com/office/powerpoint/2010/main" xmlns="" val="31469457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lvl="1"/>
            <a:endParaRPr lang="en-US" dirty="0" smtClean="0"/>
          </a:p>
          <a:p>
            <a:r>
              <a:rPr lang="en-US" sz="3200" dirty="0" smtClean="0"/>
              <a:t> </a:t>
            </a:r>
            <a:endParaRPr lang="en-US" dirty="0"/>
          </a:p>
        </p:txBody>
      </p:sp>
      <p:sp>
        <p:nvSpPr>
          <p:cNvPr id="5" name="Rectangle 4"/>
          <p:cNvSpPr/>
          <p:nvPr/>
        </p:nvSpPr>
        <p:spPr>
          <a:xfrm>
            <a:off x="2050781" y="6412468"/>
            <a:ext cx="5412765" cy="369332"/>
          </a:xfrm>
          <a:prstGeom prst="rect">
            <a:avLst/>
          </a:prstGeom>
        </p:spPr>
        <p:txBody>
          <a:bodyPr wrap="none">
            <a:spAutoFit/>
          </a:bodyPr>
          <a:lstStyle/>
          <a:p>
            <a:r>
              <a:rPr lang="en-US" dirty="0"/>
              <a:t>  </a:t>
            </a:r>
            <a:r>
              <a:rPr lang="en-US" dirty="0" smtClean="0"/>
              <a:t>Adapted </a:t>
            </a:r>
            <a:r>
              <a:rPr lang="en-US" dirty="0" err="1" smtClean="0"/>
              <a:t>Wedemeyer</a:t>
            </a:r>
            <a:r>
              <a:rPr lang="en-US" dirty="0" smtClean="0"/>
              <a:t> </a:t>
            </a:r>
            <a:r>
              <a:rPr lang="en-US" dirty="0"/>
              <a:t>Gastro </a:t>
            </a:r>
            <a:r>
              <a:rPr lang="en-US" dirty="0" smtClean="0"/>
              <a:t>2012;142:1388-1397</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4361" y="152400"/>
            <a:ext cx="8839078" cy="6214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5410200" y="388203"/>
            <a:ext cx="3048000" cy="830997"/>
          </a:xfrm>
          <a:prstGeom prst="rect">
            <a:avLst/>
          </a:prstGeom>
          <a:solidFill>
            <a:schemeClr val="tx1"/>
          </a:solidFill>
        </p:spPr>
        <p:txBody>
          <a:bodyPr wrap="square" rtlCol="0">
            <a:spAutoFit/>
          </a:bodyPr>
          <a:lstStyle/>
          <a:p>
            <a:r>
              <a:rPr lang="en-US" sz="2400" dirty="0" smtClean="0">
                <a:solidFill>
                  <a:schemeClr val="bg1"/>
                </a:solidFill>
              </a:rPr>
              <a:t>HEV Gen 3 Immunosuppressed</a:t>
            </a:r>
            <a:endParaRPr lang="en-US" dirty="0">
              <a:solidFill>
                <a:schemeClr val="bg1"/>
              </a:solidFill>
            </a:endParaRPr>
          </a:p>
        </p:txBody>
      </p:sp>
      <p:cxnSp>
        <p:nvCxnSpPr>
          <p:cNvPr id="6" name="Straight Connector 5"/>
          <p:cNvCxnSpPr/>
          <p:nvPr/>
        </p:nvCxnSpPr>
        <p:spPr>
          <a:xfrm>
            <a:off x="381000" y="6096000"/>
            <a:ext cx="3810000" cy="0"/>
          </a:xfrm>
          <a:prstGeom prst="line">
            <a:avLst/>
          </a:prstGeom>
          <a:ln w="2063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066800" y="4191000"/>
            <a:ext cx="73914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267200" y="2133600"/>
            <a:ext cx="7620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505200" y="2133600"/>
            <a:ext cx="28194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7293768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6700" y="0"/>
            <a:ext cx="8763000" cy="914400"/>
          </a:xfrm>
        </p:spPr>
        <p:txBody>
          <a:bodyPr/>
          <a:lstStyle/>
          <a:p>
            <a:r>
              <a:rPr lang="en-US" sz="3200" dirty="0" smtClean="0"/>
              <a:t>HEV Problems with serologic assays</a:t>
            </a:r>
            <a:endParaRPr lang="en-US" sz="3600" dirty="0"/>
          </a:p>
        </p:txBody>
      </p:sp>
      <p:sp>
        <p:nvSpPr>
          <p:cNvPr id="4" name="Content Placeholder 3"/>
          <p:cNvSpPr>
            <a:spLocks noGrp="1"/>
          </p:cNvSpPr>
          <p:nvPr>
            <p:ph idx="1"/>
          </p:nvPr>
        </p:nvSpPr>
        <p:spPr>
          <a:xfrm>
            <a:off x="457200" y="1219200"/>
            <a:ext cx="7848600" cy="4495800"/>
          </a:xfrm>
        </p:spPr>
        <p:txBody>
          <a:bodyPr>
            <a:normAutofit lnSpcReduction="10000"/>
          </a:bodyPr>
          <a:lstStyle/>
          <a:p>
            <a:r>
              <a:rPr lang="en-US" sz="2800" dirty="0" smtClean="0"/>
              <a:t>Sensitivity/Specificity complicated by lack of understanding of underlying HEV prevalence </a:t>
            </a:r>
          </a:p>
          <a:p>
            <a:pPr lvl="1"/>
            <a:r>
              <a:rPr lang="en-US" sz="2400" dirty="0" smtClean="0"/>
              <a:t>Detection </a:t>
            </a:r>
            <a:r>
              <a:rPr lang="en-US" sz="2400" dirty="0"/>
              <a:t>of </a:t>
            </a:r>
            <a:r>
              <a:rPr lang="en-US" sz="2400" dirty="0" smtClean="0"/>
              <a:t>anti-HEV  among “</a:t>
            </a:r>
            <a:r>
              <a:rPr lang="en-US" sz="2400" dirty="0"/>
              <a:t>negative” controls (Goldsmith et al., 1992</a:t>
            </a:r>
            <a:r>
              <a:rPr lang="en-US" sz="2400" dirty="0" smtClean="0"/>
              <a:t>)</a:t>
            </a:r>
          </a:p>
          <a:p>
            <a:pPr lvl="1"/>
            <a:r>
              <a:rPr lang="en-US" sz="2400" dirty="0" smtClean="0"/>
              <a:t>High </a:t>
            </a:r>
            <a:r>
              <a:rPr lang="en-US" sz="2400" dirty="0"/>
              <a:t>HEV </a:t>
            </a:r>
            <a:r>
              <a:rPr lang="en-US" sz="2400" dirty="0" err="1" smtClean="0"/>
              <a:t>seroprevalence</a:t>
            </a:r>
            <a:r>
              <a:rPr lang="en-US" sz="2400" dirty="0" smtClean="0"/>
              <a:t> in </a:t>
            </a:r>
            <a:r>
              <a:rPr lang="en-US" sz="2400" dirty="0" err="1"/>
              <a:t>nonendemic</a:t>
            </a:r>
            <a:r>
              <a:rPr lang="en-US" sz="2400" dirty="0"/>
              <a:t> countries (Thomas et al., 1997) </a:t>
            </a:r>
            <a:endParaRPr lang="en-US" sz="2400" dirty="0" smtClean="0"/>
          </a:p>
          <a:p>
            <a:endParaRPr lang="en-US" sz="2800" smtClean="0"/>
          </a:p>
          <a:p>
            <a:r>
              <a:rPr lang="en-US" sz="2800" smtClean="0"/>
              <a:t>Different </a:t>
            </a:r>
            <a:r>
              <a:rPr lang="en-US" sz="2800" dirty="0" smtClean="0"/>
              <a:t>prevalence rates using different assays</a:t>
            </a:r>
            <a:endParaRPr lang="en-US" sz="2800" dirty="0"/>
          </a:p>
        </p:txBody>
      </p:sp>
      <p:sp>
        <p:nvSpPr>
          <p:cNvPr id="5" name="Rectangle 4"/>
          <p:cNvSpPr/>
          <p:nvPr/>
        </p:nvSpPr>
        <p:spPr>
          <a:xfrm>
            <a:off x="1605806" y="6334780"/>
            <a:ext cx="4626139" cy="369332"/>
          </a:xfrm>
          <a:prstGeom prst="rect">
            <a:avLst/>
          </a:prstGeom>
        </p:spPr>
        <p:txBody>
          <a:bodyPr wrap="none">
            <a:spAutoFit/>
          </a:bodyPr>
          <a:lstStyle/>
          <a:p>
            <a:r>
              <a:rPr lang="en-US" dirty="0" err="1" smtClean="0"/>
              <a:t>Khudyakov</a:t>
            </a:r>
            <a:r>
              <a:rPr lang="en-US" dirty="0" smtClean="0"/>
              <a:t> Virus Research 2011;161:84-92</a:t>
            </a:r>
            <a:endParaRPr lang="en-US" dirty="0"/>
          </a:p>
        </p:txBody>
      </p:sp>
    </p:spTree>
    <p:extLst>
      <p:ext uri="{BB962C8B-B14F-4D97-AF65-F5344CB8AC3E}">
        <p14:creationId xmlns:p14="http://schemas.microsoft.com/office/powerpoint/2010/main" xmlns="" val="4616659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894" y="152400"/>
            <a:ext cx="8686800" cy="914400"/>
          </a:xfrm>
        </p:spPr>
        <p:txBody>
          <a:bodyPr/>
          <a:lstStyle/>
          <a:p>
            <a:r>
              <a:rPr lang="en-US" sz="3600" dirty="0" smtClean="0"/>
              <a:t>Conclusion Anti-HEV </a:t>
            </a:r>
            <a:r>
              <a:rPr lang="en-US" sz="3600" dirty="0" err="1" smtClean="0"/>
              <a:t>Ab</a:t>
            </a:r>
            <a:r>
              <a:rPr lang="en-US" sz="3600" dirty="0" smtClean="0"/>
              <a:t> Testing in </a:t>
            </a:r>
            <a:r>
              <a:rPr lang="en-US" sz="3600" dirty="0" err="1" smtClean="0"/>
              <a:t>Immunocompetent</a:t>
            </a:r>
            <a:r>
              <a:rPr lang="en-US" sz="3600" dirty="0" smtClean="0"/>
              <a:t> Patients</a:t>
            </a:r>
            <a:endParaRPr lang="en-US" sz="3600" dirty="0"/>
          </a:p>
        </p:txBody>
      </p:sp>
      <p:sp>
        <p:nvSpPr>
          <p:cNvPr id="4" name="Content Placeholder 3"/>
          <p:cNvSpPr>
            <a:spLocks noGrp="1"/>
          </p:cNvSpPr>
          <p:nvPr>
            <p:ph idx="1"/>
          </p:nvPr>
        </p:nvSpPr>
        <p:spPr>
          <a:xfrm>
            <a:off x="237094" y="1447800"/>
            <a:ext cx="8534400" cy="4572000"/>
          </a:xfrm>
        </p:spPr>
        <p:txBody>
          <a:bodyPr>
            <a:normAutofit fontScale="92500" lnSpcReduction="10000"/>
          </a:bodyPr>
          <a:lstStyle/>
          <a:p>
            <a:r>
              <a:rPr lang="en-US" sz="2800" dirty="0" smtClean="0"/>
              <a:t>Acute HEV can be accurately diagnosed using Anti-HEV </a:t>
            </a:r>
            <a:r>
              <a:rPr lang="en-US" sz="2800" dirty="0" err="1" smtClean="0"/>
              <a:t>IgM</a:t>
            </a:r>
            <a:r>
              <a:rPr lang="en-US" sz="2800" dirty="0" smtClean="0"/>
              <a:t>  </a:t>
            </a:r>
            <a:r>
              <a:rPr lang="en-US" sz="2800" dirty="0" err="1" smtClean="0"/>
              <a:t>Ab</a:t>
            </a:r>
            <a:r>
              <a:rPr lang="en-US" sz="2800" dirty="0" smtClean="0"/>
              <a:t> testing</a:t>
            </a:r>
          </a:p>
          <a:p>
            <a:endParaRPr lang="en-US" sz="2800" dirty="0" smtClean="0"/>
          </a:p>
          <a:p>
            <a:r>
              <a:rPr lang="en-US" sz="2800" dirty="0" smtClean="0"/>
              <a:t>The assay used should </a:t>
            </a:r>
            <a:r>
              <a:rPr lang="en-US" sz="2800" dirty="0"/>
              <a:t>i</a:t>
            </a:r>
            <a:r>
              <a:rPr lang="en-US" sz="2800" dirty="0" smtClean="0"/>
              <a:t>ncorporate </a:t>
            </a:r>
            <a:r>
              <a:rPr lang="en-US" sz="2800" dirty="0"/>
              <a:t>the Recombinant protein pE2 encoded </a:t>
            </a:r>
            <a:r>
              <a:rPr lang="en-US" sz="2800"/>
              <a:t>by </a:t>
            </a:r>
            <a:r>
              <a:rPr lang="en-US" sz="2800" smtClean="0"/>
              <a:t>protruding region </a:t>
            </a:r>
            <a:r>
              <a:rPr lang="en-US" sz="2800" dirty="0"/>
              <a:t>of </a:t>
            </a:r>
            <a:r>
              <a:rPr lang="en-US" sz="2800" dirty="0" smtClean="0"/>
              <a:t>ORF-2 </a:t>
            </a:r>
          </a:p>
          <a:p>
            <a:endParaRPr lang="en-US" dirty="0" smtClean="0"/>
          </a:p>
          <a:p>
            <a:r>
              <a:rPr lang="en-US" dirty="0" smtClean="0"/>
              <a:t>Testing for anti-HEV </a:t>
            </a:r>
            <a:r>
              <a:rPr lang="en-US" dirty="0" err="1" smtClean="0"/>
              <a:t>IgG</a:t>
            </a:r>
            <a:r>
              <a:rPr lang="en-US" dirty="0" smtClean="0"/>
              <a:t> is not helpful for active infection given &gt;/=15% adults </a:t>
            </a:r>
            <a:r>
              <a:rPr lang="en-US" smtClean="0"/>
              <a:t>in West countries  </a:t>
            </a:r>
            <a:r>
              <a:rPr lang="en-US" dirty="0" smtClean="0"/>
              <a:t>(+)</a:t>
            </a:r>
          </a:p>
          <a:p>
            <a:endParaRPr lang="en-US" smtClean="0"/>
          </a:p>
          <a:p>
            <a:r>
              <a:rPr lang="en-US" smtClean="0"/>
              <a:t>Exposure </a:t>
            </a:r>
            <a:r>
              <a:rPr lang="en-US" dirty="0" smtClean="0"/>
              <a:t>to HEV can be documented with Anti HEV </a:t>
            </a:r>
            <a:r>
              <a:rPr lang="en-US" dirty="0" err="1" smtClean="0"/>
              <a:t>IgG</a:t>
            </a:r>
            <a:r>
              <a:rPr lang="en-US" dirty="0" smtClean="0"/>
              <a:t> testing with use of an appropriate assay pE2 assay</a:t>
            </a:r>
            <a:endParaRPr lang="en-US" dirty="0"/>
          </a:p>
          <a:p>
            <a:endParaRPr lang="en-US" dirty="0"/>
          </a:p>
        </p:txBody>
      </p:sp>
      <p:sp>
        <p:nvSpPr>
          <p:cNvPr id="5" name="Rectangle 4"/>
          <p:cNvSpPr/>
          <p:nvPr/>
        </p:nvSpPr>
        <p:spPr>
          <a:xfrm>
            <a:off x="4347841" y="6227802"/>
            <a:ext cx="312906" cy="369332"/>
          </a:xfrm>
          <a:prstGeom prst="rect">
            <a:avLst/>
          </a:prstGeom>
        </p:spPr>
        <p:txBody>
          <a:bodyPr wrap="none">
            <a:spAutoFit/>
          </a:bodyPr>
          <a:lstStyle/>
          <a:p>
            <a:r>
              <a:rPr lang="en-US" dirty="0" smtClean="0"/>
              <a:t>  </a:t>
            </a:r>
            <a:endParaRPr lang="en-US" dirty="0"/>
          </a:p>
        </p:txBody>
      </p:sp>
    </p:spTree>
    <p:extLst>
      <p:ext uri="{BB962C8B-B14F-4D97-AF65-F5344CB8AC3E}">
        <p14:creationId xmlns:p14="http://schemas.microsoft.com/office/powerpoint/2010/main" xmlns="" val="11604182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HEV in Pregnant Women</a:t>
            </a:r>
            <a:endParaRPr lang="en-US" dirty="0"/>
          </a:p>
        </p:txBody>
      </p:sp>
      <p:sp>
        <p:nvSpPr>
          <p:cNvPr id="3" name="Content Placeholder 2"/>
          <p:cNvSpPr>
            <a:spLocks noGrp="1"/>
          </p:cNvSpPr>
          <p:nvPr>
            <p:ph idx="1"/>
          </p:nvPr>
        </p:nvSpPr>
        <p:spPr/>
        <p:txBody>
          <a:bodyPr>
            <a:normAutofit fontScale="92500" lnSpcReduction="20000"/>
          </a:bodyPr>
          <a:lstStyle/>
          <a:p>
            <a:r>
              <a:rPr lang="en-US" sz="2800" dirty="0" smtClean="0"/>
              <a:t>More frequently affected</a:t>
            </a:r>
          </a:p>
          <a:p>
            <a:pPr lvl="1"/>
            <a:r>
              <a:rPr lang="en-US" sz="2400" dirty="0" smtClean="0"/>
              <a:t>2</a:t>
            </a:r>
            <a:r>
              <a:rPr lang="en-US" sz="2400" baseline="30000" dirty="0" smtClean="0"/>
              <a:t>nd</a:t>
            </a:r>
            <a:r>
              <a:rPr lang="en-US" sz="2400" dirty="0" smtClean="0"/>
              <a:t> and 3</a:t>
            </a:r>
            <a:r>
              <a:rPr lang="en-US" sz="2400" baseline="30000" dirty="0" smtClean="0"/>
              <a:t>rd</a:t>
            </a:r>
            <a:r>
              <a:rPr lang="en-US" sz="2400" dirty="0" smtClean="0"/>
              <a:t> trimester</a:t>
            </a:r>
            <a:endParaRPr lang="en-US" sz="2800" dirty="0" smtClean="0"/>
          </a:p>
          <a:p>
            <a:r>
              <a:rPr lang="en-US" sz="2800" dirty="0" smtClean="0"/>
              <a:t>20-50% of HEV infected pregnant women develop </a:t>
            </a:r>
            <a:r>
              <a:rPr lang="en-US" sz="2800" dirty="0" err="1" smtClean="0"/>
              <a:t>fulminant</a:t>
            </a:r>
            <a:r>
              <a:rPr lang="en-US" sz="2800" dirty="0" smtClean="0"/>
              <a:t> hepatitis</a:t>
            </a:r>
          </a:p>
          <a:p>
            <a:r>
              <a:rPr lang="en-US" sz="2800" dirty="0" smtClean="0"/>
              <a:t>Mortality rate 20% in India and Pakistan</a:t>
            </a:r>
          </a:p>
          <a:p>
            <a:r>
              <a:rPr lang="en-US" sz="2800" dirty="0" smtClean="0"/>
              <a:t>Mortality rates 15-25% if infected in 3</a:t>
            </a:r>
            <a:r>
              <a:rPr lang="en-US" sz="2800" baseline="30000" dirty="0" smtClean="0"/>
              <a:t>rd</a:t>
            </a:r>
            <a:r>
              <a:rPr lang="en-US" sz="2800" dirty="0" smtClean="0"/>
              <a:t> trimester</a:t>
            </a:r>
          </a:p>
          <a:p>
            <a:r>
              <a:rPr lang="en-US" sz="2800" dirty="0" smtClean="0"/>
              <a:t>Increased frequency of spontaneous abortion, stillbirth, and neonatal deaths</a:t>
            </a:r>
            <a:endParaRPr lang="en-US" sz="2800" dirty="0"/>
          </a:p>
        </p:txBody>
      </p:sp>
      <p:sp>
        <p:nvSpPr>
          <p:cNvPr id="4" name="TextBox 3"/>
          <p:cNvSpPr txBox="1">
            <a:spLocks noChangeArrowheads="1"/>
          </p:cNvSpPr>
          <p:nvPr/>
        </p:nvSpPr>
        <p:spPr bwMode="auto">
          <a:xfrm>
            <a:off x="6019800" y="6248400"/>
            <a:ext cx="2895600" cy="461665"/>
          </a:xfrm>
          <a:prstGeom prst="rect">
            <a:avLst/>
          </a:prstGeom>
          <a:noFill/>
          <a:ln w="9525">
            <a:noFill/>
            <a:miter lim="800000"/>
            <a:headEnd/>
            <a:tailEnd/>
          </a:ln>
        </p:spPr>
        <p:txBody>
          <a:bodyPr>
            <a:spAutoFit/>
          </a:bodyPr>
          <a:lstStyle/>
          <a:p>
            <a:r>
              <a:rPr lang="en-US" sz="1200" dirty="0" err="1">
                <a:latin typeface="Tw Cen MT" pitchFamily="34" charset="0"/>
              </a:rPr>
              <a:t>Aggarwal</a:t>
            </a:r>
            <a:r>
              <a:rPr lang="en-US" sz="1200" dirty="0">
                <a:latin typeface="Tw Cen MT" pitchFamily="34" charset="0"/>
              </a:rPr>
              <a:t> R. J Gastro and </a:t>
            </a:r>
            <a:r>
              <a:rPr lang="en-US" sz="1200" dirty="0" err="1">
                <a:latin typeface="Tw Cen MT" pitchFamily="34" charset="0"/>
              </a:rPr>
              <a:t>Hepato</a:t>
            </a:r>
            <a:r>
              <a:rPr lang="en-US" sz="1200" dirty="0">
                <a:latin typeface="Tw Cen MT" pitchFamily="34" charset="0"/>
              </a:rPr>
              <a:t> </a:t>
            </a:r>
            <a:r>
              <a:rPr lang="en-US" sz="1200" dirty="0" smtClean="0">
                <a:latin typeface="Tw Cen MT" pitchFamily="34" charset="0"/>
              </a:rPr>
              <a:t>2000</a:t>
            </a:r>
          </a:p>
          <a:p>
            <a:r>
              <a:rPr lang="en-US" sz="1200" dirty="0" err="1" smtClean="0">
                <a:latin typeface="Tw Cen MT" pitchFamily="34" charset="0"/>
              </a:rPr>
              <a:t>Khuroo</a:t>
            </a:r>
            <a:r>
              <a:rPr lang="en-US" sz="1200" dirty="0" smtClean="0">
                <a:latin typeface="Tw Cen MT" pitchFamily="34" charset="0"/>
              </a:rPr>
              <a:t>, J Viral </a:t>
            </a:r>
            <a:r>
              <a:rPr lang="en-US" sz="1200" dirty="0" err="1" smtClean="0">
                <a:latin typeface="Tw Cen MT" pitchFamily="34" charset="0"/>
              </a:rPr>
              <a:t>Hep</a:t>
            </a:r>
            <a:r>
              <a:rPr lang="en-US" sz="1200" dirty="0" smtClean="0">
                <a:latin typeface="Tw Cen MT" pitchFamily="34" charset="0"/>
              </a:rPr>
              <a:t> 2003</a:t>
            </a:r>
            <a:endParaRPr lang="en-US" sz="1200" dirty="0">
              <a:latin typeface="Tw Cen MT" pitchFamily="34" charset="0"/>
            </a:endParaRPr>
          </a:p>
        </p:txBody>
      </p:sp>
    </p:spTree>
    <p:extLst>
      <p:ext uri="{BB962C8B-B14F-4D97-AF65-F5344CB8AC3E}">
        <p14:creationId xmlns:p14="http://schemas.microsoft.com/office/powerpoint/2010/main" xmlns="" val="2567603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876300" y="130805"/>
            <a:ext cx="7772400" cy="478795"/>
          </a:xfrm>
        </p:spPr>
        <p:txBody>
          <a:bodyPr/>
          <a:lstStyle/>
          <a:p>
            <a:r>
              <a:rPr lang="en-US" sz="3200" dirty="0" smtClean="0"/>
              <a:t>Diagnosis Acute HEV Infection in </a:t>
            </a:r>
            <a:r>
              <a:rPr lang="en-US" sz="3200" dirty="0" err="1" smtClean="0"/>
              <a:t>Immunocompetent</a:t>
            </a:r>
            <a:r>
              <a:rPr lang="en-US" sz="3200" dirty="0" smtClean="0"/>
              <a:t> </a:t>
            </a:r>
            <a:r>
              <a:rPr lang="en-US" sz="3200" dirty="0" err="1" smtClean="0"/>
              <a:t>Pts</a:t>
            </a:r>
            <a:endParaRPr lang="en-US" sz="3200" dirty="0"/>
          </a:p>
        </p:txBody>
      </p:sp>
      <p:sp>
        <p:nvSpPr>
          <p:cNvPr id="4" name="Content Placeholder 3"/>
          <p:cNvSpPr>
            <a:spLocks noGrp="1"/>
          </p:cNvSpPr>
          <p:nvPr>
            <p:ph idx="1"/>
          </p:nvPr>
        </p:nvSpPr>
        <p:spPr>
          <a:xfrm>
            <a:off x="457200" y="1295400"/>
            <a:ext cx="8153400" cy="4953000"/>
          </a:xfrm>
        </p:spPr>
        <p:txBody>
          <a:bodyPr>
            <a:normAutofit/>
          </a:bodyPr>
          <a:lstStyle/>
          <a:p>
            <a:r>
              <a:rPr lang="en-US" dirty="0" smtClean="0"/>
              <a:t>HEV anti-</a:t>
            </a:r>
            <a:r>
              <a:rPr lang="en-US" dirty="0" err="1" smtClean="0"/>
              <a:t>IgM</a:t>
            </a:r>
            <a:r>
              <a:rPr lang="en-US" dirty="0" smtClean="0"/>
              <a:t>: best test for  </a:t>
            </a:r>
            <a:r>
              <a:rPr lang="en-US" dirty="0"/>
              <a:t>acute HEV </a:t>
            </a:r>
            <a:r>
              <a:rPr lang="en-US" dirty="0" smtClean="0"/>
              <a:t>. </a:t>
            </a:r>
            <a:endParaRPr lang="en-US" dirty="0"/>
          </a:p>
          <a:p>
            <a:pPr marL="411480" lvl="1" indent="-342900">
              <a:spcBef>
                <a:spcPts val="700"/>
              </a:spcBef>
              <a:buClr>
                <a:schemeClr val="tx2"/>
              </a:buClr>
              <a:buSzPct val="95000"/>
              <a:buFont typeface="Wingdings"/>
              <a:buChar char=""/>
            </a:pPr>
            <a:endParaRPr lang="en-US" dirty="0" smtClean="0"/>
          </a:p>
          <a:p>
            <a:pPr marL="411480" lvl="1" indent="-342900">
              <a:spcBef>
                <a:spcPts val="700"/>
              </a:spcBef>
              <a:buClr>
                <a:schemeClr val="tx2"/>
              </a:buClr>
              <a:buSzPct val="95000"/>
              <a:buFont typeface="Wingdings"/>
              <a:buChar char=""/>
            </a:pPr>
            <a:r>
              <a:rPr lang="en-US" dirty="0" smtClean="0"/>
              <a:t>HEV RNA  detected for Ave 2wks serum, 4 </a:t>
            </a:r>
            <a:r>
              <a:rPr lang="en-US" dirty="0" err="1" smtClean="0"/>
              <a:t>wks</a:t>
            </a:r>
            <a:r>
              <a:rPr lang="en-US" dirty="0" smtClean="0"/>
              <a:t> stool</a:t>
            </a:r>
            <a:endParaRPr lang="en-US" dirty="0"/>
          </a:p>
          <a:p>
            <a:pPr marL="411480" lvl="1" indent="-342900">
              <a:spcBef>
                <a:spcPts val="700"/>
              </a:spcBef>
              <a:buClr>
                <a:schemeClr val="tx2"/>
              </a:buClr>
              <a:buSzPct val="95000"/>
              <a:buFont typeface="Wingdings"/>
              <a:buChar char=""/>
            </a:pPr>
            <a:r>
              <a:rPr lang="en-US" dirty="0" smtClean="0"/>
              <a:t>Serum RNA </a:t>
            </a:r>
            <a:r>
              <a:rPr lang="en-US" dirty="0"/>
              <a:t>(+) during incubation and early illness but may be (-) by time of jaundice or clinical </a:t>
            </a:r>
            <a:r>
              <a:rPr lang="en-US" dirty="0" err="1"/>
              <a:t>sxs</a:t>
            </a:r>
            <a:r>
              <a:rPr lang="en-US" dirty="0"/>
              <a:t> </a:t>
            </a:r>
          </a:p>
          <a:p>
            <a:pPr lvl="1"/>
            <a:r>
              <a:rPr lang="en-US" dirty="0"/>
              <a:t> (-) </a:t>
            </a:r>
            <a:r>
              <a:rPr lang="en-US" dirty="0" smtClean="0"/>
              <a:t>34-50</a:t>
            </a:r>
            <a:r>
              <a:rPr lang="en-US" dirty="0"/>
              <a:t>% </a:t>
            </a:r>
            <a:r>
              <a:rPr lang="en-US" dirty="0" smtClean="0"/>
              <a:t>tested </a:t>
            </a:r>
            <a:r>
              <a:rPr lang="en-US" dirty="0"/>
              <a:t>at or near onset of </a:t>
            </a:r>
            <a:r>
              <a:rPr lang="en-US" dirty="0" smtClean="0"/>
              <a:t>illness(</a:t>
            </a:r>
            <a:r>
              <a:rPr lang="en-US" dirty="0" err="1" smtClean="0"/>
              <a:t>IgM</a:t>
            </a:r>
            <a:r>
              <a:rPr lang="en-US" dirty="0" smtClean="0"/>
              <a:t>+) </a:t>
            </a:r>
          </a:p>
          <a:p>
            <a:pPr lvl="1"/>
            <a:r>
              <a:rPr lang="en-US" dirty="0" err="1" smtClean="0"/>
              <a:t>Dx</a:t>
            </a:r>
            <a:r>
              <a:rPr lang="en-US" dirty="0" smtClean="0"/>
              <a:t> </a:t>
            </a:r>
            <a:r>
              <a:rPr lang="en-US" dirty="0"/>
              <a:t>by </a:t>
            </a:r>
            <a:r>
              <a:rPr lang="en-US" dirty="0" smtClean="0"/>
              <a:t>serum RNA may be of limited value  </a:t>
            </a:r>
            <a:endParaRPr lang="en-US" dirty="0"/>
          </a:p>
          <a:p>
            <a:endParaRPr lang="en-US" sz="2600" dirty="0" smtClean="0"/>
          </a:p>
          <a:p>
            <a:r>
              <a:rPr lang="en-US" sz="2600" dirty="0" smtClean="0"/>
              <a:t>HEV anti-</a:t>
            </a:r>
            <a:r>
              <a:rPr lang="en-US" sz="2600" dirty="0" err="1" smtClean="0"/>
              <a:t>IgG</a:t>
            </a:r>
            <a:r>
              <a:rPr lang="en-US" sz="2600" dirty="0" smtClean="0"/>
              <a:t> suggests exposure to HEV infection</a:t>
            </a:r>
          </a:p>
          <a:p>
            <a:pPr lvl="1"/>
            <a:r>
              <a:rPr lang="en-US" dirty="0" smtClean="0"/>
              <a:t>May be present in acute or chronic</a:t>
            </a:r>
          </a:p>
          <a:p>
            <a:endParaRPr lang="en-US" dirty="0" smtClean="0"/>
          </a:p>
          <a:p>
            <a:endParaRPr lang="en-US" dirty="0"/>
          </a:p>
          <a:p>
            <a:pPr lvl="1"/>
            <a:endParaRPr lang="en-US" dirty="0" smtClean="0"/>
          </a:p>
          <a:p>
            <a:pPr lvl="1"/>
            <a:endParaRPr lang="en-US" dirty="0" smtClean="0"/>
          </a:p>
          <a:p>
            <a:pPr lvl="1"/>
            <a:endParaRPr lang="en-US" dirty="0"/>
          </a:p>
        </p:txBody>
      </p:sp>
      <p:sp>
        <p:nvSpPr>
          <p:cNvPr id="5" name="Rectangle 4"/>
          <p:cNvSpPr/>
          <p:nvPr/>
        </p:nvSpPr>
        <p:spPr>
          <a:xfrm>
            <a:off x="242223" y="6519446"/>
            <a:ext cx="7353295" cy="253916"/>
          </a:xfrm>
          <a:prstGeom prst="rect">
            <a:avLst/>
          </a:prstGeom>
        </p:spPr>
        <p:txBody>
          <a:bodyPr wrap="none">
            <a:spAutoFit/>
          </a:bodyPr>
          <a:lstStyle/>
          <a:p>
            <a:r>
              <a:rPr lang="en-US" sz="1050" dirty="0" err="1" smtClean="0"/>
              <a:t>Hoofnagle</a:t>
            </a:r>
            <a:r>
              <a:rPr lang="en-US" sz="1050" dirty="0" smtClean="0"/>
              <a:t>  NEJM </a:t>
            </a:r>
            <a:r>
              <a:rPr lang="en-US" sz="1050" dirty="0"/>
              <a:t>2012;367:1237-44 </a:t>
            </a:r>
            <a:r>
              <a:rPr lang="en-US" sz="1050" dirty="0" err="1"/>
              <a:t>Khudyakov</a:t>
            </a:r>
            <a:r>
              <a:rPr lang="en-US" sz="1050" dirty="0"/>
              <a:t> Virus Research 2011;161:84-92  </a:t>
            </a:r>
            <a:r>
              <a:rPr lang="en-US" sz="1050" dirty="0" err="1"/>
              <a:t>Zang</a:t>
            </a:r>
            <a:r>
              <a:rPr lang="en-US" sz="1050" dirty="0"/>
              <a:t> Rev Med </a:t>
            </a:r>
            <a:r>
              <a:rPr lang="en-US" sz="1050" dirty="0" err="1"/>
              <a:t>Virol</a:t>
            </a:r>
            <a:r>
              <a:rPr lang="en-US" sz="1050" dirty="0"/>
              <a:t> 2012;22:339-349</a:t>
            </a:r>
          </a:p>
        </p:txBody>
      </p:sp>
    </p:spTree>
    <p:extLst>
      <p:ext uri="{BB962C8B-B14F-4D97-AF65-F5344CB8AC3E}">
        <p14:creationId xmlns:p14="http://schemas.microsoft.com/office/powerpoint/2010/main" xmlns="" val="6387888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0067"/>
            <a:ext cx="7055380" cy="1400530"/>
          </a:xfrm>
        </p:spPr>
        <p:txBody>
          <a:bodyPr/>
          <a:lstStyle/>
          <a:p>
            <a:r>
              <a:rPr lang="en-US" dirty="0" smtClean="0">
                <a:solidFill>
                  <a:srgbClr val="FFFF00"/>
                </a:solidFill>
              </a:rPr>
              <a:t>CHRONIC HEV INFECTION</a:t>
            </a:r>
            <a:br>
              <a:rPr lang="en-US" dirty="0" smtClean="0">
                <a:solidFill>
                  <a:srgbClr val="FFFF00"/>
                </a:solidFill>
              </a:rPr>
            </a:br>
            <a:r>
              <a:rPr lang="en-US" dirty="0" smtClean="0">
                <a:solidFill>
                  <a:srgbClr val="FFFF00"/>
                </a:solidFill>
              </a:rPr>
              <a:t>in Transplant Recipients</a:t>
            </a:r>
            <a:endParaRPr lang="en-US" dirty="0">
              <a:solidFill>
                <a:srgbClr val="FFFF00"/>
              </a:solidFill>
            </a:endParaRPr>
          </a:p>
        </p:txBody>
      </p:sp>
      <p:pic>
        <p:nvPicPr>
          <p:cNvPr id="48132" name="Picture 4"/>
          <p:cNvPicPr>
            <a:picLocks noChangeAspect="1" noChangeArrowheads="1"/>
          </p:cNvPicPr>
          <p:nvPr/>
        </p:nvPicPr>
        <p:blipFill>
          <a:blip r:embed="rId2" cstate="print"/>
          <a:srcRect/>
          <a:stretch>
            <a:fillRect/>
          </a:stretch>
        </p:blipFill>
        <p:spPr bwMode="auto">
          <a:xfrm>
            <a:off x="3505200" y="1410040"/>
            <a:ext cx="4572000" cy="5347403"/>
          </a:xfrm>
          <a:prstGeom prst="rect">
            <a:avLst/>
          </a:prstGeom>
          <a:noFill/>
          <a:ln w="9525">
            <a:noFill/>
            <a:miter lim="800000"/>
            <a:headEnd/>
            <a:tailEnd/>
          </a:ln>
          <a:effectLst/>
        </p:spPr>
      </p:pic>
      <p:sp>
        <p:nvSpPr>
          <p:cNvPr id="7" name="TextBox 6"/>
          <p:cNvSpPr txBox="1"/>
          <p:nvPr/>
        </p:nvSpPr>
        <p:spPr>
          <a:xfrm>
            <a:off x="0" y="6248400"/>
            <a:ext cx="3200400" cy="523220"/>
          </a:xfrm>
          <a:prstGeom prst="rect">
            <a:avLst/>
          </a:prstGeom>
          <a:noFill/>
        </p:spPr>
        <p:txBody>
          <a:bodyPr wrap="square" rtlCol="0">
            <a:spAutoFit/>
          </a:bodyPr>
          <a:lstStyle/>
          <a:p>
            <a:r>
              <a:rPr lang="en-US" sz="1400" dirty="0" err="1" smtClean="0"/>
              <a:t>Pischke</a:t>
            </a:r>
            <a:r>
              <a:rPr lang="en-US" sz="1400" dirty="0" smtClean="0"/>
              <a:t> et. al. LIVER TRANSPLANTATION 2010</a:t>
            </a:r>
            <a:endParaRPr lang="en-US" sz="1400" dirty="0"/>
          </a:p>
        </p:txBody>
      </p:sp>
    </p:spTree>
    <p:extLst>
      <p:ext uri="{BB962C8B-B14F-4D97-AF65-F5344CB8AC3E}">
        <p14:creationId xmlns:p14="http://schemas.microsoft.com/office/powerpoint/2010/main" xmlns="" val="23514053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69780" cy="1400530"/>
          </a:xfrm>
        </p:spPr>
        <p:txBody>
          <a:bodyPr/>
          <a:lstStyle/>
          <a:p>
            <a:r>
              <a:rPr lang="en-US" dirty="0" smtClean="0">
                <a:solidFill>
                  <a:srgbClr val="FFFF00"/>
                </a:solidFill>
              </a:rPr>
              <a:t>RISK AND FACTORS</a:t>
            </a:r>
            <a:br>
              <a:rPr lang="en-US" dirty="0" smtClean="0">
                <a:solidFill>
                  <a:srgbClr val="FFFF00"/>
                </a:solidFill>
              </a:rPr>
            </a:br>
            <a:r>
              <a:rPr lang="en-US" dirty="0" smtClean="0">
                <a:solidFill>
                  <a:srgbClr val="FFFF00"/>
                </a:solidFill>
              </a:rPr>
              <a:t>HEV Chronicity in Transplant</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Total with Acute HEV Post Transplant- 85</a:t>
            </a:r>
          </a:p>
          <a:p>
            <a:pPr lvl="1"/>
            <a:r>
              <a:rPr lang="en-US" dirty="0" smtClean="0"/>
              <a:t>17 Centers in Europe</a:t>
            </a:r>
          </a:p>
          <a:p>
            <a:pPr lvl="1"/>
            <a:r>
              <a:rPr lang="en-US" dirty="0" smtClean="0"/>
              <a:t>31% Liver Transplants</a:t>
            </a:r>
          </a:p>
          <a:p>
            <a:r>
              <a:rPr lang="en-US" dirty="0" smtClean="0"/>
              <a:t>Chronicity Rate- 69.5%</a:t>
            </a:r>
          </a:p>
          <a:p>
            <a:r>
              <a:rPr lang="en-US" dirty="0" smtClean="0"/>
              <a:t>Factors in Multivariate Analysis</a:t>
            </a:r>
          </a:p>
          <a:p>
            <a:pPr lvl="1"/>
            <a:r>
              <a:rPr lang="en-US" dirty="0" err="1" smtClean="0"/>
              <a:t>Tacro</a:t>
            </a:r>
            <a:r>
              <a:rPr lang="en-US" dirty="0" smtClean="0"/>
              <a:t> &gt; </a:t>
            </a:r>
            <a:r>
              <a:rPr lang="en-US" dirty="0" err="1" smtClean="0"/>
              <a:t>CyA</a:t>
            </a:r>
            <a:endParaRPr lang="en-US" dirty="0" smtClean="0"/>
          </a:p>
          <a:p>
            <a:pPr lvl="1"/>
            <a:r>
              <a:rPr lang="en-US" dirty="0" smtClean="0"/>
              <a:t>Low Platelet Count at Time of Diagnosis of HEV</a:t>
            </a:r>
            <a:endParaRPr lang="en-US" dirty="0"/>
          </a:p>
        </p:txBody>
      </p:sp>
      <p:sp>
        <p:nvSpPr>
          <p:cNvPr id="4" name="TextBox 3"/>
          <p:cNvSpPr txBox="1"/>
          <p:nvPr/>
        </p:nvSpPr>
        <p:spPr>
          <a:xfrm>
            <a:off x="762000" y="6477000"/>
            <a:ext cx="4690258" cy="369332"/>
          </a:xfrm>
          <a:prstGeom prst="rect">
            <a:avLst/>
          </a:prstGeom>
          <a:noFill/>
        </p:spPr>
        <p:txBody>
          <a:bodyPr wrap="none" rtlCol="0">
            <a:spAutoFit/>
          </a:bodyPr>
          <a:lstStyle/>
          <a:p>
            <a:r>
              <a:rPr lang="en-US" dirty="0" err="1" smtClean="0"/>
              <a:t>Kamar</a:t>
            </a:r>
            <a:r>
              <a:rPr lang="en-US" dirty="0" smtClean="0"/>
              <a:t> et al., GASTROENTEROLOGY 2011</a:t>
            </a:r>
            <a:endParaRPr lang="en-US" dirty="0"/>
          </a:p>
        </p:txBody>
      </p:sp>
    </p:spTree>
    <p:extLst>
      <p:ext uri="{BB962C8B-B14F-4D97-AF65-F5344CB8AC3E}">
        <p14:creationId xmlns:p14="http://schemas.microsoft.com/office/powerpoint/2010/main" xmlns="" val="25756621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RAPID DISEASE PROGRESSION AFTER </a:t>
            </a:r>
            <a:r>
              <a:rPr lang="en-US" dirty="0" err="1" smtClean="0">
                <a:solidFill>
                  <a:srgbClr val="FFFF00"/>
                </a:solidFill>
              </a:rPr>
              <a:t>OTLTx</a:t>
            </a:r>
            <a:endParaRPr lang="en-US" dirty="0">
              <a:solidFill>
                <a:srgbClr val="FFFF00"/>
              </a:solidFill>
            </a:endParaRPr>
          </a:p>
        </p:txBody>
      </p:sp>
      <p:pic>
        <p:nvPicPr>
          <p:cNvPr id="26626" name="Picture 2" descr="Full-size image (39 K)"/>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600" y="2362200"/>
            <a:ext cx="7696200" cy="24384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457200" y="6324600"/>
            <a:ext cx="3677097" cy="369332"/>
          </a:xfrm>
          <a:prstGeom prst="rect">
            <a:avLst/>
          </a:prstGeom>
          <a:noFill/>
        </p:spPr>
        <p:txBody>
          <a:bodyPr wrap="none" rtlCol="0">
            <a:spAutoFit/>
          </a:bodyPr>
          <a:lstStyle/>
          <a:p>
            <a:r>
              <a:rPr lang="en-US" dirty="0" smtClean="0"/>
              <a:t>Schlosser et al., J HEPATOL 2012</a:t>
            </a:r>
            <a:endParaRPr lang="en-US" dirty="0"/>
          </a:p>
        </p:txBody>
      </p:sp>
      <p:sp>
        <p:nvSpPr>
          <p:cNvPr id="4" name="TextBox 3"/>
          <p:cNvSpPr txBox="1"/>
          <p:nvPr/>
        </p:nvSpPr>
        <p:spPr>
          <a:xfrm>
            <a:off x="3657600" y="5105400"/>
            <a:ext cx="3095784" cy="646331"/>
          </a:xfrm>
          <a:prstGeom prst="rect">
            <a:avLst/>
          </a:prstGeom>
          <a:noFill/>
        </p:spPr>
        <p:txBody>
          <a:bodyPr wrap="none" rtlCol="0">
            <a:spAutoFit/>
          </a:bodyPr>
          <a:lstStyle/>
          <a:p>
            <a:r>
              <a:rPr lang="en-US" dirty="0" smtClean="0"/>
              <a:t>Attributed to Acute Rejection</a:t>
            </a:r>
          </a:p>
          <a:p>
            <a:r>
              <a:rPr lang="en-US" dirty="0" smtClean="0"/>
              <a:t>150 Days Post-</a:t>
            </a:r>
            <a:r>
              <a:rPr lang="en-US" dirty="0" err="1" smtClean="0"/>
              <a:t>Tx</a:t>
            </a:r>
            <a:endParaRPr lang="en-US" dirty="0"/>
          </a:p>
        </p:txBody>
      </p:sp>
      <p:cxnSp>
        <p:nvCxnSpPr>
          <p:cNvPr id="6" name="Straight Arrow Connector 5"/>
          <p:cNvCxnSpPr>
            <a:stCxn id="4" idx="1"/>
          </p:cNvCxnSpPr>
          <p:nvPr/>
        </p:nvCxnSpPr>
        <p:spPr>
          <a:xfrm flipV="1">
            <a:off x="3657600" y="4419600"/>
            <a:ext cx="152400" cy="1008966"/>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88413" y="2025134"/>
            <a:ext cx="2129942" cy="369332"/>
          </a:xfrm>
          <a:prstGeom prst="rect">
            <a:avLst/>
          </a:prstGeom>
          <a:noFill/>
        </p:spPr>
        <p:txBody>
          <a:bodyPr wrap="none" rtlCol="0">
            <a:spAutoFit/>
          </a:bodyPr>
          <a:lstStyle/>
          <a:p>
            <a:r>
              <a:rPr lang="en-US" dirty="0" smtClean="0"/>
              <a:t>1 Year Post-</a:t>
            </a:r>
            <a:r>
              <a:rPr lang="en-US" dirty="0" err="1" smtClean="0"/>
              <a:t>OTLTx</a:t>
            </a:r>
            <a:endParaRPr lang="en-US" dirty="0"/>
          </a:p>
        </p:txBody>
      </p:sp>
    </p:spTree>
    <p:extLst>
      <p:ext uri="{BB962C8B-B14F-4D97-AF65-F5344CB8AC3E}">
        <p14:creationId xmlns:p14="http://schemas.microsoft.com/office/powerpoint/2010/main" xmlns="" val="32999170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1219200"/>
            <a:ext cx="8001000" cy="914400"/>
          </a:xfrm>
          <a:prstGeom prst="roundRect">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solidFill>
                <a:srgbClr val="FFFF00"/>
              </a:solidFill>
              <a:latin typeface="Arial" pitchFamily="34" charset="0"/>
              <a:cs typeface="Arial" pitchFamily="34" charset="0"/>
            </a:endParaRPr>
          </a:p>
          <a:p>
            <a:pPr algn="ctr">
              <a:defRPr/>
            </a:pPr>
            <a:r>
              <a:rPr lang="en-US" sz="2000" b="1" dirty="0">
                <a:solidFill>
                  <a:srgbClr val="FFFF00"/>
                </a:solidFill>
                <a:latin typeface="Arial" pitchFamily="34" charset="0"/>
                <a:cs typeface="Arial" pitchFamily="34" charset="0"/>
              </a:rPr>
              <a:t>Multicenter review of 85 HEV-infected recipients  in 17 Centers</a:t>
            </a:r>
          </a:p>
          <a:p>
            <a:pPr algn="ctr">
              <a:defRPr/>
            </a:pPr>
            <a:r>
              <a:rPr lang="en-US" sz="2000" b="1" dirty="0">
                <a:solidFill>
                  <a:srgbClr val="FFFF00"/>
                </a:solidFill>
                <a:latin typeface="Arial" pitchFamily="34" charset="0"/>
                <a:cs typeface="Arial" pitchFamily="34" charset="0"/>
              </a:rPr>
              <a:t>                                                                       </a:t>
            </a:r>
          </a:p>
        </p:txBody>
      </p:sp>
      <p:sp>
        <p:nvSpPr>
          <p:cNvPr id="6" name="Rectangle 5"/>
          <p:cNvSpPr/>
          <p:nvPr/>
        </p:nvSpPr>
        <p:spPr>
          <a:xfrm>
            <a:off x="2971800" y="2514600"/>
            <a:ext cx="3657600"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bg1"/>
                </a:solidFill>
                <a:latin typeface="Arial" pitchFamily="34" charset="0"/>
                <a:cs typeface="Arial" pitchFamily="34" charset="0"/>
              </a:rPr>
              <a:t>56/85 (66%) </a:t>
            </a:r>
          </a:p>
          <a:p>
            <a:pPr algn="ctr">
              <a:defRPr/>
            </a:pPr>
            <a:r>
              <a:rPr lang="en-US" b="1" dirty="0">
                <a:solidFill>
                  <a:schemeClr val="bg1"/>
                </a:solidFill>
                <a:latin typeface="Arial" pitchFamily="34" charset="0"/>
                <a:cs typeface="Arial" pitchFamily="34" charset="0"/>
              </a:rPr>
              <a:t>Chronic HEV</a:t>
            </a:r>
          </a:p>
        </p:txBody>
      </p:sp>
      <p:sp>
        <p:nvSpPr>
          <p:cNvPr id="7" name="Rectangle 6"/>
          <p:cNvSpPr/>
          <p:nvPr/>
        </p:nvSpPr>
        <p:spPr>
          <a:xfrm>
            <a:off x="533400" y="3581400"/>
            <a:ext cx="2514600" cy="1219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latin typeface="Arial" pitchFamily="34" charset="0"/>
                <a:cs typeface="Arial" pitchFamily="34" charset="0"/>
              </a:rPr>
              <a:t>18 (32%)</a:t>
            </a:r>
          </a:p>
          <a:p>
            <a:pPr algn="ctr">
              <a:defRPr/>
            </a:pPr>
            <a:r>
              <a:rPr lang="en-US" b="1" dirty="0">
                <a:solidFill>
                  <a:schemeClr val="tx1"/>
                </a:solidFill>
                <a:latin typeface="Arial" pitchFamily="34" charset="0"/>
                <a:cs typeface="Arial" pitchFamily="34" charset="0"/>
              </a:rPr>
              <a:t>Cleared after </a:t>
            </a:r>
          </a:p>
          <a:p>
            <a:pPr algn="ctr">
              <a:defRPr/>
            </a:pPr>
            <a:r>
              <a:rPr lang="en-US" b="1" dirty="0">
                <a:solidFill>
                  <a:schemeClr val="tx1"/>
                </a:solidFill>
                <a:latin typeface="Arial" pitchFamily="34" charset="0"/>
                <a:cs typeface="Arial" pitchFamily="34" charset="0"/>
              </a:rPr>
              <a:t>dose reduction </a:t>
            </a:r>
          </a:p>
        </p:txBody>
      </p:sp>
      <p:sp>
        <p:nvSpPr>
          <p:cNvPr id="12" name="Rectangle 11"/>
          <p:cNvSpPr/>
          <p:nvPr/>
        </p:nvSpPr>
        <p:spPr>
          <a:xfrm>
            <a:off x="3467100" y="3724275"/>
            <a:ext cx="2057400" cy="76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Arial" pitchFamily="34" charset="0"/>
                <a:cs typeface="Arial" pitchFamily="34" charset="0"/>
              </a:rPr>
              <a:t>20 (36%)</a:t>
            </a:r>
          </a:p>
          <a:p>
            <a:pPr algn="ctr">
              <a:defRPr/>
            </a:pPr>
            <a:r>
              <a:rPr lang="en-US" b="1" dirty="0">
                <a:latin typeface="Arial" pitchFamily="34" charset="0"/>
                <a:cs typeface="Arial" pitchFamily="34" charset="0"/>
              </a:rPr>
              <a:t>Treated</a:t>
            </a:r>
          </a:p>
        </p:txBody>
      </p:sp>
      <p:sp>
        <p:nvSpPr>
          <p:cNvPr id="13" name="Rectangle 12"/>
          <p:cNvSpPr/>
          <p:nvPr/>
        </p:nvSpPr>
        <p:spPr>
          <a:xfrm>
            <a:off x="6207125" y="3652838"/>
            <a:ext cx="2525713" cy="90487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Arial" pitchFamily="34" charset="0"/>
                <a:cs typeface="Arial" pitchFamily="34" charset="0"/>
              </a:rPr>
              <a:t>18 (32%)</a:t>
            </a:r>
          </a:p>
          <a:p>
            <a:pPr algn="ctr">
              <a:defRPr/>
            </a:pPr>
            <a:r>
              <a:rPr lang="en-US" b="1" dirty="0">
                <a:latin typeface="Arial" pitchFamily="34" charset="0"/>
                <a:cs typeface="Arial" pitchFamily="34" charset="0"/>
              </a:rPr>
              <a:t>Untreated</a:t>
            </a:r>
          </a:p>
        </p:txBody>
      </p:sp>
      <p:sp>
        <p:nvSpPr>
          <p:cNvPr id="14" name="Rectangle 13"/>
          <p:cNvSpPr/>
          <p:nvPr/>
        </p:nvSpPr>
        <p:spPr>
          <a:xfrm>
            <a:off x="3276600" y="4876800"/>
            <a:ext cx="1028700" cy="838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Arial" pitchFamily="34" charset="0"/>
                <a:cs typeface="Arial" pitchFamily="34" charset="0"/>
              </a:rPr>
              <a:t>14</a:t>
            </a:r>
          </a:p>
          <a:p>
            <a:pPr algn="ctr">
              <a:defRPr/>
            </a:pPr>
            <a:r>
              <a:rPr lang="en-US" b="1" dirty="0">
                <a:latin typeface="Arial" pitchFamily="34" charset="0"/>
                <a:cs typeface="Arial" pitchFamily="34" charset="0"/>
              </a:rPr>
              <a:t>SVR</a:t>
            </a:r>
          </a:p>
        </p:txBody>
      </p:sp>
      <p:sp>
        <p:nvSpPr>
          <p:cNvPr id="15" name="Rectangle 14"/>
          <p:cNvSpPr/>
          <p:nvPr/>
        </p:nvSpPr>
        <p:spPr>
          <a:xfrm>
            <a:off x="4495800" y="4876800"/>
            <a:ext cx="1371600" cy="838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Arial" pitchFamily="34" charset="0"/>
                <a:cs typeface="Arial" pitchFamily="34" charset="0"/>
              </a:rPr>
              <a:t>6</a:t>
            </a:r>
          </a:p>
          <a:p>
            <a:pPr algn="ctr">
              <a:defRPr/>
            </a:pPr>
            <a:r>
              <a:rPr lang="en-US" b="1" dirty="0" err="1">
                <a:latin typeface="Arial" pitchFamily="34" charset="0"/>
                <a:cs typeface="Arial" pitchFamily="34" charset="0"/>
              </a:rPr>
              <a:t>Viremic</a:t>
            </a:r>
            <a:endParaRPr lang="en-US" b="1" dirty="0">
              <a:latin typeface="Arial" pitchFamily="34" charset="0"/>
              <a:cs typeface="Arial" pitchFamily="34" charset="0"/>
            </a:endParaRPr>
          </a:p>
        </p:txBody>
      </p:sp>
      <p:sp>
        <p:nvSpPr>
          <p:cNvPr id="16" name="Rectangle 15"/>
          <p:cNvSpPr/>
          <p:nvPr/>
        </p:nvSpPr>
        <p:spPr>
          <a:xfrm>
            <a:off x="7772400" y="4724400"/>
            <a:ext cx="1143000" cy="10668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latin typeface="Arial" pitchFamily="34" charset="0"/>
                <a:cs typeface="Arial" pitchFamily="34" charset="0"/>
              </a:rPr>
              <a:t>2</a:t>
            </a:r>
          </a:p>
          <a:p>
            <a:pPr algn="ctr">
              <a:defRPr/>
            </a:pPr>
            <a:r>
              <a:rPr lang="en-US" sz="2000" b="1" dirty="0">
                <a:latin typeface="Arial" pitchFamily="34" charset="0"/>
                <a:cs typeface="Arial" pitchFamily="34" charset="0"/>
              </a:rPr>
              <a:t>Died </a:t>
            </a:r>
          </a:p>
          <a:p>
            <a:pPr algn="ctr">
              <a:defRPr/>
            </a:pPr>
            <a:r>
              <a:rPr lang="en-US" sz="2000" b="1" dirty="0" err="1">
                <a:latin typeface="Arial" pitchFamily="34" charset="0"/>
                <a:cs typeface="Arial" pitchFamily="34" charset="0"/>
              </a:rPr>
              <a:t>Cirrh</a:t>
            </a:r>
            <a:r>
              <a:rPr lang="en-US" sz="2000" b="1" dirty="0">
                <a:latin typeface="Arial" pitchFamily="34" charset="0"/>
                <a:cs typeface="Arial" pitchFamily="34" charset="0"/>
              </a:rPr>
              <a:t>.</a:t>
            </a:r>
          </a:p>
        </p:txBody>
      </p:sp>
      <p:sp>
        <p:nvSpPr>
          <p:cNvPr id="19" name="Rectangle 18"/>
          <p:cNvSpPr/>
          <p:nvPr/>
        </p:nvSpPr>
        <p:spPr>
          <a:xfrm>
            <a:off x="6191250" y="4876800"/>
            <a:ext cx="1123950" cy="838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latin typeface="Arial" pitchFamily="34" charset="0"/>
                <a:cs typeface="Arial" pitchFamily="34" charset="0"/>
              </a:rPr>
              <a:t>13</a:t>
            </a:r>
          </a:p>
          <a:p>
            <a:pPr algn="ctr">
              <a:defRPr/>
            </a:pPr>
            <a:r>
              <a:rPr lang="en-US" sz="2000" b="1" dirty="0" err="1">
                <a:latin typeface="Arial" pitchFamily="34" charset="0"/>
                <a:cs typeface="Arial" pitchFamily="34" charset="0"/>
              </a:rPr>
              <a:t>Viremic</a:t>
            </a:r>
            <a:endParaRPr lang="en-US" sz="2000" b="1" dirty="0">
              <a:latin typeface="Arial" pitchFamily="34" charset="0"/>
              <a:cs typeface="Arial" pitchFamily="34" charset="0"/>
            </a:endParaRPr>
          </a:p>
        </p:txBody>
      </p:sp>
      <p:sp>
        <p:nvSpPr>
          <p:cNvPr id="20" name="Rounded Rectangle 19"/>
          <p:cNvSpPr/>
          <p:nvPr/>
        </p:nvSpPr>
        <p:spPr>
          <a:xfrm>
            <a:off x="4648200" y="6248400"/>
            <a:ext cx="3962400" cy="5238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solidFill>
                <a:latin typeface="Arial" pitchFamily="34" charset="0"/>
                <a:cs typeface="Arial" pitchFamily="34" charset="0"/>
              </a:rPr>
              <a:t>CIRRHOSIS: 8/56(14%)</a:t>
            </a:r>
          </a:p>
        </p:txBody>
      </p:sp>
      <p:cxnSp>
        <p:nvCxnSpPr>
          <p:cNvPr id="22" name="Straight Connector 21"/>
          <p:cNvCxnSpPr/>
          <p:nvPr/>
        </p:nvCxnSpPr>
        <p:spPr>
          <a:xfrm flipH="1">
            <a:off x="2971800" y="3276600"/>
            <a:ext cx="30480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648200" y="3276600"/>
            <a:ext cx="0" cy="4476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419850" y="3276600"/>
            <a:ext cx="66675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886200" y="4486275"/>
            <a:ext cx="0" cy="390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15" idx="0"/>
          </p:cNvCxnSpPr>
          <p:nvPr/>
        </p:nvCxnSpPr>
        <p:spPr>
          <a:xfrm>
            <a:off x="5181600" y="4486275"/>
            <a:ext cx="0" cy="390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858000" y="4583113"/>
            <a:ext cx="0" cy="2936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229600" y="4557713"/>
            <a:ext cx="0" cy="1238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Left-Right-Up Arrow 40"/>
          <p:cNvSpPr/>
          <p:nvPr/>
        </p:nvSpPr>
        <p:spPr>
          <a:xfrm rot="10800000">
            <a:off x="4800600" y="5867400"/>
            <a:ext cx="3543300" cy="304800"/>
          </a:xfrm>
          <a:prstGeom prst="leftRigh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36" name="TextBox 2"/>
          <p:cNvSpPr txBox="1">
            <a:spLocks noChangeArrowheads="1"/>
          </p:cNvSpPr>
          <p:nvPr/>
        </p:nvSpPr>
        <p:spPr bwMode="auto">
          <a:xfrm>
            <a:off x="304800" y="152400"/>
            <a:ext cx="8428038"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dirty="0">
                <a:solidFill>
                  <a:srgbClr val="FFFF00"/>
                </a:solidFill>
                <a:latin typeface="Arial Black" panose="020B0A04020102020204" pitchFamily="34" charset="0"/>
                <a:cs typeface="AngsanaUPC" panose="02020603050405020304" pitchFamily="18" charset="-34"/>
              </a:rPr>
              <a:t>CHRONIC HEPATITIS IN PATIENTS INFECTED WITH HEV AFTER SOLID ORGAN TRANSPLANTS</a:t>
            </a:r>
            <a:endParaRPr lang="en-US" altLang="en-US" dirty="0"/>
          </a:p>
        </p:txBody>
      </p:sp>
      <p:sp>
        <p:nvSpPr>
          <p:cNvPr id="9237" name="TextBox 1"/>
          <p:cNvSpPr txBox="1">
            <a:spLocks noChangeArrowheads="1"/>
          </p:cNvSpPr>
          <p:nvPr/>
        </p:nvSpPr>
        <p:spPr bwMode="auto">
          <a:xfrm>
            <a:off x="457200" y="6172200"/>
            <a:ext cx="2057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800" b="1">
                <a:solidFill>
                  <a:srgbClr val="FFFF00"/>
                </a:solidFill>
                <a:latin typeface="Arial" panose="020B0604020202020204" pitchFamily="34" charset="0"/>
                <a:cs typeface="Arial" panose="020B0604020202020204" pitchFamily="34" charset="0"/>
              </a:rPr>
              <a:t>Kamar, N: Gastro 2011;140:1481</a:t>
            </a:r>
          </a:p>
        </p:txBody>
      </p:sp>
    </p:spTree>
    <p:extLst>
      <p:ext uri="{BB962C8B-B14F-4D97-AF65-F5344CB8AC3E}">
        <p14:creationId xmlns:p14="http://schemas.microsoft.com/office/powerpoint/2010/main" xmlns="" val="63806430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6" presetClass="entr" presetSubtype="16"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circle(in)">
                                      <p:cBhvr>
                                        <p:cTn id="25" dur="2000"/>
                                        <p:tgtEl>
                                          <p:spTgt spid="30"/>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6"/>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8"/>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nodeType="clickEffect">
                                  <p:stCondLst>
                                    <p:cond delay="0"/>
                                  </p:stCondLst>
                                  <p:childTnLst>
                                    <p:set>
                                      <p:cBhvr>
                                        <p:cTn id="45" dur="1" fill="hold">
                                          <p:stCondLst>
                                            <p:cond delay="0"/>
                                          </p:stCondLst>
                                        </p:cTn>
                                        <p:tgtEl>
                                          <p:spTgt spid="4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P spid="13" grpId="0" animBg="1"/>
      <p:bldP spid="14" grpId="0" animBg="1"/>
      <p:bldP spid="15" grpId="0" animBg="1"/>
      <p:bldP spid="16"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Lecture</a:t>
            </a:r>
            <a:endParaRPr lang="en-US" dirty="0"/>
          </a:p>
        </p:txBody>
      </p:sp>
      <p:sp>
        <p:nvSpPr>
          <p:cNvPr id="3" name="Content Placeholder 2"/>
          <p:cNvSpPr>
            <a:spLocks noGrp="1"/>
          </p:cNvSpPr>
          <p:nvPr>
            <p:ph idx="1"/>
          </p:nvPr>
        </p:nvSpPr>
        <p:spPr>
          <a:xfrm>
            <a:off x="656573" y="1600200"/>
            <a:ext cx="6711654" cy="4195481"/>
          </a:xfrm>
        </p:spPr>
        <p:txBody>
          <a:bodyPr>
            <a:normAutofit fontScale="92500"/>
          </a:bodyPr>
          <a:lstStyle/>
          <a:p>
            <a:r>
              <a:rPr lang="en-US" sz="4000" dirty="0" smtClean="0"/>
              <a:t>Cases</a:t>
            </a:r>
          </a:p>
          <a:p>
            <a:r>
              <a:rPr lang="en-US" sz="4000" dirty="0" smtClean="0"/>
              <a:t>Clinical Presentation</a:t>
            </a:r>
            <a:endParaRPr lang="en-US" sz="4000" dirty="0"/>
          </a:p>
          <a:p>
            <a:r>
              <a:rPr lang="en-US" sz="4000" dirty="0" smtClean="0"/>
              <a:t>Genotypes</a:t>
            </a:r>
          </a:p>
          <a:p>
            <a:r>
              <a:rPr lang="en-US" sz="4000" dirty="0" smtClean="0"/>
              <a:t>Human and animal hosts</a:t>
            </a:r>
          </a:p>
          <a:p>
            <a:r>
              <a:rPr lang="en-US" sz="4000" dirty="0" smtClean="0"/>
              <a:t>Testing and epidemiology</a:t>
            </a:r>
          </a:p>
          <a:p>
            <a:r>
              <a:rPr lang="en-US" sz="4000" dirty="0" smtClean="0"/>
              <a:t>Treatment</a:t>
            </a:r>
            <a:endParaRPr lang="en-US" sz="4000" dirty="0"/>
          </a:p>
        </p:txBody>
      </p:sp>
    </p:spTree>
    <p:extLst>
      <p:ext uri="{BB962C8B-B14F-4D97-AF65-F5344CB8AC3E}">
        <p14:creationId xmlns:p14="http://schemas.microsoft.com/office/powerpoint/2010/main" xmlns="" val="16832945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8077200" cy="1431925"/>
          </a:xfrm>
        </p:spPr>
        <p:txBody>
          <a:bodyPr/>
          <a:lstStyle/>
          <a:p>
            <a:r>
              <a:rPr lang="en-US" sz="4000" dirty="0"/>
              <a:t>Natural History </a:t>
            </a:r>
            <a:r>
              <a:rPr lang="en-US" sz="4000" dirty="0" smtClean="0"/>
              <a:t>of Hepatitis </a:t>
            </a:r>
            <a:r>
              <a:rPr lang="en-US" sz="4000" dirty="0"/>
              <a:t>E in </a:t>
            </a:r>
            <a:r>
              <a:rPr lang="en-US" sz="4000" dirty="0" smtClean="0"/>
              <a:t>OTR*</a:t>
            </a:r>
            <a:endParaRPr lang="en-US" sz="4000" dirty="0"/>
          </a:p>
        </p:txBody>
      </p:sp>
      <p:sp>
        <p:nvSpPr>
          <p:cNvPr id="3" name="Content Placeholder 2"/>
          <p:cNvSpPr>
            <a:spLocks noGrp="1"/>
          </p:cNvSpPr>
          <p:nvPr>
            <p:ph idx="1"/>
          </p:nvPr>
        </p:nvSpPr>
        <p:spPr>
          <a:xfrm>
            <a:off x="899592" y="1880828"/>
            <a:ext cx="7711008" cy="4114800"/>
          </a:xfrm>
        </p:spPr>
        <p:txBody>
          <a:bodyPr/>
          <a:lstStyle/>
          <a:p>
            <a:r>
              <a:rPr lang="en-US" sz="2000" dirty="0" smtClean="0"/>
              <a:t>Acute hepatitis characterized by modest ALT elevation- median ~150 U/L (0.5-26 ULN)</a:t>
            </a:r>
            <a:endParaRPr lang="en-US" sz="1800" dirty="0" smtClean="0"/>
          </a:p>
          <a:p>
            <a:r>
              <a:rPr lang="en-US" sz="2000" dirty="0" smtClean="0"/>
              <a:t>Spontaneous clearance occurs in ~40% cases</a:t>
            </a:r>
          </a:p>
          <a:p>
            <a:pPr lvl="1"/>
            <a:r>
              <a:rPr lang="en-US" sz="1800" dirty="0" smtClean="0"/>
              <a:t>More frequently among those infected later after the transplantation</a:t>
            </a:r>
          </a:p>
          <a:p>
            <a:r>
              <a:rPr lang="en-US" sz="2000" dirty="0" smtClean="0"/>
              <a:t>Viral clearance not always associated with </a:t>
            </a:r>
            <a:r>
              <a:rPr lang="en-US" sz="2000" dirty="0"/>
              <a:t>development </a:t>
            </a:r>
            <a:r>
              <a:rPr lang="en-US" sz="2000" dirty="0" smtClean="0"/>
              <a:t>of anti-HEV </a:t>
            </a:r>
            <a:r>
              <a:rPr lang="en-US" sz="2000" dirty="0" err="1" smtClean="0"/>
              <a:t>IgG</a:t>
            </a:r>
            <a:endParaRPr lang="en-US" sz="2000" dirty="0"/>
          </a:p>
          <a:p>
            <a:r>
              <a:rPr lang="en-US" sz="2000" dirty="0" smtClean="0"/>
              <a:t>Reactivation in persons previously exposed (</a:t>
            </a:r>
            <a:r>
              <a:rPr lang="en-US" sz="2000" dirty="0" err="1" smtClean="0"/>
              <a:t>IgG</a:t>
            </a:r>
            <a:r>
              <a:rPr lang="en-US" sz="2000" dirty="0" smtClean="0"/>
              <a:t> anti-HEV) does not occur- no need for special monitoring</a:t>
            </a:r>
          </a:p>
          <a:p>
            <a:r>
              <a:rPr lang="en-US" sz="2000" dirty="0" smtClean="0"/>
              <a:t>For those with chronic HEV infection cirrhosis can occur within 2-3 years in some cases </a:t>
            </a:r>
          </a:p>
          <a:p>
            <a:pPr lvl="1"/>
            <a:endParaRPr lang="en-US" sz="1800" dirty="0"/>
          </a:p>
        </p:txBody>
      </p:sp>
      <p:sp>
        <p:nvSpPr>
          <p:cNvPr id="4" name="TextBox 3"/>
          <p:cNvSpPr txBox="1"/>
          <p:nvPr/>
        </p:nvSpPr>
        <p:spPr>
          <a:xfrm>
            <a:off x="1187624" y="5985284"/>
            <a:ext cx="6315575" cy="338554"/>
          </a:xfrm>
          <a:prstGeom prst="rect">
            <a:avLst/>
          </a:prstGeom>
          <a:noFill/>
        </p:spPr>
        <p:txBody>
          <a:bodyPr wrap="none" rtlCol="0">
            <a:spAutoFit/>
          </a:bodyPr>
          <a:lstStyle/>
          <a:p>
            <a:r>
              <a:rPr lang="en-US" sz="1600" dirty="0" smtClean="0"/>
              <a:t>*Data from NIH HEV Scientific Workshop, Bethesda, 26 March 2012</a:t>
            </a:r>
            <a:endParaRPr lang="en-US" sz="1600" dirty="0"/>
          </a:p>
        </p:txBody>
      </p:sp>
    </p:spTree>
    <p:extLst>
      <p:ext uri="{BB962C8B-B14F-4D97-AF65-F5344CB8AC3E}">
        <p14:creationId xmlns:p14="http://schemas.microsoft.com/office/powerpoint/2010/main" xmlns="" val="2666368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HEV IN NIH HIV SOT COHORT</a:t>
            </a:r>
            <a:endParaRPr lang="en-US" dirty="0">
              <a:solidFill>
                <a:srgbClr val="FFFF00"/>
              </a:solidFill>
            </a:endParaRPr>
          </a:p>
        </p:txBody>
      </p:sp>
      <p:sp>
        <p:nvSpPr>
          <p:cNvPr id="3" name="Content Placeholder 2"/>
          <p:cNvSpPr>
            <a:spLocks noGrp="1"/>
          </p:cNvSpPr>
          <p:nvPr>
            <p:ph sz="half" idx="1"/>
          </p:nvPr>
        </p:nvSpPr>
        <p:spPr/>
        <p:txBody>
          <a:bodyPr>
            <a:normAutofit fontScale="92500" lnSpcReduction="10000"/>
          </a:bodyPr>
          <a:lstStyle/>
          <a:p>
            <a:endParaRPr lang="en-US" dirty="0" smtClean="0"/>
          </a:p>
          <a:p>
            <a:r>
              <a:rPr lang="en-US" dirty="0" smtClean="0"/>
              <a:t> </a:t>
            </a:r>
            <a:r>
              <a:rPr lang="en-US" sz="2000" dirty="0" smtClean="0"/>
              <a:t>166 pre-transplant subjects</a:t>
            </a:r>
          </a:p>
          <a:p>
            <a:pPr lvl="1"/>
            <a:r>
              <a:rPr lang="en-US" sz="1600" dirty="0" smtClean="0"/>
              <a:t>113 awaiting liver transplant Including 10 dual organ candidates</a:t>
            </a:r>
          </a:p>
          <a:p>
            <a:pPr lvl="1"/>
            <a:r>
              <a:rPr lang="en-US" sz="1600" dirty="0" smtClean="0"/>
              <a:t>53 awaiting kidney transplant</a:t>
            </a:r>
          </a:p>
          <a:p>
            <a:r>
              <a:rPr lang="en-US" sz="2000" dirty="0" err="1" smtClean="0"/>
              <a:t>Adaltis</a:t>
            </a:r>
            <a:r>
              <a:rPr lang="en-US" sz="2000" dirty="0" smtClean="0"/>
              <a:t> and Wantai  EIA</a:t>
            </a:r>
          </a:p>
          <a:p>
            <a:r>
              <a:rPr lang="en-US" sz="2000" dirty="0" smtClean="0"/>
              <a:t>ORF1-2 PCR Amplification</a:t>
            </a:r>
          </a:p>
          <a:p>
            <a:pPr lvl="1"/>
            <a:r>
              <a:rPr lang="en-US" sz="1600" dirty="0" smtClean="0"/>
              <a:t>No positives at baseline</a:t>
            </a:r>
          </a:p>
          <a:p>
            <a:pPr lvl="1"/>
            <a:r>
              <a:rPr lang="en-US" sz="1600" dirty="0" smtClean="0"/>
              <a:t>Stool not available</a:t>
            </a:r>
          </a:p>
          <a:p>
            <a:endParaRPr lang="en-US" sz="800" dirty="0" smtClean="0"/>
          </a:p>
          <a:p>
            <a:endParaRPr lang="en-US" dirty="0"/>
          </a:p>
        </p:txBody>
      </p:sp>
      <p:graphicFrame>
        <p:nvGraphicFramePr>
          <p:cNvPr id="5" name="Content Placeholder 4"/>
          <p:cNvGraphicFramePr>
            <a:graphicFrameLocks noGrp="1"/>
          </p:cNvGraphicFramePr>
          <p:nvPr>
            <p:ph sz="half" idx="2"/>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419600" y="3200400"/>
            <a:ext cx="389850" cy="369332"/>
          </a:xfrm>
          <a:prstGeom prst="rect">
            <a:avLst/>
          </a:prstGeom>
          <a:noFill/>
        </p:spPr>
        <p:txBody>
          <a:bodyPr wrap="none" rtlCol="0">
            <a:spAutoFit/>
          </a:bodyPr>
          <a:lstStyle/>
          <a:p>
            <a:r>
              <a:rPr lang="en-US" dirty="0" smtClean="0"/>
              <a:t>%</a:t>
            </a:r>
            <a:endParaRPr lang="en-US" dirty="0"/>
          </a:p>
        </p:txBody>
      </p:sp>
      <p:sp>
        <p:nvSpPr>
          <p:cNvPr id="7" name="TextBox 6"/>
          <p:cNvSpPr txBox="1"/>
          <p:nvPr/>
        </p:nvSpPr>
        <p:spPr>
          <a:xfrm>
            <a:off x="533400" y="6477000"/>
            <a:ext cx="4147354" cy="369332"/>
          </a:xfrm>
          <a:prstGeom prst="rect">
            <a:avLst/>
          </a:prstGeom>
          <a:noFill/>
        </p:spPr>
        <p:txBody>
          <a:bodyPr wrap="none" rtlCol="0">
            <a:spAutoFit/>
          </a:bodyPr>
          <a:lstStyle/>
          <a:p>
            <a:r>
              <a:rPr lang="en-US" dirty="0" smtClean="0"/>
              <a:t>Sherman et al, J VIRAL HEP (in press)</a:t>
            </a:r>
            <a:endParaRPr lang="en-US" dirty="0"/>
          </a:p>
        </p:txBody>
      </p:sp>
    </p:spTree>
    <p:extLst>
      <p:ext uri="{BB962C8B-B14F-4D97-AF65-F5344CB8AC3E}">
        <p14:creationId xmlns:p14="http://schemas.microsoft.com/office/powerpoint/2010/main" xmlns="" val="20981537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txBox="1">
            <a:spLocks noGrp="1"/>
          </p:cNvSpPr>
          <p:nvPr/>
        </p:nvSpPr>
        <p:spPr bwMode="auto">
          <a:xfrm>
            <a:off x="457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sz="1100" dirty="0">
              <a:solidFill>
                <a:srgbClr val="898989"/>
              </a:solidFill>
            </a:endParaRPr>
          </a:p>
        </p:txBody>
      </p:sp>
      <p:sp>
        <p:nvSpPr>
          <p:cNvPr id="13315" name="Footer Placeholder 4"/>
          <p:cNvSpPr txBox="1">
            <a:spLocks noGrp="1"/>
          </p:cNvSpPr>
          <p:nvPr/>
        </p:nvSpPr>
        <p:spPr bwMode="auto">
          <a:xfrm>
            <a:off x="3124200" y="6356350"/>
            <a:ext cx="33528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endParaRPr lang="en-US" altLang="en-US" sz="1100" dirty="0">
              <a:solidFill>
                <a:srgbClr val="898989"/>
              </a:solidFill>
            </a:endParaRPr>
          </a:p>
        </p:txBody>
      </p:sp>
      <p:sp>
        <p:nvSpPr>
          <p:cNvPr id="13316" name="Text Placeholder 2"/>
          <p:cNvSpPr txBox="1">
            <a:spLocks/>
          </p:cNvSpPr>
          <p:nvPr/>
        </p:nvSpPr>
        <p:spPr bwMode="auto">
          <a:xfrm>
            <a:off x="304800" y="735013"/>
            <a:ext cx="82296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20000"/>
              </a:spcBef>
            </a:pPr>
            <a:r>
              <a:rPr lang="en-US" altLang="en-US" sz="2000" b="1" dirty="0" smtClean="0">
                <a:solidFill>
                  <a:srgbClr val="FFFF00"/>
                </a:solidFill>
              </a:rPr>
              <a:t>Chronic </a:t>
            </a:r>
            <a:r>
              <a:rPr lang="en-US" altLang="en-US" sz="2000" b="1" dirty="0">
                <a:solidFill>
                  <a:srgbClr val="FFFF00"/>
                </a:solidFill>
              </a:rPr>
              <a:t>Hepatitis After Hepatitis E Virus Infection in a Patient With Non-Hodgkin Lymphoma Taking Rituximab</a:t>
            </a:r>
          </a:p>
        </p:txBody>
      </p:sp>
      <p:sp>
        <p:nvSpPr>
          <p:cNvPr id="13318" name="Text Placeholder 2"/>
          <p:cNvSpPr txBox="1">
            <a:spLocks/>
          </p:cNvSpPr>
          <p:nvPr/>
        </p:nvSpPr>
        <p:spPr bwMode="auto">
          <a:xfrm>
            <a:off x="304800" y="1344613"/>
            <a:ext cx="83820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20000"/>
              </a:spcBef>
            </a:pPr>
            <a:endParaRPr lang="en-US" altLang="en-US" sz="800" b="1" dirty="0"/>
          </a:p>
        </p:txBody>
      </p:sp>
      <p:sp>
        <p:nvSpPr>
          <p:cNvPr id="13319" name="Text Placeholder 2"/>
          <p:cNvSpPr txBox="1">
            <a:spLocks/>
          </p:cNvSpPr>
          <p:nvPr/>
        </p:nvSpPr>
        <p:spPr bwMode="auto">
          <a:xfrm>
            <a:off x="1828800" y="1420813"/>
            <a:ext cx="70866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20000"/>
              </a:spcBef>
            </a:pPr>
            <a:endParaRPr lang="en-US" altLang="en-US" sz="1200" b="1"/>
          </a:p>
        </p:txBody>
      </p:sp>
      <p:sp>
        <p:nvSpPr>
          <p:cNvPr id="13320" name="Text Placeholder 2"/>
          <p:cNvSpPr txBox="1">
            <a:spLocks/>
          </p:cNvSpPr>
          <p:nvPr/>
        </p:nvSpPr>
        <p:spPr bwMode="auto">
          <a:xfrm>
            <a:off x="342900" y="6328723"/>
            <a:ext cx="8153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20000"/>
              </a:spcBef>
            </a:pPr>
            <a:endParaRPr lang="en-US" altLang="en-US" sz="1000" b="1" dirty="0"/>
          </a:p>
        </p:txBody>
      </p:sp>
      <p:cxnSp>
        <p:nvCxnSpPr>
          <p:cNvPr id="13323" name="Straight Connector 14"/>
          <p:cNvCxnSpPr>
            <a:cxnSpLocks noChangeShapeType="1"/>
          </p:cNvCxnSpPr>
          <p:nvPr/>
        </p:nvCxnSpPr>
        <p:spPr bwMode="auto">
          <a:xfrm>
            <a:off x="381000" y="1752600"/>
            <a:ext cx="8382000" cy="0"/>
          </a:xfrm>
          <a:prstGeom prst="line">
            <a:avLst/>
          </a:prstGeom>
          <a:noFill/>
          <a:ln w="9525" algn="ctr">
            <a:solidFill>
              <a:srgbClr val="BFBFBF"/>
            </a:solidFill>
            <a:round/>
            <a:headEnd/>
            <a:tailEnd/>
          </a:ln>
          <a:extLst>
            <a:ext uri="{909E8E84-426E-40DD-AFC4-6F175D3DCCD1}">
              <a14:hiddenFill xmlns:a14="http://schemas.microsoft.com/office/drawing/2010/main" xmlns="">
                <a:noFill/>
              </a14:hiddenFill>
            </a:ext>
          </a:extLst>
        </p:spPr>
      </p:cxnSp>
      <p:pic>
        <p:nvPicPr>
          <p:cNvPr id="13325" name="Picture 13" descr="Cove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52600" y="1752600"/>
            <a:ext cx="6096000" cy="43434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2223" y="6222608"/>
            <a:ext cx="4453577" cy="369332"/>
          </a:xfrm>
          <a:prstGeom prst="rect">
            <a:avLst/>
          </a:prstGeom>
          <a:noFill/>
        </p:spPr>
        <p:txBody>
          <a:bodyPr wrap="square" rtlCol="0">
            <a:spAutoFit/>
          </a:bodyPr>
          <a:lstStyle/>
          <a:p>
            <a:r>
              <a:rPr lang="en-US" altLang="en-US" b="1" dirty="0"/>
              <a:t>Ann Intern Med. 2009;150(6):430-431. </a:t>
            </a:r>
            <a:endParaRPr lang="en-US" dirty="0"/>
          </a:p>
        </p:txBody>
      </p:sp>
    </p:spTree>
    <p:extLst>
      <p:ext uri="{BB962C8B-B14F-4D97-AF65-F5344CB8AC3E}">
        <p14:creationId xmlns:p14="http://schemas.microsoft.com/office/powerpoint/2010/main" xmlns="" val="1611858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HEV FOLLOWING LIVER TRANSPLANTATION IN CHILDREN</a:t>
            </a:r>
            <a:endParaRPr lang="en-US" dirty="0">
              <a:solidFill>
                <a:srgbClr val="FFFF00"/>
              </a:solidFill>
            </a:endParaRPr>
          </a:p>
        </p:txBody>
      </p:sp>
      <p:sp>
        <p:nvSpPr>
          <p:cNvPr id="4" name="Rectangle 3"/>
          <p:cNvSpPr/>
          <p:nvPr/>
        </p:nvSpPr>
        <p:spPr>
          <a:xfrm>
            <a:off x="3352800" y="1752600"/>
            <a:ext cx="29718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267 Liver Transplanted Children</a:t>
            </a:r>
            <a:endParaRPr lang="en-US" dirty="0"/>
          </a:p>
        </p:txBody>
      </p:sp>
      <p:sp>
        <p:nvSpPr>
          <p:cNvPr id="5" name="Rounded Rectangle 4"/>
          <p:cNvSpPr/>
          <p:nvPr/>
        </p:nvSpPr>
        <p:spPr>
          <a:xfrm>
            <a:off x="4000500" y="3276600"/>
            <a:ext cx="16764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22 With Chronic Graft Hepatitis</a:t>
            </a:r>
            <a:endParaRPr lang="en-US" dirty="0"/>
          </a:p>
        </p:txBody>
      </p:sp>
      <p:sp>
        <p:nvSpPr>
          <p:cNvPr id="6" name="Oval 5"/>
          <p:cNvSpPr/>
          <p:nvPr/>
        </p:nvSpPr>
        <p:spPr>
          <a:xfrm>
            <a:off x="4033482" y="4596452"/>
            <a:ext cx="1604181"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HEV </a:t>
            </a:r>
            <a:r>
              <a:rPr lang="en-US" dirty="0" err="1" smtClean="0"/>
              <a:t>Viremia</a:t>
            </a:r>
            <a:endParaRPr lang="en-US" dirty="0" smtClean="0"/>
          </a:p>
        </p:txBody>
      </p:sp>
      <p:sp>
        <p:nvSpPr>
          <p:cNvPr id="7" name="Rectangle 6"/>
          <p:cNvSpPr/>
          <p:nvPr/>
        </p:nvSpPr>
        <p:spPr>
          <a:xfrm>
            <a:off x="3616514" y="5934670"/>
            <a:ext cx="2444372"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Cure</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Curved Right Arrow 7"/>
          <p:cNvSpPr/>
          <p:nvPr/>
        </p:nvSpPr>
        <p:spPr>
          <a:xfrm>
            <a:off x="2621280" y="2819400"/>
            <a:ext cx="731520" cy="1216152"/>
          </a:xfrm>
          <a:prstGeom prst="curved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9" name="Curved Right Arrow 8"/>
          <p:cNvSpPr/>
          <p:nvPr/>
        </p:nvSpPr>
        <p:spPr>
          <a:xfrm>
            <a:off x="3301962" y="4114800"/>
            <a:ext cx="731520" cy="1216152"/>
          </a:xfrm>
          <a:prstGeom prst="curved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0" name="Curved Right Arrow 9"/>
          <p:cNvSpPr/>
          <p:nvPr/>
        </p:nvSpPr>
        <p:spPr>
          <a:xfrm>
            <a:off x="3301962" y="5330952"/>
            <a:ext cx="731520" cy="1216152"/>
          </a:xfrm>
          <a:prstGeom prst="curved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3454776" y="5754362"/>
            <a:ext cx="1082348" cy="369332"/>
          </a:xfrm>
          <a:prstGeom prst="rect">
            <a:avLst/>
          </a:prstGeom>
          <a:noFill/>
        </p:spPr>
        <p:txBody>
          <a:bodyPr wrap="none" rtlCol="0">
            <a:spAutoFit/>
          </a:bodyPr>
          <a:lstStyle/>
          <a:p>
            <a:r>
              <a:rPr lang="en-US" dirty="0" smtClean="0"/>
              <a:t>Ribavirin</a:t>
            </a:r>
            <a:endParaRPr lang="en-US" dirty="0"/>
          </a:p>
        </p:txBody>
      </p:sp>
      <p:sp>
        <p:nvSpPr>
          <p:cNvPr id="12" name="TextBox 11"/>
          <p:cNvSpPr txBox="1"/>
          <p:nvPr/>
        </p:nvSpPr>
        <p:spPr>
          <a:xfrm>
            <a:off x="5943600" y="4953000"/>
            <a:ext cx="1622304" cy="861774"/>
          </a:xfrm>
          <a:prstGeom prst="rect">
            <a:avLst/>
          </a:prstGeom>
          <a:noFill/>
        </p:spPr>
        <p:txBody>
          <a:bodyPr wrap="none" rtlCol="0">
            <a:spAutoFit/>
          </a:bodyPr>
          <a:lstStyle/>
          <a:p>
            <a:r>
              <a:rPr lang="en-US" dirty="0" smtClean="0"/>
              <a:t>Anti-HEV </a:t>
            </a:r>
            <a:r>
              <a:rPr lang="en-US" dirty="0" err="1" smtClean="0"/>
              <a:t>IgG</a:t>
            </a:r>
            <a:endParaRPr lang="en-US" dirty="0" smtClean="0"/>
          </a:p>
          <a:p>
            <a:r>
              <a:rPr lang="en-US" dirty="0" smtClean="0"/>
              <a:t>   </a:t>
            </a:r>
            <a:r>
              <a:rPr lang="en-US" sz="1400" dirty="0" smtClean="0"/>
              <a:t>Negative- MP</a:t>
            </a:r>
          </a:p>
          <a:p>
            <a:r>
              <a:rPr lang="en-US" sz="1400" dirty="0"/>
              <a:t> </a:t>
            </a:r>
            <a:r>
              <a:rPr lang="en-US" sz="1400" dirty="0" smtClean="0"/>
              <a:t>  Positive- </a:t>
            </a:r>
            <a:r>
              <a:rPr lang="en-US" sz="1400" dirty="0" err="1" smtClean="0"/>
              <a:t>Wantai</a:t>
            </a:r>
            <a:endParaRPr lang="en-US" sz="1400" dirty="0"/>
          </a:p>
        </p:txBody>
      </p:sp>
      <p:sp>
        <p:nvSpPr>
          <p:cNvPr id="13" name="TextBox 12"/>
          <p:cNvSpPr txBox="1"/>
          <p:nvPr/>
        </p:nvSpPr>
        <p:spPr>
          <a:xfrm>
            <a:off x="304800" y="6396335"/>
            <a:ext cx="3240887" cy="307777"/>
          </a:xfrm>
          <a:prstGeom prst="rect">
            <a:avLst/>
          </a:prstGeom>
          <a:noFill/>
        </p:spPr>
        <p:txBody>
          <a:bodyPr wrap="none" rtlCol="0">
            <a:spAutoFit/>
          </a:bodyPr>
          <a:lstStyle/>
          <a:p>
            <a:r>
              <a:rPr lang="en-US" sz="1400" dirty="0" err="1" smtClean="0"/>
              <a:t>Junge</a:t>
            </a:r>
            <a:r>
              <a:rPr lang="en-US" sz="1400" dirty="0" smtClean="0"/>
              <a:t> et al, PED TRANSPLANT, 2013</a:t>
            </a:r>
            <a:endParaRPr lang="en-US" sz="1400" dirty="0"/>
          </a:p>
        </p:txBody>
      </p:sp>
    </p:spTree>
    <p:extLst>
      <p:ext uri="{BB962C8B-B14F-4D97-AF65-F5344CB8AC3E}">
        <p14:creationId xmlns:p14="http://schemas.microsoft.com/office/powerpoint/2010/main" xmlns="" val="18202182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 y="457200"/>
            <a:ext cx="8912719" cy="4612825"/>
          </a:xfrm>
          <a:prstGeom prst="rect">
            <a:avLst/>
          </a:prstGeom>
        </p:spPr>
      </p:pic>
      <p:pic>
        <p:nvPicPr>
          <p:cNvPr id="5" name="Picture 4"/>
          <p:cNvPicPr>
            <a:picLocks noChangeAspect="1"/>
          </p:cNvPicPr>
          <p:nvPr/>
        </p:nvPicPr>
        <p:blipFill>
          <a:blip r:embed="rId3"/>
          <a:stretch>
            <a:fillRect/>
          </a:stretch>
        </p:blipFill>
        <p:spPr>
          <a:xfrm>
            <a:off x="2312598" y="5234802"/>
            <a:ext cx="6630601" cy="1616667"/>
          </a:xfrm>
          <a:prstGeom prst="rect">
            <a:avLst/>
          </a:prstGeom>
        </p:spPr>
      </p:pic>
    </p:spTree>
    <p:extLst>
      <p:ext uri="{BB962C8B-B14F-4D97-AF65-F5344CB8AC3E}">
        <p14:creationId xmlns:p14="http://schemas.microsoft.com/office/powerpoint/2010/main" xmlns="" val="5382286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TREATMENT OF CHRONIC HEV</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Pegylated Interferon</a:t>
            </a:r>
          </a:p>
          <a:p>
            <a:r>
              <a:rPr lang="en-US" dirty="0" smtClean="0"/>
              <a:t>Ribavirin</a:t>
            </a:r>
          </a:p>
          <a:p>
            <a:r>
              <a:rPr lang="en-US" dirty="0" smtClean="0"/>
              <a:t>Withdrawal of Immunosuppression</a:t>
            </a:r>
          </a:p>
          <a:p>
            <a:pPr lvl="1"/>
            <a:r>
              <a:rPr lang="en-US" dirty="0" smtClean="0"/>
              <a:t>18/56 Cleared HEV with reduced immunosuppression (</a:t>
            </a:r>
            <a:r>
              <a:rPr lang="en-US" dirty="0" err="1" smtClean="0"/>
              <a:t>Kamar</a:t>
            </a:r>
            <a:r>
              <a:rPr lang="en-US" dirty="0" smtClean="0"/>
              <a:t> et al, GASTRO, 2011)</a:t>
            </a:r>
            <a:endParaRPr lang="en-US" dirty="0"/>
          </a:p>
        </p:txBody>
      </p:sp>
    </p:spTree>
    <p:extLst>
      <p:ext uri="{BB962C8B-B14F-4D97-AF65-F5344CB8AC3E}">
        <p14:creationId xmlns:p14="http://schemas.microsoft.com/office/powerpoint/2010/main" xmlns="" val="17487213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145" y="533400"/>
            <a:ext cx="8127212" cy="5257800"/>
          </a:xfrm>
          <a:prstGeom prst="rect">
            <a:avLst/>
          </a:prstGeom>
        </p:spPr>
      </p:pic>
      <p:pic>
        <p:nvPicPr>
          <p:cNvPr id="3" name="Picture 2"/>
          <p:cNvPicPr>
            <a:picLocks noChangeAspect="1"/>
          </p:cNvPicPr>
          <p:nvPr/>
        </p:nvPicPr>
        <p:blipFill>
          <a:blip r:embed="rId3"/>
          <a:stretch>
            <a:fillRect/>
          </a:stretch>
        </p:blipFill>
        <p:spPr>
          <a:xfrm>
            <a:off x="7391400" y="6477000"/>
            <a:ext cx="1290000" cy="226333"/>
          </a:xfrm>
          <a:prstGeom prst="rect">
            <a:avLst/>
          </a:prstGeom>
        </p:spPr>
      </p:pic>
    </p:spTree>
    <p:extLst>
      <p:ext uri="{BB962C8B-B14F-4D97-AF65-F5344CB8AC3E}">
        <p14:creationId xmlns:p14="http://schemas.microsoft.com/office/powerpoint/2010/main" xmlns="" val="9399655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112" y="199936"/>
            <a:ext cx="7676088" cy="6505664"/>
          </a:xfrm>
          <a:prstGeom prst="rect">
            <a:avLst/>
          </a:prstGeom>
        </p:spPr>
      </p:pic>
      <p:pic>
        <p:nvPicPr>
          <p:cNvPr id="3" name="Picture 2"/>
          <p:cNvPicPr>
            <a:picLocks noChangeAspect="1"/>
          </p:cNvPicPr>
          <p:nvPr/>
        </p:nvPicPr>
        <p:blipFill>
          <a:blip r:embed="rId3"/>
          <a:stretch>
            <a:fillRect/>
          </a:stretch>
        </p:blipFill>
        <p:spPr>
          <a:xfrm>
            <a:off x="7821343" y="6479267"/>
            <a:ext cx="1290000" cy="226333"/>
          </a:xfrm>
          <a:prstGeom prst="rect">
            <a:avLst/>
          </a:prstGeom>
        </p:spPr>
      </p:pic>
    </p:spTree>
    <p:extLst>
      <p:ext uri="{BB962C8B-B14F-4D97-AF65-F5344CB8AC3E}">
        <p14:creationId xmlns:p14="http://schemas.microsoft.com/office/powerpoint/2010/main" xmlns="" val="15265095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Hepatitis E Vaccines*</a:t>
            </a:r>
            <a:endParaRPr lang="en-US" dirty="0"/>
          </a:p>
        </p:txBody>
      </p:sp>
      <p:sp>
        <p:nvSpPr>
          <p:cNvPr id="3" name="Content Placeholder 2"/>
          <p:cNvSpPr>
            <a:spLocks noGrp="1"/>
          </p:cNvSpPr>
          <p:nvPr>
            <p:ph idx="1"/>
          </p:nvPr>
        </p:nvSpPr>
        <p:spPr/>
        <p:txBody>
          <a:bodyPr>
            <a:normAutofit fontScale="92500"/>
          </a:bodyPr>
          <a:lstStyle/>
          <a:p>
            <a:pPr>
              <a:spcAft>
                <a:spcPts val="600"/>
              </a:spcAft>
            </a:pPr>
            <a:r>
              <a:rPr lang="en-US" sz="2400" dirty="0"/>
              <a:t>In animal studies, several truncated recombinant HEV </a:t>
            </a:r>
            <a:r>
              <a:rPr lang="en-US" sz="2400" dirty="0" smtClean="0"/>
              <a:t>capsid protein </a:t>
            </a:r>
            <a:r>
              <a:rPr lang="en-US" sz="2400" dirty="0"/>
              <a:t>have been found to induce specific </a:t>
            </a:r>
            <a:r>
              <a:rPr lang="en-US" sz="2400" dirty="0" smtClean="0"/>
              <a:t>a antibodies</a:t>
            </a:r>
            <a:r>
              <a:rPr lang="en-US" sz="2400" dirty="0"/>
              <a:t>, and </a:t>
            </a:r>
            <a:r>
              <a:rPr lang="en-US" sz="2400" dirty="0" smtClean="0"/>
              <a:t>to protect </a:t>
            </a:r>
            <a:r>
              <a:rPr lang="en-US" sz="2400" dirty="0"/>
              <a:t>against liver injury following subsequent challenge </a:t>
            </a:r>
            <a:r>
              <a:rPr lang="en-US" sz="2400" dirty="0" smtClean="0"/>
              <a:t>with homologous </a:t>
            </a:r>
            <a:r>
              <a:rPr lang="en-US" sz="2400" dirty="0"/>
              <a:t>and heterologous strains of the </a:t>
            </a:r>
            <a:r>
              <a:rPr lang="en-US" sz="2400" dirty="0" smtClean="0"/>
              <a:t>virus.</a:t>
            </a:r>
          </a:p>
          <a:p>
            <a:pPr>
              <a:spcAft>
                <a:spcPts val="600"/>
              </a:spcAft>
            </a:pPr>
            <a:r>
              <a:rPr lang="en-US" sz="2400" dirty="0"/>
              <a:t>An HEV </a:t>
            </a:r>
            <a:r>
              <a:rPr lang="en-US" sz="2400" dirty="0" smtClean="0"/>
              <a:t>DNA vaccine </a:t>
            </a:r>
            <a:r>
              <a:rPr lang="en-US" sz="2400" dirty="0"/>
              <a:t>has also been shown to induce serum anti-HEV </a:t>
            </a:r>
            <a:r>
              <a:rPr lang="en-US" sz="2400" dirty="0" smtClean="0"/>
              <a:t>antibodies in </a:t>
            </a:r>
            <a:r>
              <a:rPr lang="en-US" sz="2400" dirty="0" err="1"/>
              <a:t>cynomolgus</a:t>
            </a:r>
            <a:r>
              <a:rPr lang="en-US" sz="2400" dirty="0"/>
              <a:t> macaques, and protect against a </a:t>
            </a:r>
            <a:r>
              <a:rPr lang="en-US" sz="2400" dirty="0" smtClean="0"/>
              <a:t>heterologous challenge.</a:t>
            </a:r>
            <a:endParaRPr lang="en-US" sz="2400" dirty="0"/>
          </a:p>
        </p:txBody>
      </p:sp>
      <p:sp>
        <p:nvSpPr>
          <p:cNvPr id="4" name="TextBox 3"/>
          <p:cNvSpPr txBox="1"/>
          <p:nvPr/>
        </p:nvSpPr>
        <p:spPr>
          <a:xfrm>
            <a:off x="1187624" y="6258798"/>
            <a:ext cx="3557769" cy="338554"/>
          </a:xfrm>
          <a:prstGeom prst="rect">
            <a:avLst/>
          </a:prstGeom>
          <a:noFill/>
        </p:spPr>
        <p:txBody>
          <a:bodyPr wrap="none" rtlCol="0">
            <a:spAutoFit/>
          </a:bodyPr>
          <a:lstStyle/>
          <a:p>
            <a:r>
              <a:rPr lang="en-US" sz="1600" i="1" dirty="0" smtClean="0"/>
              <a:t>*</a:t>
            </a:r>
            <a:r>
              <a:rPr lang="en-US" sz="1600" i="1" dirty="0" err="1" smtClean="0"/>
              <a:t>Aggarval</a:t>
            </a:r>
            <a:r>
              <a:rPr lang="en-US" sz="1600" i="1" dirty="0" smtClean="0"/>
              <a:t> R., JGH 2011; 26; </a:t>
            </a:r>
            <a:r>
              <a:rPr lang="en-US" sz="1600" i="1" dirty="0"/>
              <a:t>Suppl</a:t>
            </a:r>
            <a:r>
              <a:rPr lang="en-US" sz="1600" i="1" dirty="0" smtClean="0"/>
              <a:t>. 1</a:t>
            </a:r>
            <a:endParaRPr lang="en-US" sz="1600" i="1" dirty="0"/>
          </a:p>
        </p:txBody>
      </p:sp>
    </p:spTree>
    <p:extLst>
      <p:ext uri="{BB962C8B-B14F-4D97-AF65-F5344CB8AC3E}">
        <p14:creationId xmlns:p14="http://schemas.microsoft.com/office/powerpoint/2010/main" xmlns="" val="20010691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609600" y="1524000"/>
            <a:ext cx="4038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b="1" u="sng">
                <a:solidFill>
                  <a:srgbClr val="FFFF00"/>
                </a:solidFill>
                <a:latin typeface="Arial" panose="020B0604020202020204" pitchFamily="34" charset="0"/>
                <a:cs typeface="Arial" panose="020B0604020202020204" pitchFamily="34" charset="0"/>
              </a:rPr>
              <a:t>Retrospective Study</a:t>
            </a:r>
          </a:p>
        </p:txBody>
      </p:sp>
      <p:sp>
        <p:nvSpPr>
          <p:cNvPr id="6" name="Rectangle 5"/>
          <p:cNvSpPr/>
          <p:nvPr/>
        </p:nvSpPr>
        <p:spPr>
          <a:xfrm>
            <a:off x="533400" y="2209800"/>
            <a:ext cx="2133600" cy="533400"/>
          </a:xfrm>
          <a:prstGeom prst="rect">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latin typeface="Arial" pitchFamily="34" charset="0"/>
                <a:cs typeface="Arial" pitchFamily="34" charset="0"/>
              </a:rPr>
              <a:t>145  Multiply-</a:t>
            </a:r>
            <a:r>
              <a:rPr lang="en-US" sz="2000" b="1" dirty="0" err="1">
                <a:latin typeface="Arial" pitchFamily="34" charset="0"/>
                <a:cs typeface="Arial" pitchFamily="34" charset="0"/>
              </a:rPr>
              <a:t>Tx</a:t>
            </a:r>
            <a:endParaRPr lang="en-US" sz="2000" b="1" dirty="0">
              <a:latin typeface="Arial" pitchFamily="34" charset="0"/>
              <a:cs typeface="Arial" pitchFamily="34" charset="0"/>
            </a:endParaRPr>
          </a:p>
        </p:txBody>
      </p:sp>
      <p:sp>
        <p:nvSpPr>
          <p:cNvPr id="7" name="Rectangle 6"/>
          <p:cNvSpPr/>
          <p:nvPr/>
        </p:nvSpPr>
        <p:spPr>
          <a:xfrm>
            <a:off x="3048000" y="2209800"/>
            <a:ext cx="1600200" cy="533400"/>
          </a:xfrm>
          <a:prstGeom prst="rect">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latin typeface="Arial" pitchFamily="34" charset="0"/>
                <a:cs typeface="Arial" pitchFamily="34" charset="0"/>
              </a:rPr>
              <a:t>250 Non-</a:t>
            </a:r>
            <a:r>
              <a:rPr lang="en-US" sz="2000" b="1" dirty="0" err="1">
                <a:latin typeface="Arial" pitchFamily="34" charset="0"/>
                <a:cs typeface="Arial" pitchFamily="34" charset="0"/>
              </a:rPr>
              <a:t>Tx</a:t>
            </a:r>
            <a:endParaRPr lang="en-US" sz="2000" b="1" dirty="0">
              <a:latin typeface="Arial" pitchFamily="34" charset="0"/>
              <a:cs typeface="Arial" pitchFamily="34" charset="0"/>
            </a:endParaRPr>
          </a:p>
        </p:txBody>
      </p:sp>
      <p:sp>
        <p:nvSpPr>
          <p:cNvPr id="8" name="Rounded Rectangle 7"/>
          <p:cNvSpPr/>
          <p:nvPr/>
        </p:nvSpPr>
        <p:spPr>
          <a:xfrm>
            <a:off x="533400" y="3124200"/>
            <a:ext cx="1752600" cy="9906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latin typeface="Arial" pitchFamily="34" charset="0"/>
                <a:cs typeface="Arial" pitchFamily="34" charset="0"/>
              </a:rPr>
              <a:t>13 (9%) </a:t>
            </a:r>
            <a:r>
              <a:rPr lang="en-US" sz="2000" b="1" dirty="0" err="1">
                <a:latin typeface="Arial" pitchFamily="34" charset="0"/>
                <a:cs typeface="Arial" pitchFamily="34" charset="0"/>
              </a:rPr>
              <a:t>IgM</a:t>
            </a:r>
            <a:r>
              <a:rPr lang="en-US" sz="2000" b="1" dirty="0">
                <a:latin typeface="Arial" pitchFamily="34" charset="0"/>
                <a:cs typeface="Arial" pitchFamily="34" charset="0"/>
              </a:rPr>
              <a:t>+</a:t>
            </a:r>
          </a:p>
          <a:p>
            <a:pPr algn="ctr">
              <a:defRPr/>
            </a:pPr>
            <a:r>
              <a:rPr lang="en-US" sz="2000" b="1" dirty="0">
                <a:latin typeface="Arial" pitchFamily="34" charset="0"/>
                <a:cs typeface="Arial" pitchFamily="34" charset="0"/>
              </a:rPr>
              <a:t>HEV RNA+</a:t>
            </a:r>
          </a:p>
        </p:txBody>
      </p:sp>
      <p:sp>
        <p:nvSpPr>
          <p:cNvPr id="9" name="Rounded Rectangle 8"/>
          <p:cNvSpPr/>
          <p:nvPr/>
        </p:nvSpPr>
        <p:spPr>
          <a:xfrm>
            <a:off x="3048000" y="3124200"/>
            <a:ext cx="1600200" cy="9906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latin typeface="Arial" pitchFamily="34" charset="0"/>
                <a:cs typeface="Arial" pitchFamily="34" charset="0"/>
              </a:rPr>
              <a:t>2 (0.8%)</a:t>
            </a:r>
          </a:p>
          <a:p>
            <a:pPr algn="ctr">
              <a:defRPr/>
            </a:pPr>
            <a:r>
              <a:rPr lang="en-US" sz="2000" b="1" dirty="0" err="1">
                <a:latin typeface="Arial" pitchFamily="34" charset="0"/>
                <a:cs typeface="Arial" pitchFamily="34" charset="0"/>
              </a:rPr>
              <a:t>IgM</a:t>
            </a:r>
            <a:r>
              <a:rPr lang="en-US" sz="2000" b="1" dirty="0">
                <a:latin typeface="Arial" pitchFamily="34" charset="0"/>
                <a:cs typeface="Arial" pitchFamily="34" charset="0"/>
              </a:rPr>
              <a:t> +</a:t>
            </a:r>
          </a:p>
          <a:p>
            <a:pPr algn="ctr">
              <a:defRPr/>
            </a:pPr>
            <a:r>
              <a:rPr lang="en-US" sz="2000" b="1" dirty="0">
                <a:latin typeface="Arial" pitchFamily="34" charset="0"/>
                <a:cs typeface="Arial" pitchFamily="34" charset="0"/>
              </a:rPr>
              <a:t>HEV RNA+</a:t>
            </a:r>
          </a:p>
        </p:txBody>
      </p:sp>
      <p:cxnSp>
        <p:nvCxnSpPr>
          <p:cNvPr id="11" name="Straight Connector 10"/>
          <p:cNvCxnSpPr/>
          <p:nvPr/>
        </p:nvCxnSpPr>
        <p:spPr>
          <a:xfrm>
            <a:off x="1447800" y="2743200"/>
            <a:ext cx="0" cy="381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7" idx="2"/>
            <a:endCxn id="9" idx="0"/>
          </p:cNvCxnSpPr>
          <p:nvPr/>
        </p:nvCxnSpPr>
        <p:spPr>
          <a:xfrm>
            <a:off x="3848100" y="2743200"/>
            <a:ext cx="0" cy="381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3"/>
            <a:endCxn id="9" idx="1"/>
          </p:cNvCxnSpPr>
          <p:nvPr/>
        </p:nvCxnSpPr>
        <p:spPr>
          <a:xfrm>
            <a:off x="2286000" y="3619500"/>
            <a:ext cx="762000" cy="0"/>
          </a:xfrm>
          <a:prstGeom prst="straightConnector1">
            <a:avLst/>
          </a:prstGeom>
          <a:ln w="28575">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a:spLocks noChangeArrowheads="1"/>
          </p:cNvSpPr>
          <p:nvPr/>
        </p:nvSpPr>
        <p:spPr bwMode="auto">
          <a:xfrm>
            <a:off x="2286000" y="3200400"/>
            <a:ext cx="8382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600" b="1">
                <a:solidFill>
                  <a:srgbClr val="FFFF00"/>
                </a:solidFill>
                <a:latin typeface="Arial" panose="020B0604020202020204" pitchFamily="34" charset="0"/>
                <a:cs typeface="Arial" panose="020B0604020202020204" pitchFamily="34" charset="0"/>
              </a:rPr>
              <a:t>P&lt;.001</a:t>
            </a:r>
          </a:p>
        </p:txBody>
      </p:sp>
      <p:sp>
        <p:nvSpPr>
          <p:cNvPr id="19" name="TextBox 18"/>
          <p:cNvSpPr txBox="1">
            <a:spLocks noChangeArrowheads="1"/>
          </p:cNvSpPr>
          <p:nvPr/>
        </p:nvSpPr>
        <p:spPr bwMode="auto">
          <a:xfrm>
            <a:off x="2209800" y="3733800"/>
            <a:ext cx="9144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600" b="1">
                <a:solidFill>
                  <a:srgbClr val="FFFF00"/>
                </a:solidFill>
                <a:latin typeface="Arial" panose="020B0604020202020204" pitchFamily="34" charset="0"/>
                <a:cs typeface="Arial" panose="020B0604020202020204" pitchFamily="34" charset="0"/>
              </a:rPr>
              <a:t>OR= 12</a:t>
            </a:r>
          </a:p>
        </p:txBody>
      </p:sp>
      <p:sp>
        <p:nvSpPr>
          <p:cNvPr id="20" name="TextBox 19"/>
          <p:cNvSpPr txBox="1">
            <a:spLocks noChangeArrowheads="1"/>
          </p:cNvSpPr>
          <p:nvPr/>
        </p:nvSpPr>
        <p:spPr bwMode="auto">
          <a:xfrm>
            <a:off x="609600" y="4800600"/>
            <a:ext cx="4114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b="1" u="sng">
                <a:solidFill>
                  <a:srgbClr val="FFFF00"/>
                </a:solidFill>
                <a:latin typeface="Arial" panose="020B0604020202020204" pitchFamily="34" charset="0"/>
                <a:cs typeface="Arial" panose="020B0604020202020204" pitchFamily="34" charset="0"/>
              </a:rPr>
              <a:t>Retro: Tx &lt;3 Mos. Pre-test  </a:t>
            </a:r>
          </a:p>
        </p:txBody>
      </p:sp>
      <p:sp>
        <p:nvSpPr>
          <p:cNvPr id="21" name="Rounded Rectangle 20"/>
          <p:cNvSpPr/>
          <p:nvPr/>
        </p:nvSpPr>
        <p:spPr>
          <a:xfrm>
            <a:off x="609600" y="5562600"/>
            <a:ext cx="1676400" cy="7620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latin typeface="Arial" pitchFamily="34" charset="0"/>
                <a:cs typeface="Arial" pitchFamily="34" charset="0"/>
              </a:rPr>
              <a:t>13/30 (43%) HEV RNA+</a:t>
            </a:r>
          </a:p>
        </p:txBody>
      </p:sp>
      <p:sp>
        <p:nvSpPr>
          <p:cNvPr id="22" name="Rounded Rectangle 21"/>
          <p:cNvSpPr/>
          <p:nvPr/>
        </p:nvSpPr>
        <p:spPr>
          <a:xfrm>
            <a:off x="3124200" y="5562600"/>
            <a:ext cx="1600200" cy="7620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latin typeface="Arial" pitchFamily="34" charset="0"/>
                <a:cs typeface="Arial" pitchFamily="34" charset="0"/>
              </a:rPr>
              <a:t>1/50 (2%) HEV RNA+</a:t>
            </a:r>
          </a:p>
        </p:txBody>
      </p:sp>
      <p:cxnSp>
        <p:nvCxnSpPr>
          <p:cNvPr id="24" name="Straight Arrow Connector 23"/>
          <p:cNvCxnSpPr>
            <a:stCxn id="21" idx="3"/>
            <a:endCxn id="22" idx="1"/>
          </p:cNvCxnSpPr>
          <p:nvPr/>
        </p:nvCxnSpPr>
        <p:spPr>
          <a:xfrm>
            <a:off x="2286000" y="5943600"/>
            <a:ext cx="838200" cy="0"/>
          </a:xfrm>
          <a:prstGeom prst="straightConnector1">
            <a:avLst/>
          </a:prstGeom>
          <a:ln w="28575">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a:spLocks noChangeArrowheads="1"/>
          </p:cNvSpPr>
          <p:nvPr/>
        </p:nvSpPr>
        <p:spPr bwMode="auto">
          <a:xfrm>
            <a:off x="2286000" y="5638800"/>
            <a:ext cx="9144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600" b="1">
                <a:solidFill>
                  <a:srgbClr val="FFFF00"/>
                </a:solidFill>
                <a:latin typeface="Arial" panose="020B0604020202020204" pitchFamily="34" charset="0"/>
                <a:cs typeface="Arial" panose="020B0604020202020204" pitchFamily="34" charset="0"/>
              </a:rPr>
              <a:t>P&lt;.001</a:t>
            </a:r>
          </a:p>
        </p:txBody>
      </p:sp>
      <p:sp>
        <p:nvSpPr>
          <p:cNvPr id="35" name="TextBox 34"/>
          <p:cNvSpPr txBox="1">
            <a:spLocks noChangeArrowheads="1"/>
          </p:cNvSpPr>
          <p:nvPr/>
        </p:nvSpPr>
        <p:spPr bwMode="auto">
          <a:xfrm>
            <a:off x="2286000" y="5943600"/>
            <a:ext cx="9144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600" b="1">
                <a:solidFill>
                  <a:srgbClr val="FFFF00"/>
                </a:solidFill>
                <a:latin typeface="Arial" panose="020B0604020202020204" pitchFamily="34" charset="0"/>
                <a:cs typeface="Arial" panose="020B0604020202020204" pitchFamily="34" charset="0"/>
              </a:rPr>
              <a:t>OR=37</a:t>
            </a:r>
          </a:p>
        </p:txBody>
      </p:sp>
      <p:sp>
        <p:nvSpPr>
          <p:cNvPr id="42" name="TextBox 41"/>
          <p:cNvSpPr txBox="1">
            <a:spLocks noChangeArrowheads="1"/>
          </p:cNvSpPr>
          <p:nvPr/>
        </p:nvSpPr>
        <p:spPr bwMode="auto">
          <a:xfrm>
            <a:off x="5334000" y="1524000"/>
            <a:ext cx="2895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b="1" u="sng">
                <a:solidFill>
                  <a:srgbClr val="FFFF00"/>
                </a:solidFill>
                <a:latin typeface="Arial" panose="020B0604020202020204" pitchFamily="34" charset="0"/>
                <a:cs typeface="Arial" panose="020B0604020202020204" pitchFamily="34" charset="0"/>
              </a:rPr>
              <a:t>Prospective Study</a:t>
            </a:r>
          </a:p>
        </p:txBody>
      </p:sp>
      <p:sp>
        <p:nvSpPr>
          <p:cNvPr id="43" name="Rectangle 42"/>
          <p:cNvSpPr/>
          <p:nvPr/>
        </p:nvSpPr>
        <p:spPr>
          <a:xfrm>
            <a:off x="5257800" y="2286000"/>
            <a:ext cx="1295400" cy="457200"/>
          </a:xfrm>
          <a:prstGeom prst="rect">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latin typeface="Arial" pitchFamily="34" charset="0"/>
                <a:cs typeface="Arial" pitchFamily="34" charset="0"/>
              </a:rPr>
              <a:t>25 </a:t>
            </a:r>
            <a:r>
              <a:rPr lang="en-US" sz="2000" b="1" dirty="0" err="1">
                <a:latin typeface="Arial" pitchFamily="34" charset="0"/>
                <a:cs typeface="Arial" pitchFamily="34" charset="0"/>
              </a:rPr>
              <a:t>Tx</a:t>
            </a:r>
            <a:endParaRPr lang="en-US" sz="2000" b="1" dirty="0">
              <a:latin typeface="Arial" pitchFamily="34" charset="0"/>
              <a:cs typeface="Arial" pitchFamily="34" charset="0"/>
            </a:endParaRPr>
          </a:p>
        </p:txBody>
      </p:sp>
      <p:sp>
        <p:nvSpPr>
          <p:cNvPr id="44" name="Rectangle 43"/>
          <p:cNvSpPr/>
          <p:nvPr/>
        </p:nvSpPr>
        <p:spPr>
          <a:xfrm>
            <a:off x="6858000" y="2286000"/>
            <a:ext cx="1447800" cy="457200"/>
          </a:xfrm>
          <a:prstGeom prst="rect">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latin typeface="Arial" pitchFamily="34" charset="0"/>
                <a:cs typeface="Arial" pitchFamily="34" charset="0"/>
              </a:rPr>
              <a:t>25 Non-</a:t>
            </a:r>
            <a:r>
              <a:rPr lang="en-US" sz="2000" b="1" dirty="0" err="1">
                <a:latin typeface="Arial" pitchFamily="34" charset="0"/>
                <a:cs typeface="Arial" pitchFamily="34" charset="0"/>
              </a:rPr>
              <a:t>Tx</a:t>
            </a:r>
            <a:endParaRPr lang="en-US" sz="2000" b="1" dirty="0">
              <a:latin typeface="Arial" pitchFamily="34" charset="0"/>
              <a:cs typeface="Arial" pitchFamily="34" charset="0"/>
            </a:endParaRPr>
          </a:p>
        </p:txBody>
      </p:sp>
      <p:sp>
        <p:nvSpPr>
          <p:cNvPr id="45" name="Rounded Rectangle 44"/>
          <p:cNvSpPr/>
          <p:nvPr/>
        </p:nvSpPr>
        <p:spPr>
          <a:xfrm>
            <a:off x="5181600" y="3276600"/>
            <a:ext cx="1447800" cy="1524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latin typeface="Arial" pitchFamily="34" charset="0"/>
                <a:cs typeface="Arial" pitchFamily="34" charset="0"/>
              </a:rPr>
              <a:t>3/22 (13.6%)</a:t>
            </a:r>
          </a:p>
          <a:p>
            <a:pPr algn="ctr">
              <a:defRPr/>
            </a:pPr>
            <a:r>
              <a:rPr lang="en-US" sz="2000" b="1" dirty="0">
                <a:latin typeface="Arial" pitchFamily="34" charset="0"/>
                <a:cs typeface="Arial" pitchFamily="34" charset="0"/>
              </a:rPr>
              <a:t>Suscept.HEV Infected</a:t>
            </a:r>
          </a:p>
        </p:txBody>
      </p:sp>
      <p:sp>
        <p:nvSpPr>
          <p:cNvPr id="46" name="Rounded Rectangle 45"/>
          <p:cNvSpPr/>
          <p:nvPr/>
        </p:nvSpPr>
        <p:spPr>
          <a:xfrm>
            <a:off x="7010400" y="3276600"/>
            <a:ext cx="1447800" cy="1524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latin typeface="Arial" pitchFamily="34" charset="0"/>
                <a:cs typeface="Arial" pitchFamily="34" charset="0"/>
              </a:rPr>
              <a:t>0/25</a:t>
            </a:r>
          </a:p>
          <a:p>
            <a:pPr algn="ctr">
              <a:defRPr/>
            </a:pPr>
            <a:r>
              <a:rPr lang="en-US" sz="2000" b="1" dirty="0" err="1">
                <a:latin typeface="Arial" pitchFamily="34" charset="0"/>
                <a:cs typeface="Arial" pitchFamily="34" charset="0"/>
              </a:rPr>
              <a:t>Suscept</a:t>
            </a:r>
            <a:r>
              <a:rPr lang="en-US" sz="2000" b="1" dirty="0">
                <a:latin typeface="Arial" pitchFamily="34" charset="0"/>
                <a:cs typeface="Arial" pitchFamily="34" charset="0"/>
              </a:rPr>
              <a:t>.</a:t>
            </a:r>
          </a:p>
          <a:p>
            <a:pPr algn="ctr">
              <a:defRPr/>
            </a:pPr>
            <a:r>
              <a:rPr lang="en-US" sz="2000" b="1" dirty="0">
                <a:latin typeface="Arial" pitchFamily="34" charset="0"/>
                <a:cs typeface="Arial" pitchFamily="34" charset="0"/>
              </a:rPr>
              <a:t>HEV</a:t>
            </a:r>
          </a:p>
          <a:p>
            <a:pPr algn="ctr">
              <a:defRPr/>
            </a:pPr>
            <a:r>
              <a:rPr lang="en-US" sz="2000" b="1" dirty="0">
                <a:latin typeface="Arial" pitchFamily="34" charset="0"/>
                <a:cs typeface="Arial" pitchFamily="34" charset="0"/>
              </a:rPr>
              <a:t>Infected</a:t>
            </a:r>
          </a:p>
        </p:txBody>
      </p:sp>
      <p:sp>
        <p:nvSpPr>
          <p:cNvPr id="47" name="Down Arrow 46"/>
          <p:cNvSpPr/>
          <p:nvPr/>
        </p:nvSpPr>
        <p:spPr>
          <a:xfrm rot="19382061">
            <a:off x="5791200" y="4876800"/>
            <a:ext cx="304800" cy="4572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TextBox 47"/>
          <p:cNvSpPr txBox="1">
            <a:spLocks noChangeArrowheads="1"/>
          </p:cNvSpPr>
          <p:nvPr/>
        </p:nvSpPr>
        <p:spPr bwMode="auto">
          <a:xfrm>
            <a:off x="5105400" y="5334000"/>
            <a:ext cx="3276600" cy="830263"/>
          </a:xfrm>
          <a:prstGeom prst="rect">
            <a:avLst/>
          </a:prstGeom>
          <a:noFill/>
          <a:ln w="2857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b="1">
                <a:solidFill>
                  <a:srgbClr val="FFFF00"/>
                </a:solidFill>
                <a:latin typeface="Arial" panose="020B0604020202020204" pitchFamily="34" charset="0"/>
                <a:cs typeface="Arial" panose="020B0604020202020204" pitchFamily="34" charset="0"/>
              </a:rPr>
              <a:t>Traced to 4 donors</a:t>
            </a:r>
          </a:p>
          <a:p>
            <a:pPr algn="ctr"/>
            <a:r>
              <a:rPr lang="en-US" altLang="en-US" b="1">
                <a:solidFill>
                  <a:srgbClr val="FFFF00"/>
                </a:solidFill>
                <a:latin typeface="Arial" panose="020B0604020202020204" pitchFamily="34" charset="0"/>
                <a:cs typeface="Arial" panose="020B0604020202020204" pitchFamily="34" charset="0"/>
              </a:rPr>
              <a:t>   HEV  RNA+; IgM+ </a:t>
            </a:r>
            <a:endParaRPr lang="en-US" altLang="en-US"/>
          </a:p>
        </p:txBody>
      </p:sp>
      <p:cxnSp>
        <p:nvCxnSpPr>
          <p:cNvPr id="50" name="Straight Connector 49"/>
          <p:cNvCxnSpPr>
            <a:stCxn id="43" idx="2"/>
            <a:endCxn id="45" idx="0"/>
          </p:cNvCxnSpPr>
          <p:nvPr/>
        </p:nvCxnSpPr>
        <p:spPr>
          <a:xfrm>
            <a:off x="5905500" y="2743200"/>
            <a:ext cx="0" cy="533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696200" y="2819400"/>
            <a:ext cx="0" cy="4572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5627" name="TextBox 1"/>
          <p:cNvSpPr txBox="1">
            <a:spLocks noChangeArrowheads="1"/>
          </p:cNvSpPr>
          <p:nvPr/>
        </p:nvSpPr>
        <p:spPr bwMode="auto">
          <a:xfrm>
            <a:off x="609600" y="381000"/>
            <a:ext cx="76200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a:solidFill>
                  <a:srgbClr val="FFFF00"/>
                </a:solidFill>
                <a:latin typeface="Arial Black" panose="020B0A04020102020204" pitchFamily="34" charset="0"/>
                <a:cs typeface="Arial" panose="020B0604020202020204" pitchFamily="34" charset="0"/>
              </a:rPr>
              <a:t>Blood Transmitted HEV in Endemic Area</a:t>
            </a:r>
            <a:br>
              <a:rPr lang="en-US" altLang="en-US">
                <a:solidFill>
                  <a:srgbClr val="FFFF00"/>
                </a:solidFill>
                <a:latin typeface="Arial Black" panose="020B0A04020102020204" pitchFamily="34" charset="0"/>
                <a:cs typeface="Arial" panose="020B0604020202020204" pitchFamily="34" charset="0"/>
              </a:rPr>
            </a:br>
            <a:r>
              <a:rPr lang="en-US" altLang="en-US">
                <a:solidFill>
                  <a:srgbClr val="FFFF00"/>
                </a:solidFill>
                <a:latin typeface="Arial Black" panose="020B0A04020102020204" pitchFamily="34" charset="0"/>
                <a:cs typeface="Arial" panose="020B0604020202020204" pitchFamily="34" charset="0"/>
              </a:rPr>
              <a:t>(Khuroo M. J GastroHep 2004;19:778)</a:t>
            </a:r>
            <a:endParaRPr lang="en-US" altLang="en-US"/>
          </a:p>
        </p:txBody>
      </p:sp>
    </p:spTree>
    <p:extLst>
      <p:ext uri="{BB962C8B-B14F-4D97-AF65-F5344CB8AC3E}">
        <p14:creationId xmlns:p14="http://schemas.microsoft.com/office/powerpoint/2010/main" xmlns="" val="338154496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8" grpId="0"/>
      <p:bldP spid="19" grpId="0"/>
      <p:bldP spid="20" grpId="0"/>
      <p:bldP spid="21" grpId="0" animBg="1"/>
      <p:bldP spid="22" grpId="0" animBg="1"/>
      <p:bldP spid="34" grpId="0"/>
      <p:bldP spid="35" grpId="0"/>
      <p:bldP spid="42" grpId="0"/>
      <p:bldP spid="43" grpId="0" animBg="1"/>
      <p:bldP spid="44" grpId="0" animBg="1"/>
      <p:bldP spid="45" grpId="0" animBg="1"/>
      <p:bldP spid="46" grpId="0" animBg="1"/>
      <p:bldP spid="47" grpId="0" animBg="1"/>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0"/>
            <a:ext cx="7772400" cy="914400"/>
          </a:xfrm>
        </p:spPr>
        <p:txBody>
          <a:bodyPr/>
          <a:lstStyle/>
          <a:p>
            <a:r>
              <a:rPr lang="en-US" sz="3600" dirty="0" smtClean="0"/>
              <a:t>Hepatitis E Case 1</a:t>
            </a:r>
            <a:endParaRPr lang="en-US" sz="3600" dirty="0"/>
          </a:p>
        </p:txBody>
      </p:sp>
      <p:sp>
        <p:nvSpPr>
          <p:cNvPr id="4" name="Content Placeholder 3"/>
          <p:cNvSpPr>
            <a:spLocks noGrp="1"/>
          </p:cNvSpPr>
          <p:nvPr>
            <p:ph idx="1"/>
          </p:nvPr>
        </p:nvSpPr>
        <p:spPr>
          <a:xfrm>
            <a:off x="685800" y="762000"/>
            <a:ext cx="8001000" cy="5757446"/>
          </a:xfrm>
        </p:spPr>
        <p:txBody>
          <a:bodyPr>
            <a:normAutofit fontScale="47500" lnSpcReduction="20000"/>
          </a:bodyPr>
          <a:lstStyle/>
          <a:p>
            <a:pPr lvl="1"/>
            <a:endParaRPr lang="en-US" dirty="0" smtClean="0"/>
          </a:p>
          <a:p>
            <a:r>
              <a:rPr lang="en-US" sz="4400" dirty="0" smtClean="0"/>
              <a:t>80 </a:t>
            </a:r>
            <a:r>
              <a:rPr lang="en-US" sz="4400" dirty="0" err="1" smtClean="0"/>
              <a:t>yo</a:t>
            </a:r>
            <a:r>
              <a:rPr lang="en-US" sz="4400" dirty="0" smtClean="0"/>
              <a:t> male presents with jaundice</a:t>
            </a:r>
          </a:p>
          <a:p>
            <a:pPr lvl="1"/>
            <a:r>
              <a:rPr lang="en-US" sz="4600" dirty="0" smtClean="0"/>
              <a:t>6 weeks prior started allopurinol 300 mgs per day</a:t>
            </a:r>
          </a:p>
          <a:p>
            <a:pPr lvl="1"/>
            <a:r>
              <a:rPr lang="en-US" sz="4600" dirty="0" smtClean="0"/>
              <a:t> </a:t>
            </a:r>
            <a:r>
              <a:rPr lang="en-US" sz="4600" dirty="0"/>
              <a:t>3 week </a:t>
            </a:r>
            <a:r>
              <a:rPr lang="en-US" sz="4600" dirty="0" smtClean="0"/>
              <a:t>prior  </a:t>
            </a:r>
            <a:r>
              <a:rPr lang="en-US" sz="4600" dirty="0"/>
              <a:t>fatigue, </a:t>
            </a:r>
            <a:r>
              <a:rPr lang="en-US" sz="4600" dirty="0" smtClean="0"/>
              <a:t>nausea, </a:t>
            </a:r>
            <a:r>
              <a:rPr lang="en-US" sz="4600" dirty="0" err="1" smtClean="0"/>
              <a:t>abd</a:t>
            </a:r>
            <a:r>
              <a:rPr lang="en-US" sz="4600" dirty="0" smtClean="0"/>
              <a:t> </a:t>
            </a:r>
            <a:r>
              <a:rPr lang="en-US" sz="4600" dirty="0"/>
              <a:t>discomfort , dark </a:t>
            </a:r>
            <a:r>
              <a:rPr lang="en-US" sz="4600" dirty="0" smtClean="0"/>
              <a:t>urine. Allopurinol DC</a:t>
            </a:r>
          </a:p>
          <a:p>
            <a:pPr lvl="1"/>
            <a:r>
              <a:rPr lang="en-US" sz="4600" dirty="0" smtClean="0"/>
              <a:t> No  history of liver disease, ETOH viral risk factors. </a:t>
            </a:r>
            <a:endParaRPr lang="en-US" sz="4600" dirty="0"/>
          </a:p>
          <a:p>
            <a:r>
              <a:rPr lang="en-US" sz="5100" dirty="0" smtClean="0"/>
              <a:t>PMH</a:t>
            </a:r>
          </a:p>
          <a:p>
            <a:pPr lvl="1"/>
            <a:r>
              <a:rPr lang="en-US" sz="4600" dirty="0" smtClean="0"/>
              <a:t>CAD			Chronic renal dysfunction</a:t>
            </a:r>
          </a:p>
          <a:p>
            <a:pPr lvl="1"/>
            <a:r>
              <a:rPr lang="en-US" sz="4600" dirty="0" smtClean="0"/>
              <a:t>DM type 2 		Hypercholesterolemia</a:t>
            </a:r>
          </a:p>
          <a:p>
            <a:pPr lvl="1"/>
            <a:r>
              <a:rPr lang="en-US" sz="4600" dirty="0" smtClean="0"/>
              <a:t>HTN			Hypothyroidism</a:t>
            </a:r>
          </a:p>
          <a:p>
            <a:pPr lvl="1"/>
            <a:r>
              <a:rPr lang="en-US" sz="4600" dirty="0" smtClean="0"/>
              <a:t>GERD 			Gout</a:t>
            </a:r>
            <a:r>
              <a:rPr lang="en-US" sz="3200" dirty="0" smtClean="0"/>
              <a:t> </a:t>
            </a:r>
          </a:p>
          <a:p>
            <a:r>
              <a:rPr lang="en-US" sz="5100" dirty="0" smtClean="0"/>
              <a:t>Medications (all for several years)</a:t>
            </a:r>
            <a:endParaRPr lang="en-US" sz="5100" dirty="0"/>
          </a:p>
          <a:p>
            <a:pPr lvl="1"/>
            <a:r>
              <a:rPr lang="it-IT" sz="2800" dirty="0" smtClean="0"/>
              <a:t>	</a:t>
            </a:r>
            <a:r>
              <a:rPr lang="it-IT" sz="4600" dirty="0" smtClean="0"/>
              <a:t>Colchicine	Promethazine		</a:t>
            </a:r>
            <a:r>
              <a:rPr lang="en-US" sz="4600" dirty="0" smtClean="0"/>
              <a:t>Simvastatin   </a:t>
            </a:r>
            <a:r>
              <a:rPr lang="en-US" sz="4600" dirty="0"/>
              <a:t>	</a:t>
            </a:r>
            <a:r>
              <a:rPr lang="en-US" sz="4600" dirty="0" smtClean="0"/>
              <a:t> </a:t>
            </a:r>
            <a:r>
              <a:rPr lang="it-IT" sz="4600" dirty="0" smtClean="0"/>
              <a:t>L-thyroxine	M</a:t>
            </a:r>
            <a:r>
              <a:rPr lang="en-US" sz="4600" dirty="0" err="1" smtClean="0"/>
              <a:t>etformin</a:t>
            </a:r>
            <a:r>
              <a:rPr lang="en-US" sz="4600" dirty="0" smtClean="0"/>
              <a:t>	</a:t>
            </a:r>
          </a:p>
        </p:txBody>
      </p:sp>
      <p:sp>
        <p:nvSpPr>
          <p:cNvPr id="5" name="Rectangle 4"/>
          <p:cNvSpPr/>
          <p:nvPr/>
        </p:nvSpPr>
        <p:spPr>
          <a:xfrm>
            <a:off x="1449830" y="6324600"/>
            <a:ext cx="4938083" cy="369332"/>
          </a:xfrm>
          <a:prstGeom prst="rect">
            <a:avLst/>
          </a:prstGeom>
        </p:spPr>
        <p:txBody>
          <a:bodyPr wrap="none">
            <a:spAutoFit/>
          </a:bodyPr>
          <a:lstStyle/>
          <a:p>
            <a:r>
              <a:rPr lang="en-US" dirty="0" err="1" smtClean="0"/>
              <a:t>Davern</a:t>
            </a:r>
            <a:r>
              <a:rPr lang="en-US" dirty="0" smtClean="0"/>
              <a:t> Gastroenterology 2011;141:1665-1672</a:t>
            </a:r>
            <a:endParaRPr lang="en-US" dirty="0"/>
          </a:p>
        </p:txBody>
      </p:sp>
    </p:spTree>
    <p:extLst>
      <p:ext uri="{BB962C8B-B14F-4D97-AF65-F5344CB8AC3E}">
        <p14:creationId xmlns:p14="http://schemas.microsoft.com/office/powerpoint/2010/main" xmlns="" val="96172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Hepatitis E: chronic</a:t>
            </a:r>
            <a:endParaRPr lang="en-US" sz="3600" dirty="0"/>
          </a:p>
        </p:txBody>
      </p:sp>
      <p:sp>
        <p:nvSpPr>
          <p:cNvPr id="4" name="Content Placeholder 3"/>
          <p:cNvSpPr>
            <a:spLocks noGrp="1"/>
          </p:cNvSpPr>
          <p:nvPr>
            <p:ph idx="1"/>
          </p:nvPr>
        </p:nvSpPr>
        <p:spPr>
          <a:xfrm>
            <a:off x="152400" y="990600"/>
            <a:ext cx="8686800" cy="4800600"/>
          </a:xfrm>
        </p:spPr>
        <p:txBody>
          <a:bodyPr>
            <a:normAutofit/>
          </a:bodyPr>
          <a:lstStyle/>
          <a:p>
            <a:pPr lvl="1"/>
            <a:endParaRPr lang="en-US" dirty="0" smtClean="0"/>
          </a:p>
          <a:p>
            <a:r>
              <a:rPr lang="en-US" sz="3200" dirty="0" smtClean="0"/>
              <a:t>Almost always in </a:t>
            </a:r>
            <a:r>
              <a:rPr lang="en-US" sz="3200" dirty="0" err="1" smtClean="0"/>
              <a:t>immunocompromised</a:t>
            </a:r>
            <a:endParaRPr lang="en-US" sz="3200" dirty="0" smtClean="0"/>
          </a:p>
          <a:p>
            <a:pPr lvl="1"/>
            <a:r>
              <a:rPr lang="en-US" sz="2800" dirty="0" smtClean="0"/>
              <a:t>Organ transplant recipients, chemotherapy, stem cell transplant and HIV</a:t>
            </a:r>
            <a:r>
              <a:rPr lang="en-US" sz="800" dirty="0" smtClean="0"/>
              <a:t>5</a:t>
            </a:r>
          </a:p>
          <a:p>
            <a:r>
              <a:rPr lang="en-US" dirty="0" smtClean="0"/>
              <a:t>Associated </a:t>
            </a:r>
            <a:r>
              <a:rPr lang="en-US" dirty="0"/>
              <a:t>with eating </a:t>
            </a:r>
            <a:r>
              <a:rPr lang="en-US" dirty="0" smtClean="0"/>
              <a:t>game, mussels, pork products and liver.  </a:t>
            </a:r>
            <a:endParaRPr lang="en-US" dirty="0"/>
          </a:p>
          <a:p>
            <a:pPr lvl="1"/>
            <a:r>
              <a:rPr lang="en-US" dirty="0"/>
              <a:t>HEV inactivated with heating above 70 centigrade</a:t>
            </a:r>
          </a:p>
          <a:p>
            <a:r>
              <a:rPr lang="en-US" dirty="0" smtClean="0"/>
              <a:t>HEV </a:t>
            </a:r>
            <a:r>
              <a:rPr lang="en-US" dirty="0"/>
              <a:t>RNA </a:t>
            </a:r>
            <a:r>
              <a:rPr lang="en-US" dirty="0" smtClean="0"/>
              <a:t>moderate-to-high levels </a:t>
            </a:r>
            <a:r>
              <a:rPr lang="en-US" dirty="0"/>
              <a:t>in serum and stool </a:t>
            </a:r>
            <a:r>
              <a:rPr lang="en-US" dirty="0" smtClean="0"/>
              <a:t>persisting for years</a:t>
            </a:r>
          </a:p>
          <a:p>
            <a:r>
              <a:rPr lang="en-US" dirty="0" smtClean="0"/>
              <a:t>May have progressive liver </a:t>
            </a:r>
            <a:r>
              <a:rPr lang="en-US" dirty="0"/>
              <a:t>disease with fibrosis or </a:t>
            </a:r>
            <a:r>
              <a:rPr lang="en-US" dirty="0" smtClean="0"/>
              <a:t>cirrhosis</a:t>
            </a:r>
          </a:p>
          <a:p>
            <a:pPr lvl="1"/>
            <a:endParaRPr lang="en-US" dirty="0"/>
          </a:p>
        </p:txBody>
      </p:sp>
      <p:sp>
        <p:nvSpPr>
          <p:cNvPr id="5" name="Rectangle 4"/>
          <p:cNvSpPr/>
          <p:nvPr/>
        </p:nvSpPr>
        <p:spPr>
          <a:xfrm>
            <a:off x="1524000" y="6373913"/>
            <a:ext cx="5470921" cy="276999"/>
          </a:xfrm>
          <a:prstGeom prst="rect">
            <a:avLst/>
          </a:prstGeom>
        </p:spPr>
        <p:txBody>
          <a:bodyPr wrap="none">
            <a:spAutoFit/>
          </a:bodyPr>
          <a:lstStyle/>
          <a:p>
            <a:r>
              <a:rPr lang="en-US" sz="1200" dirty="0" err="1" smtClean="0"/>
              <a:t>Hoofnagle</a:t>
            </a:r>
            <a:r>
              <a:rPr lang="en-US" sz="1200" dirty="0" smtClean="0"/>
              <a:t>  NEJM 2012;367:1237-44 </a:t>
            </a:r>
            <a:r>
              <a:rPr lang="en-US" sz="1200" dirty="0" err="1" smtClean="0"/>
              <a:t>Kamar</a:t>
            </a:r>
            <a:r>
              <a:rPr lang="en-US" sz="1200" dirty="0" smtClean="0"/>
              <a:t>  </a:t>
            </a:r>
            <a:r>
              <a:rPr lang="en-US" sz="1200" dirty="0"/>
              <a:t>Am J transplant </a:t>
            </a:r>
            <a:r>
              <a:rPr lang="en-US" sz="1200" dirty="0" smtClean="0"/>
              <a:t>2012;2281-2287</a:t>
            </a:r>
            <a:endParaRPr lang="en-US" sz="1200" dirty="0"/>
          </a:p>
        </p:txBody>
      </p:sp>
    </p:spTree>
    <p:extLst>
      <p:ext uri="{BB962C8B-B14F-4D97-AF65-F5344CB8AC3E}">
        <p14:creationId xmlns:p14="http://schemas.microsoft.com/office/powerpoint/2010/main" xmlns="" val="27848270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2019300" y="2438400"/>
            <a:ext cx="6362700" cy="762000"/>
          </a:xfrm>
        </p:spPr>
        <p:txBody>
          <a:bodyPr/>
          <a:lstStyle/>
          <a:p>
            <a:r>
              <a:rPr lang="en-US" sz="4400" dirty="0" smtClean="0"/>
              <a:t>HEV</a:t>
            </a:r>
            <a:br>
              <a:rPr lang="en-US" sz="4400" dirty="0" smtClean="0"/>
            </a:br>
            <a:r>
              <a:rPr lang="en-US" sz="4400" dirty="0"/>
              <a:t/>
            </a:r>
            <a:br>
              <a:rPr lang="en-US" sz="4400" dirty="0"/>
            </a:br>
            <a:r>
              <a:rPr lang="en-US" sz="4400" dirty="0" smtClean="0"/>
              <a:t>Ephemeral? </a:t>
            </a:r>
            <a:endParaRPr lang="en-US" sz="4400" dirty="0"/>
          </a:p>
        </p:txBody>
      </p:sp>
    </p:spTree>
    <p:extLst>
      <p:ext uri="{BB962C8B-B14F-4D97-AF65-F5344CB8AC3E}">
        <p14:creationId xmlns:p14="http://schemas.microsoft.com/office/powerpoint/2010/main" xmlns="" val="41614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595313" y="123825"/>
            <a:ext cx="8258175" cy="971550"/>
          </a:xfrm>
        </p:spPr>
        <p:txBody>
          <a:bodyPr/>
          <a:lstStyle/>
          <a:p>
            <a:r>
              <a:rPr lang="en-US" sz="3600" dirty="0" smtClean="0"/>
              <a:t>Hepatitis Case 1</a:t>
            </a:r>
            <a:endParaRPr lang="en-US" sz="3600" dirty="0"/>
          </a:p>
        </p:txBody>
      </p:sp>
      <p:sp>
        <p:nvSpPr>
          <p:cNvPr id="4" name="Content Placeholder 3"/>
          <p:cNvSpPr>
            <a:spLocks noGrp="1"/>
          </p:cNvSpPr>
          <p:nvPr>
            <p:ph idx="1"/>
          </p:nvPr>
        </p:nvSpPr>
        <p:spPr>
          <a:xfrm>
            <a:off x="304800" y="762000"/>
            <a:ext cx="8229600" cy="5452646"/>
          </a:xfrm>
        </p:spPr>
        <p:txBody>
          <a:bodyPr>
            <a:normAutofit fontScale="85000" lnSpcReduction="20000"/>
          </a:bodyPr>
          <a:lstStyle/>
          <a:p>
            <a:r>
              <a:rPr lang="en-US" sz="3200" dirty="0" smtClean="0"/>
              <a:t>Admit: </a:t>
            </a:r>
            <a:r>
              <a:rPr lang="en-US" sz="3200" dirty="0"/>
              <a:t>Jaundiced, no fever</a:t>
            </a:r>
            <a:r>
              <a:rPr lang="en-US" sz="3200" dirty="0" smtClean="0"/>
              <a:t>, rash</a:t>
            </a:r>
            <a:r>
              <a:rPr lang="en-US" sz="3200" dirty="0"/>
              <a:t>, </a:t>
            </a:r>
            <a:r>
              <a:rPr lang="en-US" sz="3200" dirty="0" smtClean="0"/>
              <a:t>stigmata CLD   </a:t>
            </a:r>
          </a:p>
          <a:p>
            <a:pPr lvl="1"/>
            <a:r>
              <a:rPr lang="en-US" sz="2800" dirty="0" smtClean="0"/>
              <a:t>HAV, HBV, HCV </a:t>
            </a:r>
            <a:r>
              <a:rPr lang="en-US" sz="2800" dirty="0" err="1" smtClean="0"/>
              <a:t>serologies</a:t>
            </a:r>
            <a:r>
              <a:rPr lang="en-US" sz="2800" dirty="0" smtClean="0"/>
              <a:t> (-), </a:t>
            </a:r>
            <a:r>
              <a:rPr lang="en-US" sz="2800" dirty="0" err="1" smtClean="0"/>
              <a:t>SmAb</a:t>
            </a:r>
            <a:r>
              <a:rPr lang="en-US" sz="2800" dirty="0" smtClean="0"/>
              <a:t> 1:320,</a:t>
            </a:r>
          </a:p>
          <a:p>
            <a:pPr lvl="1"/>
            <a:r>
              <a:rPr lang="en-US" sz="2800" dirty="0" smtClean="0"/>
              <a:t> ANA (-) . US, CT </a:t>
            </a:r>
            <a:r>
              <a:rPr lang="en-US" sz="2800" dirty="0" err="1" smtClean="0"/>
              <a:t>abd</a:t>
            </a:r>
            <a:r>
              <a:rPr lang="en-US" sz="2800" dirty="0" smtClean="0"/>
              <a:t> no path findings </a:t>
            </a:r>
          </a:p>
          <a:p>
            <a:pPr marL="68580" indent="0">
              <a:buNone/>
            </a:pPr>
            <a:endParaRPr lang="en-US" sz="3200" dirty="0" smtClean="0"/>
          </a:p>
          <a:p>
            <a:endParaRPr lang="en-US" sz="3200" dirty="0"/>
          </a:p>
          <a:p>
            <a:endParaRPr lang="en-US" sz="3200" dirty="0" smtClean="0"/>
          </a:p>
          <a:p>
            <a:endParaRPr lang="en-US" sz="3200" dirty="0"/>
          </a:p>
          <a:p>
            <a:endParaRPr lang="en-US" sz="3200" dirty="0" smtClean="0"/>
          </a:p>
          <a:p>
            <a:endParaRPr lang="en-US" sz="3200" dirty="0"/>
          </a:p>
          <a:p>
            <a:endParaRPr lang="en-US" sz="3200" dirty="0" smtClean="0"/>
          </a:p>
          <a:p>
            <a:r>
              <a:rPr lang="en-US" sz="3200" dirty="0" err="1" smtClean="0"/>
              <a:t>Dx</a:t>
            </a:r>
            <a:r>
              <a:rPr lang="en-US" sz="3200" dirty="0" smtClean="0"/>
              <a:t> Highly likely DILI from allopurinol.</a:t>
            </a:r>
          </a:p>
          <a:p>
            <a:endParaRPr lang="en-US" sz="3200" dirty="0"/>
          </a:p>
          <a:p>
            <a:endParaRPr lang="en-US" sz="3200" dirty="0" smtClean="0"/>
          </a:p>
          <a:p>
            <a:endParaRPr lang="en-US" sz="3200" dirty="0"/>
          </a:p>
          <a:p>
            <a:endParaRPr lang="en-US" sz="3200" dirty="0" smtClean="0"/>
          </a:p>
          <a:p>
            <a:endParaRPr lang="en-US" sz="3200" dirty="0"/>
          </a:p>
          <a:p>
            <a:endParaRPr lang="en-US" sz="3200" dirty="0" smtClean="0"/>
          </a:p>
          <a:p>
            <a:endParaRPr lang="en-US" sz="3200" dirty="0" smtClean="0"/>
          </a:p>
          <a:p>
            <a:endParaRPr lang="en-US" sz="3200" dirty="0"/>
          </a:p>
          <a:p>
            <a:endParaRPr lang="en-US" sz="3200" dirty="0" smtClean="0"/>
          </a:p>
          <a:p>
            <a:endParaRPr lang="en-US" sz="3200" dirty="0" smtClean="0"/>
          </a:p>
          <a:p>
            <a:endParaRPr lang="en-US" sz="3200" dirty="0" smtClean="0"/>
          </a:p>
          <a:p>
            <a:endParaRPr lang="en-US" sz="3200" dirty="0"/>
          </a:p>
          <a:p>
            <a:endParaRPr lang="en-US" sz="3200" dirty="0" smtClean="0"/>
          </a:p>
          <a:p>
            <a:endParaRPr lang="en-US" sz="3200" dirty="0"/>
          </a:p>
        </p:txBody>
      </p:sp>
      <p:sp>
        <p:nvSpPr>
          <p:cNvPr id="5" name="Rectangle 4"/>
          <p:cNvSpPr/>
          <p:nvPr/>
        </p:nvSpPr>
        <p:spPr>
          <a:xfrm>
            <a:off x="1449830" y="6519446"/>
            <a:ext cx="4938083" cy="369332"/>
          </a:xfrm>
          <a:prstGeom prst="rect">
            <a:avLst/>
          </a:prstGeom>
        </p:spPr>
        <p:txBody>
          <a:bodyPr wrap="none">
            <a:spAutoFit/>
          </a:bodyPr>
          <a:lstStyle/>
          <a:p>
            <a:r>
              <a:rPr lang="en-US" dirty="0" err="1" smtClean="0"/>
              <a:t>Davern</a:t>
            </a:r>
            <a:r>
              <a:rPr lang="en-US" dirty="0" smtClean="0"/>
              <a:t> Gastroenterology 2011;141:1665-1672</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6275" y="2438400"/>
            <a:ext cx="7477125" cy="2895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tangle 9"/>
          <p:cNvSpPr/>
          <p:nvPr/>
        </p:nvSpPr>
        <p:spPr>
          <a:xfrm>
            <a:off x="6248400" y="3733800"/>
            <a:ext cx="1600200" cy="13687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365043" y="3124200"/>
            <a:ext cx="873957" cy="276999"/>
          </a:xfrm>
          <a:prstGeom prst="rect">
            <a:avLst/>
          </a:prstGeom>
          <a:noFill/>
        </p:spPr>
        <p:txBody>
          <a:bodyPr wrap="none" rtlCol="0">
            <a:spAutoFit/>
          </a:bodyPr>
          <a:lstStyle/>
          <a:p>
            <a:r>
              <a:rPr lang="en-US" sz="1200" dirty="0" smtClean="0">
                <a:solidFill>
                  <a:schemeClr val="bg1"/>
                </a:solidFill>
              </a:rPr>
              <a:t>Discharge</a:t>
            </a:r>
            <a:endParaRPr lang="en-US" sz="1200" dirty="0">
              <a:solidFill>
                <a:schemeClr val="bg1"/>
              </a:solidFill>
            </a:endParaRPr>
          </a:p>
        </p:txBody>
      </p:sp>
    </p:spTree>
    <p:extLst>
      <p:ext uri="{BB962C8B-B14F-4D97-AF65-F5344CB8AC3E}">
        <p14:creationId xmlns:p14="http://schemas.microsoft.com/office/powerpoint/2010/main" xmlns="" val="3325291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52400"/>
            <a:ext cx="7772400" cy="914400"/>
          </a:xfrm>
        </p:spPr>
        <p:txBody>
          <a:bodyPr/>
          <a:lstStyle/>
          <a:p>
            <a:r>
              <a:rPr lang="en-US" sz="3600" dirty="0" smtClean="0"/>
              <a:t>Hepatitis E Case 1</a:t>
            </a:r>
            <a:endParaRPr lang="en-US" sz="3600" dirty="0"/>
          </a:p>
        </p:txBody>
      </p:sp>
      <p:sp>
        <p:nvSpPr>
          <p:cNvPr id="4" name="Content Placeholder 3"/>
          <p:cNvSpPr>
            <a:spLocks noGrp="1"/>
          </p:cNvSpPr>
          <p:nvPr>
            <p:ph idx="1"/>
          </p:nvPr>
        </p:nvSpPr>
        <p:spPr>
          <a:xfrm>
            <a:off x="304800" y="914401"/>
            <a:ext cx="8229600" cy="5257800"/>
          </a:xfrm>
        </p:spPr>
        <p:txBody>
          <a:bodyPr>
            <a:normAutofit fontScale="85000" lnSpcReduction="20000"/>
          </a:bodyPr>
          <a:lstStyle/>
          <a:p>
            <a:r>
              <a:rPr lang="en-US" sz="3200" dirty="0" smtClean="0"/>
              <a:t>Serologic testing After Discharge</a:t>
            </a:r>
          </a:p>
          <a:p>
            <a:endParaRPr lang="en-US" sz="3200" dirty="0" smtClean="0"/>
          </a:p>
          <a:p>
            <a:endParaRPr lang="en-US" sz="3200" dirty="0"/>
          </a:p>
          <a:p>
            <a:endParaRPr lang="en-US" sz="3200" dirty="0" smtClean="0"/>
          </a:p>
          <a:p>
            <a:endParaRPr lang="en-US" sz="3200" dirty="0"/>
          </a:p>
          <a:p>
            <a:endParaRPr lang="en-US" sz="3200" dirty="0" smtClean="0"/>
          </a:p>
          <a:p>
            <a:endParaRPr lang="en-US" sz="3200" dirty="0"/>
          </a:p>
          <a:p>
            <a:endParaRPr lang="en-US" sz="3200" dirty="0" smtClean="0"/>
          </a:p>
          <a:p>
            <a:endParaRPr lang="en-US" sz="3200" dirty="0" smtClean="0"/>
          </a:p>
          <a:p>
            <a:r>
              <a:rPr lang="en-US" sz="3200" dirty="0" smtClean="0"/>
              <a:t>Diagnosis HEV</a:t>
            </a:r>
          </a:p>
          <a:p>
            <a:r>
              <a:rPr lang="en-US" sz="3200" dirty="0" smtClean="0"/>
              <a:t>FU 6 </a:t>
            </a:r>
            <a:r>
              <a:rPr lang="en-US" sz="3200" dirty="0"/>
              <a:t>months </a:t>
            </a:r>
            <a:r>
              <a:rPr lang="en-US" sz="3200" dirty="0" smtClean="0"/>
              <a:t>later no </a:t>
            </a:r>
            <a:r>
              <a:rPr lang="en-US" sz="3200" dirty="0" err="1" smtClean="0"/>
              <a:t>sxs</a:t>
            </a:r>
            <a:r>
              <a:rPr lang="en-US" sz="3200" dirty="0" smtClean="0"/>
              <a:t> liver disease </a:t>
            </a:r>
            <a:endParaRPr lang="en-US" dirty="0"/>
          </a:p>
        </p:txBody>
      </p:sp>
      <p:sp>
        <p:nvSpPr>
          <p:cNvPr id="5" name="Rectangle 4"/>
          <p:cNvSpPr/>
          <p:nvPr/>
        </p:nvSpPr>
        <p:spPr>
          <a:xfrm>
            <a:off x="1449830" y="6519446"/>
            <a:ext cx="4938083" cy="369332"/>
          </a:xfrm>
          <a:prstGeom prst="rect">
            <a:avLst/>
          </a:prstGeom>
        </p:spPr>
        <p:txBody>
          <a:bodyPr wrap="none">
            <a:spAutoFit/>
          </a:bodyPr>
          <a:lstStyle/>
          <a:p>
            <a:r>
              <a:rPr lang="en-US" dirty="0" err="1" smtClean="0"/>
              <a:t>Davern</a:t>
            </a:r>
            <a:r>
              <a:rPr lang="en-US" dirty="0" smtClean="0"/>
              <a:t> Gastroenterology 2011;141:1665-1672</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2708" y="1752600"/>
            <a:ext cx="8125492" cy="3146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6114118" y="3276600"/>
            <a:ext cx="2212465" cy="307777"/>
          </a:xfrm>
          <a:prstGeom prst="rect">
            <a:avLst/>
          </a:prstGeom>
          <a:solidFill>
            <a:schemeClr val="tx1"/>
          </a:solidFill>
        </p:spPr>
        <p:txBody>
          <a:bodyPr wrap="none" rtlCol="0">
            <a:spAutoFit/>
          </a:bodyPr>
          <a:lstStyle/>
          <a:p>
            <a:r>
              <a:rPr lang="en-US" sz="1400" b="1" dirty="0" smtClean="0">
                <a:solidFill>
                  <a:schemeClr val="bg1"/>
                </a:solidFill>
                <a:latin typeface="Agency FB" pitchFamily="34" charset="0"/>
              </a:rPr>
              <a:t>HEV Anti  </a:t>
            </a:r>
            <a:r>
              <a:rPr lang="en-US" sz="1400" b="1" dirty="0" err="1" smtClean="0">
                <a:solidFill>
                  <a:schemeClr val="bg1"/>
                </a:solidFill>
                <a:latin typeface="Agency FB" pitchFamily="34" charset="0"/>
              </a:rPr>
              <a:t>IgM</a:t>
            </a:r>
            <a:r>
              <a:rPr lang="en-US" sz="1400" b="1" dirty="0" smtClean="0">
                <a:solidFill>
                  <a:schemeClr val="bg1"/>
                </a:solidFill>
                <a:latin typeface="Agency FB" pitchFamily="34" charset="0"/>
              </a:rPr>
              <a:t>(+)/</a:t>
            </a:r>
            <a:r>
              <a:rPr lang="en-US" sz="1400" b="1" dirty="0" err="1" smtClean="0">
                <a:solidFill>
                  <a:schemeClr val="bg1"/>
                </a:solidFill>
                <a:latin typeface="Agency FB" pitchFamily="34" charset="0"/>
              </a:rPr>
              <a:t>IgG</a:t>
            </a:r>
            <a:r>
              <a:rPr lang="en-US" sz="1400" b="1" dirty="0" smtClean="0">
                <a:solidFill>
                  <a:schemeClr val="bg1"/>
                </a:solidFill>
                <a:latin typeface="Agency FB" pitchFamily="34" charset="0"/>
              </a:rPr>
              <a:t>(+) RNA (-)</a:t>
            </a:r>
            <a:r>
              <a:rPr lang="en-US" sz="1400" b="1" dirty="0">
                <a:solidFill>
                  <a:schemeClr val="bg1"/>
                </a:solidFill>
                <a:latin typeface="Agency FB" pitchFamily="34" charset="0"/>
              </a:rPr>
              <a:t> </a:t>
            </a:r>
            <a:r>
              <a:rPr lang="en-US" sz="1400" b="1" dirty="0" smtClean="0">
                <a:solidFill>
                  <a:schemeClr val="bg1"/>
                </a:solidFill>
                <a:latin typeface="Agency FB" pitchFamily="34" charset="0"/>
              </a:rPr>
              <a:t> </a:t>
            </a:r>
            <a:endParaRPr lang="en-US" sz="1400" b="1" dirty="0">
              <a:solidFill>
                <a:schemeClr val="bg1"/>
              </a:solidFill>
              <a:latin typeface="Agency FB" pitchFamily="34" charset="0"/>
            </a:endParaRPr>
          </a:p>
        </p:txBody>
      </p:sp>
      <p:sp>
        <p:nvSpPr>
          <p:cNvPr id="6" name="Right Arrow 5"/>
          <p:cNvSpPr/>
          <p:nvPr/>
        </p:nvSpPr>
        <p:spPr>
          <a:xfrm>
            <a:off x="1309622" y="3276600"/>
            <a:ext cx="747778" cy="25752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ight Arrow 7"/>
          <p:cNvSpPr/>
          <p:nvPr/>
        </p:nvSpPr>
        <p:spPr>
          <a:xfrm>
            <a:off x="1309622" y="4191000"/>
            <a:ext cx="747778" cy="25752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TextBox 6"/>
          <p:cNvSpPr txBox="1"/>
          <p:nvPr/>
        </p:nvSpPr>
        <p:spPr>
          <a:xfrm>
            <a:off x="6179840" y="4188023"/>
            <a:ext cx="2132315" cy="307777"/>
          </a:xfrm>
          <a:prstGeom prst="rect">
            <a:avLst/>
          </a:prstGeom>
          <a:solidFill>
            <a:schemeClr val="tx1"/>
          </a:solidFill>
        </p:spPr>
        <p:txBody>
          <a:bodyPr wrap="none" rtlCol="0">
            <a:spAutoFit/>
          </a:bodyPr>
          <a:lstStyle/>
          <a:p>
            <a:r>
              <a:rPr lang="en-US" sz="1400" b="1" dirty="0" smtClean="0">
                <a:solidFill>
                  <a:schemeClr val="bg1"/>
                </a:solidFill>
                <a:latin typeface="Agency FB" pitchFamily="34" charset="0"/>
              </a:rPr>
              <a:t>HEV anti </a:t>
            </a:r>
            <a:r>
              <a:rPr lang="en-US" sz="1400" b="1" dirty="0" err="1" smtClean="0">
                <a:solidFill>
                  <a:schemeClr val="bg1"/>
                </a:solidFill>
                <a:latin typeface="Agency FB" pitchFamily="34" charset="0"/>
              </a:rPr>
              <a:t>IgG</a:t>
            </a:r>
            <a:r>
              <a:rPr lang="en-US" sz="1400" b="1" dirty="0" smtClean="0">
                <a:solidFill>
                  <a:schemeClr val="bg1"/>
                </a:solidFill>
                <a:latin typeface="Agency FB" pitchFamily="34" charset="0"/>
              </a:rPr>
              <a:t>(+) </a:t>
            </a:r>
            <a:r>
              <a:rPr lang="en-US" sz="1400" b="1" dirty="0" err="1" smtClean="0">
                <a:solidFill>
                  <a:schemeClr val="bg1"/>
                </a:solidFill>
                <a:latin typeface="Agency FB" pitchFamily="34" charset="0"/>
              </a:rPr>
              <a:t>IgM</a:t>
            </a:r>
            <a:r>
              <a:rPr lang="en-US" sz="1400" b="1" dirty="0" smtClean="0">
                <a:solidFill>
                  <a:schemeClr val="bg1"/>
                </a:solidFill>
                <a:latin typeface="Agency FB" pitchFamily="34" charset="0"/>
              </a:rPr>
              <a:t>(-)/RNA (-)</a:t>
            </a:r>
            <a:r>
              <a:rPr lang="en-US" sz="1200" b="1" dirty="0" smtClean="0">
                <a:latin typeface="Agency FB" pitchFamily="34" charset="0"/>
              </a:rPr>
              <a:t>V</a:t>
            </a:r>
            <a:endParaRPr lang="en-US" sz="1200" b="1" dirty="0">
              <a:latin typeface="Agency FB" pitchFamily="34" charset="0"/>
            </a:endParaRPr>
          </a:p>
        </p:txBody>
      </p:sp>
    </p:spTree>
    <p:extLst>
      <p:ext uri="{BB962C8B-B14F-4D97-AF65-F5344CB8AC3E}">
        <p14:creationId xmlns:p14="http://schemas.microsoft.com/office/powerpoint/2010/main" xmlns="" val="315348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0"/>
            <a:ext cx="7772400" cy="914400"/>
          </a:xfrm>
        </p:spPr>
        <p:txBody>
          <a:bodyPr/>
          <a:lstStyle/>
          <a:p>
            <a:r>
              <a:rPr lang="en-US" sz="3600" dirty="0" smtClean="0"/>
              <a:t>Hepatitis Case 2</a:t>
            </a:r>
            <a:endParaRPr lang="en-US" sz="3600" dirty="0"/>
          </a:p>
        </p:txBody>
      </p:sp>
      <p:sp>
        <p:nvSpPr>
          <p:cNvPr id="4" name="Content Placeholder 3"/>
          <p:cNvSpPr>
            <a:spLocks noGrp="1"/>
          </p:cNvSpPr>
          <p:nvPr>
            <p:ph idx="1"/>
          </p:nvPr>
        </p:nvSpPr>
        <p:spPr>
          <a:xfrm>
            <a:off x="457200" y="762000"/>
            <a:ext cx="8229600" cy="5638800"/>
          </a:xfrm>
        </p:spPr>
        <p:txBody>
          <a:bodyPr>
            <a:normAutofit fontScale="55000" lnSpcReduction="20000"/>
          </a:bodyPr>
          <a:lstStyle/>
          <a:p>
            <a:pPr lvl="1"/>
            <a:endParaRPr lang="en-US" dirty="0" smtClean="0"/>
          </a:p>
          <a:p>
            <a:r>
              <a:rPr lang="en-US" sz="4400" dirty="0" smtClean="0"/>
              <a:t>50 y male with well compensated ESLD due to HCV/ETOH</a:t>
            </a:r>
          </a:p>
          <a:p>
            <a:pPr lvl="1"/>
            <a:r>
              <a:rPr lang="en-US" sz="4000" dirty="0" smtClean="0"/>
              <a:t>Presents with jaundice, new onset ascites requiring hospitalization</a:t>
            </a:r>
          </a:p>
          <a:p>
            <a:pPr lvl="1"/>
            <a:r>
              <a:rPr lang="en-US" sz="4000" dirty="0" smtClean="0"/>
              <a:t>No recent travel</a:t>
            </a:r>
            <a:endParaRPr lang="en-US" sz="2800" dirty="0" smtClean="0"/>
          </a:p>
          <a:p>
            <a:r>
              <a:rPr lang="en-US" sz="3800" dirty="0" smtClean="0"/>
              <a:t>Labs</a:t>
            </a:r>
          </a:p>
          <a:p>
            <a:pPr marL="454914" lvl="1" indent="0">
              <a:buNone/>
            </a:pPr>
            <a:r>
              <a:rPr lang="en-US" sz="3800" dirty="0" smtClean="0"/>
              <a:t>				Baseline	Peak</a:t>
            </a:r>
          </a:p>
          <a:p>
            <a:pPr marL="454914" lvl="1" indent="0">
              <a:buNone/>
            </a:pPr>
            <a:r>
              <a:rPr lang="en-US" sz="3800" dirty="0" smtClean="0"/>
              <a:t>ALT(</a:t>
            </a:r>
            <a:r>
              <a:rPr lang="en-US" sz="3800" dirty="0" err="1" smtClean="0"/>
              <a:t>iu</a:t>
            </a:r>
            <a:r>
              <a:rPr lang="en-US" sz="3800" dirty="0" smtClean="0"/>
              <a:t>/l)	112			2328</a:t>
            </a:r>
          </a:p>
          <a:p>
            <a:pPr marL="454914" lvl="1" indent="0">
              <a:buNone/>
            </a:pPr>
            <a:r>
              <a:rPr lang="en-US" sz="3800" dirty="0" err="1" smtClean="0"/>
              <a:t>Bili</a:t>
            </a:r>
            <a:r>
              <a:rPr lang="en-US" sz="3800" dirty="0" smtClean="0"/>
              <a:t>(mg/dl)	2.5			35</a:t>
            </a:r>
          </a:p>
          <a:p>
            <a:pPr marL="454914" lvl="1" indent="0">
              <a:buNone/>
            </a:pPr>
            <a:r>
              <a:rPr lang="en-US" sz="3800" dirty="0" smtClean="0"/>
              <a:t>INR	1.1		2.0</a:t>
            </a:r>
            <a:r>
              <a:rPr lang="en-US" sz="2800" dirty="0" smtClean="0"/>
              <a:t> </a:t>
            </a:r>
          </a:p>
          <a:p>
            <a:endParaRPr lang="en-US" sz="3200" dirty="0" smtClean="0"/>
          </a:p>
          <a:p>
            <a:r>
              <a:rPr lang="en-US" sz="4500" dirty="0"/>
              <a:t>Laboratory testing on admit</a:t>
            </a:r>
          </a:p>
          <a:p>
            <a:pPr lvl="1"/>
            <a:r>
              <a:rPr lang="en-US" sz="3500" dirty="0"/>
              <a:t>HEV </a:t>
            </a:r>
            <a:r>
              <a:rPr lang="en-US" sz="3500" dirty="0" err="1"/>
              <a:t>IgM</a:t>
            </a:r>
            <a:r>
              <a:rPr lang="en-US" sz="3500" dirty="0"/>
              <a:t>(+), </a:t>
            </a:r>
            <a:r>
              <a:rPr lang="en-US" sz="3500" dirty="0" err="1"/>
              <a:t>IgG</a:t>
            </a:r>
            <a:r>
              <a:rPr lang="en-US" sz="3500" dirty="0"/>
              <a:t> (-), RNA (+) </a:t>
            </a:r>
            <a:r>
              <a:rPr lang="en-US" sz="3500" dirty="0" smtClean="0"/>
              <a:t>Genotype </a:t>
            </a:r>
            <a:r>
              <a:rPr lang="en-US" sz="3500" dirty="0"/>
              <a:t>3</a:t>
            </a:r>
          </a:p>
          <a:p>
            <a:r>
              <a:rPr lang="en-US" sz="4500" dirty="0" smtClean="0"/>
              <a:t>Hospitalized 14 days with recovery</a:t>
            </a:r>
            <a:endParaRPr lang="en-US" sz="4500" dirty="0"/>
          </a:p>
        </p:txBody>
      </p:sp>
      <p:sp>
        <p:nvSpPr>
          <p:cNvPr id="5" name="Rectangle 4"/>
          <p:cNvSpPr/>
          <p:nvPr/>
        </p:nvSpPr>
        <p:spPr>
          <a:xfrm>
            <a:off x="1969463" y="6519446"/>
            <a:ext cx="3898823" cy="276999"/>
          </a:xfrm>
          <a:prstGeom prst="rect">
            <a:avLst/>
          </a:prstGeom>
        </p:spPr>
        <p:txBody>
          <a:bodyPr wrap="none">
            <a:spAutoFit/>
          </a:bodyPr>
          <a:lstStyle/>
          <a:p>
            <a:r>
              <a:rPr lang="en-US" sz="1200" dirty="0" smtClean="0"/>
              <a:t>De Silva Digestive and Liver Disease 2012;44:930-934</a:t>
            </a:r>
            <a:endParaRPr lang="en-US" sz="1200" dirty="0"/>
          </a:p>
        </p:txBody>
      </p:sp>
    </p:spTree>
    <p:extLst>
      <p:ext uri="{BB962C8B-B14F-4D97-AF65-F5344CB8AC3E}">
        <p14:creationId xmlns:p14="http://schemas.microsoft.com/office/powerpoint/2010/main" xmlns="" val="1765941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28600"/>
            <a:ext cx="7772400" cy="914400"/>
          </a:xfrm>
        </p:spPr>
        <p:txBody>
          <a:bodyPr/>
          <a:lstStyle/>
          <a:p>
            <a:r>
              <a:rPr lang="en-US" sz="3600" dirty="0" smtClean="0"/>
              <a:t>Hepatitis Case 3</a:t>
            </a:r>
            <a:endParaRPr lang="en-US" sz="3600" dirty="0"/>
          </a:p>
        </p:txBody>
      </p:sp>
      <p:sp>
        <p:nvSpPr>
          <p:cNvPr id="4" name="Content Placeholder 3"/>
          <p:cNvSpPr>
            <a:spLocks noGrp="1"/>
          </p:cNvSpPr>
          <p:nvPr>
            <p:ph idx="1"/>
          </p:nvPr>
        </p:nvSpPr>
        <p:spPr>
          <a:xfrm>
            <a:off x="838200" y="914400"/>
            <a:ext cx="7772400" cy="5605046"/>
          </a:xfrm>
        </p:spPr>
        <p:txBody>
          <a:bodyPr>
            <a:normAutofit/>
          </a:bodyPr>
          <a:lstStyle/>
          <a:p>
            <a:r>
              <a:rPr lang="en-US" sz="2800" dirty="0" smtClean="0"/>
              <a:t>44 </a:t>
            </a:r>
            <a:r>
              <a:rPr lang="en-US" sz="2800" dirty="0" err="1" smtClean="0"/>
              <a:t>yo</a:t>
            </a:r>
            <a:r>
              <a:rPr lang="en-US" sz="2800" dirty="0" smtClean="0"/>
              <a:t> female, Living donor Renal Transplant 9-2003</a:t>
            </a:r>
          </a:p>
          <a:p>
            <a:pPr lvl="1"/>
            <a:r>
              <a:rPr lang="en-US" dirty="0" smtClean="0"/>
              <a:t>2004 ALT 76, AST 36           2006  4x ULN persisted</a:t>
            </a:r>
          </a:p>
          <a:p>
            <a:pPr lvl="1"/>
            <a:r>
              <a:rPr lang="en-US" dirty="0" smtClean="0"/>
              <a:t>HAV, HIV HBV, CMV, EBV, Autoimmune testing (-)</a:t>
            </a:r>
          </a:p>
          <a:p>
            <a:endParaRPr lang="en-US" dirty="0"/>
          </a:p>
          <a:p>
            <a:endParaRPr lang="en-US" dirty="0" smtClean="0"/>
          </a:p>
          <a:p>
            <a:endParaRPr lang="en-US" dirty="0"/>
          </a:p>
          <a:p>
            <a:endParaRPr lang="en-US" dirty="0" smtClean="0"/>
          </a:p>
          <a:p>
            <a:endParaRPr lang="en-US" dirty="0" smtClean="0"/>
          </a:p>
          <a:p>
            <a:r>
              <a:rPr lang="en-US" dirty="0" err="1" smtClean="0"/>
              <a:t>Bx</a:t>
            </a:r>
            <a:r>
              <a:rPr lang="en-US" dirty="0" smtClean="0"/>
              <a:t> :lymphocytic portal Infiltrate with piecemeal necrosis, stage 2 fibrosis</a:t>
            </a:r>
          </a:p>
          <a:p>
            <a:pPr lvl="1"/>
            <a:endParaRPr lang="en-US" dirty="0"/>
          </a:p>
        </p:txBody>
      </p:sp>
      <p:sp>
        <p:nvSpPr>
          <p:cNvPr id="5" name="Rectangle 4"/>
          <p:cNvSpPr/>
          <p:nvPr/>
        </p:nvSpPr>
        <p:spPr>
          <a:xfrm>
            <a:off x="2151625" y="6519446"/>
            <a:ext cx="3534494" cy="276999"/>
          </a:xfrm>
          <a:prstGeom prst="rect">
            <a:avLst/>
          </a:prstGeom>
        </p:spPr>
        <p:txBody>
          <a:bodyPr wrap="none">
            <a:spAutoFit/>
          </a:bodyPr>
          <a:lstStyle/>
          <a:p>
            <a:r>
              <a:rPr lang="en-US" sz="1200" dirty="0" err="1" smtClean="0"/>
              <a:t>Halleux</a:t>
            </a:r>
            <a:r>
              <a:rPr lang="en-US" sz="1200" dirty="0" smtClean="0"/>
              <a:t> Trans Infectious Disease 2012;14:99-102</a:t>
            </a:r>
            <a:endParaRPr lang="en-US" sz="12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52607" y="2702268"/>
            <a:ext cx="2766265" cy="20293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6" name="Straight Arrow Connector 5"/>
          <p:cNvCxnSpPr/>
          <p:nvPr/>
        </p:nvCxnSpPr>
        <p:spPr>
          <a:xfrm>
            <a:off x="4572000" y="16764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72000" y="2702268"/>
            <a:ext cx="3570273" cy="369332"/>
          </a:xfrm>
          <a:prstGeom prst="rect">
            <a:avLst/>
          </a:prstGeom>
          <a:solidFill>
            <a:srgbClr val="FFCC66"/>
          </a:solidFill>
        </p:spPr>
        <p:txBody>
          <a:bodyPr wrap="none" rtlCol="0">
            <a:spAutoFit/>
          </a:bodyPr>
          <a:lstStyle/>
          <a:p>
            <a:r>
              <a:rPr lang="en-US" dirty="0" smtClean="0">
                <a:solidFill>
                  <a:schemeClr val="bg1"/>
                </a:solidFill>
              </a:rPr>
              <a:t>4-2009 HEV anti-</a:t>
            </a:r>
            <a:r>
              <a:rPr lang="en-US" dirty="0" err="1" smtClean="0">
                <a:solidFill>
                  <a:schemeClr val="bg1"/>
                </a:solidFill>
              </a:rPr>
              <a:t>IgG</a:t>
            </a:r>
            <a:r>
              <a:rPr lang="en-US" dirty="0" smtClean="0">
                <a:solidFill>
                  <a:schemeClr val="bg1"/>
                </a:solidFill>
              </a:rPr>
              <a:t> (+) RNA (+)</a:t>
            </a:r>
            <a:endParaRPr lang="en-US" dirty="0">
              <a:solidFill>
                <a:schemeClr val="bg1"/>
              </a:solidFill>
            </a:endParaRPr>
          </a:p>
        </p:txBody>
      </p:sp>
      <p:sp>
        <p:nvSpPr>
          <p:cNvPr id="8" name="TextBox 7"/>
          <p:cNvSpPr txBox="1"/>
          <p:nvPr/>
        </p:nvSpPr>
        <p:spPr>
          <a:xfrm>
            <a:off x="4572000" y="3464269"/>
            <a:ext cx="3559590" cy="1200329"/>
          </a:xfrm>
          <a:prstGeom prst="rect">
            <a:avLst/>
          </a:prstGeom>
          <a:solidFill>
            <a:srgbClr val="FFCC66"/>
          </a:solidFill>
        </p:spPr>
        <p:txBody>
          <a:bodyPr wrap="square" rtlCol="0">
            <a:spAutoFit/>
          </a:bodyPr>
          <a:lstStyle/>
          <a:p>
            <a:r>
              <a:rPr lang="en-US" dirty="0" smtClean="0">
                <a:solidFill>
                  <a:schemeClr val="bg1"/>
                </a:solidFill>
              </a:rPr>
              <a:t>Lowering immunosuppression</a:t>
            </a:r>
          </a:p>
          <a:p>
            <a:r>
              <a:rPr lang="en-US" dirty="0" smtClean="0">
                <a:solidFill>
                  <a:schemeClr val="bg1"/>
                </a:solidFill>
              </a:rPr>
              <a:t>ALT/AST WNL</a:t>
            </a:r>
          </a:p>
          <a:p>
            <a:r>
              <a:rPr lang="en-US" dirty="0" smtClean="0">
                <a:solidFill>
                  <a:schemeClr val="bg1"/>
                </a:solidFill>
              </a:rPr>
              <a:t>RNA (-)</a:t>
            </a:r>
          </a:p>
          <a:p>
            <a:r>
              <a:rPr lang="en-US" dirty="0" err="1" smtClean="0">
                <a:solidFill>
                  <a:schemeClr val="bg1"/>
                </a:solidFill>
              </a:rPr>
              <a:t>Fibroscan</a:t>
            </a:r>
            <a:r>
              <a:rPr lang="en-US" dirty="0" smtClean="0">
                <a:solidFill>
                  <a:schemeClr val="bg1"/>
                </a:solidFill>
              </a:rPr>
              <a:t> 1 </a:t>
            </a:r>
            <a:r>
              <a:rPr lang="en-US" dirty="0" err="1" smtClean="0">
                <a:solidFill>
                  <a:schemeClr val="bg1"/>
                </a:solidFill>
              </a:rPr>
              <a:t>yr</a:t>
            </a:r>
            <a:r>
              <a:rPr lang="en-US" dirty="0" smtClean="0">
                <a:solidFill>
                  <a:schemeClr val="bg1"/>
                </a:solidFill>
              </a:rPr>
              <a:t> later F0-F1</a:t>
            </a:r>
            <a:endParaRPr lang="en-US" dirty="0">
              <a:solidFill>
                <a:schemeClr val="bg1"/>
              </a:solidFill>
            </a:endParaRPr>
          </a:p>
        </p:txBody>
      </p:sp>
    </p:spTree>
    <p:extLst>
      <p:ext uri="{BB962C8B-B14F-4D97-AF65-F5344CB8AC3E}">
        <p14:creationId xmlns:p14="http://schemas.microsoft.com/office/powerpoint/2010/main" xmlns="" val="281771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12690</TotalTime>
  <Words>3779</Words>
  <Application>Microsoft Office PowerPoint</Application>
  <PresentationFormat>On-screen Show (4:3)</PresentationFormat>
  <Paragraphs>601</Paragraphs>
  <Slides>51</Slides>
  <Notes>16</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51</vt:i4>
      </vt:variant>
    </vt:vector>
  </HeadingPairs>
  <TitlesOfParts>
    <vt:vector size="56" baseType="lpstr">
      <vt:lpstr>Ion</vt:lpstr>
      <vt:lpstr>Chart</vt:lpstr>
      <vt:lpstr>Worksheet</vt:lpstr>
      <vt:lpstr>Photo Editor Photo</vt:lpstr>
      <vt:lpstr>Microsoft Office Excel 97-2003 Worksheet</vt:lpstr>
      <vt:lpstr>Hepatitis E:   E is for Elusive    </vt:lpstr>
      <vt:lpstr>Disclosures</vt:lpstr>
      <vt:lpstr>Thank you to:  for your slide and publication support</vt:lpstr>
      <vt:lpstr>  Lecture</vt:lpstr>
      <vt:lpstr>Hepatitis E Case 1</vt:lpstr>
      <vt:lpstr>Hepatitis Case 1</vt:lpstr>
      <vt:lpstr>Hepatitis E Case 1</vt:lpstr>
      <vt:lpstr>Hepatitis Case 2</vt:lpstr>
      <vt:lpstr>Hepatitis Case 3</vt:lpstr>
      <vt:lpstr>Hepatitis E Clinical</vt:lpstr>
      <vt:lpstr>Occurrence of HEV Infection</vt:lpstr>
      <vt:lpstr>HEV versus HAV</vt:lpstr>
      <vt:lpstr>Comparison of NHANES III and IV 1988-94 (N= 18,695)  2009-2010 (N= 7885)</vt:lpstr>
      <vt:lpstr>HEV Prevalence: 3 countries</vt:lpstr>
      <vt:lpstr>Slide 15</vt:lpstr>
      <vt:lpstr>HEV SEROPREVALENCE in patients with Chronic Liver Disease</vt:lpstr>
      <vt:lpstr>HEV</vt:lpstr>
      <vt:lpstr>Slide 18</vt:lpstr>
      <vt:lpstr>Slide 19</vt:lpstr>
      <vt:lpstr>… end of 1970s - 1980s</vt:lpstr>
      <vt:lpstr>Hepatitis E Virus (HEV)- Breakthrough of 1990s</vt:lpstr>
      <vt:lpstr>HEV Genotypes</vt:lpstr>
      <vt:lpstr>HEV: Clinical Differences Genotypes</vt:lpstr>
      <vt:lpstr>Slide 24</vt:lpstr>
      <vt:lpstr>Slide 25</vt:lpstr>
      <vt:lpstr>HEV Acute on Chronic Decompensation A problem in India?:  ?not clearly document in other regions</vt:lpstr>
      <vt:lpstr>Hepatitis E as a Cause of Acute Liver Failure*</vt:lpstr>
      <vt:lpstr>Course of Acute HEV Infection</vt:lpstr>
      <vt:lpstr>Slide 29</vt:lpstr>
      <vt:lpstr>CLINICAL OUTCOMES  </vt:lpstr>
      <vt:lpstr>Slide 31</vt:lpstr>
      <vt:lpstr>HEV Problems with serologic assays</vt:lpstr>
      <vt:lpstr>Conclusion Anti-HEV Ab Testing in Immunocompetent Patients</vt:lpstr>
      <vt:lpstr>HEV in Pregnant Women</vt:lpstr>
      <vt:lpstr>Diagnosis Acute HEV Infection in Immunocompetent Pts</vt:lpstr>
      <vt:lpstr>CHRONIC HEV INFECTION in Transplant Recipients</vt:lpstr>
      <vt:lpstr>RISK AND FACTORS HEV Chronicity in Transplant</vt:lpstr>
      <vt:lpstr>RAPID DISEASE PROGRESSION AFTER OTLTx</vt:lpstr>
      <vt:lpstr>Slide 39</vt:lpstr>
      <vt:lpstr>Natural History of Hepatitis E in OTR*</vt:lpstr>
      <vt:lpstr>HEV IN NIH HIV SOT COHORT</vt:lpstr>
      <vt:lpstr>Slide 42</vt:lpstr>
      <vt:lpstr>HEV FOLLOWING LIVER TRANSPLANTATION IN CHILDREN</vt:lpstr>
      <vt:lpstr>Slide 44</vt:lpstr>
      <vt:lpstr>TREATMENT OF CHRONIC HEV</vt:lpstr>
      <vt:lpstr>Slide 46</vt:lpstr>
      <vt:lpstr>Slide 47</vt:lpstr>
      <vt:lpstr>Hepatitis E Vaccines*</vt:lpstr>
      <vt:lpstr>Slide 49</vt:lpstr>
      <vt:lpstr>Hepatitis E: chronic</vt:lpstr>
      <vt:lpstr>HEV  Ephemeral? </vt:lpstr>
    </vt:vector>
  </TitlesOfParts>
  <Company>Mayo Clinic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LBB02</dc:creator>
  <cp:lastModifiedBy>Duda</cp:lastModifiedBy>
  <cp:revision>638</cp:revision>
  <dcterms:created xsi:type="dcterms:W3CDTF">1999-03-05T14:57:37Z</dcterms:created>
  <dcterms:modified xsi:type="dcterms:W3CDTF">2014-08-21T05:24:47Z</dcterms:modified>
</cp:coreProperties>
</file>