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rawings/drawing1.xml" ContentType="application/vnd.openxmlformats-officedocument.drawingml.chartshapes+xml"/>
  <Override PartName="/ppt/notesSlides/notesSlide66.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75"/>
  </p:notesMasterIdLst>
  <p:sldIdLst>
    <p:sldId id="850" r:id="rId3"/>
    <p:sldId id="833" r:id="rId4"/>
    <p:sldId id="704" r:id="rId5"/>
    <p:sldId id="705" r:id="rId6"/>
    <p:sldId id="853" r:id="rId7"/>
    <p:sldId id="840" r:id="rId8"/>
    <p:sldId id="807" r:id="rId9"/>
    <p:sldId id="808" r:id="rId10"/>
    <p:sldId id="809" r:id="rId11"/>
    <p:sldId id="810" r:id="rId12"/>
    <p:sldId id="811" r:id="rId13"/>
    <p:sldId id="812" r:id="rId14"/>
    <p:sldId id="813" r:id="rId15"/>
    <p:sldId id="814" r:id="rId16"/>
    <p:sldId id="815" r:id="rId17"/>
    <p:sldId id="816" r:id="rId18"/>
    <p:sldId id="817" r:id="rId19"/>
    <p:sldId id="818" r:id="rId20"/>
    <p:sldId id="819" r:id="rId21"/>
    <p:sldId id="820" r:id="rId22"/>
    <p:sldId id="821" r:id="rId23"/>
    <p:sldId id="834" r:id="rId24"/>
    <p:sldId id="824" r:id="rId25"/>
    <p:sldId id="825" r:id="rId26"/>
    <p:sldId id="826" r:id="rId27"/>
    <p:sldId id="302" r:id="rId28"/>
    <p:sldId id="854" r:id="rId29"/>
    <p:sldId id="828" r:id="rId30"/>
    <p:sldId id="455" r:id="rId31"/>
    <p:sldId id="830" r:id="rId32"/>
    <p:sldId id="845" r:id="rId33"/>
    <p:sldId id="846" r:id="rId34"/>
    <p:sldId id="835" r:id="rId35"/>
    <p:sldId id="662" r:id="rId36"/>
    <p:sldId id="698" r:id="rId37"/>
    <p:sldId id="664" r:id="rId38"/>
    <p:sldId id="666" r:id="rId39"/>
    <p:sldId id="668" r:id="rId40"/>
    <p:sldId id="669" r:id="rId41"/>
    <p:sldId id="670" r:id="rId42"/>
    <p:sldId id="750" r:id="rId43"/>
    <p:sldId id="751" r:id="rId44"/>
    <p:sldId id="752" r:id="rId45"/>
    <p:sldId id="754" r:id="rId46"/>
    <p:sldId id="761" r:id="rId47"/>
    <p:sldId id="762" r:id="rId48"/>
    <p:sldId id="768" r:id="rId49"/>
    <p:sldId id="857" r:id="rId50"/>
    <p:sldId id="860" r:id="rId51"/>
    <p:sldId id="769" r:id="rId52"/>
    <p:sldId id="772" r:id="rId53"/>
    <p:sldId id="773" r:id="rId54"/>
    <p:sldId id="858" r:id="rId55"/>
    <p:sldId id="859" r:id="rId56"/>
    <p:sldId id="774" r:id="rId57"/>
    <p:sldId id="847" r:id="rId58"/>
    <p:sldId id="775" r:id="rId59"/>
    <p:sldId id="779" r:id="rId60"/>
    <p:sldId id="781" r:id="rId61"/>
    <p:sldId id="778" r:id="rId62"/>
    <p:sldId id="782" r:id="rId63"/>
    <p:sldId id="789" r:id="rId64"/>
    <p:sldId id="790" r:id="rId65"/>
    <p:sldId id="793" r:id="rId66"/>
    <p:sldId id="795" r:id="rId67"/>
    <p:sldId id="851" r:id="rId68"/>
    <p:sldId id="797" r:id="rId69"/>
    <p:sldId id="848" r:id="rId70"/>
    <p:sldId id="801" r:id="rId71"/>
    <p:sldId id="804" r:id="rId72"/>
    <p:sldId id="852" r:id="rId73"/>
    <p:sldId id="805"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B8E08C"/>
    <a:srgbClr val="FFCCCC"/>
    <a:srgbClr val="FFFFFF"/>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632" autoAdjust="0"/>
  </p:normalViewPr>
  <p:slideViewPr>
    <p:cSldViewPr>
      <p:cViewPr>
        <p:scale>
          <a:sx n="60" d="100"/>
          <a:sy n="60" d="100"/>
        </p:scale>
        <p:origin x="-1656" y="-6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19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vishal\my%20ward\APASL%202010\analysis.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Administrator\Desktop\My%20studies\LIVER%20DIALYSIS\baseline%20data.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2063492063492066"/>
          <c:y val="2.6378896882494011E-2"/>
          <c:w val="0.73809523809524158"/>
          <c:h val="0.81055155875299756"/>
        </c:manualLayout>
      </c:layout>
      <c:barChart>
        <c:barDir val="bar"/>
        <c:grouping val="clustered"/>
        <c:ser>
          <c:idx val="0"/>
          <c:order val="0"/>
          <c:tx>
            <c:strRef>
              <c:f>Sheet1!$A$2</c:f>
              <c:strCache>
                <c:ptCount val="1"/>
                <c:pt idx="0">
                  <c:v>East</c:v>
                </c:pt>
              </c:strCache>
            </c:strRef>
          </c:tx>
          <c:spPr>
            <a:solidFill>
              <a:srgbClr val="FFFF00"/>
            </a:solidFill>
            <a:ln w="9280">
              <a:solidFill>
                <a:schemeClr val="tx1"/>
              </a:solidFill>
              <a:prstDash val="solid"/>
            </a:ln>
          </c:spPr>
          <c:dPt>
            <c:idx val="0"/>
            <c:spPr>
              <a:solidFill>
                <a:srgbClr val="00FF00"/>
              </a:solidFill>
              <a:ln w="9280">
                <a:solidFill>
                  <a:schemeClr val="tx1"/>
                </a:solidFill>
                <a:prstDash val="solid"/>
              </a:ln>
            </c:spPr>
          </c:dPt>
          <c:dPt>
            <c:idx val="2"/>
            <c:spPr>
              <a:solidFill>
                <a:srgbClr val="00FFFF"/>
              </a:solidFill>
              <a:ln w="9280">
                <a:solidFill>
                  <a:schemeClr val="tx1"/>
                </a:solidFill>
                <a:prstDash val="solid"/>
              </a:ln>
            </c:spPr>
          </c:dPt>
          <c:cat>
            <c:strRef>
              <c:f>Sheet1!$B$1:$E$1</c:f>
              <c:strCache>
                <c:ptCount val="3"/>
                <c:pt idx="0">
                  <c:v>ATT</c:v>
                </c:pt>
                <c:pt idx="1">
                  <c:v>Jaundice</c:v>
                </c:pt>
                <c:pt idx="2">
                  <c:v>Ascites</c:v>
                </c:pt>
              </c:strCache>
            </c:strRef>
          </c:cat>
          <c:val>
            <c:numRef>
              <c:f>Sheet1!$B$2:$E$2</c:f>
              <c:numCache>
                <c:formatCode>General</c:formatCode>
                <c:ptCount val="4"/>
                <c:pt idx="0">
                  <c:v>22</c:v>
                </c:pt>
                <c:pt idx="1">
                  <c:v>6</c:v>
                </c:pt>
                <c:pt idx="2">
                  <c:v>2</c:v>
                </c:pt>
              </c:numCache>
            </c:numRef>
          </c:val>
        </c:ser>
        <c:axId val="182399360"/>
        <c:axId val="182401280"/>
      </c:barChart>
      <c:catAx>
        <c:axId val="182399360"/>
        <c:scaling>
          <c:orientation val="minMax"/>
        </c:scaling>
        <c:axPos val="l"/>
        <c:numFmt formatCode="General" sourceLinked="1"/>
        <c:tickLblPos val="nextTo"/>
        <c:spPr>
          <a:ln w="2320">
            <a:solidFill>
              <a:schemeClr val="tx1"/>
            </a:solidFill>
            <a:prstDash val="solid"/>
          </a:ln>
        </c:spPr>
        <c:txPr>
          <a:bodyPr rot="0" vert="horz"/>
          <a:lstStyle/>
          <a:p>
            <a:pPr>
              <a:defRPr lang="en-US" sz="1315" b="1" i="0" u="none" strike="noStrike" baseline="0">
                <a:solidFill>
                  <a:schemeClr val="tx1"/>
                </a:solidFill>
                <a:latin typeface="Arial"/>
                <a:ea typeface="Arial"/>
                <a:cs typeface="Arial"/>
              </a:defRPr>
            </a:pPr>
            <a:endParaRPr lang="en-US"/>
          </a:p>
        </c:txPr>
        <c:crossAx val="182401280"/>
        <c:crosses val="autoZero"/>
        <c:auto val="1"/>
        <c:lblAlgn val="ctr"/>
        <c:lblOffset val="100"/>
        <c:tickLblSkip val="1"/>
        <c:tickMarkSkip val="1"/>
      </c:catAx>
      <c:valAx>
        <c:axId val="182401280"/>
        <c:scaling>
          <c:orientation val="minMax"/>
        </c:scaling>
        <c:axPos val="b"/>
        <c:numFmt formatCode="General" sourceLinked="1"/>
        <c:tickLblPos val="nextTo"/>
        <c:spPr>
          <a:ln w="2320">
            <a:solidFill>
              <a:schemeClr val="tx1"/>
            </a:solidFill>
            <a:prstDash val="solid"/>
          </a:ln>
        </c:spPr>
        <c:txPr>
          <a:bodyPr rot="0" vert="horz"/>
          <a:lstStyle/>
          <a:p>
            <a:pPr>
              <a:defRPr lang="en-US" sz="1315" b="1" i="0" u="none" strike="noStrike" baseline="0">
                <a:solidFill>
                  <a:schemeClr val="tx1"/>
                </a:solidFill>
                <a:latin typeface="Arial"/>
                <a:ea typeface="Arial"/>
                <a:cs typeface="Arial"/>
              </a:defRPr>
            </a:pPr>
            <a:endParaRPr lang="en-US"/>
          </a:p>
        </c:txPr>
        <c:crossAx val="182399360"/>
        <c:crosses val="autoZero"/>
        <c:crossBetween val="between"/>
      </c:valAx>
      <c:spPr>
        <a:noFill/>
        <a:ln w="18559">
          <a:noFill/>
        </a:ln>
      </c:spPr>
    </c:plotArea>
    <c:plotVisOnly val="1"/>
    <c:dispBlanksAs val="gap"/>
  </c:chart>
  <c:spPr>
    <a:noFill/>
    <a:ln>
      <a:noFill/>
    </a:ln>
  </c:spPr>
  <c:txPr>
    <a:bodyPr/>
    <a:lstStyle/>
    <a:p>
      <a:pPr>
        <a:defRPr sz="1315" b="1" i="0" u="none" strike="noStrike" baseline="0">
          <a:solidFill>
            <a:schemeClr val="tx1"/>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Sheet1!$AE$133</c:f>
              <c:strCache>
                <c:ptCount val="1"/>
                <c:pt idx="0">
                  <c:v>Placebo</c:v>
                </c:pt>
              </c:strCache>
            </c:strRef>
          </c:tx>
          <c:dLbls>
            <c:spPr>
              <a:noFill/>
              <a:ln>
                <a:noFill/>
              </a:ln>
              <a:effectLst/>
            </c:spPr>
            <c:txPr>
              <a:bodyPr/>
              <a:lstStyle/>
              <a:p>
                <a:pPr>
                  <a:defRPr lang="en-US" sz="3200"/>
                </a:pPr>
                <a:endParaRPr lang="en-US"/>
              </a:p>
            </c:txPr>
            <c:showVal val="1"/>
            <c:extLst>
              <c:ext xmlns:c15="http://schemas.microsoft.com/office/drawing/2012/chart" uri="{CE6537A1-D6FC-4f65-9D91-7224C49458BB}">
                <c15:layout/>
                <c15:showLeaderLines val="0"/>
              </c:ext>
            </c:extLst>
          </c:dLbls>
          <c:cat>
            <c:strRef>
              <c:f>Sheet1!$AF$132:$AH$132</c:f>
              <c:strCache>
                <c:ptCount val="3"/>
                <c:pt idx="0">
                  <c:v>HRS</c:v>
                </c:pt>
                <c:pt idx="1">
                  <c:v>HE</c:v>
                </c:pt>
                <c:pt idx="2">
                  <c:v>Sepsis</c:v>
                </c:pt>
              </c:strCache>
            </c:strRef>
          </c:cat>
          <c:val>
            <c:numRef>
              <c:f>Sheet1!$AF$133:$AH$133</c:f>
              <c:numCache>
                <c:formatCode>General</c:formatCode>
                <c:ptCount val="3"/>
                <c:pt idx="0">
                  <c:v>11</c:v>
                </c:pt>
                <c:pt idx="1">
                  <c:v>10</c:v>
                </c:pt>
                <c:pt idx="2">
                  <c:v>7</c:v>
                </c:pt>
              </c:numCache>
            </c:numRef>
          </c:val>
        </c:ser>
        <c:ser>
          <c:idx val="1"/>
          <c:order val="1"/>
          <c:tx>
            <c:strRef>
              <c:f>Sheet1!$AE$134</c:f>
              <c:strCache>
                <c:ptCount val="1"/>
                <c:pt idx="0">
                  <c:v>G-CSF</c:v>
                </c:pt>
              </c:strCache>
            </c:strRef>
          </c:tx>
          <c:dLbls>
            <c:spPr>
              <a:noFill/>
              <a:ln>
                <a:noFill/>
              </a:ln>
              <a:effectLst/>
            </c:spPr>
            <c:txPr>
              <a:bodyPr/>
              <a:lstStyle/>
              <a:p>
                <a:pPr>
                  <a:defRPr lang="en-US" sz="3200"/>
                </a:pPr>
                <a:endParaRPr lang="en-US"/>
              </a:p>
            </c:txPr>
            <c:showVal val="1"/>
            <c:extLst>
              <c:ext xmlns:c15="http://schemas.microsoft.com/office/drawing/2012/chart" uri="{CE6537A1-D6FC-4f65-9D91-7224C49458BB}">
                <c15:layout/>
                <c15:showLeaderLines val="0"/>
              </c:ext>
            </c:extLst>
          </c:dLbls>
          <c:cat>
            <c:strRef>
              <c:f>Sheet1!$AF$132:$AH$132</c:f>
              <c:strCache>
                <c:ptCount val="3"/>
                <c:pt idx="0">
                  <c:v>HRS</c:v>
                </c:pt>
                <c:pt idx="1">
                  <c:v>HE</c:v>
                </c:pt>
                <c:pt idx="2">
                  <c:v>Sepsis</c:v>
                </c:pt>
              </c:strCache>
            </c:strRef>
          </c:cat>
          <c:val>
            <c:numRef>
              <c:f>Sheet1!$AF$134:$AH$134</c:f>
              <c:numCache>
                <c:formatCode>General</c:formatCode>
                <c:ptCount val="3"/>
                <c:pt idx="0">
                  <c:v>3</c:v>
                </c:pt>
                <c:pt idx="1">
                  <c:v>3</c:v>
                </c:pt>
                <c:pt idx="2">
                  <c:v>1</c:v>
                </c:pt>
              </c:numCache>
            </c:numRef>
          </c:val>
        </c:ser>
        <c:shape val="box"/>
        <c:axId val="89001984"/>
        <c:axId val="124171008"/>
        <c:axId val="0"/>
      </c:bar3DChart>
      <c:catAx>
        <c:axId val="89001984"/>
        <c:scaling>
          <c:orientation val="minMax"/>
        </c:scaling>
        <c:axPos val="b"/>
        <c:numFmt formatCode="General" sourceLinked="0"/>
        <c:tickLblPos val="nextTo"/>
        <c:txPr>
          <a:bodyPr/>
          <a:lstStyle/>
          <a:p>
            <a:pPr>
              <a:defRPr lang="en-US" sz="2400"/>
            </a:pPr>
            <a:endParaRPr lang="en-US"/>
          </a:p>
        </c:txPr>
        <c:crossAx val="124171008"/>
        <c:crosses val="autoZero"/>
        <c:auto val="1"/>
        <c:lblAlgn val="ctr"/>
        <c:lblOffset val="100"/>
      </c:catAx>
      <c:valAx>
        <c:axId val="124171008"/>
        <c:scaling>
          <c:orientation val="minMax"/>
        </c:scaling>
        <c:axPos val="l"/>
        <c:majorGridlines/>
        <c:numFmt formatCode="General" sourceLinked="1"/>
        <c:tickLblPos val="nextTo"/>
        <c:txPr>
          <a:bodyPr/>
          <a:lstStyle/>
          <a:p>
            <a:pPr>
              <a:defRPr lang="en-US" sz="1600"/>
            </a:pPr>
            <a:endParaRPr lang="en-US"/>
          </a:p>
        </c:txPr>
        <c:crossAx val="89001984"/>
        <c:crosses val="autoZero"/>
        <c:crossBetween val="between"/>
      </c:valAx>
    </c:plotArea>
    <c:legend>
      <c:legendPos val="r"/>
      <c:layout/>
      <c:txPr>
        <a:bodyPr/>
        <a:lstStyle/>
        <a:p>
          <a:pPr>
            <a:defRPr lang="en-US" sz="240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lrMapOvr bg1="lt1" tx1="dk1" bg2="lt2" tx2="dk2" accent1="accent1" accent2="accent2" accent3="accent3" accent4="accent4" accent5="accent5" accent6="accent6" hlink="hlink" folHlink="folHlink"/>
  <c:chart>
    <c:plotArea>
      <c:layout/>
      <c:lineChart>
        <c:grouping val="standard"/>
        <c:ser>
          <c:idx val="0"/>
          <c:order val="0"/>
          <c:marker>
            <c:symbol val="none"/>
          </c:marker>
          <c:cat>
            <c:multiLvlStrRef>
              <c:f>Sheet9!$F$5:$G$6</c:f>
              <c:multiLvlStrCache>
                <c:ptCount val="2"/>
                <c:lvl>
                  <c:pt idx="0">
                    <c:v>PRE</c:v>
                  </c:pt>
                  <c:pt idx="1">
                    <c:v>POST</c:v>
                  </c:pt>
                </c:lvl>
                <c:lvl>
                  <c:pt idx="0">
                    <c:v>MELD</c:v>
                  </c:pt>
                </c:lvl>
              </c:multiLvlStrCache>
            </c:multiLvlStrRef>
          </c:cat>
          <c:val>
            <c:numRef>
              <c:f>Sheet9!$F$7:$G$7</c:f>
              <c:numCache>
                <c:formatCode>0</c:formatCode>
                <c:ptCount val="2"/>
                <c:pt idx="0">
                  <c:v>53.59034937839305</c:v>
                </c:pt>
                <c:pt idx="1">
                  <c:v>45.979958813545132</c:v>
                </c:pt>
              </c:numCache>
            </c:numRef>
          </c:val>
        </c:ser>
        <c:ser>
          <c:idx val="1"/>
          <c:order val="1"/>
          <c:marker>
            <c:symbol val="none"/>
          </c:marker>
          <c:cat>
            <c:multiLvlStrRef>
              <c:f>Sheet9!$F$5:$G$6</c:f>
              <c:multiLvlStrCache>
                <c:ptCount val="2"/>
                <c:lvl>
                  <c:pt idx="0">
                    <c:v>PRE</c:v>
                  </c:pt>
                  <c:pt idx="1">
                    <c:v>POST</c:v>
                  </c:pt>
                </c:lvl>
                <c:lvl>
                  <c:pt idx="0">
                    <c:v>MELD</c:v>
                  </c:pt>
                </c:lvl>
              </c:multiLvlStrCache>
            </c:multiLvlStrRef>
          </c:cat>
          <c:val>
            <c:numRef>
              <c:f>Sheet9!$F$8:$G$8</c:f>
              <c:numCache>
                <c:formatCode>0</c:formatCode>
                <c:ptCount val="2"/>
                <c:pt idx="0">
                  <c:v>44.391465864215014</c:v>
                </c:pt>
                <c:pt idx="1">
                  <c:v>36.146336595668544</c:v>
                </c:pt>
              </c:numCache>
            </c:numRef>
          </c:val>
        </c:ser>
        <c:ser>
          <c:idx val="2"/>
          <c:order val="2"/>
          <c:marker>
            <c:symbol val="none"/>
          </c:marker>
          <c:cat>
            <c:multiLvlStrRef>
              <c:f>Sheet9!$F$5:$G$6</c:f>
              <c:multiLvlStrCache>
                <c:ptCount val="2"/>
                <c:lvl>
                  <c:pt idx="0">
                    <c:v>PRE</c:v>
                  </c:pt>
                  <c:pt idx="1">
                    <c:v>POST</c:v>
                  </c:pt>
                </c:lvl>
                <c:lvl>
                  <c:pt idx="0">
                    <c:v>MELD</c:v>
                  </c:pt>
                </c:lvl>
              </c:multiLvlStrCache>
            </c:multiLvlStrRef>
          </c:cat>
          <c:val>
            <c:numRef>
              <c:f>Sheet9!$F$9:$G$9</c:f>
              <c:numCache>
                <c:formatCode>0</c:formatCode>
                <c:ptCount val="2"/>
                <c:pt idx="0">
                  <c:v>23.315779783510887</c:v>
                </c:pt>
                <c:pt idx="1">
                  <c:v>12.68611916514811</c:v>
                </c:pt>
              </c:numCache>
            </c:numRef>
          </c:val>
        </c:ser>
        <c:ser>
          <c:idx val="3"/>
          <c:order val="3"/>
          <c:marker>
            <c:symbol val="none"/>
          </c:marker>
          <c:cat>
            <c:multiLvlStrRef>
              <c:f>Sheet9!$F$5:$G$6</c:f>
              <c:multiLvlStrCache>
                <c:ptCount val="2"/>
                <c:lvl>
                  <c:pt idx="0">
                    <c:v>PRE</c:v>
                  </c:pt>
                  <c:pt idx="1">
                    <c:v>POST</c:v>
                  </c:pt>
                </c:lvl>
                <c:lvl>
                  <c:pt idx="0">
                    <c:v>MELD</c:v>
                  </c:pt>
                </c:lvl>
              </c:multiLvlStrCache>
            </c:multiLvlStrRef>
          </c:cat>
          <c:val>
            <c:numRef>
              <c:f>Sheet9!$F$10:$G$10</c:f>
              <c:numCache>
                <c:formatCode>0</c:formatCode>
                <c:ptCount val="2"/>
                <c:pt idx="0">
                  <c:v>36.260060689074585</c:v>
                </c:pt>
                <c:pt idx="1">
                  <c:v>34.850725939680494</c:v>
                </c:pt>
              </c:numCache>
            </c:numRef>
          </c:val>
        </c:ser>
        <c:ser>
          <c:idx val="4"/>
          <c:order val="4"/>
          <c:marker>
            <c:symbol val="none"/>
          </c:marker>
          <c:cat>
            <c:multiLvlStrRef>
              <c:f>Sheet9!$F$5:$G$6</c:f>
              <c:multiLvlStrCache>
                <c:ptCount val="2"/>
                <c:lvl>
                  <c:pt idx="0">
                    <c:v>PRE</c:v>
                  </c:pt>
                  <c:pt idx="1">
                    <c:v>POST</c:v>
                  </c:pt>
                </c:lvl>
                <c:lvl>
                  <c:pt idx="0">
                    <c:v>MELD</c:v>
                  </c:pt>
                </c:lvl>
              </c:multiLvlStrCache>
            </c:multiLvlStrRef>
          </c:cat>
          <c:val>
            <c:numRef>
              <c:f>Sheet9!$F$11:$G$11</c:f>
              <c:numCache>
                <c:formatCode>0</c:formatCode>
                <c:ptCount val="2"/>
                <c:pt idx="0">
                  <c:v>49.145370977243857</c:v>
                </c:pt>
                <c:pt idx="1">
                  <c:v>46.84360457785592</c:v>
                </c:pt>
              </c:numCache>
            </c:numRef>
          </c:val>
        </c:ser>
        <c:ser>
          <c:idx val="5"/>
          <c:order val="5"/>
          <c:marker>
            <c:symbol val="none"/>
          </c:marker>
          <c:cat>
            <c:multiLvlStrRef>
              <c:f>Sheet9!$F$5:$G$6</c:f>
              <c:multiLvlStrCache>
                <c:ptCount val="2"/>
                <c:lvl>
                  <c:pt idx="0">
                    <c:v>PRE</c:v>
                  </c:pt>
                  <c:pt idx="1">
                    <c:v>POST</c:v>
                  </c:pt>
                </c:lvl>
                <c:lvl>
                  <c:pt idx="0">
                    <c:v>MELD</c:v>
                  </c:pt>
                </c:lvl>
              </c:multiLvlStrCache>
            </c:multiLvlStrRef>
          </c:cat>
          <c:val>
            <c:numRef>
              <c:f>Sheet9!$F$12:$G$12</c:f>
              <c:numCache>
                <c:formatCode>0</c:formatCode>
                <c:ptCount val="2"/>
                <c:pt idx="0">
                  <c:v>33.007038206598963</c:v>
                </c:pt>
                <c:pt idx="1">
                  <c:v>29.727162356402133</c:v>
                </c:pt>
              </c:numCache>
            </c:numRef>
          </c:val>
        </c:ser>
        <c:ser>
          <c:idx val="6"/>
          <c:order val="6"/>
          <c:marker>
            <c:symbol val="none"/>
          </c:marker>
          <c:cat>
            <c:multiLvlStrRef>
              <c:f>Sheet9!$F$5:$G$6</c:f>
              <c:multiLvlStrCache>
                <c:ptCount val="2"/>
                <c:lvl>
                  <c:pt idx="0">
                    <c:v>PRE</c:v>
                  </c:pt>
                  <c:pt idx="1">
                    <c:v>POST</c:v>
                  </c:pt>
                </c:lvl>
                <c:lvl>
                  <c:pt idx="0">
                    <c:v>MELD</c:v>
                  </c:pt>
                </c:lvl>
              </c:multiLvlStrCache>
            </c:multiLvlStrRef>
          </c:cat>
          <c:val>
            <c:numRef>
              <c:f>Sheet9!$F$13:$G$13</c:f>
              <c:numCache>
                <c:formatCode>0</c:formatCode>
                <c:ptCount val="2"/>
                <c:pt idx="0">
                  <c:v>33.007038206598963</c:v>
                </c:pt>
                <c:pt idx="1">
                  <c:v>29.727162356402133</c:v>
                </c:pt>
              </c:numCache>
            </c:numRef>
          </c:val>
        </c:ser>
        <c:ser>
          <c:idx val="7"/>
          <c:order val="7"/>
          <c:marker>
            <c:symbol val="none"/>
          </c:marker>
          <c:cat>
            <c:multiLvlStrRef>
              <c:f>Sheet9!$F$5:$G$6</c:f>
              <c:multiLvlStrCache>
                <c:ptCount val="2"/>
                <c:lvl>
                  <c:pt idx="0">
                    <c:v>PRE</c:v>
                  </c:pt>
                  <c:pt idx="1">
                    <c:v>POST</c:v>
                  </c:pt>
                </c:lvl>
                <c:lvl>
                  <c:pt idx="0">
                    <c:v>MELD</c:v>
                  </c:pt>
                </c:lvl>
              </c:multiLvlStrCache>
            </c:multiLvlStrRef>
          </c:cat>
          <c:val>
            <c:numRef>
              <c:f>Sheet9!$F$14:$G$14</c:f>
              <c:numCache>
                <c:formatCode>0</c:formatCode>
                <c:ptCount val="2"/>
                <c:pt idx="0">
                  <c:v>26.776170744025787</c:v>
                </c:pt>
                <c:pt idx="1">
                  <c:v>26.43028329082712</c:v>
                </c:pt>
              </c:numCache>
            </c:numRef>
          </c:val>
        </c:ser>
        <c:ser>
          <c:idx val="8"/>
          <c:order val="8"/>
          <c:marker>
            <c:symbol val="none"/>
          </c:marker>
          <c:cat>
            <c:multiLvlStrRef>
              <c:f>Sheet9!$F$5:$G$6</c:f>
              <c:multiLvlStrCache>
                <c:ptCount val="2"/>
                <c:lvl>
                  <c:pt idx="0">
                    <c:v>PRE</c:v>
                  </c:pt>
                  <c:pt idx="1">
                    <c:v>POST</c:v>
                  </c:pt>
                </c:lvl>
                <c:lvl>
                  <c:pt idx="0">
                    <c:v>MELD</c:v>
                  </c:pt>
                </c:lvl>
              </c:multiLvlStrCache>
            </c:multiLvlStrRef>
          </c:cat>
          <c:val>
            <c:numRef>
              <c:f>Sheet9!$F$15:$G$15</c:f>
              <c:numCache>
                <c:formatCode>0</c:formatCode>
                <c:ptCount val="2"/>
                <c:pt idx="0">
                  <c:v>34.965361106593384</c:v>
                </c:pt>
                <c:pt idx="1">
                  <c:v>27.335431309431289</c:v>
                </c:pt>
              </c:numCache>
            </c:numRef>
          </c:val>
        </c:ser>
        <c:ser>
          <c:idx val="9"/>
          <c:order val="9"/>
          <c:marker>
            <c:symbol val="none"/>
          </c:marker>
          <c:cat>
            <c:multiLvlStrRef>
              <c:f>Sheet9!$F$5:$G$6</c:f>
              <c:multiLvlStrCache>
                <c:ptCount val="2"/>
                <c:lvl>
                  <c:pt idx="0">
                    <c:v>PRE</c:v>
                  </c:pt>
                  <c:pt idx="1">
                    <c:v>POST</c:v>
                  </c:pt>
                </c:lvl>
                <c:lvl>
                  <c:pt idx="0">
                    <c:v>MELD</c:v>
                  </c:pt>
                </c:lvl>
              </c:multiLvlStrCache>
            </c:multiLvlStrRef>
          </c:cat>
          <c:val>
            <c:numRef>
              <c:f>Sheet9!$F$16:$G$16</c:f>
              <c:numCache>
                <c:formatCode>0</c:formatCode>
                <c:ptCount val="2"/>
                <c:pt idx="0">
                  <c:v>57.478904825171213</c:v>
                </c:pt>
                <c:pt idx="1">
                  <c:v>34.227951916989966</c:v>
                </c:pt>
              </c:numCache>
            </c:numRef>
          </c:val>
        </c:ser>
        <c:ser>
          <c:idx val="10"/>
          <c:order val="10"/>
          <c:marker>
            <c:symbol val="none"/>
          </c:marker>
          <c:cat>
            <c:multiLvlStrRef>
              <c:f>Sheet9!$F$5:$G$6</c:f>
              <c:multiLvlStrCache>
                <c:ptCount val="2"/>
                <c:lvl>
                  <c:pt idx="0">
                    <c:v>PRE</c:v>
                  </c:pt>
                  <c:pt idx="1">
                    <c:v>POST</c:v>
                  </c:pt>
                </c:lvl>
                <c:lvl>
                  <c:pt idx="0">
                    <c:v>MELD</c:v>
                  </c:pt>
                </c:lvl>
              </c:multiLvlStrCache>
            </c:multiLvlStrRef>
          </c:cat>
          <c:val>
            <c:numRef>
              <c:f>Sheet9!$F$17:$G$17</c:f>
              <c:numCache>
                <c:formatCode>0</c:formatCode>
                <c:ptCount val="2"/>
                <c:pt idx="0">
                  <c:v>12.160865315418899</c:v>
                </c:pt>
                <c:pt idx="1">
                  <c:v>38.327032298801612</c:v>
                </c:pt>
              </c:numCache>
            </c:numRef>
          </c:val>
        </c:ser>
        <c:ser>
          <c:idx val="11"/>
          <c:order val="11"/>
          <c:marker>
            <c:symbol val="none"/>
          </c:marker>
          <c:cat>
            <c:multiLvlStrRef>
              <c:f>Sheet9!$F$5:$G$6</c:f>
              <c:multiLvlStrCache>
                <c:ptCount val="2"/>
                <c:lvl>
                  <c:pt idx="0">
                    <c:v>PRE</c:v>
                  </c:pt>
                  <c:pt idx="1">
                    <c:v>POST</c:v>
                  </c:pt>
                </c:lvl>
                <c:lvl>
                  <c:pt idx="0">
                    <c:v>MELD</c:v>
                  </c:pt>
                </c:lvl>
              </c:multiLvlStrCache>
            </c:multiLvlStrRef>
          </c:cat>
          <c:val>
            <c:numRef>
              <c:f>Sheet9!$F$18:$G$18</c:f>
              <c:numCache>
                <c:formatCode>0</c:formatCode>
                <c:ptCount val="2"/>
                <c:pt idx="0">
                  <c:v>49.885831218544546</c:v>
                </c:pt>
                <c:pt idx="1">
                  <c:v>21.232536800916925</c:v>
                </c:pt>
              </c:numCache>
            </c:numRef>
          </c:val>
        </c:ser>
        <c:ser>
          <c:idx val="12"/>
          <c:order val="12"/>
          <c:marker>
            <c:symbol val="none"/>
          </c:marker>
          <c:cat>
            <c:multiLvlStrRef>
              <c:f>Sheet9!$F$5:$G$6</c:f>
              <c:multiLvlStrCache>
                <c:ptCount val="2"/>
                <c:lvl>
                  <c:pt idx="0">
                    <c:v>PRE</c:v>
                  </c:pt>
                  <c:pt idx="1">
                    <c:v>POST</c:v>
                  </c:pt>
                </c:lvl>
                <c:lvl>
                  <c:pt idx="0">
                    <c:v>MELD</c:v>
                  </c:pt>
                </c:lvl>
              </c:multiLvlStrCache>
            </c:multiLvlStrRef>
          </c:cat>
          <c:val>
            <c:numRef>
              <c:f>Sheet9!$F$19:$G$19</c:f>
              <c:numCache>
                <c:formatCode>0</c:formatCode>
                <c:ptCount val="2"/>
                <c:pt idx="0">
                  <c:v>37.113430782016295</c:v>
                </c:pt>
                <c:pt idx="1">
                  <c:v>33.588200965913728</c:v>
                </c:pt>
              </c:numCache>
            </c:numRef>
          </c:val>
        </c:ser>
        <c:ser>
          <c:idx val="13"/>
          <c:order val="13"/>
          <c:marker>
            <c:symbol val="none"/>
          </c:marker>
          <c:cat>
            <c:multiLvlStrRef>
              <c:f>Sheet9!$F$5:$G$6</c:f>
              <c:multiLvlStrCache>
                <c:ptCount val="2"/>
                <c:lvl>
                  <c:pt idx="0">
                    <c:v>PRE</c:v>
                  </c:pt>
                  <c:pt idx="1">
                    <c:v>POST</c:v>
                  </c:pt>
                </c:lvl>
                <c:lvl>
                  <c:pt idx="0">
                    <c:v>MELD</c:v>
                  </c:pt>
                </c:lvl>
              </c:multiLvlStrCache>
            </c:multiLvlStrRef>
          </c:cat>
          <c:val>
            <c:numRef>
              <c:f>Sheet9!$F$20:$G$20</c:f>
              <c:numCache>
                <c:formatCode>0</c:formatCode>
                <c:ptCount val="2"/>
                <c:pt idx="0">
                  <c:v>49.196775296476218</c:v>
                </c:pt>
                <c:pt idx="1">
                  <c:v>32.116724244866873</c:v>
                </c:pt>
              </c:numCache>
            </c:numRef>
          </c:val>
        </c:ser>
        <c:ser>
          <c:idx val="14"/>
          <c:order val="14"/>
          <c:marker>
            <c:symbol val="none"/>
          </c:marker>
          <c:cat>
            <c:multiLvlStrRef>
              <c:f>Sheet9!$F$5:$G$6</c:f>
              <c:multiLvlStrCache>
                <c:ptCount val="2"/>
                <c:lvl>
                  <c:pt idx="0">
                    <c:v>PRE</c:v>
                  </c:pt>
                  <c:pt idx="1">
                    <c:v>POST</c:v>
                  </c:pt>
                </c:lvl>
                <c:lvl>
                  <c:pt idx="0">
                    <c:v>MELD</c:v>
                  </c:pt>
                </c:lvl>
              </c:multiLvlStrCache>
            </c:multiLvlStrRef>
          </c:cat>
          <c:val>
            <c:numRef>
              <c:f>Sheet9!$F$21:$G$21</c:f>
              <c:numCache>
                <c:formatCode>0</c:formatCode>
                <c:ptCount val="2"/>
                <c:pt idx="0">
                  <c:v>24.570112831751594</c:v>
                </c:pt>
                <c:pt idx="1">
                  <c:v>18</c:v>
                </c:pt>
              </c:numCache>
            </c:numRef>
          </c:val>
        </c:ser>
        <c:ser>
          <c:idx val="15"/>
          <c:order val="15"/>
          <c:marker>
            <c:symbol val="none"/>
          </c:marker>
          <c:cat>
            <c:multiLvlStrRef>
              <c:f>Sheet9!$F$5:$G$6</c:f>
              <c:multiLvlStrCache>
                <c:ptCount val="2"/>
                <c:lvl>
                  <c:pt idx="0">
                    <c:v>PRE</c:v>
                  </c:pt>
                  <c:pt idx="1">
                    <c:v>POST</c:v>
                  </c:pt>
                </c:lvl>
                <c:lvl>
                  <c:pt idx="0">
                    <c:v>MELD</c:v>
                  </c:pt>
                </c:lvl>
              </c:multiLvlStrCache>
            </c:multiLvlStrRef>
          </c:cat>
          <c:val>
            <c:numRef>
              <c:f>Sheet9!$F$22:$G$22</c:f>
              <c:numCache>
                <c:formatCode>0</c:formatCode>
                <c:ptCount val="2"/>
                <c:pt idx="0">
                  <c:v>29.036337150517184</c:v>
                </c:pt>
                <c:pt idx="1">
                  <c:v>28.24435486679663</c:v>
                </c:pt>
              </c:numCache>
            </c:numRef>
          </c:val>
        </c:ser>
        <c:marker val="1"/>
        <c:axId val="126724352"/>
        <c:axId val="127255296"/>
      </c:lineChart>
      <c:catAx>
        <c:axId val="126724352"/>
        <c:scaling>
          <c:orientation val="minMax"/>
        </c:scaling>
        <c:axPos val="b"/>
        <c:tickLblPos val="nextTo"/>
        <c:txPr>
          <a:bodyPr/>
          <a:lstStyle/>
          <a:p>
            <a:pPr>
              <a:defRPr lang="en-US"/>
            </a:pPr>
            <a:endParaRPr lang="en-US"/>
          </a:p>
        </c:txPr>
        <c:crossAx val="127255296"/>
        <c:crosses val="autoZero"/>
        <c:auto val="1"/>
        <c:lblAlgn val="ctr"/>
        <c:lblOffset val="100"/>
      </c:catAx>
      <c:valAx>
        <c:axId val="127255296"/>
        <c:scaling>
          <c:orientation val="minMax"/>
        </c:scaling>
        <c:axPos val="l"/>
        <c:majorGridlines/>
        <c:numFmt formatCode="0" sourceLinked="1"/>
        <c:tickLblPos val="nextTo"/>
        <c:txPr>
          <a:bodyPr/>
          <a:lstStyle/>
          <a:p>
            <a:pPr>
              <a:defRPr lang="en-US"/>
            </a:pPr>
            <a:endParaRPr lang="en-US"/>
          </a:p>
        </c:txPr>
        <c:crossAx val="126724352"/>
        <c:crosses val="autoZero"/>
        <c:crossBetween val="between"/>
      </c:valAx>
      <c:spPr>
        <a:solidFill>
          <a:schemeClr val="tx1"/>
        </a:solidFill>
      </c:spPr>
    </c:plotArea>
    <c:plotVisOnly val="1"/>
  </c:chart>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8CB376-A42C-4996-B7B5-CE8BABAF874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FBF1B593-1C31-43EC-96A4-570CE7A14CA0}">
      <dgm:prSet phldrT="[Text]" custT="1"/>
      <dgm:spPr/>
      <dgm:t>
        <a:bodyPr/>
        <a:lstStyle/>
        <a:p>
          <a:pPr defTabSz="1066800">
            <a:lnSpc>
              <a:spcPct val="90000"/>
            </a:lnSpc>
            <a:spcBef>
              <a:spcPct val="0"/>
            </a:spcBef>
            <a:spcAft>
              <a:spcPct val="35000"/>
            </a:spcAft>
          </a:pPr>
          <a:r>
            <a:rPr lang="en-US" sz="2400" b="1" dirty="0" smtClean="0"/>
            <a:t>Infectious etiology</a:t>
          </a:r>
        </a:p>
        <a:p>
          <a:pPr defTabSz="1066800">
            <a:lnSpc>
              <a:spcPct val="90000"/>
            </a:lnSpc>
            <a:spcBef>
              <a:spcPct val="0"/>
            </a:spcBef>
            <a:spcAft>
              <a:spcPct val="35000"/>
            </a:spcAft>
          </a:pPr>
          <a:endParaRPr lang="en-US" sz="2400" b="1" dirty="0"/>
        </a:p>
      </dgm:t>
    </dgm:pt>
    <dgm:pt modelId="{4F83D822-AE9C-436B-BEE5-681CBEAA191B}" type="parTrans" cxnId="{26E7E0F7-C10E-467E-881A-24A0A730CA71}">
      <dgm:prSet/>
      <dgm:spPr/>
      <dgm:t>
        <a:bodyPr/>
        <a:lstStyle/>
        <a:p>
          <a:endParaRPr lang="en-US"/>
        </a:p>
      </dgm:t>
    </dgm:pt>
    <dgm:pt modelId="{B2D97F27-E666-42B8-90E8-6942A2D82182}" type="sibTrans" cxnId="{26E7E0F7-C10E-467E-881A-24A0A730CA71}">
      <dgm:prSet/>
      <dgm:spPr/>
      <dgm:t>
        <a:bodyPr/>
        <a:lstStyle/>
        <a:p>
          <a:endParaRPr lang="en-US"/>
        </a:p>
      </dgm:t>
    </dgm:pt>
    <dgm:pt modelId="{7BD0B06D-E786-4443-9DE3-F975E296C1D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1" dirty="0" smtClean="0"/>
            <a:t>HBV reactivation</a:t>
          </a:r>
          <a:endParaRPr lang="en-US" sz="2400" b="1" dirty="0"/>
        </a:p>
      </dgm:t>
    </dgm:pt>
    <dgm:pt modelId="{379B64C6-5CD2-4764-8DDE-34C91CC3D534}" type="parTrans" cxnId="{044ECEDD-FCBC-4E93-8968-A1E112AB8AEE}">
      <dgm:prSet/>
      <dgm:spPr/>
      <dgm:t>
        <a:bodyPr/>
        <a:lstStyle/>
        <a:p>
          <a:endParaRPr lang="en-US"/>
        </a:p>
      </dgm:t>
    </dgm:pt>
    <dgm:pt modelId="{DA8A8442-2183-4781-8EB0-C3B394740162}" type="sibTrans" cxnId="{044ECEDD-FCBC-4E93-8968-A1E112AB8AEE}">
      <dgm:prSet/>
      <dgm:spPr/>
      <dgm:t>
        <a:bodyPr/>
        <a:lstStyle/>
        <a:p>
          <a:endParaRPr lang="en-US"/>
        </a:p>
      </dgm:t>
    </dgm:pt>
    <dgm:pt modelId="{F75D18F5-E316-4AD9-9945-D3D01EB0009F}">
      <dgm:prSet phldrT="[Text]" custT="1"/>
      <dgm:spPr/>
      <dgm:t>
        <a:bodyPr/>
        <a:lstStyle/>
        <a:p>
          <a:r>
            <a:rPr lang="en-US" sz="2400" b="1" dirty="0" smtClean="0"/>
            <a:t>Non- infectious etiology</a:t>
          </a:r>
        </a:p>
        <a:p>
          <a:endParaRPr lang="en-US" sz="2400" b="1" dirty="0"/>
        </a:p>
      </dgm:t>
    </dgm:pt>
    <dgm:pt modelId="{CC985F58-C15E-4ECD-80A4-79E64D34238E}" type="parTrans" cxnId="{B813F8F2-61D4-42EF-AFE3-4BE5D5088D84}">
      <dgm:prSet/>
      <dgm:spPr/>
      <dgm:t>
        <a:bodyPr/>
        <a:lstStyle/>
        <a:p>
          <a:endParaRPr lang="en-US"/>
        </a:p>
      </dgm:t>
    </dgm:pt>
    <dgm:pt modelId="{295EA9F8-F7D6-4644-BC01-24555778F3AE}" type="sibTrans" cxnId="{B813F8F2-61D4-42EF-AFE3-4BE5D5088D84}">
      <dgm:prSet/>
      <dgm:spPr/>
      <dgm:t>
        <a:bodyPr/>
        <a:lstStyle/>
        <a:p>
          <a:endParaRPr lang="en-US"/>
        </a:p>
      </dgm:t>
    </dgm:pt>
    <dgm:pt modelId="{B825C0AA-FF4C-40D4-B22D-8BAE4988967C}">
      <dgm:prSet phldrT="[Text]" custT="1"/>
      <dgm:spPr/>
      <dgm:t>
        <a:bodyPr/>
        <a:lstStyle/>
        <a:p>
          <a:r>
            <a:rPr lang="en-US" sz="2400" b="1" dirty="0" smtClean="0"/>
            <a:t>Alcohol</a:t>
          </a:r>
          <a:endParaRPr lang="en-US" sz="2400" b="1" dirty="0"/>
        </a:p>
      </dgm:t>
    </dgm:pt>
    <dgm:pt modelId="{862E34E4-F80A-4519-AB2A-5A0DD902B5C5}" type="parTrans" cxnId="{FEC12B18-91C1-4388-AA2C-55F6F8DFCF6D}">
      <dgm:prSet/>
      <dgm:spPr/>
      <dgm:t>
        <a:bodyPr/>
        <a:lstStyle/>
        <a:p>
          <a:endParaRPr lang="en-US"/>
        </a:p>
      </dgm:t>
    </dgm:pt>
    <dgm:pt modelId="{F76AC6F7-51B3-49AF-A8B8-A72F07306928}" type="sibTrans" cxnId="{FEC12B18-91C1-4388-AA2C-55F6F8DFCF6D}">
      <dgm:prSet/>
      <dgm:spPr/>
      <dgm:t>
        <a:bodyPr/>
        <a:lstStyle/>
        <a:p>
          <a:endParaRPr lang="en-US"/>
        </a:p>
      </dgm:t>
    </dgm:pt>
    <dgm:pt modelId="{64164C48-B697-4911-B958-00530847D8EA}">
      <dgm:prSet phldrT="[Text]" custT="1"/>
      <dgm:spPr/>
      <dgm:t>
        <a:bodyPr/>
        <a:lstStyle/>
        <a:p>
          <a:r>
            <a:rPr lang="en-US" sz="2400" b="1" dirty="0" smtClean="0"/>
            <a:t>Unknown </a:t>
          </a:r>
          <a:endParaRPr lang="en-US" sz="2400" b="1" dirty="0"/>
        </a:p>
      </dgm:t>
    </dgm:pt>
    <dgm:pt modelId="{85B72434-C3C7-4667-80D2-F564F5457B4F}" type="parTrans" cxnId="{B809DB34-83BC-4AE2-A5B4-F9692EF3EF41}">
      <dgm:prSet/>
      <dgm:spPr/>
      <dgm:t>
        <a:bodyPr/>
        <a:lstStyle/>
        <a:p>
          <a:endParaRPr lang="en-US"/>
        </a:p>
      </dgm:t>
    </dgm:pt>
    <dgm:pt modelId="{C3A3DB9F-287B-466C-91F7-A59043396A32}" type="sibTrans" cxnId="{B809DB34-83BC-4AE2-A5B4-F9692EF3EF41}">
      <dgm:prSet/>
      <dgm:spPr/>
      <dgm:t>
        <a:bodyPr/>
        <a:lstStyle/>
        <a:p>
          <a:endParaRPr lang="en-US"/>
        </a:p>
      </dgm:t>
    </dgm:pt>
    <dgm:pt modelId="{6AB2FBAC-C646-4B7A-9BFD-EEDCCF84E205}">
      <dgm:prSet phldrT="[Text]" custT="1"/>
      <dgm:spPr/>
      <dgm:t>
        <a:bodyPr/>
        <a:lstStyle/>
        <a:p>
          <a:r>
            <a:rPr lang="en-US" sz="2400" b="1" dirty="0" err="1" smtClean="0"/>
            <a:t>Hepatotoxic</a:t>
          </a:r>
          <a:r>
            <a:rPr lang="en-US" sz="2400" b="1" dirty="0" smtClean="0"/>
            <a:t> drugs, herbs</a:t>
          </a:r>
          <a:endParaRPr lang="en-US" sz="2400" b="1" dirty="0"/>
        </a:p>
      </dgm:t>
    </dgm:pt>
    <dgm:pt modelId="{10DF04B6-A4FC-42E5-9F19-DD1788520D79}" type="parTrans" cxnId="{6F3677AE-2B60-49AC-96FC-E7BA30790911}">
      <dgm:prSet/>
      <dgm:spPr/>
      <dgm:t>
        <a:bodyPr/>
        <a:lstStyle/>
        <a:p>
          <a:endParaRPr lang="en-US"/>
        </a:p>
      </dgm:t>
    </dgm:pt>
    <dgm:pt modelId="{C4BEA769-353F-4422-9F22-38F353A87B76}" type="sibTrans" cxnId="{6F3677AE-2B60-49AC-96FC-E7BA30790911}">
      <dgm:prSet/>
      <dgm:spPr/>
      <dgm:t>
        <a:bodyPr/>
        <a:lstStyle/>
        <a:p>
          <a:endParaRPr lang="en-US"/>
        </a:p>
      </dgm:t>
    </dgm:pt>
    <dgm:pt modelId="{9CD1779A-EAAF-49DF-973F-36415C51555F}">
      <dgm:prSet phldrT="[Text]" custT="1"/>
      <dgm:spPr/>
      <dgm:t>
        <a:bodyPr/>
        <a:lstStyle/>
        <a:p>
          <a:r>
            <a:rPr lang="en-US" sz="2400" b="1" dirty="0" smtClean="0"/>
            <a:t>Flare of AIH, Wilson</a:t>
          </a:r>
          <a:endParaRPr lang="en-US" sz="2400" b="1" dirty="0"/>
        </a:p>
      </dgm:t>
    </dgm:pt>
    <dgm:pt modelId="{CA5463A9-3E76-4A8F-8E27-DE9E367CD63C}" type="parTrans" cxnId="{32D6258F-0346-408F-A647-518A9EF93B2D}">
      <dgm:prSet/>
      <dgm:spPr/>
      <dgm:t>
        <a:bodyPr/>
        <a:lstStyle/>
        <a:p>
          <a:endParaRPr lang="en-US"/>
        </a:p>
      </dgm:t>
    </dgm:pt>
    <dgm:pt modelId="{517F67B8-4FE9-480B-AC2A-3233025B64D5}" type="sibTrans" cxnId="{32D6258F-0346-408F-A647-518A9EF93B2D}">
      <dgm:prSet/>
      <dgm:spPr/>
      <dgm:t>
        <a:bodyPr/>
        <a:lstStyle/>
        <a:p>
          <a:endParaRPr lang="en-US"/>
        </a:p>
      </dgm:t>
    </dgm:pt>
    <dgm:pt modelId="{D668B620-9C20-451B-A2EA-18922C7470E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1" dirty="0" smtClean="0"/>
            <a:t>HEV, HAV, HCV</a:t>
          </a:r>
          <a:endParaRPr lang="en-US" sz="2400" b="1" dirty="0"/>
        </a:p>
      </dgm:t>
    </dgm:pt>
    <dgm:pt modelId="{986F2695-DE77-4771-AFB6-E32DC4E3154D}" type="parTrans" cxnId="{E2768E6F-8503-4BBC-B4B0-B0035A24AC95}">
      <dgm:prSet/>
      <dgm:spPr/>
    </dgm:pt>
    <dgm:pt modelId="{EBD89CB3-A62A-47FC-B675-4258D0A0E70C}" type="sibTrans" cxnId="{E2768E6F-8503-4BBC-B4B0-B0035A24AC95}">
      <dgm:prSet/>
      <dgm:spPr/>
    </dgm:pt>
    <dgm:pt modelId="{790E1991-BEF9-485B-9115-3CABA45007A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1" dirty="0" smtClean="0"/>
            <a:t>Others </a:t>
          </a:r>
          <a:endParaRPr lang="en-US" sz="2400" b="1" dirty="0"/>
        </a:p>
      </dgm:t>
    </dgm:pt>
    <dgm:pt modelId="{2B998C40-91B2-4EA9-B34E-1E4130E43A26}" type="parTrans" cxnId="{6A6446D2-FF64-460B-8179-9A556BB056E7}">
      <dgm:prSet/>
      <dgm:spPr/>
    </dgm:pt>
    <dgm:pt modelId="{E475CF83-0E91-42F4-8A27-35366160AC29}" type="sibTrans" cxnId="{6A6446D2-FF64-460B-8179-9A556BB056E7}">
      <dgm:prSet/>
      <dgm:spPr/>
    </dgm:pt>
    <dgm:pt modelId="{1D40E7F9-D06D-44FD-8F30-F9E13CA8AA8A}" type="pres">
      <dgm:prSet presAssocID="{468CB376-A42C-4996-B7B5-CE8BABAF8745}" presName="Name0" presStyleCnt="0">
        <dgm:presLayoutVars>
          <dgm:dir/>
          <dgm:resizeHandles val="exact"/>
        </dgm:presLayoutVars>
      </dgm:prSet>
      <dgm:spPr/>
      <dgm:t>
        <a:bodyPr/>
        <a:lstStyle/>
        <a:p>
          <a:endParaRPr lang="en-US"/>
        </a:p>
      </dgm:t>
    </dgm:pt>
    <dgm:pt modelId="{F9AA356F-095A-4081-9E67-5FE3B4046FCC}" type="pres">
      <dgm:prSet presAssocID="{FBF1B593-1C31-43EC-96A4-570CE7A14CA0}" presName="node" presStyleLbl="node1" presStyleIdx="0" presStyleCnt="3" custLinFactX="106918" custLinFactNeighborX="200000">
        <dgm:presLayoutVars>
          <dgm:bulletEnabled val="1"/>
        </dgm:presLayoutVars>
      </dgm:prSet>
      <dgm:spPr/>
      <dgm:t>
        <a:bodyPr/>
        <a:lstStyle/>
        <a:p>
          <a:endParaRPr lang="en-US"/>
        </a:p>
      </dgm:t>
    </dgm:pt>
    <dgm:pt modelId="{5CF4E292-6157-4B0B-893B-8D72F6DD2620}" type="pres">
      <dgm:prSet presAssocID="{B2D97F27-E666-42B8-90E8-6942A2D82182}" presName="sibTrans" presStyleCnt="0"/>
      <dgm:spPr/>
    </dgm:pt>
    <dgm:pt modelId="{CA6DC149-6C82-49A6-B66E-BF787DD62FF8}" type="pres">
      <dgm:prSet presAssocID="{F75D18F5-E316-4AD9-9945-D3D01EB0009F}" presName="node" presStyleLbl="node1" presStyleIdx="1" presStyleCnt="3" custScaleX="115612" custLinFactX="-100000" custLinFactNeighborX="-139737" custLinFactNeighborY="-1515">
        <dgm:presLayoutVars>
          <dgm:bulletEnabled val="1"/>
        </dgm:presLayoutVars>
      </dgm:prSet>
      <dgm:spPr/>
      <dgm:t>
        <a:bodyPr/>
        <a:lstStyle/>
        <a:p>
          <a:endParaRPr lang="en-US"/>
        </a:p>
      </dgm:t>
    </dgm:pt>
    <dgm:pt modelId="{50879BCD-CD39-457D-87C6-3CC7B3083E49}" type="pres">
      <dgm:prSet presAssocID="{295EA9F8-F7D6-4644-BC01-24555778F3AE}" presName="sibTrans" presStyleCnt="0"/>
      <dgm:spPr/>
    </dgm:pt>
    <dgm:pt modelId="{50BEA566-6D1B-45AC-A40D-83489978DBBD}" type="pres">
      <dgm:prSet presAssocID="{64164C48-B697-4911-B958-00530847D8EA}" presName="node" presStyleLbl="node1" presStyleIdx="2" presStyleCnt="3" custScaleX="79424">
        <dgm:presLayoutVars>
          <dgm:bulletEnabled val="1"/>
        </dgm:presLayoutVars>
      </dgm:prSet>
      <dgm:spPr/>
      <dgm:t>
        <a:bodyPr/>
        <a:lstStyle/>
        <a:p>
          <a:endParaRPr lang="en-US"/>
        </a:p>
      </dgm:t>
    </dgm:pt>
  </dgm:ptLst>
  <dgm:cxnLst>
    <dgm:cxn modelId="{C411C1A4-E453-4B0D-B2EC-6F070B2A48F1}" type="presOf" srcId="{790E1991-BEF9-485B-9115-3CABA45007A9}" destId="{F9AA356F-095A-4081-9E67-5FE3B4046FCC}" srcOrd="0" destOrd="3" presId="urn:microsoft.com/office/officeart/2005/8/layout/hList6"/>
    <dgm:cxn modelId="{07FDBD64-B1ED-42BC-BD85-8E3F19EA3D71}" type="presOf" srcId="{64164C48-B697-4911-B958-00530847D8EA}" destId="{50BEA566-6D1B-45AC-A40D-83489978DBBD}" srcOrd="0" destOrd="0" presId="urn:microsoft.com/office/officeart/2005/8/layout/hList6"/>
    <dgm:cxn modelId="{3FA63B6B-7BFD-42A4-8439-6E555BCBC542}" type="presOf" srcId="{B825C0AA-FF4C-40D4-B22D-8BAE4988967C}" destId="{CA6DC149-6C82-49A6-B66E-BF787DD62FF8}" srcOrd="0" destOrd="1" presId="urn:microsoft.com/office/officeart/2005/8/layout/hList6"/>
    <dgm:cxn modelId="{B813F8F2-61D4-42EF-AFE3-4BE5D5088D84}" srcId="{468CB376-A42C-4996-B7B5-CE8BABAF8745}" destId="{F75D18F5-E316-4AD9-9945-D3D01EB0009F}" srcOrd="1" destOrd="0" parTransId="{CC985F58-C15E-4ECD-80A4-79E64D34238E}" sibTransId="{295EA9F8-F7D6-4644-BC01-24555778F3AE}"/>
    <dgm:cxn modelId="{3F32740F-2F8D-48E3-915E-B54C72DD880B}" type="presOf" srcId="{9CD1779A-EAAF-49DF-973F-36415C51555F}" destId="{CA6DC149-6C82-49A6-B66E-BF787DD62FF8}" srcOrd="0" destOrd="3" presId="urn:microsoft.com/office/officeart/2005/8/layout/hList6"/>
    <dgm:cxn modelId="{FEC12B18-91C1-4388-AA2C-55F6F8DFCF6D}" srcId="{F75D18F5-E316-4AD9-9945-D3D01EB0009F}" destId="{B825C0AA-FF4C-40D4-B22D-8BAE4988967C}" srcOrd="0" destOrd="0" parTransId="{862E34E4-F80A-4519-AB2A-5A0DD902B5C5}" sibTransId="{F76AC6F7-51B3-49AF-A8B8-A72F07306928}"/>
    <dgm:cxn modelId="{B809DB34-83BC-4AE2-A5B4-F9692EF3EF41}" srcId="{468CB376-A42C-4996-B7B5-CE8BABAF8745}" destId="{64164C48-B697-4911-B958-00530847D8EA}" srcOrd="2" destOrd="0" parTransId="{85B72434-C3C7-4667-80D2-F564F5457B4F}" sibTransId="{C3A3DB9F-287B-466C-91F7-A59043396A32}"/>
    <dgm:cxn modelId="{32D6258F-0346-408F-A647-518A9EF93B2D}" srcId="{F75D18F5-E316-4AD9-9945-D3D01EB0009F}" destId="{9CD1779A-EAAF-49DF-973F-36415C51555F}" srcOrd="2" destOrd="0" parTransId="{CA5463A9-3E76-4A8F-8E27-DE9E367CD63C}" sibTransId="{517F67B8-4FE9-480B-AC2A-3233025B64D5}"/>
    <dgm:cxn modelId="{14D28D95-F21A-4A30-A6AF-F04A894D991D}" type="presOf" srcId="{FBF1B593-1C31-43EC-96A4-570CE7A14CA0}" destId="{F9AA356F-095A-4081-9E67-5FE3B4046FCC}" srcOrd="0" destOrd="0" presId="urn:microsoft.com/office/officeart/2005/8/layout/hList6"/>
    <dgm:cxn modelId="{6F3677AE-2B60-49AC-96FC-E7BA30790911}" srcId="{F75D18F5-E316-4AD9-9945-D3D01EB0009F}" destId="{6AB2FBAC-C646-4B7A-9BFD-EEDCCF84E205}" srcOrd="1" destOrd="0" parTransId="{10DF04B6-A4FC-42E5-9F19-DD1788520D79}" sibTransId="{C4BEA769-353F-4422-9F22-38F353A87B76}"/>
    <dgm:cxn modelId="{D09C5D62-FDE1-41A2-8990-14303F5888AE}" type="presOf" srcId="{7BD0B06D-E786-4443-9DE3-F975E296C1D7}" destId="{F9AA356F-095A-4081-9E67-5FE3B4046FCC}" srcOrd="0" destOrd="1" presId="urn:microsoft.com/office/officeart/2005/8/layout/hList6"/>
    <dgm:cxn modelId="{044ECEDD-FCBC-4E93-8968-A1E112AB8AEE}" srcId="{FBF1B593-1C31-43EC-96A4-570CE7A14CA0}" destId="{7BD0B06D-E786-4443-9DE3-F975E296C1D7}" srcOrd="0" destOrd="0" parTransId="{379B64C6-5CD2-4764-8DDE-34C91CC3D534}" sibTransId="{DA8A8442-2183-4781-8EB0-C3B394740162}"/>
    <dgm:cxn modelId="{B382A1E0-0252-4778-8211-7F77356D48D6}" type="presOf" srcId="{468CB376-A42C-4996-B7B5-CE8BABAF8745}" destId="{1D40E7F9-D06D-44FD-8F30-F9E13CA8AA8A}" srcOrd="0" destOrd="0" presId="urn:microsoft.com/office/officeart/2005/8/layout/hList6"/>
    <dgm:cxn modelId="{E2768E6F-8503-4BBC-B4B0-B0035A24AC95}" srcId="{FBF1B593-1C31-43EC-96A4-570CE7A14CA0}" destId="{D668B620-9C20-451B-A2EA-18922C7470EA}" srcOrd="1" destOrd="0" parTransId="{986F2695-DE77-4771-AFB6-E32DC4E3154D}" sibTransId="{EBD89CB3-A62A-47FC-B675-4258D0A0E70C}"/>
    <dgm:cxn modelId="{6A6446D2-FF64-460B-8179-9A556BB056E7}" srcId="{FBF1B593-1C31-43EC-96A4-570CE7A14CA0}" destId="{790E1991-BEF9-485B-9115-3CABA45007A9}" srcOrd="2" destOrd="0" parTransId="{2B998C40-91B2-4EA9-B34E-1E4130E43A26}" sibTransId="{E475CF83-0E91-42F4-8A27-35366160AC29}"/>
    <dgm:cxn modelId="{3A3695BD-3E8B-482C-9079-2CAAB9B6196F}" type="presOf" srcId="{D668B620-9C20-451B-A2EA-18922C7470EA}" destId="{F9AA356F-095A-4081-9E67-5FE3B4046FCC}" srcOrd="0" destOrd="2" presId="urn:microsoft.com/office/officeart/2005/8/layout/hList6"/>
    <dgm:cxn modelId="{74F19AED-C479-4794-87FC-BC2E9C034F94}" type="presOf" srcId="{6AB2FBAC-C646-4B7A-9BFD-EEDCCF84E205}" destId="{CA6DC149-6C82-49A6-B66E-BF787DD62FF8}" srcOrd="0" destOrd="2" presId="urn:microsoft.com/office/officeart/2005/8/layout/hList6"/>
    <dgm:cxn modelId="{B4D6FFDE-728C-4BB1-B3BC-243A575057D2}" type="presOf" srcId="{F75D18F5-E316-4AD9-9945-D3D01EB0009F}" destId="{CA6DC149-6C82-49A6-B66E-BF787DD62FF8}" srcOrd="0" destOrd="0" presId="urn:microsoft.com/office/officeart/2005/8/layout/hList6"/>
    <dgm:cxn modelId="{26E7E0F7-C10E-467E-881A-24A0A730CA71}" srcId="{468CB376-A42C-4996-B7B5-CE8BABAF8745}" destId="{FBF1B593-1C31-43EC-96A4-570CE7A14CA0}" srcOrd="0" destOrd="0" parTransId="{4F83D822-AE9C-436B-BEE5-681CBEAA191B}" sibTransId="{B2D97F27-E666-42B8-90E8-6942A2D82182}"/>
    <dgm:cxn modelId="{5A458131-311D-4651-946E-28F44C6BC310}" type="presParOf" srcId="{1D40E7F9-D06D-44FD-8F30-F9E13CA8AA8A}" destId="{F9AA356F-095A-4081-9E67-5FE3B4046FCC}" srcOrd="0" destOrd="0" presId="urn:microsoft.com/office/officeart/2005/8/layout/hList6"/>
    <dgm:cxn modelId="{B2FCB93C-FD27-4005-BBC2-25C68C55FB9F}" type="presParOf" srcId="{1D40E7F9-D06D-44FD-8F30-F9E13CA8AA8A}" destId="{5CF4E292-6157-4B0B-893B-8D72F6DD2620}" srcOrd="1" destOrd="0" presId="urn:microsoft.com/office/officeart/2005/8/layout/hList6"/>
    <dgm:cxn modelId="{1FA21040-5B58-4B35-AD11-5906426076D5}" type="presParOf" srcId="{1D40E7F9-D06D-44FD-8F30-F9E13CA8AA8A}" destId="{CA6DC149-6C82-49A6-B66E-BF787DD62FF8}" srcOrd="2" destOrd="0" presId="urn:microsoft.com/office/officeart/2005/8/layout/hList6"/>
    <dgm:cxn modelId="{9809336D-FACC-4606-85ED-9168133F6D0B}" type="presParOf" srcId="{1D40E7F9-D06D-44FD-8F30-F9E13CA8AA8A}" destId="{50879BCD-CD39-457D-87C6-3CC7B3083E49}" srcOrd="3" destOrd="0" presId="urn:microsoft.com/office/officeart/2005/8/layout/hList6"/>
    <dgm:cxn modelId="{DDC11759-F5E9-4424-9CE7-D6E3B5B68B55}" type="presParOf" srcId="{1D40E7F9-D06D-44FD-8F30-F9E13CA8AA8A}" destId="{50BEA566-6D1B-45AC-A40D-83489978DBBD}" srcOrd="4" destOrd="0" presId="urn:microsoft.com/office/officeart/2005/8/layout/h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C0EFC3-CCDE-466B-8BF7-7A5D6C48CF8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D45814F6-3C82-404C-9CDF-53BEED3453E3}">
      <dgm:prSet phldrT="[Text]" custT="1"/>
      <dgm:spPr/>
      <dgm:t>
        <a:bodyPr/>
        <a:lstStyle/>
        <a:p>
          <a:endParaRPr lang="en-US" sz="3200" b="1" dirty="0"/>
        </a:p>
      </dgm:t>
    </dgm:pt>
    <dgm:pt modelId="{6F1D434D-EA1F-48A0-B69C-C34168319E9F}" type="parTrans" cxnId="{9D3196F4-2D82-41B5-8E15-11454E37B612}">
      <dgm:prSet/>
      <dgm:spPr/>
      <dgm:t>
        <a:bodyPr/>
        <a:lstStyle/>
        <a:p>
          <a:endParaRPr lang="en-US"/>
        </a:p>
      </dgm:t>
    </dgm:pt>
    <dgm:pt modelId="{51B3C6FD-5703-4485-95AB-56B82C9B4672}" type="sibTrans" cxnId="{9D3196F4-2D82-41B5-8E15-11454E37B612}">
      <dgm:prSet/>
      <dgm:spPr/>
      <dgm:t>
        <a:bodyPr/>
        <a:lstStyle/>
        <a:p>
          <a:endParaRPr lang="en-US"/>
        </a:p>
      </dgm:t>
    </dgm:pt>
    <dgm:pt modelId="{53FAA42F-44B1-4183-AD4A-812A9CF6A7A7}">
      <dgm:prSet phldrT="[Text]" custT="1"/>
      <dgm:spPr/>
      <dgm:t>
        <a:bodyPr/>
        <a:lstStyle/>
        <a:p>
          <a:r>
            <a:rPr lang="en-US" sz="2400" b="1" dirty="0" smtClean="0"/>
            <a:t>Alcohol</a:t>
          </a:r>
          <a:endParaRPr lang="en-US" sz="2400" b="1" dirty="0"/>
        </a:p>
      </dgm:t>
    </dgm:pt>
    <dgm:pt modelId="{67CE62B7-758E-43B9-99B0-75B6B7B8E8B4}" type="parTrans" cxnId="{DC26F764-339A-4C2A-9C2E-2673B4EC2CEF}">
      <dgm:prSet/>
      <dgm:spPr/>
      <dgm:t>
        <a:bodyPr/>
        <a:lstStyle/>
        <a:p>
          <a:endParaRPr lang="en-US"/>
        </a:p>
      </dgm:t>
    </dgm:pt>
    <dgm:pt modelId="{96D6C4E3-B57E-4BE1-BA20-406D499AE997}" type="sibTrans" cxnId="{DC26F764-339A-4C2A-9C2E-2673B4EC2CEF}">
      <dgm:prSet/>
      <dgm:spPr/>
      <dgm:t>
        <a:bodyPr/>
        <a:lstStyle/>
        <a:p>
          <a:endParaRPr lang="en-US"/>
        </a:p>
      </dgm:t>
    </dgm:pt>
    <dgm:pt modelId="{B1907B2C-537D-436B-9F17-D478F68F88F8}">
      <dgm:prSet phldrT="[Text]" custT="1"/>
      <dgm:spPr/>
      <dgm:t>
        <a:bodyPr/>
        <a:lstStyle/>
        <a:p>
          <a:r>
            <a:rPr lang="en-US" sz="3200" b="1" dirty="0" smtClean="0"/>
            <a:t>Not included</a:t>
          </a:r>
          <a:endParaRPr lang="en-US" sz="3200" b="1" dirty="0"/>
        </a:p>
      </dgm:t>
    </dgm:pt>
    <dgm:pt modelId="{046B89AB-3DA5-468D-870E-4D87A94A393A}" type="parTrans" cxnId="{74EF944E-FEC8-4ED9-A73E-38A727FB16D3}">
      <dgm:prSet/>
      <dgm:spPr/>
      <dgm:t>
        <a:bodyPr/>
        <a:lstStyle/>
        <a:p>
          <a:endParaRPr lang="en-US"/>
        </a:p>
      </dgm:t>
    </dgm:pt>
    <dgm:pt modelId="{72B91D3A-8B25-4F60-AA55-58316FD3B42D}" type="sibTrans" cxnId="{74EF944E-FEC8-4ED9-A73E-38A727FB16D3}">
      <dgm:prSet/>
      <dgm:spPr/>
      <dgm:t>
        <a:bodyPr/>
        <a:lstStyle/>
        <a:p>
          <a:endParaRPr lang="en-US"/>
        </a:p>
      </dgm:t>
    </dgm:pt>
    <dgm:pt modelId="{508DCD65-D0DF-47EA-BC0C-0B2DD81DE97C}">
      <dgm:prSet phldrT="[Text]" custT="1"/>
      <dgm:spPr/>
      <dgm:t>
        <a:bodyPr/>
        <a:lstStyle/>
        <a:p>
          <a:r>
            <a:rPr lang="en-US" sz="2400" b="1" dirty="0" err="1" smtClean="0"/>
            <a:t>Steatosis</a:t>
          </a:r>
          <a:endParaRPr lang="en-US" sz="2400" b="1" dirty="0"/>
        </a:p>
      </dgm:t>
    </dgm:pt>
    <dgm:pt modelId="{7B36AA3A-A452-4B94-8126-EF310A00498B}" type="parTrans" cxnId="{D8CF63E7-E5DC-406D-B8FF-50CD960BFAFA}">
      <dgm:prSet/>
      <dgm:spPr/>
      <dgm:t>
        <a:bodyPr/>
        <a:lstStyle/>
        <a:p>
          <a:endParaRPr lang="en-US"/>
        </a:p>
      </dgm:t>
    </dgm:pt>
    <dgm:pt modelId="{064A24F1-DFDB-47CE-9DFE-6CCA13E44116}" type="sibTrans" cxnId="{D8CF63E7-E5DC-406D-B8FF-50CD960BFAFA}">
      <dgm:prSet/>
      <dgm:spPr/>
      <dgm:t>
        <a:bodyPr/>
        <a:lstStyle/>
        <a:p>
          <a:endParaRPr lang="en-US"/>
        </a:p>
      </dgm:t>
    </dgm:pt>
    <dgm:pt modelId="{35D7189C-6288-41A0-8D04-08CA21CB698B}">
      <dgm:prSet phldrT="[Text]" custT="1"/>
      <dgm:spPr/>
      <dgm:t>
        <a:bodyPr/>
        <a:lstStyle/>
        <a:p>
          <a:r>
            <a:rPr lang="en-US" sz="2400" b="1" dirty="0" smtClean="0"/>
            <a:t>HBV</a:t>
          </a:r>
          <a:endParaRPr lang="en-US" sz="2400" b="1" dirty="0"/>
        </a:p>
      </dgm:t>
    </dgm:pt>
    <dgm:pt modelId="{41CC1DB8-6029-4608-A99B-BE8D06C96366}" type="parTrans" cxnId="{60F5E11A-292D-4718-8AA9-A7D4FD517A20}">
      <dgm:prSet/>
      <dgm:spPr/>
      <dgm:t>
        <a:bodyPr/>
        <a:lstStyle/>
        <a:p>
          <a:endParaRPr lang="en-US"/>
        </a:p>
      </dgm:t>
    </dgm:pt>
    <dgm:pt modelId="{41A9982F-362C-4703-BA1F-27C60F1A8E3D}" type="sibTrans" cxnId="{60F5E11A-292D-4718-8AA9-A7D4FD517A20}">
      <dgm:prSet/>
      <dgm:spPr/>
      <dgm:t>
        <a:bodyPr/>
        <a:lstStyle/>
        <a:p>
          <a:endParaRPr lang="en-US"/>
        </a:p>
      </dgm:t>
    </dgm:pt>
    <dgm:pt modelId="{CF42FF8D-CE7D-46F2-91AF-50B2BA5149D0}">
      <dgm:prSet phldrT="[Text]" custT="1"/>
      <dgm:spPr/>
      <dgm:t>
        <a:bodyPr/>
        <a:lstStyle/>
        <a:p>
          <a:r>
            <a:rPr lang="en-US" sz="2400" b="1" dirty="0" err="1" smtClean="0"/>
            <a:t>Cholestatic</a:t>
          </a:r>
          <a:r>
            <a:rPr lang="en-US" sz="2400" b="1" dirty="0" smtClean="0"/>
            <a:t> liver disease</a:t>
          </a:r>
          <a:endParaRPr lang="en-US" sz="2400" b="1" dirty="0"/>
        </a:p>
      </dgm:t>
    </dgm:pt>
    <dgm:pt modelId="{74EF5B2A-3CF1-4762-A849-517BCE4E80FD}" type="parTrans" cxnId="{D60C70F9-0E80-40AF-ADCE-C9C630B86DD8}">
      <dgm:prSet/>
      <dgm:spPr/>
      <dgm:t>
        <a:bodyPr/>
        <a:lstStyle/>
        <a:p>
          <a:endParaRPr lang="en-US"/>
        </a:p>
      </dgm:t>
    </dgm:pt>
    <dgm:pt modelId="{ECB906A2-8AC8-4248-892E-94DF2909E0D2}" type="sibTrans" cxnId="{D60C70F9-0E80-40AF-ADCE-C9C630B86DD8}">
      <dgm:prSet/>
      <dgm:spPr/>
      <dgm:t>
        <a:bodyPr/>
        <a:lstStyle/>
        <a:p>
          <a:endParaRPr lang="en-US"/>
        </a:p>
      </dgm:t>
    </dgm:pt>
    <dgm:pt modelId="{3FC724A9-A65D-4524-8009-F5C6573118B5}">
      <dgm:prSet phldrT="[Text]" custT="1"/>
      <dgm:spPr/>
      <dgm:t>
        <a:bodyPr/>
        <a:lstStyle/>
        <a:p>
          <a:r>
            <a:rPr lang="en-US" sz="2400" b="1" dirty="0" smtClean="0"/>
            <a:t>MLD</a:t>
          </a:r>
          <a:endParaRPr lang="en-US" sz="2400" b="1" dirty="0"/>
        </a:p>
      </dgm:t>
    </dgm:pt>
    <dgm:pt modelId="{64BFF6F9-A4FF-402D-A574-37941D2C031C}" type="parTrans" cxnId="{2AE38A0E-9CE7-4333-8D9A-59636E382D1A}">
      <dgm:prSet/>
      <dgm:spPr/>
      <dgm:t>
        <a:bodyPr/>
        <a:lstStyle/>
        <a:p>
          <a:endParaRPr lang="en-US"/>
        </a:p>
      </dgm:t>
    </dgm:pt>
    <dgm:pt modelId="{60A23274-62EC-4556-B66E-526E38EDA1C3}" type="sibTrans" cxnId="{2AE38A0E-9CE7-4333-8D9A-59636E382D1A}">
      <dgm:prSet/>
      <dgm:spPr/>
      <dgm:t>
        <a:bodyPr/>
        <a:lstStyle/>
        <a:p>
          <a:endParaRPr lang="en-US"/>
        </a:p>
      </dgm:t>
    </dgm:pt>
    <dgm:pt modelId="{4B013619-3CA0-4247-AE79-F04E7167AC2F}">
      <dgm:prSet phldrT="[Text]" custT="1"/>
      <dgm:spPr/>
      <dgm:t>
        <a:bodyPr/>
        <a:lstStyle/>
        <a:p>
          <a:endParaRPr lang="en-US" sz="2400" b="1" dirty="0"/>
        </a:p>
      </dgm:t>
    </dgm:pt>
    <dgm:pt modelId="{2D68CA57-C8C1-408D-88B5-DE70E9A8B5A1}" type="parTrans" cxnId="{F3AF2BEA-1023-4023-AA30-DFF5371B0866}">
      <dgm:prSet/>
      <dgm:spPr/>
      <dgm:t>
        <a:bodyPr/>
        <a:lstStyle/>
        <a:p>
          <a:endParaRPr lang="en-US"/>
        </a:p>
      </dgm:t>
    </dgm:pt>
    <dgm:pt modelId="{CE925572-543B-415D-BB19-D12D52D2E5F3}" type="sibTrans" cxnId="{F3AF2BEA-1023-4023-AA30-DFF5371B0866}">
      <dgm:prSet/>
      <dgm:spPr/>
      <dgm:t>
        <a:bodyPr/>
        <a:lstStyle/>
        <a:p>
          <a:endParaRPr lang="en-US"/>
        </a:p>
      </dgm:t>
    </dgm:pt>
    <dgm:pt modelId="{6A7018CE-5BD3-453D-91BF-BAA5E5E7EB32}">
      <dgm:prSet phldrT="[Text]" custT="1"/>
      <dgm:spPr/>
      <dgm:t>
        <a:bodyPr/>
        <a:lstStyle/>
        <a:p>
          <a:r>
            <a:rPr lang="en-US" sz="2400" b="1" dirty="0" smtClean="0"/>
            <a:t>HCV</a:t>
          </a:r>
          <a:endParaRPr lang="en-US" sz="2400" b="1" dirty="0"/>
        </a:p>
      </dgm:t>
    </dgm:pt>
    <dgm:pt modelId="{EBFD1158-E9F8-4521-B1A2-FEB07123F975}" type="parTrans" cxnId="{8C6EF89C-E261-4E74-9C3E-A869E6D4466A}">
      <dgm:prSet/>
      <dgm:spPr/>
    </dgm:pt>
    <dgm:pt modelId="{BD9F1499-4D2F-4B3C-B42E-F5D41FA9481F}" type="sibTrans" cxnId="{8C6EF89C-E261-4E74-9C3E-A869E6D4466A}">
      <dgm:prSet/>
      <dgm:spPr/>
    </dgm:pt>
    <dgm:pt modelId="{AA678960-F115-4A21-9C01-3490528B929D}">
      <dgm:prSet phldrT="[Text]" custT="1"/>
      <dgm:spPr/>
      <dgm:t>
        <a:bodyPr/>
        <a:lstStyle/>
        <a:p>
          <a:r>
            <a:rPr lang="en-US" sz="2400" b="1" dirty="0" smtClean="0"/>
            <a:t>NASH, NAFLD</a:t>
          </a:r>
          <a:endParaRPr lang="en-US" sz="2400" b="1" dirty="0"/>
        </a:p>
      </dgm:t>
    </dgm:pt>
    <dgm:pt modelId="{3A547196-CBCE-4D0F-BA16-6189DD9FFFA8}" type="parTrans" cxnId="{752F15C3-A506-40DF-8C10-9A0C4D61B7CA}">
      <dgm:prSet/>
      <dgm:spPr/>
    </dgm:pt>
    <dgm:pt modelId="{536F4210-2C0E-4848-97FA-59B023BB8227}" type="sibTrans" cxnId="{752F15C3-A506-40DF-8C10-9A0C4D61B7CA}">
      <dgm:prSet/>
      <dgm:spPr/>
    </dgm:pt>
    <dgm:pt modelId="{2C3E28E9-4901-4EA4-8535-52369DE1C86F}" type="pres">
      <dgm:prSet presAssocID="{88C0EFC3-CCDE-466B-8BF7-7A5D6C48CF84}" presName="Name0" presStyleCnt="0">
        <dgm:presLayoutVars>
          <dgm:dir/>
          <dgm:resizeHandles val="exact"/>
        </dgm:presLayoutVars>
      </dgm:prSet>
      <dgm:spPr/>
      <dgm:t>
        <a:bodyPr/>
        <a:lstStyle/>
        <a:p>
          <a:endParaRPr lang="en-US"/>
        </a:p>
      </dgm:t>
    </dgm:pt>
    <dgm:pt modelId="{0CAD2826-2C7D-4AD0-A116-F634DDF8FCB0}" type="pres">
      <dgm:prSet presAssocID="{D45814F6-3C82-404C-9CDF-53BEED3453E3}" presName="node" presStyleLbl="node1" presStyleIdx="0" presStyleCnt="2" custScaleX="52056">
        <dgm:presLayoutVars>
          <dgm:bulletEnabled val="1"/>
        </dgm:presLayoutVars>
      </dgm:prSet>
      <dgm:spPr/>
      <dgm:t>
        <a:bodyPr/>
        <a:lstStyle/>
        <a:p>
          <a:endParaRPr lang="en-US"/>
        </a:p>
      </dgm:t>
    </dgm:pt>
    <dgm:pt modelId="{C609B93C-3B29-4910-810F-4044A10B64E7}" type="pres">
      <dgm:prSet presAssocID="{51B3C6FD-5703-4485-95AB-56B82C9B4672}" presName="sibTrans" presStyleCnt="0"/>
      <dgm:spPr/>
    </dgm:pt>
    <dgm:pt modelId="{CF66CF94-662A-4CFB-A15B-4F3098589C0F}" type="pres">
      <dgm:prSet presAssocID="{B1907B2C-537D-436B-9F17-D478F68F88F8}" presName="node" presStyleLbl="node1" presStyleIdx="1" presStyleCnt="2" custScaleX="43250">
        <dgm:presLayoutVars>
          <dgm:bulletEnabled val="1"/>
        </dgm:presLayoutVars>
      </dgm:prSet>
      <dgm:spPr/>
      <dgm:t>
        <a:bodyPr/>
        <a:lstStyle/>
        <a:p>
          <a:endParaRPr lang="en-US"/>
        </a:p>
      </dgm:t>
    </dgm:pt>
  </dgm:ptLst>
  <dgm:cxnLst>
    <dgm:cxn modelId="{C29DBF74-7343-40B7-9C6B-50C27905AEBC}" type="presOf" srcId="{3FC724A9-A65D-4524-8009-F5C6573118B5}" destId="{0CAD2826-2C7D-4AD0-A116-F634DDF8FCB0}" srcOrd="0" destOrd="6" presId="urn:microsoft.com/office/officeart/2005/8/layout/hList6"/>
    <dgm:cxn modelId="{2AE38A0E-9CE7-4333-8D9A-59636E382D1A}" srcId="{D45814F6-3C82-404C-9CDF-53BEED3453E3}" destId="{3FC724A9-A65D-4524-8009-F5C6573118B5}" srcOrd="5" destOrd="0" parTransId="{64BFF6F9-A4FF-402D-A574-37941D2C031C}" sibTransId="{60A23274-62EC-4556-B66E-526E38EDA1C3}"/>
    <dgm:cxn modelId="{D60C70F9-0E80-40AF-ADCE-C9C630B86DD8}" srcId="{D45814F6-3C82-404C-9CDF-53BEED3453E3}" destId="{CF42FF8D-CE7D-46F2-91AF-50B2BA5149D0}" srcOrd="4" destOrd="0" parTransId="{74EF5B2A-3CF1-4762-A849-517BCE4E80FD}" sibTransId="{ECB906A2-8AC8-4248-892E-94DF2909E0D2}"/>
    <dgm:cxn modelId="{752F15C3-A506-40DF-8C10-9A0C4D61B7CA}" srcId="{D45814F6-3C82-404C-9CDF-53BEED3453E3}" destId="{AA678960-F115-4A21-9C01-3490528B929D}" srcOrd="3" destOrd="0" parTransId="{3A547196-CBCE-4D0F-BA16-6189DD9FFFA8}" sibTransId="{536F4210-2C0E-4848-97FA-59B023BB8227}"/>
    <dgm:cxn modelId="{74EF944E-FEC8-4ED9-A73E-38A727FB16D3}" srcId="{88C0EFC3-CCDE-466B-8BF7-7A5D6C48CF84}" destId="{B1907B2C-537D-436B-9F17-D478F68F88F8}" srcOrd="1" destOrd="0" parTransId="{046B89AB-3DA5-468D-870E-4D87A94A393A}" sibTransId="{72B91D3A-8B25-4F60-AA55-58316FD3B42D}"/>
    <dgm:cxn modelId="{8C6EF89C-E261-4E74-9C3E-A869E6D4466A}" srcId="{D45814F6-3C82-404C-9CDF-53BEED3453E3}" destId="{6A7018CE-5BD3-453D-91BF-BAA5E5E7EB32}" srcOrd="2" destOrd="0" parTransId="{EBFD1158-E9F8-4521-B1A2-FEB07123F975}" sibTransId="{BD9F1499-4D2F-4B3C-B42E-F5D41FA9481F}"/>
    <dgm:cxn modelId="{DC26F764-339A-4C2A-9C2E-2673B4EC2CEF}" srcId="{D45814F6-3C82-404C-9CDF-53BEED3453E3}" destId="{53FAA42F-44B1-4183-AD4A-812A9CF6A7A7}" srcOrd="0" destOrd="0" parTransId="{67CE62B7-758E-43B9-99B0-75B6B7B8E8B4}" sibTransId="{96D6C4E3-B57E-4BE1-BA20-406D499AE997}"/>
    <dgm:cxn modelId="{9D3196F4-2D82-41B5-8E15-11454E37B612}" srcId="{88C0EFC3-CCDE-466B-8BF7-7A5D6C48CF84}" destId="{D45814F6-3C82-404C-9CDF-53BEED3453E3}" srcOrd="0" destOrd="0" parTransId="{6F1D434D-EA1F-48A0-B69C-C34168319E9F}" sibTransId="{51B3C6FD-5703-4485-95AB-56B82C9B4672}"/>
    <dgm:cxn modelId="{E3D66FC2-A048-4762-8BDF-79AEBE9C911F}" type="presOf" srcId="{D45814F6-3C82-404C-9CDF-53BEED3453E3}" destId="{0CAD2826-2C7D-4AD0-A116-F634DDF8FCB0}" srcOrd="0" destOrd="0" presId="urn:microsoft.com/office/officeart/2005/8/layout/hList6"/>
    <dgm:cxn modelId="{C6BDF962-1DC5-47B9-8998-6662C76688F0}" type="presOf" srcId="{CF42FF8D-CE7D-46F2-91AF-50B2BA5149D0}" destId="{0CAD2826-2C7D-4AD0-A116-F634DDF8FCB0}" srcOrd="0" destOrd="5" presId="urn:microsoft.com/office/officeart/2005/8/layout/hList6"/>
    <dgm:cxn modelId="{F0BC208E-259B-4E70-8554-DE9850893BCD}" type="presOf" srcId="{B1907B2C-537D-436B-9F17-D478F68F88F8}" destId="{CF66CF94-662A-4CFB-A15B-4F3098589C0F}" srcOrd="0" destOrd="0" presId="urn:microsoft.com/office/officeart/2005/8/layout/hList6"/>
    <dgm:cxn modelId="{60F5E11A-292D-4718-8AA9-A7D4FD517A20}" srcId="{D45814F6-3C82-404C-9CDF-53BEED3453E3}" destId="{35D7189C-6288-41A0-8D04-08CA21CB698B}" srcOrd="1" destOrd="0" parTransId="{41CC1DB8-6029-4608-A99B-BE8D06C96366}" sibTransId="{41A9982F-362C-4703-BA1F-27C60F1A8E3D}"/>
    <dgm:cxn modelId="{5CDFC7AC-524F-4411-8E33-13519B3EF110}" type="presOf" srcId="{35D7189C-6288-41A0-8D04-08CA21CB698B}" destId="{0CAD2826-2C7D-4AD0-A116-F634DDF8FCB0}" srcOrd="0" destOrd="2" presId="urn:microsoft.com/office/officeart/2005/8/layout/hList6"/>
    <dgm:cxn modelId="{0070623D-EF81-47D6-988A-6AF177B5DD7B}" type="presOf" srcId="{508DCD65-D0DF-47EA-BC0C-0B2DD81DE97C}" destId="{CF66CF94-662A-4CFB-A15B-4F3098589C0F}" srcOrd="0" destOrd="2" presId="urn:microsoft.com/office/officeart/2005/8/layout/hList6"/>
    <dgm:cxn modelId="{2E41C154-E9F2-4A2D-A970-575A379DC087}" type="presOf" srcId="{6A7018CE-5BD3-453D-91BF-BAA5E5E7EB32}" destId="{0CAD2826-2C7D-4AD0-A116-F634DDF8FCB0}" srcOrd="0" destOrd="3" presId="urn:microsoft.com/office/officeart/2005/8/layout/hList6"/>
    <dgm:cxn modelId="{27C61ED8-E324-44B3-BEA5-3249FF75E167}" type="presOf" srcId="{AA678960-F115-4A21-9C01-3490528B929D}" destId="{0CAD2826-2C7D-4AD0-A116-F634DDF8FCB0}" srcOrd="0" destOrd="4" presId="urn:microsoft.com/office/officeart/2005/8/layout/hList6"/>
    <dgm:cxn modelId="{ABD44010-56D4-4C8E-AC2B-5E979DE7D5A4}" type="presOf" srcId="{4B013619-3CA0-4247-AE79-F04E7167AC2F}" destId="{CF66CF94-662A-4CFB-A15B-4F3098589C0F}" srcOrd="0" destOrd="1" presId="urn:microsoft.com/office/officeart/2005/8/layout/hList6"/>
    <dgm:cxn modelId="{F3AF2BEA-1023-4023-AA30-DFF5371B0866}" srcId="{B1907B2C-537D-436B-9F17-D478F68F88F8}" destId="{4B013619-3CA0-4247-AE79-F04E7167AC2F}" srcOrd="0" destOrd="0" parTransId="{2D68CA57-C8C1-408D-88B5-DE70E9A8B5A1}" sibTransId="{CE925572-543B-415D-BB19-D12D52D2E5F3}"/>
    <dgm:cxn modelId="{68C5338C-A118-4B5D-BB07-15216C43BDE4}" type="presOf" srcId="{88C0EFC3-CCDE-466B-8BF7-7A5D6C48CF84}" destId="{2C3E28E9-4901-4EA4-8535-52369DE1C86F}" srcOrd="0" destOrd="0" presId="urn:microsoft.com/office/officeart/2005/8/layout/hList6"/>
    <dgm:cxn modelId="{D8CF63E7-E5DC-406D-B8FF-50CD960BFAFA}" srcId="{B1907B2C-537D-436B-9F17-D478F68F88F8}" destId="{508DCD65-D0DF-47EA-BC0C-0B2DD81DE97C}" srcOrd="1" destOrd="0" parTransId="{7B36AA3A-A452-4B94-8126-EF310A00498B}" sibTransId="{064A24F1-DFDB-47CE-9DFE-6CCA13E44116}"/>
    <dgm:cxn modelId="{565310A6-975C-4F69-811F-BAB86D832B7A}" type="presOf" srcId="{53FAA42F-44B1-4183-AD4A-812A9CF6A7A7}" destId="{0CAD2826-2C7D-4AD0-A116-F634DDF8FCB0}" srcOrd="0" destOrd="1" presId="urn:microsoft.com/office/officeart/2005/8/layout/hList6"/>
    <dgm:cxn modelId="{F42AE8F0-021E-4695-B199-BB8AC353CA12}" type="presParOf" srcId="{2C3E28E9-4901-4EA4-8535-52369DE1C86F}" destId="{0CAD2826-2C7D-4AD0-A116-F634DDF8FCB0}" srcOrd="0" destOrd="0" presId="urn:microsoft.com/office/officeart/2005/8/layout/hList6"/>
    <dgm:cxn modelId="{6CDC03C8-E2B8-43CB-B34A-A6C77575F313}" type="presParOf" srcId="{2C3E28E9-4901-4EA4-8535-52369DE1C86F}" destId="{C609B93C-3B29-4910-810F-4044A10B64E7}" srcOrd="1" destOrd="0" presId="urn:microsoft.com/office/officeart/2005/8/layout/hList6"/>
    <dgm:cxn modelId="{D60EF8E6-4258-4FB4-B7D3-40C1EC418929}" type="presParOf" srcId="{2C3E28E9-4901-4EA4-8535-52369DE1C86F}" destId="{CF66CF94-662A-4CFB-A15B-4F3098589C0F}" srcOrd="2" destOrd="0" presId="urn:microsoft.com/office/officeart/2005/8/layout/h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AA356F-095A-4081-9E67-5FE3B4046FCC}">
      <dsp:nvSpPr>
        <dsp:cNvPr id="0" name=""/>
        <dsp:cNvSpPr/>
      </dsp:nvSpPr>
      <dsp:spPr>
        <a:xfrm rot="16200000">
          <a:off x="2090657" y="1176263"/>
          <a:ext cx="5029199" cy="267667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b="1" kern="1200" dirty="0" smtClean="0"/>
            <a:t>Infectious etiology</a:t>
          </a:r>
        </a:p>
        <a:p>
          <a:pPr lvl="0" algn="l" defTabSz="1066800">
            <a:lnSpc>
              <a:spcPct val="90000"/>
            </a:lnSpc>
            <a:spcBef>
              <a:spcPct val="0"/>
            </a:spcBef>
            <a:spcAft>
              <a:spcPct val="35000"/>
            </a:spcAft>
          </a:pPr>
          <a:endParaRPr lang="en-US" sz="24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b="1" kern="1200" dirty="0" smtClean="0"/>
            <a:t>HBV reactivation</a:t>
          </a:r>
          <a:endParaRPr lang="en-US" sz="24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b="1" kern="1200" dirty="0" smtClean="0"/>
            <a:t>HEV, HAV, HCV</a:t>
          </a:r>
          <a:endParaRPr lang="en-US" sz="24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b="1" kern="1200" dirty="0" smtClean="0"/>
            <a:t>Others </a:t>
          </a:r>
          <a:endParaRPr lang="en-US" sz="2400" b="1" kern="1200" dirty="0"/>
        </a:p>
      </dsp:txBody>
      <dsp:txXfrm rot="16200000">
        <a:off x="2090657" y="1176263"/>
        <a:ext cx="5029199" cy="2676673"/>
      </dsp:txXfrm>
    </dsp:sp>
    <dsp:sp modelId="{CA6DC149-6C82-49A6-B66E-BF787DD62FF8}">
      <dsp:nvSpPr>
        <dsp:cNvPr id="0" name=""/>
        <dsp:cNvSpPr/>
      </dsp:nvSpPr>
      <dsp:spPr>
        <a:xfrm rot="16200000">
          <a:off x="-967321" y="967321"/>
          <a:ext cx="5029199" cy="309455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b="1" kern="1200" dirty="0" smtClean="0"/>
            <a:t>Non- infectious etiology</a:t>
          </a:r>
        </a:p>
        <a:p>
          <a:pPr lvl="0" algn="l" defTabSz="1066800">
            <a:lnSpc>
              <a:spcPct val="90000"/>
            </a:lnSpc>
            <a:spcBef>
              <a:spcPct val="0"/>
            </a:spcBef>
            <a:spcAft>
              <a:spcPct val="35000"/>
            </a:spcAft>
          </a:pPr>
          <a:endParaRPr lang="en-US" sz="2400" b="1" kern="1200" dirty="0"/>
        </a:p>
        <a:p>
          <a:pPr marL="228600" lvl="1" indent="-228600" algn="l" defTabSz="1066800">
            <a:lnSpc>
              <a:spcPct val="90000"/>
            </a:lnSpc>
            <a:spcBef>
              <a:spcPct val="0"/>
            </a:spcBef>
            <a:spcAft>
              <a:spcPct val="15000"/>
            </a:spcAft>
            <a:buChar char="••"/>
          </a:pPr>
          <a:r>
            <a:rPr lang="en-US" sz="2400" b="1" kern="1200" dirty="0" smtClean="0"/>
            <a:t>Alcohol</a:t>
          </a:r>
          <a:endParaRPr lang="en-US" sz="2400" b="1" kern="1200" dirty="0"/>
        </a:p>
        <a:p>
          <a:pPr marL="228600" lvl="1" indent="-228600" algn="l" defTabSz="1066800">
            <a:lnSpc>
              <a:spcPct val="90000"/>
            </a:lnSpc>
            <a:spcBef>
              <a:spcPct val="0"/>
            </a:spcBef>
            <a:spcAft>
              <a:spcPct val="15000"/>
            </a:spcAft>
            <a:buChar char="••"/>
          </a:pPr>
          <a:r>
            <a:rPr lang="en-US" sz="2400" b="1" kern="1200" dirty="0" err="1" smtClean="0"/>
            <a:t>Hepatotoxic</a:t>
          </a:r>
          <a:r>
            <a:rPr lang="en-US" sz="2400" b="1" kern="1200" dirty="0" smtClean="0"/>
            <a:t> drugs, herbs</a:t>
          </a:r>
          <a:endParaRPr lang="en-US" sz="2400" b="1" kern="1200" dirty="0"/>
        </a:p>
        <a:p>
          <a:pPr marL="228600" lvl="1" indent="-228600" algn="l" defTabSz="1066800">
            <a:lnSpc>
              <a:spcPct val="90000"/>
            </a:lnSpc>
            <a:spcBef>
              <a:spcPct val="0"/>
            </a:spcBef>
            <a:spcAft>
              <a:spcPct val="15000"/>
            </a:spcAft>
            <a:buChar char="••"/>
          </a:pPr>
          <a:r>
            <a:rPr lang="en-US" sz="2400" b="1" kern="1200" dirty="0" smtClean="0"/>
            <a:t>Flare of AIH, Wilson</a:t>
          </a:r>
          <a:endParaRPr lang="en-US" sz="2400" b="1" kern="1200" dirty="0"/>
        </a:p>
      </dsp:txBody>
      <dsp:txXfrm rot="16200000">
        <a:off x="-967321" y="967321"/>
        <a:ext cx="5029199" cy="3094556"/>
      </dsp:txXfrm>
    </dsp:sp>
    <dsp:sp modelId="{50BEA566-6D1B-45AC-A40D-83489978DBBD}">
      <dsp:nvSpPr>
        <dsp:cNvPr id="0" name=""/>
        <dsp:cNvSpPr/>
      </dsp:nvSpPr>
      <dsp:spPr>
        <a:xfrm rot="16200000">
          <a:off x="4724665" y="1451639"/>
          <a:ext cx="5029199" cy="2125921"/>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smtClean="0"/>
            <a:t>Unknown </a:t>
          </a:r>
          <a:endParaRPr lang="en-US" sz="2400" b="1" kern="1200" dirty="0"/>
        </a:p>
      </dsp:txBody>
      <dsp:txXfrm rot="16200000">
        <a:off x="4724665" y="1451639"/>
        <a:ext cx="5029199" cy="212592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AD2826-2C7D-4AD0-A116-F634DDF8FCB0}">
      <dsp:nvSpPr>
        <dsp:cNvPr id="0" name=""/>
        <dsp:cNvSpPr/>
      </dsp:nvSpPr>
      <dsp:spPr>
        <a:xfrm rot="16200000">
          <a:off x="-217927" y="218133"/>
          <a:ext cx="4525963" cy="408969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t" anchorCtr="0">
          <a:noAutofit/>
        </a:bodyPr>
        <a:lstStyle/>
        <a:p>
          <a:pPr lvl="0" algn="l" defTabSz="1422400">
            <a:lnSpc>
              <a:spcPct val="90000"/>
            </a:lnSpc>
            <a:spcBef>
              <a:spcPct val="0"/>
            </a:spcBef>
            <a:spcAft>
              <a:spcPct val="35000"/>
            </a:spcAft>
          </a:pPr>
          <a:endParaRPr lang="en-US" sz="3200" b="1" kern="1200" dirty="0"/>
        </a:p>
        <a:p>
          <a:pPr marL="228600" lvl="1" indent="-228600" algn="l" defTabSz="1066800">
            <a:lnSpc>
              <a:spcPct val="90000"/>
            </a:lnSpc>
            <a:spcBef>
              <a:spcPct val="0"/>
            </a:spcBef>
            <a:spcAft>
              <a:spcPct val="15000"/>
            </a:spcAft>
            <a:buChar char="••"/>
          </a:pPr>
          <a:r>
            <a:rPr lang="en-US" sz="2400" b="1" kern="1200" dirty="0" smtClean="0"/>
            <a:t>Alcohol</a:t>
          </a:r>
          <a:endParaRPr lang="en-US" sz="2400" b="1" kern="1200" dirty="0"/>
        </a:p>
        <a:p>
          <a:pPr marL="228600" lvl="1" indent="-228600" algn="l" defTabSz="1066800">
            <a:lnSpc>
              <a:spcPct val="90000"/>
            </a:lnSpc>
            <a:spcBef>
              <a:spcPct val="0"/>
            </a:spcBef>
            <a:spcAft>
              <a:spcPct val="15000"/>
            </a:spcAft>
            <a:buChar char="••"/>
          </a:pPr>
          <a:r>
            <a:rPr lang="en-US" sz="2400" b="1" kern="1200" dirty="0" smtClean="0"/>
            <a:t>HBV</a:t>
          </a:r>
          <a:endParaRPr lang="en-US" sz="2400" b="1" kern="1200" dirty="0"/>
        </a:p>
        <a:p>
          <a:pPr marL="228600" lvl="1" indent="-228600" algn="l" defTabSz="1066800">
            <a:lnSpc>
              <a:spcPct val="90000"/>
            </a:lnSpc>
            <a:spcBef>
              <a:spcPct val="0"/>
            </a:spcBef>
            <a:spcAft>
              <a:spcPct val="15000"/>
            </a:spcAft>
            <a:buChar char="••"/>
          </a:pPr>
          <a:r>
            <a:rPr lang="en-US" sz="2400" b="1" kern="1200" dirty="0" smtClean="0"/>
            <a:t>HCV</a:t>
          </a:r>
          <a:endParaRPr lang="en-US" sz="2400" b="1" kern="1200" dirty="0"/>
        </a:p>
        <a:p>
          <a:pPr marL="228600" lvl="1" indent="-228600" algn="l" defTabSz="1066800">
            <a:lnSpc>
              <a:spcPct val="90000"/>
            </a:lnSpc>
            <a:spcBef>
              <a:spcPct val="0"/>
            </a:spcBef>
            <a:spcAft>
              <a:spcPct val="15000"/>
            </a:spcAft>
            <a:buChar char="••"/>
          </a:pPr>
          <a:r>
            <a:rPr lang="en-US" sz="2400" b="1" kern="1200" dirty="0" smtClean="0"/>
            <a:t>NASH, NAFLD</a:t>
          </a:r>
          <a:endParaRPr lang="en-US" sz="2400" b="1" kern="1200" dirty="0"/>
        </a:p>
        <a:p>
          <a:pPr marL="228600" lvl="1" indent="-228600" algn="l" defTabSz="1066800">
            <a:lnSpc>
              <a:spcPct val="90000"/>
            </a:lnSpc>
            <a:spcBef>
              <a:spcPct val="0"/>
            </a:spcBef>
            <a:spcAft>
              <a:spcPct val="15000"/>
            </a:spcAft>
            <a:buChar char="••"/>
          </a:pPr>
          <a:r>
            <a:rPr lang="en-US" sz="2400" b="1" kern="1200" dirty="0" err="1" smtClean="0"/>
            <a:t>Cholestatic</a:t>
          </a:r>
          <a:r>
            <a:rPr lang="en-US" sz="2400" b="1" kern="1200" dirty="0" smtClean="0"/>
            <a:t> liver disease</a:t>
          </a:r>
          <a:endParaRPr lang="en-US" sz="2400" b="1" kern="1200" dirty="0"/>
        </a:p>
        <a:p>
          <a:pPr marL="228600" lvl="1" indent="-228600" algn="l" defTabSz="1066800">
            <a:lnSpc>
              <a:spcPct val="90000"/>
            </a:lnSpc>
            <a:spcBef>
              <a:spcPct val="0"/>
            </a:spcBef>
            <a:spcAft>
              <a:spcPct val="15000"/>
            </a:spcAft>
            <a:buChar char="••"/>
          </a:pPr>
          <a:r>
            <a:rPr lang="en-US" sz="2400" b="1" kern="1200" dirty="0" smtClean="0"/>
            <a:t>MLD</a:t>
          </a:r>
          <a:endParaRPr lang="en-US" sz="2400" b="1" kern="1200" dirty="0"/>
        </a:p>
      </dsp:txBody>
      <dsp:txXfrm rot="16200000">
        <a:off x="-217927" y="218133"/>
        <a:ext cx="4525963" cy="4089695"/>
      </dsp:txXfrm>
    </dsp:sp>
    <dsp:sp modelId="{CF66CF94-662A-4CFB-A15B-4F3098589C0F}">
      <dsp:nvSpPr>
        <dsp:cNvPr id="0" name=""/>
        <dsp:cNvSpPr/>
      </dsp:nvSpPr>
      <dsp:spPr>
        <a:xfrm rot="16200000">
          <a:off x="4115079" y="564048"/>
          <a:ext cx="4525963" cy="339786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t" anchorCtr="0">
          <a:noAutofit/>
        </a:bodyPr>
        <a:lstStyle/>
        <a:p>
          <a:pPr lvl="0" algn="l" defTabSz="1422400">
            <a:lnSpc>
              <a:spcPct val="90000"/>
            </a:lnSpc>
            <a:spcBef>
              <a:spcPct val="0"/>
            </a:spcBef>
            <a:spcAft>
              <a:spcPct val="35000"/>
            </a:spcAft>
          </a:pPr>
          <a:r>
            <a:rPr lang="en-US" sz="3200" b="1" kern="1200" dirty="0" smtClean="0"/>
            <a:t>Not included</a:t>
          </a:r>
          <a:endParaRPr lang="en-US" sz="3200" b="1" kern="1200" dirty="0"/>
        </a:p>
        <a:p>
          <a:pPr marL="228600" lvl="1" indent="-228600" algn="l" defTabSz="1066800">
            <a:lnSpc>
              <a:spcPct val="90000"/>
            </a:lnSpc>
            <a:spcBef>
              <a:spcPct val="0"/>
            </a:spcBef>
            <a:spcAft>
              <a:spcPct val="15000"/>
            </a:spcAft>
            <a:buChar char="••"/>
          </a:pPr>
          <a:endParaRPr lang="en-US" sz="2400" b="1" kern="1200" dirty="0"/>
        </a:p>
        <a:p>
          <a:pPr marL="228600" lvl="1" indent="-228600" algn="l" defTabSz="1066800">
            <a:lnSpc>
              <a:spcPct val="90000"/>
            </a:lnSpc>
            <a:spcBef>
              <a:spcPct val="0"/>
            </a:spcBef>
            <a:spcAft>
              <a:spcPct val="15000"/>
            </a:spcAft>
            <a:buChar char="••"/>
          </a:pPr>
          <a:r>
            <a:rPr lang="en-US" sz="2400" b="1" kern="1200" dirty="0" err="1" smtClean="0"/>
            <a:t>Steatosis</a:t>
          </a:r>
          <a:endParaRPr lang="en-US" sz="2400" b="1" kern="1200" dirty="0"/>
        </a:p>
      </dsp:txBody>
      <dsp:txXfrm rot="16200000">
        <a:off x="4115079" y="564048"/>
        <a:ext cx="4525963" cy="339786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0.37037</cdr:x>
      <cdr:y>0.10102</cdr:y>
    </cdr:from>
    <cdr:to>
      <cdr:x>0.40741</cdr:x>
      <cdr:y>0.16836</cdr:y>
    </cdr:to>
    <cdr:sp macro="" textlink="">
      <cdr:nvSpPr>
        <cdr:cNvPr id="2" name="TextBox 1"/>
        <cdr:cNvSpPr txBox="1"/>
      </cdr:nvSpPr>
      <cdr:spPr>
        <a:xfrm xmlns:a="http://schemas.openxmlformats.org/drawingml/2006/main">
          <a:off x="3048000" y="457200"/>
          <a:ext cx="304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0.35185</cdr:x>
      <cdr:y>0.08418</cdr:y>
    </cdr:from>
    <cdr:to>
      <cdr:x>0.55556</cdr:x>
      <cdr:y>0.23571</cdr:y>
    </cdr:to>
    <cdr:sp macro="" textlink="">
      <cdr:nvSpPr>
        <cdr:cNvPr id="3" name="TextBox 2"/>
        <cdr:cNvSpPr txBox="1"/>
      </cdr:nvSpPr>
      <cdr:spPr>
        <a:xfrm xmlns:a="http://schemas.openxmlformats.org/drawingml/2006/main">
          <a:off x="2895600" y="381000"/>
          <a:ext cx="1676400" cy="685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smtClean="0">
              <a:solidFill>
                <a:schemeClr val="bg1"/>
              </a:solidFill>
            </a:rPr>
            <a:t>  P=0.004</a:t>
          </a:r>
          <a:endParaRPr lang="en-US" sz="28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45CA4-DEDA-418A-937A-D304E965A6BA}" type="datetimeFigureOut">
              <a:rPr lang="en-US" smtClean="0"/>
              <a:pPr/>
              <a:t>8/26/2014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5E755-BFAF-4F64-9881-E7082B0B0F20}"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p>
        </p:txBody>
      </p:sp>
      <p:sp>
        <p:nvSpPr>
          <p:cNvPr id="90116" name="Slide Number Placeholder 3"/>
          <p:cNvSpPr>
            <a:spLocks noGrp="1"/>
          </p:cNvSpPr>
          <p:nvPr>
            <p:ph type="sldNum" sz="quarter" idx="5"/>
          </p:nvPr>
        </p:nvSpPr>
        <p:spPr>
          <a:noFill/>
        </p:spPr>
        <p:txBody>
          <a:bodyPr/>
          <a:lstStyle/>
          <a:p>
            <a:fld id="{A5CB629D-6C78-4D4F-9BDF-8E4DB7CEE06A}" type="slidenum">
              <a:rPr lang="ar-SA"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8067FAB-F4F5-4DBB-AACB-645D138C257C}" type="slidenum">
              <a:rPr lang="en-IN" smtClean="0"/>
              <a:pPr>
                <a:defRPr/>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8067FAB-F4F5-4DBB-AACB-645D138C257C}" type="slidenum">
              <a:rPr lang="en-IN" smtClean="0"/>
              <a:pPr>
                <a:defRPr/>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8067FAB-F4F5-4DBB-AACB-645D138C257C}" type="slidenum">
              <a:rPr lang="en-IN" smtClean="0"/>
              <a:pPr>
                <a:defRPr/>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8067FAB-F4F5-4DBB-AACB-645D138C257C}" type="slidenum">
              <a:rPr lang="en-IN" smtClean="0"/>
              <a:pPr>
                <a:defRPr/>
              </a:pPr>
              <a:t>13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8067FAB-F4F5-4DBB-AACB-645D138C257C}" type="slidenum">
              <a:rPr lang="en-IN" smtClean="0"/>
              <a:pPr>
                <a:defRPr/>
              </a:pPr>
              <a:t>14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8067FAB-F4F5-4DBB-AACB-645D138C257C}" type="slidenum">
              <a:rPr lang="en-IN" smtClean="0"/>
              <a:pPr>
                <a:defRPr/>
              </a:pPr>
              <a:t>15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F591F6-13DC-4CD2-A5AD-816BBFCF46ED}"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B26435A-9458-4A2C-9FD7-13746FC051E8}"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7450EC9-E4A0-422A-983D-7C4C2FFDE8F8}"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144C914-AAC3-425F-B631-04017862BDC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The authors do not have any conflict of Interest or disclosures </a:t>
            </a:r>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622D47-4B27-4714-879D-1C53C4008CCA}" type="slidenum">
              <a:rPr lang="en-IN" altLang="en-US" smtClean="0"/>
              <a:pPr fontAlgn="base">
                <a:spcBef>
                  <a:spcPct val="0"/>
                </a:spcBef>
                <a:spcAft>
                  <a:spcPct val="0"/>
                </a:spcAft>
                <a:defRPr/>
              </a:pPr>
              <a:t>2</a:t>
            </a:fld>
            <a:endParaRPr lang="en-I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7A419DF-EBE5-4245-97E1-A82DFC343D5C}"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5842369-F64F-4E2A-B10D-9C78820A8166}"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422F9E-CFC7-4DCD-8E46-3BA5CB26B7A7}" type="slidenum">
              <a:rPr lang="en-US">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C978E-DC86-4059-9725-48A2613F8D5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C978E-DC86-4059-9725-48A2613F8D5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8067FAB-F4F5-4DBB-AACB-645D138C257C}" type="slidenum">
              <a:rPr lang="en-IN" smtClean="0"/>
              <a:pPr>
                <a:defRPr/>
              </a:pPr>
              <a:t>25</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B84A23-06D6-4B63-BC51-302A7A67A791}"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9145B18-0F25-4F19-831B-14951924C1C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022F653-068A-4B4A-9214-602490924195}" type="slidenum">
              <a:rPr lang="en-IN" smtClean="0"/>
              <a:pPr>
                <a:defRPr/>
              </a:pPr>
              <a:t>28</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5E755-BFAF-4F64-9881-E7082B0B0F20}" type="slidenum">
              <a:rPr lang="en-IN" smtClean="0"/>
              <a:pPr/>
              <a:t>29</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B5273A6F-3F18-4E74-8F15-E133BDD3D898}"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A8F5C-0C0C-40C8-BE3C-33A87435FB2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A8F5C-0C0C-40C8-BE3C-33A87435FB2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A8F5C-0C0C-40C8-BE3C-33A87435FB2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26B945-9791-4427-9824-C788FC48CC7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5E755-BFAF-4F64-9881-E7082B0B0F20}" type="slidenum">
              <a:rPr lang="en-IN" smtClean="0"/>
              <a:pPr/>
              <a:t>34</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C65D03-6DCD-4F00-9AC3-A69133C6CE2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CC424C-1043-4B13-AE5E-79F5FE6CE29C}"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CC424C-1043-4B13-AE5E-79F5FE6CE29C}"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CC424C-1043-4B13-AE5E-79F5FE6CE29C}"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CC424C-1043-4B13-AE5E-79F5FE6CE29C}"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B5273A6F-3F18-4E74-8F15-E133BDD3D898}"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CC424C-1043-4B13-AE5E-79F5FE6CE29C}"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3A15A32-B68B-49AE-9C26-4FE9AE213BEF}" type="slidenum">
              <a:rPr lang="en-IN" smtClean="0"/>
              <a:pPr>
                <a:defRPr/>
              </a:pPr>
              <a:t>41</a:t>
            </a:fld>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p:spPr>
      </p:sp>
      <p:sp>
        <p:nvSpPr>
          <p:cNvPr id="223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F942F0E-343B-4207-B401-AE764CBB4031}" type="slidenum">
              <a:rPr lang="en-IN" smtClean="0">
                <a:solidFill>
                  <a:prstClr val="black"/>
                </a:solidFill>
              </a:rPr>
              <a:pPr>
                <a:defRPr/>
              </a:pPr>
              <a:t>42</a:t>
            </a:fld>
            <a:endParaRPr lang="en-IN">
              <a:solidFill>
                <a:prstClr val="black"/>
              </a:solidFill>
            </a:endParaRPr>
          </a:p>
        </p:txBody>
      </p:sp>
    </p:spTree>
    <p:extLst>
      <p:ext uri="{BB962C8B-B14F-4D97-AF65-F5344CB8AC3E}">
        <p14:creationId xmlns="" xmlns:p14="http://schemas.microsoft.com/office/powerpoint/2010/main" val="42830329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335EED2-7171-47A1-9852-A1CCA8CA103C}" type="slidenum">
              <a:rPr lang="en-IN" smtClean="0"/>
              <a:pPr>
                <a:defRPr/>
              </a:pPr>
              <a:t>43</a:t>
            </a:fld>
            <a:endParaRPr lang="en-IN"/>
          </a:p>
        </p:txBody>
      </p:sp>
    </p:spTree>
    <p:extLst>
      <p:ext uri="{BB962C8B-B14F-4D97-AF65-F5344CB8AC3E}">
        <p14:creationId xmlns="" xmlns:p14="http://schemas.microsoft.com/office/powerpoint/2010/main" val="1256230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p:spPr>
      </p:sp>
      <p:sp>
        <p:nvSpPr>
          <p:cNvPr id="223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F942F0E-343B-4207-B401-AE764CBB4031}" type="slidenum">
              <a:rPr lang="en-IN" smtClean="0">
                <a:solidFill>
                  <a:prstClr val="black"/>
                </a:solidFill>
              </a:rPr>
              <a:pPr>
                <a:defRPr/>
              </a:pPr>
              <a:t>44</a:t>
            </a:fld>
            <a:endParaRPr lang="en-IN">
              <a:solidFill>
                <a:prstClr val="black"/>
              </a:solidFill>
            </a:endParaRPr>
          </a:p>
        </p:txBody>
      </p:sp>
    </p:spTree>
    <p:extLst>
      <p:ext uri="{BB962C8B-B14F-4D97-AF65-F5344CB8AC3E}">
        <p14:creationId xmlns="" xmlns:p14="http://schemas.microsoft.com/office/powerpoint/2010/main" val="42830329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also investigated  the percentage of dendritic cells and IFN- gamma level in in survivors and compared with the non survivors. Myeloid Dendritic cells were significantly high in survivor group than non survivors. Increase in pDCs was also observed in survivors,  indicating potential role of dendritic cells in ACLF. IFN- gamma level was significantly high in non survivors than survivor confirming its role in hepatocellular injury.</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A53B1E-F9EA-44AA-9FAD-71579B5E77FE}" type="slidenum">
              <a:rPr lang="en-US" smtClean="0"/>
              <a:pPr fontAlgn="base">
                <a:spcBef>
                  <a:spcPct val="0"/>
                </a:spcBef>
                <a:spcAft>
                  <a:spcPct val="0"/>
                </a:spcAft>
                <a:defRPr/>
              </a:pPr>
              <a:t>45</a:t>
            </a:fld>
            <a:endParaRPr lang="en-US" smtClean="0"/>
          </a:p>
        </p:txBody>
      </p:sp>
    </p:spTree>
    <p:extLst>
      <p:ext uri="{BB962C8B-B14F-4D97-AF65-F5344CB8AC3E}">
        <p14:creationId xmlns="" xmlns:p14="http://schemas.microsoft.com/office/powerpoint/2010/main" val="1934475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3393F-D72D-4D59-90EB-C3A2E3EDE393}" type="slidenum">
              <a:rPr lang="en-IN" smtClean="0"/>
              <a:pPr/>
              <a:t>46</a:t>
            </a:fld>
            <a:endParaRPr lang="en-IN"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31BA13D-A211-4638-B140-E9F9745B9225}" type="slidenum">
              <a:rPr lang="en-IN" smtClean="0"/>
              <a:pPr>
                <a:defRPr/>
              </a:pPr>
              <a:t>47</a:t>
            </a:fld>
            <a:endParaRPr lang="en-IN"/>
          </a:p>
        </p:txBody>
      </p:sp>
    </p:spTree>
    <p:extLst>
      <p:ext uri="{BB962C8B-B14F-4D97-AF65-F5344CB8AC3E}">
        <p14:creationId xmlns="" xmlns:p14="http://schemas.microsoft.com/office/powerpoint/2010/main" val="23886796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B4CF8-4C66-4376-9002-3DE4B8BDFE9E}" type="slidenum">
              <a:rPr lang="en-IN" smtClean="0"/>
              <a:pPr/>
              <a:t>48</a:t>
            </a:fld>
            <a:endParaRPr lang="en-I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86A639-958E-4CAB-AD28-12D222E1473E}"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5E755-BFAF-4F64-9881-E7082B0B0F20}" type="slidenum">
              <a:rPr lang="en-IN" smtClean="0"/>
              <a:pPr/>
              <a:t>5</a:t>
            </a:fld>
            <a:endParaRPr lang="en-I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8CD7D8-4465-485F-AD0D-7A647FDF6075}" type="slidenum">
              <a:rPr lang="en-US" smtClean="0"/>
              <a:pPr/>
              <a:t>50</a:t>
            </a:fld>
            <a:endParaRPr lang="en-US"/>
          </a:p>
        </p:txBody>
      </p:sp>
    </p:spTree>
    <p:extLst>
      <p:ext uri="{BB962C8B-B14F-4D97-AF65-F5344CB8AC3E}">
        <p14:creationId xmlns="" xmlns:p14="http://schemas.microsoft.com/office/powerpoint/2010/main" val="31512838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5726CF-5375-43A5-B849-C8292F2983D0}" type="slidenum">
              <a:rPr lang="en-US" smtClean="0"/>
              <a:pPr/>
              <a:t>51</a:t>
            </a:fld>
            <a:endParaRPr lang="en-US"/>
          </a:p>
        </p:txBody>
      </p:sp>
    </p:spTree>
    <p:extLst>
      <p:ext uri="{BB962C8B-B14F-4D97-AF65-F5344CB8AC3E}">
        <p14:creationId xmlns="" xmlns:p14="http://schemas.microsoft.com/office/powerpoint/2010/main" val="24631325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5726CF-5375-43A5-B849-C8292F2983D0}" type="slidenum">
              <a:rPr lang="en-US" smtClean="0"/>
              <a:pPr/>
              <a:t>52</a:t>
            </a:fld>
            <a:endParaRPr lang="en-US"/>
          </a:p>
        </p:txBody>
      </p:sp>
    </p:spTree>
    <p:extLst>
      <p:ext uri="{BB962C8B-B14F-4D97-AF65-F5344CB8AC3E}">
        <p14:creationId xmlns="" xmlns:p14="http://schemas.microsoft.com/office/powerpoint/2010/main" val="22827653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86A639-958E-4CAB-AD28-12D222E1473E}"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86A639-958E-4CAB-AD28-12D222E1473E}"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p:spPr>
      </p:sp>
      <p:sp>
        <p:nvSpPr>
          <p:cNvPr id="223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F942F0E-343B-4207-B401-AE764CBB4031}" type="slidenum">
              <a:rPr lang="en-IN" smtClean="0">
                <a:solidFill>
                  <a:prstClr val="black"/>
                </a:solidFill>
              </a:rPr>
              <a:pPr>
                <a:defRPr/>
              </a:pPr>
              <a:t>55</a:t>
            </a:fld>
            <a:endParaRPr lang="en-IN">
              <a:solidFill>
                <a:prstClr val="black"/>
              </a:solidFill>
            </a:endParaRPr>
          </a:p>
        </p:txBody>
      </p:sp>
    </p:spTree>
    <p:extLst>
      <p:ext uri="{BB962C8B-B14F-4D97-AF65-F5344CB8AC3E}">
        <p14:creationId xmlns="" xmlns:p14="http://schemas.microsoft.com/office/powerpoint/2010/main" val="4283032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3393F-D72D-4D59-90EB-C3A2E3EDE393}" type="slidenum">
              <a:rPr lang="en-IN" smtClean="0"/>
              <a:pPr/>
              <a:t>56</a:t>
            </a:fld>
            <a:endParaRPr lang="en-IN"/>
          </a:p>
        </p:txBody>
      </p:sp>
    </p:spTree>
    <p:extLst>
      <p:ext uri="{BB962C8B-B14F-4D97-AF65-F5344CB8AC3E}">
        <p14:creationId xmlns="" xmlns:p14="http://schemas.microsoft.com/office/powerpoint/2010/main" val="556404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p:spPr>
      </p:sp>
      <p:sp>
        <p:nvSpPr>
          <p:cNvPr id="233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9A0168D-4263-4314-B357-D388BBCD5F69}" type="slidenum">
              <a:rPr lang="en-US" smtClean="0">
                <a:solidFill>
                  <a:prstClr val="black"/>
                </a:solidFill>
              </a:rPr>
              <a:pPr>
                <a:defRPr/>
              </a:pPr>
              <a:t>57</a:t>
            </a:fld>
            <a:endParaRPr lang="en-US">
              <a:solidFill>
                <a:prstClr val="black"/>
              </a:solidFill>
            </a:endParaRPr>
          </a:p>
        </p:txBody>
      </p:sp>
    </p:spTree>
    <p:extLst>
      <p:ext uri="{BB962C8B-B14F-4D97-AF65-F5344CB8AC3E}">
        <p14:creationId xmlns="" xmlns:p14="http://schemas.microsoft.com/office/powerpoint/2010/main" val="9921994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3EC3EEB-4085-4B25-A3B8-779DA83427FE}"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FEE3850-3ED0-43C8-9DCA-4C8E40AFF4F4}"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3A15A32-B68B-49AE-9C26-4FE9AE213BEF}" type="slidenum">
              <a:rPr lang="en-IN" smtClean="0"/>
              <a:pPr>
                <a:defRPr/>
              </a:pPr>
              <a:t>6</a:t>
            </a:fld>
            <a:endParaRPr lang="en-I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p:spPr>
      </p:sp>
      <p:sp>
        <p:nvSpPr>
          <p:cNvPr id="237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43E0DA9-2E30-4CDF-9EFB-265363E5A66F}" type="slidenum">
              <a:rPr lang="en-US" smtClean="0">
                <a:solidFill>
                  <a:prstClr val="black"/>
                </a:solidFill>
              </a:rPr>
              <a:pPr>
                <a:defRPr/>
              </a:pPr>
              <a:t>60</a:t>
            </a:fld>
            <a:endParaRPr lang="en-US">
              <a:solidFill>
                <a:prstClr val="black"/>
              </a:solidFill>
            </a:endParaRPr>
          </a:p>
        </p:txBody>
      </p:sp>
    </p:spTree>
    <p:extLst>
      <p:ext uri="{BB962C8B-B14F-4D97-AF65-F5344CB8AC3E}">
        <p14:creationId xmlns="" xmlns:p14="http://schemas.microsoft.com/office/powerpoint/2010/main" val="26502447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3393F-D72D-4D59-90EB-C3A2E3EDE393}" type="slidenum">
              <a:rPr lang="en-IN" smtClean="0"/>
              <a:pPr/>
              <a:t>61</a:t>
            </a:fld>
            <a:endParaRPr lang="en-IN"/>
          </a:p>
        </p:txBody>
      </p:sp>
    </p:spTree>
    <p:extLst>
      <p:ext uri="{BB962C8B-B14F-4D97-AF65-F5344CB8AC3E}">
        <p14:creationId xmlns="" xmlns:p14="http://schemas.microsoft.com/office/powerpoint/2010/main" val="556404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8CD7D8-4465-485F-AD0D-7A647FDF6075}" type="slidenum">
              <a:rPr lang="en-US" smtClean="0"/>
              <a:pPr/>
              <a:t>62</a:t>
            </a:fld>
            <a:endParaRPr lang="en-US"/>
          </a:p>
        </p:txBody>
      </p:sp>
    </p:spTree>
    <p:extLst>
      <p:ext uri="{BB962C8B-B14F-4D97-AF65-F5344CB8AC3E}">
        <p14:creationId xmlns="" xmlns:p14="http://schemas.microsoft.com/office/powerpoint/2010/main" val="24101736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E665DDD-4A4B-4464-9C10-75C0EF952145}" type="slidenum">
              <a:rPr lang="en-IN" smtClean="0"/>
              <a:pPr>
                <a:defRPr/>
              </a:pPr>
              <a:t>63</a:t>
            </a:fld>
            <a:endParaRPr lang="en-IN"/>
          </a:p>
        </p:txBody>
      </p:sp>
    </p:spTree>
    <p:extLst>
      <p:ext uri="{BB962C8B-B14F-4D97-AF65-F5344CB8AC3E}">
        <p14:creationId xmlns="" xmlns:p14="http://schemas.microsoft.com/office/powerpoint/2010/main" val="14951653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Acute hepatic insult leads to mobilization of HSC and proliferation of canal of hering stem cells. This leads to oval cell proliferation and ultimately to hepatic regeneration. G-CSF therapy induces proliferation of HSC, or may directly stimulate hepatic regeneration thru activation of hepatic stellate cells </a:t>
            </a:r>
          </a:p>
        </p:txBody>
      </p:sp>
      <p:sp>
        <p:nvSpPr>
          <p:cNvPr id="4" name="Slide Number Placeholder 3"/>
          <p:cNvSpPr>
            <a:spLocks noGrp="1"/>
          </p:cNvSpPr>
          <p:nvPr>
            <p:ph type="sldNum" sz="quarter" idx="5"/>
          </p:nvPr>
        </p:nvSpPr>
        <p:spPr/>
        <p:txBody>
          <a:bodyPr/>
          <a:lstStyle/>
          <a:p>
            <a:pPr>
              <a:defRPr/>
            </a:pPr>
            <a:fld id="{9E0EE21B-857A-413F-8E2B-47B77EEE538B}" type="slidenum">
              <a:rPr lang="en-US" smtClean="0"/>
              <a:pPr>
                <a:defRPr/>
              </a:pPr>
              <a:t>64</a:t>
            </a:fld>
            <a:endParaRPr lang="en-US"/>
          </a:p>
        </p:txBody>
      </p:sp>
    </p:spTree>
    <p:extLst>
      <p:ext uri="{BB962C8B-B14F-4D97-AF65-F5344CB8AC3E}">
        <p14:creationId xmlns="" xmlns:p14="http://schemas.microsoft.com/office/powerpoint/2010/main" val="21103497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3393F-D72D-4D59-90EB-C3A2E3EDE393}" type="slidenum">
              <a:rPr lang="en-IN" smtClean="0"/>
              <a:pPr/>
              <a:t>65</a:t>
            </a:fld>
            <a:endParaRPr lang="en-IN"/>
          </a:p>
        </p:txBody>
      </p:sp>
    </p:spTree>
    <p:extLst>
      <p:ext uri="{BB962C8B-B14F-4D97-AF65-F5344CB8AC3E}">
        <p14:creationId xmlns="" xmlns:p14="http://schemas.microsoft.com/office/powerpoint/2010/main" val="14004561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A1EDB7-E3F6-4A84-BE7E-488B511DA7D7}" type="slidenum">
              <a:rPr lang="en-US" smtClean="0"/>
              <a:pPr/>
              <a:t>67</a:t>
            </a:fld>
            <a:endParaRPr lang="en-US"/>
          </a:p>
        </p:txBody>
      </p:sp>
    </p:spTree>
    <p:extLst>
      <p:ext uri="{BB962C8B-B14F-4D97-AF65-F5344CB8AC3E}">
        <p14:creationId xmlns="" xmlns:p14="http://schemas.microsoft.com/office/powerpoint/2010/main" val="38963891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0B3B1C-2A97-447F-A51E-811D4B344D23}" type="slidenum">
              <a:rPr lang="en-US" altLang="zh-CN" smtClean="0"/>
              <a:pPr>
                <a:defRPr/>
              </a:pPr>
              <a:t>68</a:t>
            </a:fld>
            <a:endParaRPr lang="en-US" altLang="zh-C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8A6FBE-D61B-4D2F-9B61-84B50AE11BD5}" type="slidenum">
              <a:rPr lang="en-US" altLang="zh-TW" smtClean="0"/>
              <a:pPr/>
              <a:t>69</a:t>
            </a:fld>
            <a:endParaRPr lang="en-US" altLang="zh-TW"/>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1A3014-3E6D-4542-90D3-D9E4C6474FAF}" type="slidenum">
              <a:rPr lang="en-US" smtClean="0"/>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273B7E-8CEB-4FA4-9F4E-A2D80DB9E32D}" type="slidenum">
              <a:rPr lang="en-IN" smtClean="0"/>
              <a:pPr>
                <a:defRPr/>
              </a:pPr>
              <a:t>7</a:t>
            </a:fld>
            <a:endParaRPr lang="en-IN"/>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61F888-5D40-445C-B7CE-5F512D01D9F3}" type="slidenum">
              <a:rPr lang="en-US" smtClean="0"/>
              <a:pPr/>
              <a:t>71</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p:spPr>
      </p:sp>
      <p:sp>
        <p:nvSpPr>
          <p:cNvPr id="238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F459ED3-05ED-47E6-9A8D-2FD08BEC3070}" type="slidenum">
              <a:rPr lang="en-IN" smtClean="0"/>
              <a:pPr>
                <a:defRPr/>
              </a:pPr>
              <a:t>72</a:t>
            </a:fld>
            <a:endParaRPr lang="en-IN"/>
          </a:p>
        </p:txBody>
      </p:sp>
    </p:spTree>
    <p:extLst>
      <p:ext uri="{BB962C8B-B14F-4D97-AF65-F5344CB8AC3E}">
        <p14:creationId xmlns="" xmlns:p14="http://schemas.microsoft.com/office/powerpoint/2010/main" val="32516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BA18C20-4764-49C3-8495-243CFAAE925A}" type="slidenum">
              <a:rPr lang="en-IN" smtClean="0"/>
              <a:pPr>
                <a:defRPr/>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8067FAB-F4F5-4DBB-AACB-645D138C257C}" type="slidenum">
              <a:rPr lang="en-IN" smtClean="0"/>
              <a:pPr>
                <a:defRPr/>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72178F-C9D2-413D-A205-C70E50109D6A}"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B8837-9D62-4746-A9B5-B79FEE2CC2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2178F-C9D2-413D-A205-C70E50109D6A}"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B8837-9D62-4746-A9B5-B79FEE2CC2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2178F-C9D2-413D-A205-C70E50109D6A}"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B8837-9D62-4746-A9B5-B79FEE2CC20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sz="1800" b="0">
                <a:solidFill>
                  <a:schemeClr val="tx1"/>
                </a:solidFill>
              </a:defRPr>
            </a:lvl1pPr>
          </a:lstStyle>
          <a:p>
            <a:pPr>
              <a:defRPr/>
            </a:pPr>
            <a:r>
              <a:rPr lang="en-US">
                <a:solidFill>
                  <a:srgbClr val="000000"/>
                </a:solidFill>
              </a:rPr>
              <a:t>www.aclf.in </a:t>
            </a:r>
          </a:p>
          <a:p>
            <a:pPr>
              <a:defRPr/>
            </a:pPr>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CC072A97-2384-4136-BAB6-734CC226D1E7}"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2D55B700-5926-499E-B811-3B36F2C195E4}" type="datetimeFigureOut">
              <a:rPr lang="en-US">
                <a:solidFill>
                  <a:srgbClr val="000000">
                    <a:tint val="75000"/>
                  </a:srgbClr>
                </a:solidFill>
              </a:rPr>
              <a:pPr>
                <a:defRPr/>
              </a:pPr>
              <a:t>8/26/2014</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E5D4BD00-212D-48FE-A05E-34AD7D78A2D1}"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EAA421A4-CBDF-4538-A9D8-4DC152F24C1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zh-TW"/>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zh-TW"/>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46F1DFF1-720A-4062-B4C0-752E9AA2C7DF}" type="slidenum">
              <a:rPr lang="en-US" altLang="zh-TW"/>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z="1800" b="0">
                <a:solidFill>
                  <a:srgbClr val="CC0000"/>
                </a:solidFill>
                <a:latin typeface="Arial" charset="0"/>
              </a:defRPr>
            </a:lvl1pPr>
          </a:lstStyle>
          <a:p>
            <a:pPr>
              <a:defRPr/>
            </a:pPr>
            <a:r>
              <a:rPr lang="en-US"/>
              <a:t>www.aclf.in</a:t>
            </a:r>
            <a:r>
              <a:rPr lang="en-US">
                <a:solidFill>
                  <a:prstClr val="black"/>
                </a:solidFill>
              </a:rPr>
              <a:t> </a:t>
            </a:r>
          </a:p>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BD3B2C-565B-4A21-B3A7-71C6A10B48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800" b="0">
                <a:solidFill>
                  <a:srgbClr val="CC0000"/>
                </a:solidFill>
                <a:latin typeface="Arial" charset="0"/>
              </a:defRPr>
            </a:lvl1pPr>
          </a:lstStyle>
          <a:p>
            <a:pPr>
              <a:defRPr/>
            </a:pPr>
            <a:r>
              <a:rPr lang="en-US"/>
              <a:t>www.aclf.in</a:t>
            </a:r>
            <a:r>
              <a:rPr lang="en-US">
                <a:solidFill>
                  <a:prstClr val="black"/>
                </a:solidFill>
              </a:rPr>
              <a:t> </a:t>
            </a:r>
          </a:p>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94629C-FFBF-470D-A004-045678FED21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1800" b="0">
                <a:solidFill>
                  <a:srgbClr val="CC0000"/>
                </a:solidFill>
                <a:latin typeface="Arial" charset="0"/>
              </a:defRPr>
            </a:lvl1pPr>
          </a:lstStyle>
          <a:p>
            <a:pPr>
              <a:defRPr/>
            </a:pPr>
            <a:r>
              <a:rPr lang="en-US"/>
              <a:t>www.aclf.in</a:t>
            </a:r>
            <a:r>
              <a:rPr lang="en-US">
                <a:solidFill>
                  <a:prstClr val="black"/>
                </a:solidFill>
              </a:rPr>
              <a:t> </a:t>
            </a:r>
          </a:p>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987E14-4C2E-41DE-B235-A65F5478F15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z="1800" b="0">
                <a:solidFill>
                  <a:srgbClr val="CC0000"/>
                </a:solidFill>
                <a:latin typeface="Arial" charset="0"/>
              </a:defRPr>
            </a:lvl1pPr>
          </a:lstStyle>
          <a:p>
            <a:pPr>
              <a:defRPr/>
            </a:pPr>
            <a:r>
              <a:rPr lang="en-US"/>
              <a:t>www.aclf.in</a:t>
            </a:r>
            <a:r>
              <a:rPr lang="en-US">
                <a:solidFill>
                  <a:prstClr val="black"/>
                </a:solidFill>
              </a:rPr>
              <a:t> </a:t>
            </a:r>
          </a:p>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FF7401-1E93-490D-BDCB-D5F64AE388E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2178F-C9D2-413D-A205-C70E50109D6A}"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B8837-9D62-4746-A9B5-B79FEE2CC20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z="1800" b="0">
                <a:solidFill>
                  <a:srgbClr val="CC0000"/>
                </a:solidFill>
                <a:latin typeface="Arial" charset="0"/>
              </a:defRPr>
            </a:lvl1pPr>
          </a:lstStyle>
          <a:p>
            <a:pPr>
              <a:defRPr/>
            </a:pPr>
            <a:r>
              <a:rPr lang="en-US"/>
              <a:t>www.aclf.in</a:t>
            </a:r>
            <a:r>
              <a:rPr lang="en-US">
                <a:solidFill>
                  <a:prstClr val="black"/>
                </a:solidFill>
              </a:rPr>
              <a:t> </a:t>
            </a:r>
          </a:p>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B8EC3B-8F90-4913-83C6-B73E6606C18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z="1800" b="0">
                <a:solidFill>
                  <a:srgbClr val="CC0000"/>
                </a:solidFill>
                <a:latin typeface="Arial" charset="0"/>
              </a:defRPr>
            </a:lvl1pPr>
          </a:lstStyle>
          <a:p>
            <a:pPr>
              <a:defRPr/>
            </a:pPr>
            <a:r>
              <a:rPr lang="en-US"/>
              <a:t>www.aclf.in</a:t>
            </a:r>
            <a:r>
              <a:rPr lang="en-US">
                <a:solidFill>
                  <a:prstClr val="black"/>
                </a:solidFill>
              </a:rPr>
              <a:t> </a:t>
            </a:r>
          </a:p>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C9A0E72-8E74-46A7-9F61-1528064943E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z="1800" b="0">
                <a:solidFill>
                  <a:srgbClr val="CC0000"/>
                </a:solidFill>
                <a:latin typeface="Arial" charset="0"/>
              </a:defRPr>
            </a:lvl1pPr>
          </a:lstStyle>
          <a:p>
            <a:pPr>
              <a:defRPr/>
            </a:pPr>
            <a:r>
              <a:rPr lang="en-US"/>
              <a:t>www.aclf.in</a:t>
            </a:r>
            <a:r>
              <a:rPr lang="en-US">
                <a:solidFill>
                  <a:prstClr val="black"/>
                </a:solidFill>
              </a:rPr>
              <a:t> </a:t>
            </a:r>
          </a:p>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429BAD4-C75A-4170-84D0-B4DA89C656A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z="1800" b="0">
                <a:solidFill>
                  <a:srgbClr val="CC0000"/>
                </a:solidFill>
                <a:latin typeface="Arial" charset="0"/>
              </a:defRPr>
            </a:lvl1pPr>
          </a:lstStyle>
          <a:p>
            <a:pPr>
              <a:defRPr/>
            </a:pPr>
            <a:r>
              <a:rPr lang="en-US"/>
              <a:t>www.aclf.in</a:t>
            </a:r>
            <a:r>
              <a:rPr lang="en-US">
                <a:solidFill>
                  <a:prstClr val="black"/>
                </a:solidFill>
              </a:rPr>
              <a:t> </a:t>
            </a:r>
          </a:p>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93435DB-6070-473B-B30A-A6749758709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z="1800" b="0">
                <a:solidFill>
                  <a:srgbClr val="CC0000"/>
                </a:solidFill>
                <a:latin typeface="Arial" charset="0"/>
              </a:defRPr>
            </a:lvl1pPr>
          </a:lstStyle>
          <a:p>
            <a:pPr>
              <a:defRPr/>
            </a:pPr>
            <a:r>
              <a:rPr lang="en-US"/>
              <a:t>www.aclf.in</a:t>
            </a:r>
            <a:r>
              <a:rPr lang="en-US">
                <a:solidFill>
                  <a:prstClr val="black"/>
                </a:solidFill>
              </a:rPr>
              <a:t> </a:t>
            </a:r>
          </a:p>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CB5B74A-7E0D-4BE2-9186-A1538F07F69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800" b="0">
                <a:solidFill>
                  <a:srgbClr val="CC0000"/>
                </a:solidFill>
                <a:latin typeface="Arial" charset="0"/>
              </a:defRPr>
            </a:lvl1pPr>
          </a:lstStyle>
          <a:p>
            <a:pPr>
              <a:defRPr/>
            </a:pPr>
            <a:r>
              <a:rPr lang="en-US"/>
              <a:t>www.aclf.in</a:t>
            </a:r>
            <a:r>
              <a:rPr lang="en-US">
                <a:solidFill>
                  <a:prstClr val="black"/>
                </a:solidFill>
              </a:rPr>
              <a:t> </a:t>
            </a:r>
          </a:p>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75199E-35E0-4220-A3A1-9F581B9C5A5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800" b="0">
                <a:solidFill>
                  <a:srgbClr val="CC0000"/>
                </a:solidFill>
                <a:latin typeface="Arial" charset="0"/>
              </a:defRPr>
            </a:lvl1pPr>
          </a:lstStyle>
          <a:p>
            <a:pPr>
              <a:defRPr/>
            </a:pPr>
            <a:r>
              <a:rPr lang="en-US"/>
              <a:t>www.aclf.in</a:t>
            </a:r>
            <a:r>
              <a:rPr lang="en-US">
                <a:solidFill>
                  <a:prstClr val="black"/>
                </a:solidFill>
              </a:rPr>
              <a:t> </a:t>
            </a:r>
          </a:p>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D8C707-5924-43CE-AFA0-C7A96D5CD5E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sz="1800" b="0">
                <a:solidFill>
                  <a:srgbClr val="CC0000"/>
                </a:solidFill>
                <a:latin typeface="Arial" charset="0"/>
              </a:defRPr>
            </a:lvl1pPr>
          </a:lstStyle>
          <a:p>
            <a:pPr>
              <a:defRPr/>
            </a:pPr>
            <a:r>
              <a:rPr lang="en-US"/>
              <a:t>www.aclf.in</a:t>
            </a:r>
            <a:r>
              <a:rPr lang="en-US">
                <a:solidFill>
                  <a:prstClr val="black"/>
                </a:solidFill>
              </a:rPr>
              <a:t> </a:t>
            </a:r>
          </a:p>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CC5DA1C-CBA3-4D87-839A-3D5AAC1422A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sz="1800" b="0">
                <a:solidFill>
                  <a:srgbClr val="CC0000"/>
                </a:solidFill>
                <a:latin typeface="Arial" charset="0"/>
              </a:defRPr>
            </a:lvl1pPr>
          </a:lstStyle>
          <a:p>
            <a:pPr>
              <a:defRPr/>
            </a:pPr>
            <a:r>
              <a:rPr lang="en-US"/>
              <a:t>www.aclf.in</a:t>
            </a:r>
            <a:r>
              <a:rPr lang="en-US">
                <a:solidFill>
                  <a:prstClr val="black"/>
                </a:solidFill>
              </a:rPr>
              <a:t> </a:t>
            </a:r>
          </a:p>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B0FDB5-29BA-4FA8-AAF9-6ED82DA8749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sz="1800" b="0">
                <a:solidFill>
                  <a:srgbClr val="CC0000"/>
                </a:solidFill>
                <a:latin typeface="Arial" charset="0"/>
              </a:defRPr>
            </a:lvl1pPr>
          </a:lstStyle>
          <a:p>
            <a:pPr>
              <a:defRPr/>
            </a:pPr>
            <a:r>
              <a:rPr lang="en-US"/>
              <a:t>www.aclf.in</a:t>
            </a:r>
            <a:r>
              <a:rPr lang="en-US">
                <a:solidFill>
                  <a:prstClr val="black"/>
                </a:solidFill>
              </a:rPr>
              <a:t> </a:t>
            </a:r>
          </a:p>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9552AC4F-CB9A-433C-AAB1-7ADDB232B24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72178F-C9D2-413D-A205-C70E50109D6A}"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B8837-9D62-4746-A9B5-B79FEE2CC20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sz="1800" b="0">
                <a:solidFill>
                  <a:srgbClr val="CC0000"/>
                </a:solidFill>
                <a:latin typeface="Arial" charset="0"/>
              </a:defRPr>
            </a:lvl1pPr>
          </a:lstStyle>
          <a:p>
            <a:pPr>
              <a:defRPr/>
            </a:pPr>
            <a:r>
              <a:rPr lang="en-US"/>
              <a:t>www.aclf.in</a:t>
            </a:r>
            <a:r>
              <a:rPr lang="en-US">
                <a:solidFill>
                  <a:prstClr val="black"/>
                </a:solidFill>
              </a:rPr>
              <a:t> </a:t>
            </a:r>
          </a:p>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51AD47-B05F-400E-83D8-51F2F42CE9C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sz="1800" b="0">
                <a:solidFill>
                  <a:srgbClr val="CC0000"/>
                </a:solidFill>
                <a:latin typeface="Arial" charset="0"/>
              </a:defRPr>
            </a:lvl1pPr>
          </a:lstStyle>
          <a:p>
            <a:pPr>
              <a:defRPr/>
            </a:pPr>
            <a:r>
              <a:rPr lang="en-US"/>
              <a:t>www.aclf.in</a:t>
            </a:r>
            <a:r>
              <a:rPr lang="en-US">
                <a:solidFill>
                  <a:prstClr val="black"/>
                </a:solidFill>
              </a:rPr>
              <a:t> </a:t>
            </a:r>
          </a:p>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5D1E357-BFF3-468F-BEF6-67EB13B32F7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sz="1800" b="0">
                <a:solidFill>
                  <a:srgbClr val="CC0000"/>
                </a:solidFill>
                <a:latin typeface="Arial" charset="0"/>
              </a:defRPr>
            </a:lvl1pPr>
          </a:lstStyle>
          <a:p>
            <a:pPr>
              <a:defRPr/>
            </a:pPr>
            <a:r>
              <a:rPr lang="en-US"/>
              <a:t>www.aclf.in</a:t>
            </a:r>
            <a:r>
              <a:rPr lang="en-US">
                <a:solidFill>
                  <a:prstClr val="black"/>
                </a:solidFill>
              </a:rPr>
              <a:t> </a:t>
            </a:r>
          </a:p>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2A937399-B9A9-44A1-BCF7-09F0A25BB8D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72178F-C9D2-413D-A205-C70E50109D6A}" type="datetimeFigureOut">
              <a:rPr lang="en-US" smtClean="0"/>
              <a:pPr/>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B8837-9D62-4746-A9B5-B79FEE2CC2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72178F-C9D2-413D-A205-C70E50109D6A}" type="datetimeFigureOut">
              <a:rPr lang="en-US" smtClean="0"/>
              <a:pPr/>
              <a:t>8/26/2014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3B8837-9D62-4746-A9B5-B79FEE2CC2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72178F-C9D2-413D-A205-C70E50109D6A}" type="datetimeFigureOut">
              <a:rPr lang="en-US" smtClean="0"/>
              <a:pPr/>
              <a:t>8/26/2014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3B8837-9D62-4746-A9B5-B79FEE2CC2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2178F-C9D2-413D-A205-C70E50109D6A}" type="datetimeFigureOut">
              <a:rPr lang="en-US" smtClean="0"/>
              <a:pPr/>
              <a:t>8/26/2014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3B8837-9D62-4746-A9B5-B79FEE2CC2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2178F-C9D2-413D-A205-C70E50109D6A}" type="datetimeFigureOut">
              <a:rPr lang="en-US" smtClean="0"/>
              <a:pPr/>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B8837-9D62-4746-A9B5-B79FEE2CC2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2178F-C9D2-413D-A205-C70E50109D6A}" type="datetimeFigureOut">
              <a:rPr lang="en-US" smtClean="0"/>
              <a:pPr/>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B8837-9D62-4746-A9B5-B79FEE2CC2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hyperlink" Target="http://www.aclf.in/" TargetMode="Externa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2178F-C9D2-413D-A205-C70E50109D6A}" type="datetimeFigureOut">
              <a:rPr lang="en-US" smtClean="0"/>
              <a:pPr/>
              <a:t>8/26/2014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B8837-9D62-4746-A9B5-B79FEE2CC2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0" r:id="rId12"/>
    <p:sldLayoutId id="2147483731" r:id="rId13"/>
    <p:sldLayoutId id="2147483758" r:id="rId14"/>
    <p:sldLayoutId id="214748380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spcBef>
                <a:spcPct val="50000"/>
              </a:spcBef>
              <a:defRPr sz="1200" b="1">
                <a:solidFill>
                  <a:srgbClr val="CC0000"/>
                </a:solidFill>
                <a:latin typeface="Calibri" pitchFamily="34" charset="0"/>
                <a:hlinkClick r:id="rId19"/>
              </a:defRPr>
            </a:lvl1pPr>
          </a:lstStyle>
          <a:p>
            <a:pPr fontAlgn="base">
              <a:spcAft>
                <a:spcPct val="0"/>
              </a:spcAft>
              <a:defRPr/>
            </a:pPr>
            <a:r>
              <a:rPr lang="en-US"/>
              <a:t>www.aclf.in </a:t>
            </a:r>
          </a:p>
          <a:p>
            <a:pPr fontAlgn="base">
              <a:spcAft>
                <a:spcPct val="0"/>
              </a:spcAft>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5564C4A-46FF-42E2-96CE-1037394B1DC8}"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www.aclf.i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www.aclf.i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www.aclf.i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www.aclf.i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www.aclf.i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www.aclf.in/" TargetMode="Externa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aclf.in/" TargetMode="Externa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aclf.i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www.aclf.in/" TargetMode="Externa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hyperlink" Target="http://www.aclf.in/"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www.aclf.in/" TargetMode="External"/><Relationship Id="rId3" Type="http://schemas.openxmlformats.org/officeDocument/2006/relationships/diagramData" Target="../diagrams/data1.xml"/><Relationship Id="rId7"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diagramDrawing" Target="../diagrams/drawing1.xml"/></Relationships>
</file>

<file path=ppt/slides/_rels/slide32.xml.rels><?xml version="1.0" encoding="UTF-8" standalone="yes"?>
<Relationships xmlns="http://schemas.openxmlformats.org/package/2006/relationships"><Relationship Id="rId8" Type="http://schemas.openxmlformats.org/officeDocument/2006/relationships/hyperlink" Target="http://www.aclf.in/" TargetMode="External"/><Relationship Id="rId3" Type="http://schemas.openxmlformats.org/officeDocument/2006/relationships/diagramData" Target="../diagrams/data2.xml"/><Relationship Id="rId7"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diagramDrawing" Target="../diagrams/drawing2.xml"/></Relationships>
</file>

<file path=ppt/slides/_rels/slide33.xml.rels><?xml version="1.0" encoding="UTF-8" standalone="yes"?>
<Relationships xmlns="http://schemas.openxmlformats.org/package/2006/relationships"><Relationship Id="rId3" Type="http://schemas.openxmlformats.org/officeDocument/2006/relationships/hyperlink" Target="http://www.aclf.in/"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hyperlink" Target="http://www.aclf.in/"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aclf.i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aclf.i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aclf.in/" TargetMode="External"/><Relationship Id="rId5" Type="http://schemas.openxmlformats.org/officeDocument/2006/relationships/image" Target="../media/image5.jpeg"/><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hyperlink" Target="http://www.aclf.in/"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8" Type="http://schemas.openxmlformats.org/officeDocument/2006/relationships/hyperlink" Target="http://www.aclf.in/" TargetMode="External"/><Relationship Id="rId3" Type="http://schemas.openxmlformats.org/officeDocument/2006/relationships/image" Target="../media/image16.jpeg"/><Relationship Id="rId7"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8" Type="http://schemas.openxmlformats.org/officeDocument/2006/relationships/hyperlink" Target="http://www.aclf.in/" TargetMode="External"/><Relationship Id="rId3" Type="http://schemas.openxmlformats.org/officeDocument/2006/relationships/image" Target="../media/image20.jpeg"/><Relationship Id="rId7"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www.aclf.in/" TargetMode="Externa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www.aclf.in/" TargetMode="Externa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www.aclf.in/"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www.aclf.in/" TargetMode="External"/><Relationship Id="rId4" Type="http://schemas.openxmlformats.org/officeDocument/2006/relationships/image" Target="../media/image33.jpe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aclf.in/"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7.xml"/><Relationship Id="rId1" Type="http://schemas.openxmlformats.org/officeDocument/2006/relationships/slideLayout" Target="../slideLayouts/slideLayout6.xml"/><Relationship Id="rId5" Type="http://schemas.openxmlformats.org/officeDocument/2006/relationships/hyperlink" Target="http://www.aclf.in/" TargetMode="External"/><Relationship Id="rId4" Type="http://schemas.openxmlformats.org/officeDocument/2006/relationships/image" Target="../media/image4.jpeg"/></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www.aclf.in/" TargetMode="External"/><Relationship Id="rId4" Type="http://schemas.openxmlformats.org/officeDocument/2006/relationships/image" Target="http://www.ilbs.in/contact/images/logo-ilbs19.jpg"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www.aclf.in/" TargetMode="External"/><Relationship Id="rId4" Type="http://schemas.openxmlformats.org/officeDocument/2006/relationships/image" Target="../media/image5.jpeg"/></Relationships>
</file>

<file path=ppt/slides/_rels/slide72.xml.rels><?xml version="1.0" encoding="UTF-8" standalone="yes"?>
<Relationships xmlns="http://schemas.openxmlformats.org/package/2006/relationships"><Relationship Id="rId3" Type="http://schemas.openxmlformats.org/officeDocument/2006/relationships/hyperlink" Target="mailto:shivsarin@gmail.com" TargetMode="External"/><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43.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http://www.ilbs.in/contact/images/logo-ilbs19.jp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5638800" cy="5638800"/>
          </a:xfrm>
          <a:prstGeom prst="rect">
            <a:avLst/>
          </a:prstGeom>
          <a:solidFill>
            <a:srgbClr val="CC9900"/>
          </a:solidFill>
          <a:ln w="9525">
            <a:noFill/>
            <a:miter lim="800000"/>
            <a:headEnd/>
            <a:tailEnd/>
          </a:ln>
        </p:spPr>
        <p:txBody>
          <a:bodyPr wrap="none" anchor="ctr"/>
          <a:lstStyle/>
          <a:p>
            <a:pPr algn="ctr"/>
            <a:endParaRPr lang="en-IN"/>
          </a:p>
        </p:txBody>
      </p:sp>
      <p:sp>
        <p:nvSpPr>
          <p:cNvPr id="13315" name="Rectangle 3"/>
          <p:cNvSpPr>
            <a:spLocks noChangeArrowheads="1"/>
          </p:cNvSpPr>
          <p:nvPr/>
        </p:nvSpPr>
        <p:spPr bwMode="auto">
          <a:xfrm>
            <a:off x="0" y="5638800"/>
            <a:ext cx="5638800" cy="1219200"/>
          </a:xfrm>
          <a:prstGeom prst="rect">
            <a:avLst/>
          </a:prstGeom>
          <a:solidFill>
            <a:srgbClr val="800000"/>
          </a:solidFill>
          <a:ln w="9525">
            <a:noFill/>
            <a:miter lim="800000"/>
            <a:headEnd/>
            <a:tailEnd/>
          </a:ln>
        </p:spPr>
        <p:txBody>
          <a:bodyPr wrap="none" anchor="ctr"/>
          <a:lstStyle/>
          <a:p>
            <a:endParaRPr lang="en-US"/>
          </a:p>
        </p:txBody>
      </p:sp>
      <p:sp>
        <p:nvSpPr>
          <p:cNvPr id="13316" name="Text Box 4"/>
          <p:cNvSpPr txBox="1">
            <a:spLocks noChangeArrowheads="1"/>
          </p:cNvSpPr>
          <p:nvPr/>
        </p:nvSpPr>
        <p:spPr bwMode="auto">
          <a:xfrm>
            <a:off x="0" y="228600"/>
            <a:ext cx="5715000" cy="1416050"/>
          </a:xfrm>
          <a:prstGeom prst="rect">
            <a:avLst/>
          </a:prstGeom>
          <a:noFill/>
          <a:ln w="9525">
            <a:noFill/>
            <a:miter lim="800000"/>
            <a:headEnd/>
            <a:tailEnd/>
          </a:ln>
        </p:spPr>
        <p:txBody>
          <a:bodyPr>
            <a:spAutoFit/>
          </a:bodyPr>
          <a:lstStyle/>
          <a:p>
            <a:pPr>
              <a:spcBef>
                <a:spcPct val="50000"/>
              </a:spcBef>
            </a:pPr>
            <a:r>
              <a:rPr lang="en-US" sz="2800" b="1">
                <a:solidFill>
                  <a:schemeClr val="bg1"/>
                </a:solidFill>
              </a:rPr>
              <a:t>Institute of Liver &amp; Biliary Sciences</a:t>
            </a:r>
          </a:p>
          <a:p>
            <a:pPr>
              <a:spcBef>
                <a:spcPct val="50000"/>
              </a:spcBef>
            </a:pPr>
            <a:endParaRPr lang="en-US" sz="2000" b="1">
              <a:solidFill>
                <a:schemeClr val="accent2"/>
              </a:solidFill>
            </a:endParaRPr>
          </a:p>
        </p:txBody>
      </p:sp>
      <p:pic>
        <p:nvPicPr>
          <p:cNvPr id="13317" name="Picture 5" descr="ILBS 1"/>
          <p:cNvPicPr>
            <a:picLocks noChangeAspect="1" noChangeArrowheads="1"/>
          </p:cNvPicPr>
          <p:nvPr/>
        </p:nvPicPr>
        <p:blipFill>
          <a:blip r:embed="rId3" cstate="print"/>
          <a:srcRect/>
          <a:stretch>
            <a:fillRect/>
          </a:stretch>
        </p:blipFill>
        <p:spPr bwMode="auto">
          <a:xfrm>
            <a:off x="2667000" y="2819400"/>
            <a:ext cx="2895600" cy="1928813"/>
          </a:xfrm>
          <a:prstGeom prst="rect">
            <a:avLst/>
          </a:prstGeom>
          <a:noFill/>
          <a:ln w="9525">
            <a:noFill/>
            <a:miter lim="800000"/>
            <a:headEnd/>
            <a:tailEnd/>
          </a:ln>
        </p:spPr>
      </p:pic>
      <p:sp>
        <p:nvSpPr>
          <p:cNvPr id="13318" name="Text Box 7"/>
          <p:cNvSpPr txBox="1">
            <a:spLocks noChangeArrowheads="1"/>
          </p:cNvSpPr>
          <p:nvPr/>
        </p:nvSpPr>
        <p:spPr bwMode="auto">
          <a:xfrm>
            <a:off x="-685800" y="1981200"/>
            <a:ext cx="7315200" cy="584200"/>
          </a:xfrm>
          <a:prstGeom prst="rect">
            <a:avLst/>
          </a:prstGeom>
          <a:noFill/>
          <a:ln w="9525">
            <a:noFill/>
            <a:miter lim="800000"/>
            <a:headEnd/>
            <a:tailEnd/>
          </a:ln>
        </p:spPr>
        <p:txBody>
          <a:bodyPr>
            <a:spAutoFit/>
          </a:bodyPr>
          <a:lstStyle/>
          <a:p>
            <a:pPr algn="ctr"/>
            <a:r>
              <a:rPr lang="en-US" sz="1600" b="1" i="1">
                <a:latin typeface="Segoe UI" pitchFamily="34" charset="0"/>
              </a:rPr>
              <a:t>Dedicated to Excellence in Patient Care, </a:t>
            </a:r>
          </a:p>
          <a:p>
            <a:pPr algn="ctr"/>
            <a:r>
              <a:rPr lang="en-US" sz="1600" b="1" i="1">
                <a:latin typeface="Segoe UI" pitchFamily="34" charset="0"/>
              </a:rPr>
              <a:t>Teaching &amp; Research in Liver &amp; Biliary Diseases</a:t>
            </a:r>
          </a:p>
        </p:txBody>
      </p:sp>
      <p:sp>
        <p:nvSpPr>
          <p:cNvPr id="13319" name="Text Box 8"/>
          <p:cNvSpPr txBox="1">
            <a:spLocks noChangeArrowheads="1"/>
          </p:cNvSpPr>
          <p:nvPr/>
        </p:nvSpPr>
        <p:spPr bwMode="auto">
          <a:xfrm>
            <a:off x="76200" y="6027738"/>
            <a:ext cx="5435600" cy="830262"/>
          </a:xfrm>
          <a:prstGeom prst="rect">
            <a:avLst/>
          </a:prstGeom>
          <a:noFill/>
          <a:ln w="9525">
            <a:noFill/>
            <a:miter lim="800000"/>
            <a:headEnd/>
            <a:tailEnd/>
          </a:ln>
        </p:spPr>
        <p:txBody>
          <a:bodyPr>
            <a:spAutoFit/>
          </a:bodyPr>
          <a:lstStyle/>
          <a:p>
            <a:pPr algn="ctr"/>
            <a:r>
              <a:rPr lang="en-US" sz="2000" b="1">
                <a:solidFill>
                  <a:schemeClr val="bg1"/>
                </a:solidFill>
              </a:rPr>
              <a:t>Vasant Kunj, New  Delhi, India</a:t>
            </a:r>
          </a:p>
          <a:p>
            <a:pPr algn="ctr"/>
            <a:r>
              <a:rPr lang="en-US" sz="2800" b="1">
                <a:solidFill>
                  <a:schemeClr val="bg1"/>
                </a:solidFill>
              </a:rPr>
              <a:t>www.ilbs.in</a:t>
            </a:r>
          </a:p>
        </p:txBody>
      </p:sp>
      <p:pic>
        <p:nvPicPr>
          <p:cNvPr id="13320" name="Picture 9" descr="271698_86228410"/>
          <p:cNvPicPr>
            <a:picLocks noChangeAspect="1" noChangeArrowheads="1"/>
          </p:cNvPicPr>
          <p:nvPr/>
        </p:nvPicPr>
        <p:blipFill>
          <a:blip r:embed="rId4" cstate="print"/>
          <a:srcRect/>
          <a:stretch>
            <a:fillRect/>
          </a:stretch>
        </p:blipFill>
        <p:spPr bwMode="auto">
          <a:xfrm>
            <a:off x="0" y="4800600"/>
            <a:ext cx="914400" cy="857250"/>
          </a:xfrm>
          <a:prstGeom prst="rect">
            <a:avLst/>
          </a:prstGeom>
          <a:noFill/>
          <a:ln w="9525">
            <a:noFill/>
            <a:miter lim="800000"/>
            <a:headEnd/>
            <a:tailEnd/>
          </a:ln>
        </p:spPr>
      </p:pic>
      <p:pic>
        <p:nvPicPr>
          <p:cNvPr id="13321" name="Picture 10"/>
          <p:cNvPicPr>
            <a:picLocks noChangeAspect="1" noChangeArrowheads="1"/>
          </p:cNvPicPr>
          <p:nvPr/>
        </p:nvPicPr>
        <p:blipFill>
          <a:blip r:embed="rId5" cstate="print"/>
          <a:srcRect/>
          <a:stretch>
            <a:fillRect/>
          </a:stretch>
        </p:blipFill>
        <p:spPr bwMode="auto">
          <a:xfrm>
            <a:off x="0" y="2819400"/>
            <a:ext cx="2743200" cy="1943100"/>
          </a:xfrm>
          <a:prstGeom prst="rect">
            <a:avLst/>
          </a:prstGeom>
          <a:noFill/>
          <a:ln w="9525">
            <a:noFill/>
            <a:miter lim="800000"/>
            <a:headEnd/>
            <a:tailEnd/>
          </a:ln>
        </p:spPr>
      </p:pic>
      <p:pic>
        <p:nvPicPr>
          <p:cNvPr id="13322" name="Picture 11" descr="ilbslogo"/>
          <p:cNvPicPr>
            <a:picLocks noChangeAspect="1" noChangeArrowheads="1"/>
          </p:cNvPicPr>
          <p:nvPr/>
        </p:nvPicPr>
        <p:blipFill>
          <a:blip r:embed="rId6" cstate="print"/>
          <a:srcRect/>
          <a:stretch>
            <a:fillRect/>
          </a:stretch>
        </p:blipFill>
        <p:spPr bwMode="auto">
          <a:xfrm>
            <a:off x="8153400" y="6000750"/>
            <a:ext cx="990600" cy="857250"/>
          </a:xfrm>
          <a:prstGeom prst="rect">
            <a:avLst/>
          </a:prstGeom>
          <a:noFill/>
          <a:ln w="9525">
            <a:noFill/>
            <a:miter lim="800000"/>
            <a:headEnd/>
            <a:tailEnd/>
          </a:ln>
        </p:spPr>
      </p:pic>
      <p:sp>
        <p:nvSpPr>
          <p:cNvPr id="13323" name="Text Box 12"/>
          <p:cNvSpPr txBox="1">
            <a:spLocks noChangeArrowheads="1"/>
          </p:cNvSpPr>
          <p:nvPr/>
        </p:nvSpPr>
        <p:spPr bwMode="auto">
          <a:xfrm>
            <a:off x="1143000" y="4876800"/>
            <a:ext cx="4648200" cy="646113"/>
          </a:xfrm>
          <a:prstGeom prst="rect">
            <a:avLst/>
          </a:prstGeom>
          <a:noFill/>
          <a:ln w="9525">
            <a:noFill/>
            <a:miter lim="800000"/>
            <a:headEnd/>
            <a:tailEnd/>
          </a:ln>
        </p:spPr>
        <p:txBody>
          <a:bodyPr>
            <a:spAutoFit/>
          </a:bodyPr>
          <a:lstStyle/>
          <a:p>
            <a:pPr>
              <a:spcBef>
                <a:spcPct val="50000"/>
              </a:spcBef>
            </a:pPr>
            <a:r>
              <a:rPr lang="en-US" sz="3600" b="1">
                <a:solidFill>
                  <a:schemeClr val="bg1"/>
                </a:solidFill>
              </a:rPr>
              <a:t>A Deemed University</a:t>
            </a:r>
          </a:p>
        </p:txBody>
      </p:sp>
      <p:sp>
        <p:nvSpPr>
          <p:cNvPr id="13324" name="Rectangle 13"/>
          <p:cNvSpPr>
            <a:spLocks noChangeArrowheads="1"/>
          </p:cNvSpPr>
          <p:nvPr/>
        </p:nvSpPr>
        <p:spPr bwMode="auto">
          <a:xfrm>
            <a:off x="5791200" y="1371600"/>
            <a:ext cx="3352800" cy="1077218"/>
          </a:xfrm>
          <a:prstGeom prst="rect">
            <a:avLst/>
          </a:prstGeom>
          <a:solidFill>
            <a:srgbClr val="E6E6A2"/>
          </a:solidFill>
          <a:ln w="9525">
            <a:noFill/>
            <a:miter lim="800000"/>
            <a:headEnd/>
            <a:tailEnd/>
          </a:ln>
        </p:spPr>
        <p:txBody>
          <a:bodyPr>
            <a:spAutoFit/>
          </a:bodyPr>
          <a:lstStyle/>
          <a:p>
            <a:pPr algn="ctr"/>
            <a:r>
              <a:rPr lang="en-US" sz="3200" b="1" dirty="0" smtClean="0">
                <a:solidFill>
                  <a:srgbClr val="C00000"/>
                </a:solidFill>
              </a:rPr>
              <a:t>Acute on Chronic Liver Failure: 2014</a:t>
            </a:r>
            <a:endParaRPr lang="en-US" sz="3200" b="1" dirty="0">
              <a:solidFill>
                <a:srgbClr val="C00000"/>
              </a:solidFill>
            </a:endParaRPr>
          </a:p>
        </p:txBody>
      </p:sp>
      <p:sp>
        <p:nvSpPr>
          <p:cNvPr id="15" name="Rectangle 14"/>
          <p:cNvSpPr/>
          <p:nvPr/>
        </p:nvSpPr>
        <p:spPr>
          <a:xfrm>
            <a:off x="5486400" y="5181600"/>
            <a:ext cx="3352800" cy="695325"/>
          </a:xfrm>
          <a:prstGeom prst="rect">
            <a:avLst/>
          </a:prstGeom>
        </p:spPr>
        <p:txBody>
          <a:bodyPr>
            <a:spAutoFit/>
          </a:bodyPr>
          <a:lstStyle/>
          <a:p>
            <a:pPr algn="ctr" eaLnBrk="0" hangingPunct="0">
              <a:spcBef>
                <a:spcPct val="20000"/>
              </a:spcBef>
              <a:buClr>
                <a:srgbClr val="FFFF00"/>
              </a:buClr>
              <a:buSzPct val="80000"/>
              <a:defRPr/>
            </a:pPr>
            <a:r>
              <a:rPr lang="en-US" altLang="ja-JP" sz="2000" b="1" kern="0" dirty="0">
                <a:solidFill>
                  <a:srgbClr val="333399"/>
                </a:solidFill>
                <a:latin typeface="Arial"/>
              </a:rPr>
              <a:t>Dr. S K </a:t>
            </a:r>
            <a:r>
              <a:rPr lang="en-US" altLang="ja-JP" sz="2000" b="1" kern="0" dirty="0" err="1">
                <a:solidFill>
                  <a:srgbClr val="333399"/>
                </a:solidFill>
                <a:latin typeface="Arial"/>
              </a:rPr>
              <a:t>Sarin</a:t>
            </a:r>
            <a:endParaRPr lang="en-US" altLang="ja-JP" sz="2000" b="1" kern="0" dirty="0">
              <a:solidFill>
                <a:srgbClr val="333399"/>
              </a:solidFill>
              <a:latin typeface="Arial"/>
            </a:endParaRPr>
          </a:p>
          <a:p>
            <a:pPr algn="ctr" eaLnBrk="0" hangingPunct="0">
              <a:spcBef>
                <a:spcPct val="20000"/>
              </a:spcBef>
              <a:buClr>
                <a:srgbClr val="FFFF00"/>
              </a:buClr>
              <a:buSzPct val="80000"/>
              <a:defRPr/>
            </a:pPr>
            <a:r>
              <a:rPr lang="en-US" altLang="ja-JP" sz="1600" b="1" kern="0" dirty="0">
                <a:solidFill>
                  <a:srgbClr val="990000"/>
                </a:solidFill>
                <a:latin typeface="Arial"/>
              </a:rPr>
              <a:t>shivsarin@gmail.com</a:t>
            </a:r>
            <a:endParaRPr lang="en-US" sz="2000" dirty="0">
              <a:latin typeface="Arial" charset="0"/>
            </a:endParaRPr>
          </a:p>
        </p:txBody>
      </p:sp>
      <p:sp>
        <p:nvSpPr>
          <p:cNvPr id="13326" name="TextBox 15"/>
          <p:cNvSpPr txBox="1">
            <a:spLocks noChangeArrowheads="1"/>
          </p:cNvSpPr>
          <p:nvPr/>
        </p:nvSpPr>
        <p:spPr bwMode="auto">
          <a:xfrm>
            <a:off x="6324600" y="0"/>
            <a:ext cx="2819400" cy="646331"/>
          </a:xfrm>
          <a:prstGeom prst="rect">
            <a:avLst/>
          </a:prstGeom>
          <a:solidFill>
            <a:srgbClr val="FFC000"/>
          </a:solidFill>
          <a:ln w="9525">
            <a:noFill/>
            <a:miter lim="800000"/>
            <a:headEnd/>
            <a:tailEnd/>
          </a:ln>
        </p:spPr>
        <p:txBody>
          <a:bodyPr wrap="square">
            <a:spAutoFit/>
          </a:bodyPr>
          <a:lstStyle/>
          <a:p>
            <a:pPr algn="ctr"/>
            <a:r>
              <a:rPr lang="en-US" dirty="0" smtClean="0"/>
              <a:t>1</a:t>
            </a:r>
            <a:r>
              <a:rPr lang="en-US" baseline="30000" dirty="0" smtClean="0"/>
              <a:t>st</a:t>
            </a:r>
            <a:r>
              <a:rPr lang="en-US" dirty="0" smtClean="0"/>
              <a:t> </a:t>
            </a:r>
            <a:r>
              <a:rPr lang="en-US" dirty="0" err="1" smtClean="0"/>
              <a:t>Transcaucasian</a:t>
            </a:r>
            <a:r>
              <a:rPr lang="en-US" dirty="0" smtClean="0"/>
              <a:t> Conference , Georgia  9.14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8654" name="Group 62"/>
          <p:cNvGraphicFramePr>
            <a:graphicFrameLocks noGrp="1"/>
          </p:cNvGraphicFramePr>
          <p:nvPr>
            <p:ph/>
          </p:nvPr>
        </p:nvGraphicFramePr>
        <p:xfrm>
          <a:off x="304800" y="1143000"/>
          <a:ext cx="8534400" cy="4230624"/>
        </p:xfrm>
        <a:graphic>
          <a:graphicData uri="http://schemas.openxmlformats.org/drawingml/2006/table">
            <a:tbl>
              <a:tblPr/>
              <a:tblGrid>
                <a:gridCol w="2409812"/>
                <a:gridCol w="1857388"/>
                <a:gridCol w="2133600"/>
                <a:gridCol w="21336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bg1"/>
                          </a:solidFill>
                          <a:effectLst/>
                          <a:latin typeface="Arial" charset="0"/>
                          <a:ea typeface="宋体" charset="-122"/>
                        </a:rPr>
                        <a:t>Parameters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bg1"/>
                          </a:solidFill>
                          <a:effectLst/>
                          <a:latin typeface="Arial" charset="0"/>
                          <a:ea typeface="宋体" charset="-122"/>
                        </a:rPr>
                        <a:t>Day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000" b="1" i="0" u="none" strike="noStrike" cap="none" normalizeH="0" baseline="0" dirty="0" smtClean="0">
                        <a:ln>
                          <a:noFill/>
                        </a:ln>
                        <a:solidFill>
                          <a:schemeClr val="bg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000" b="1" i="0" u="none" strike="noStrike" cap="none" normalizeH="0" baseline="0" dirty="0" smtClean="0">
                        <a:ln>
                          <a:noFill/>
                        </a:ln>
                        <a:solidFill>
                          <a:schemeClr val="bg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Platelet (thousand/</a:t>
                      </a:r>
                      <a:r>
                        <a:rPr kumimoji="0" lang="en-US" altLang="zh-CN" sz="1600" b="1" i="0" u="none" strike="noStrike" cap="none" normalizeH="0" baseline="0" dirty="0" err="1" smtClean="0">
                          <a:ln>
                            <a:noFill/>
                          </a:ln>
                          <a:solidFill>
                            <a:schemeClr val="tx1"/>
                          </a:solidFill>
                          <a:effectLst/>
                          <a:latin typeface="Arial" charset="0"/>
                          <a:ea typeface="宋体" charset="-122"/>
                        </a:rPr>
                        <a:t>cumm</a:t>
                      </a:r>
                      <a:r>
                        <a:rPr kumimoji="0" lang="en-US" altLang="zh-CN" sz="1600" b="1" i="0" u="none" strike="noStrike" cap="none" normalizeH="0" baseline="0" dirty="0" smtClean="0">
                          <a:ln>
                            <a:noFill/>
                          </a:ln>
                          <a:solidFill>
                            <a:schemeClr val="tx1"/>
                          </a:solidFill>
                          <a:effectLst/>
                          <a:latin typeface="Arial" charset="0"/>
                          <a:ea typeface="宋体"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1,56000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Bilirubin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ALT(U/L)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Creatinine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Grade of Vx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TJ Liver Biopsy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Serology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98" name="Text Box 55"/>
          <p:cNvSpPr txBox="1">
            <a:spLocks noChangeArrowheads="1"/>
          </p:cNvSpPr>
          <p:nvPr/>
        </p:nvSpPr>
        <p:spPr bwMode="auto">
          <a:xfrm>
            <a:off x="1066800" y="0"/>
            <a:ext cx="7049687" cy="1200329"/>
          </a:xfrm>
          <a:prstGeom prst="rect">
            <a:avLst/>
          </a:prstGeom>
          <a:noFill/>
          <a:ln w="9525">
            <a:noFill/>
            <a:miter lim="800000"/>
            <a:headEnd/>
            <a:tailEnd/>
          </a:ln>
        </p:spPr>
        <p:txBody>
          <a:bodyPr wrap="none">
            <a:spAutoFit/>
          </a:bodyPr>
          <a:lstStyle/>
          <a:p>
            <a:pPr eaLnBrk="0" hangingPunct="0"/>
            <a:r>
              <a:rPr lang="en-US" altLang="zh-CN" sz="3600" b="1" dirty="0" smtClean="0">
                <a:solidFill>
                  <a:srgbClr val="CC0000"/>
                </a:solidFill>
                <a:ea typeface="宋体" pitchFamily="2" charset="-122"/>
              </a:rPr>
              <a:t>Case 1: On Anti-Tubercular Therapy</a:t>
            </a:r>
          </a:p>
          <a:p>
            <a:pPr eaLnBrk="0" hangingPunct="0"/>
            <a:endParaRPr lang="en-US" altLang="zh-CN" sz="3600" b="1" dirty="0">
              <a:solidFill>
                <a:srgbClr val="CC0000"/>
              </a:solidFill>
              <a:ea typeface="宋体" pitchFamily="2" charset="-122"/>
            </a:endParaRPr>
          </a:p>
        </p:txBody>
      </p:sp>
      <p:pic>
        <p:nvPicPr>
          <p:cNvPr id="83000"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
        <p:nvSpPr>
          <p:cNvPr id="83001" name="Rectangle 7"/>
          <p:cNvSpPr>
            <a:spLocks noChangeArrowheads="1"/>
          </p:cNvSpPr>
          <p:nvPr/>
        </p:nvSpPr>
        <p:spPr bwMode="auto">
          <a:xfrm>
            <a:off x="228600" y="6248400"/>
            <a:ext cx="1509713" cy="369888"/>
          </a:xfrm>
          <a:prstGeom prst="rect">
            <a:avLst/>
          </a:prstGeom>
          <a:noFill/>
          <a:ln w="9525">
            <a:noFill/>
            <a:miter lim="800000"/>
            <a:headEnd/>
            <a:tailEnd/>
          </a:ln>
        </p:spPr>
        <p:txBody>
          <a:bodyPr wrap="none">
            <a:spAutoFit/>
          </a:bodyPr>
          <a:lstStyle/>
          <a:p>
            <a:pPr>
              <a:spcBef>
                <a:spcPct val="50000"/>
              </a:spcBef>
            </a:pPr>
            <a:r>
              <a:rPr lang="en-US" altLang="zh-CN" b="1">
                <a:solidFill>
                  <a:srgbClr val="CC0000"/>
                </a:solidFill>
                <a:ea typeface="宋体" pitchFamily="2" charset="-122"/>
                <a:hlinkClick r:id="rId4"/>
              </a:rPr>
              <a:t>www.aclf.in</a:t>
            </a:r>
            <a:r>
              <a:rPr lang="en-US" altLang="zh-CN">
                <a:solidFill>
                  <a:srgbClr val="000000"/>
                </a:solidFill>
                <a:ea typeface="宋体" pitchFamily="2" charset="-122"/>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8654" name="Group 62"/>
          <p:cNvGraphicFramePr>
            <a:graphicFrameLocks noGrp="1"/>
          </p:cNvGraphicFramePr>
          <p:nvPr>
            <p:ph/>
          </p:nvPr>
        </p:nvGraphicFramePr>
        <p:xfrm>
          <a:off x="304800" y="1143000"/>
          <a:ext cx="8534400" cy="4230624"/>
        </p:xfrm>
        <a:graphic>
          <a:graphicData uri="http://schemas.openxmlformats.org/drawingml/2006/table">
            <a:tbl>
              <a:tblPr/>
              <a:tblGrid>
                <a:gridCol w="2133600"/>
                <a:gridCol w="2133600"/>
                <a:gridCol w="2133600"/>
                <a:gridCol w="21336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bg1"/>
                          </a:solidFill>
                          <a:effectLst/>
                          <a:latin typeface="Arial" charset="0"/>
                          <a:ea typeface="宋体" charset="-122"/>
                        </a:rPr>
                        <a:t>Parameters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bg1"/>
                          </a:solidFill>
                          <a:effectLst/>
                          <a:latin typeface="Arial" charset="0"/>
                          <a:ea typeface="宋体" charset="-122"/>
                        </a:rPr>
                        <a:t>Day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000" b="1" i="0" u="none" strike="noStrike" cap="none" normalizeH="0" baseline="0" dirty="0" smtClean="0">
                        <a:ln>
                          <a:noFill/>
                        </a:ln>
                        <a:solidFill>
                          <a:schemeClr val="bg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000" b="1" i="0" u="none" strike="noStrike" cap="none" normalizeH="0" baseline="0" dirty="0" smtClean="0">
                        <a:ln>
                          <a:noFill/>
                        </a:ln>
                        <a:solidFill>
                          <a:schemeClr val="bg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Platelet (thousand/</a:t>
                      </a:r>
                      <a:r>
                        <a:rPr kumimoji="0" lang="en-US" altLang="zh-CN" sz="1600" b="1" i="0" u="none" strike="noStrike" cap="none" normalizeH="0" baseline="0" dirty="0" err="1" smtClean="0">
                          <a:ln>
                            <a:noFill/>
                          </a:ln>
                          <a:solidFill>
                            <a:schemeClr val="tx1"/>
                          </a:solidFill>
                          <a:effectLst/>
                          <a:latin typeface="Arial" charset="0"/>
                          <a:ea typeface="宋体" charset="-122"/>
                        </a:rPr>
                        <a:t>cumm</a:t>
                      </a:r>
                      <a:r>
                        <a:rPr kumimoji="0" lang="en-US" altLang="zh-CN" sz="1600" b="1" i="0" u="none" strike="noStrike" cap="none" normalizeH="0" baseline="0" dirty="0" smtClean="0">
                          <a:ln>
                            <a:noFill/>
                          </a:ln>
                          <a:solidFill>
                            <a:schemeClr val="tx1"/>
                          </a:solidFill>
                          <a:effectLst/>
                          <a:latin typeface="Arial" charset="0"/>
                          <a:ea typeface="宋体"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1,56000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Bilirubin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ALT(U/L)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Creatinine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Grade of Vx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TJ Liver Biopsy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FF0000"/>
                          </a:solidFill>
                          <a:effectLst/>
                          <a:latin typeface="Arial" charset="0"/>
                          <a:ea typeface="宋体" charset="-122"/>
                        </a:rPr>
                        <a:t>Serology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HBsAg+, Anti HBe+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IgM HBc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98" name="Text Box 55"/>
          <p:cNvSpPr txBox="1">
            <a:spLocks noChangeArrowheads="1"/>
          </p:cNvSpPr>
          <p:nvPr/>
        </p:nvSpPr>
        <p:spPr bwMode="auto">
          <a:xfrm>
            <a:off x="3352800" y="0"/>
            <a:ext cx="3119765" cy="646331"/>
          </a:xfrm>
          <a:prstGeom prst="rect">
            <a:avLst/>
          </a:prstGeom>
          <a:noFill/>
          <a:ln w="9525">
            <a:noFill/>
            <a:miter lim="800000"/>
            <a:headEnd/>
            <a:tailEnd/>
          </a:ln>
        </p:spPr>
        <p:txBody>
          <a:bodyPr wrap="none">
            <a:spAutoFit/>
          </a:bodyPr>
          <a:lstStyle/>
          <a:p>
            <a:pPr eaLnBrk="0" hangingPunct="0"/>
            <a:r>
              <a:rPr lang="en-US" altLang="zh-CN" sz="3600" b="1" dirty="0" smtClean="0">
                <a:solidFill>
                  <a:srgbClr val="CC0000"/>
                </a:solidFill>
                <a:ea typeface="宋体" pitchFamily="2" charset="-122"/>
              </a:rPr>
              <a:t>Case 1: On ATT </a:t>
            </a:r>
            <a:endParaRPr lang="en-US" altLang="zh-CN" sz="3600" b="1" dirty="0">
              <a:solidFill>
                <a:srgbClr val="CC0000"/>
              </a:solidFill>
              <a:ea typeface="宋体" pitchFamily="2" charset="-122"/>
            </a:endParaRPr>
          </a:p>
        </p:txBody>
      </p:sp>
      <p:pic>
        <p:nvPicPr>
          <p:cNvPr id="83000"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
        <p:nvSpPr>
          <p:cNvPr id="83001" name="Rectangle 7"/>
          <p:cNvSpPr>
            <a:spLocks noChangeArrowheads="1"/>
          </p:cNvSpPr>
          <p:nvPr/>
        </p:nvSpPr>
        <p:spPr bwMode="auto">
          <a:xfrm>
            <a:off x="228600" y="6248400"/>
            <a:ext cx="1509713" cy="369888"/>
          </a:xfrm>
          <a:prstGeom prst="rect">
            <a:avLst/>
          </a:prstGeom>
          <a:noFill/>
          <a:ln w="9525">
            <a:noFill/>
            <a:miter lim="800000"/>
            <a:headEnd/>
            <a:tailEnd/>
          </a:ln>
        </p:spPr>
        <p:txBody>
          <a:bodyPr wrap="none">
            <a:spAutoFit/>
          </a:bodyPr>
          <a:lstStyle/>
          <a:p>
            <a:pPr>
              <a:spcBef>
                <a:spcPct val="50000"/>
              </a:spcBef>
            </a:pPr>
            <a:r>
              <a:rPr lang="en-US" altLang="zh-CN" b="1">
                <a:solidFill>
                  <a:srgbClr val="CC0000"/>
                </a:solidFill>
                <a:ea typeface="宋体" pitchFamily="2" charset="-122"/>
                <a:hlinkClick r:id="rId4"/>
              </a:rPr>
              <a:t>www.aclf.in</a:t>
            </a:r>
            <a:r>
              <a:rPr lang="en-US" altLang="zh-CN">
                <a:solidFill>
                  <a:srgbClr val="000000"/>
                </a:solidFill>
                <a:ea typeface="宋体" pitchFamily="2" charset="-122"/>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8654" name="Group 62"/>
          <p:cNvGraphicFramePr>
            <a:graphicFrameLocks noGrp="1"/>
          </p:cNvGraphicFramePr>
          <p:nvPr>
            <p:ph/>
          </p:nvPr>
        </p:nvGraphicFramePr>
        <p:xfrm>
          <a:off x="304800" y="1143000"/>
          <a:ext cx="8534400" cy="5151120"/>
        </p:xfrm>
        <a:graphic>
          <a:graphicData uri="http://schemas.openxmlformats.org/drawingml/2006/table">
            <a:tbl>
              <a:tblPr/>
              <a:tblGrid>
                <a:gridCol w="2133600"/>
                <a:gridCol w="2133600"/>
                <a:gridCol w="2133600"/>
                <a:gridCol w="21336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bg1"/>
                          </a:solidFill>
                          <a:effectLst/>
                          <a:latin typeface="Arial" charset="0"/>
                          <a:ea typeface="宋体" charset="-122"/>
                        </a:rPr>
                        <a:t>Parameters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bg1"/>
                          </a:solidFill>
                          <a:effectLst/>
                          <a:latin typeface="Arial" charset="0"/>
                          <a:ea typeface="宋体" charset="-122"/>
                        </a:rPr>
                        <a:t>Day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000" b="1" i="0" u="none" strike="noStrike" cap="none" normalizeH="0" baseline="0" smtClean="0">
                        <a:ln>
                          <a:noFill/>
                        </a:ln>
                        <a:solidFill>
                          <a:schemeClr val="bg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000" b="1" i="0" u="none" strike="noStrike" cap="none" normalizeH="0" baseline="0" smtClean="0">
                        <a:ln>
                          <a:noFill/>
                        </a:ln>
                        <a:solidFill>
                          <a:schemeClr val="bg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Platelet (thousand/</a:t>
                      </a:r>
                      <a:r>
                        <a:rPr kumimoji="0" lang="en-US" altLang="zh-CN" sz="1600" b="1" i="0" u="none" strike="noStrike" cap="none" normalizeH="0" baseline="0" dirty="0" err="1" smtClean="0">
                          <a:ln>
                            <a:noFill/>
                          </a:ln>
                          <a:solidFill>
                            <a:schemeClr val="tx1"/>
                          </a:solidFill>
                          <a:effectLst/>
                          <a:latin typeface="Arial" charset="0"/>
                          <a:ea typeface="宋体" charset="-122"/>
                        </a:rPr>
                        <a:t>cumm</a:t>
                      </a:r>
                      <a:r>
                        <a:rPr kumimoji="0" lang="en-US" altLang="zh-CN" sz="1600" b="1" i="0" u="none" strike="noStrike" cap="none" normalizeH="0" baseline="0" dirty="0" smtClean="0">
                          <a:ln>
                            <a:noFill/>
                          </a:ln>
                          <a:solidFill>
                            <a:schemeClr val="tx1"/>
                          </a:solidFill>
                          <a:effectLst/>
                          <a:latin typeface="Arial" charset="0"/>
                          <a:ea typeface="宋体"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1,56000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Bilirubin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TLC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ALT(U/L)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Creatinine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Grade of Vx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TJ Liver Biopsy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Serology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smtClean="0">
                        <a:ln>
                          <a:noFill/>
                        </a:ln>
                        <a:solidFill>
                          <a:schemeClr val="tx1"/>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err="1" smtClean="0">
                          <a:ln>
                            <a:noFill/>
                          </a:ln>
                          <a:solidFill>
                            <a:schemeClr val="tx1"/>
                          </a:solidFill>
                          <a:effectLst/>
                          <a:latin typeface="Arial" charset="0"/>
                          <a:ea typeface="宋体" charset="-122"/>
                        </a:rPr>
                        <a:t>HBsAg</a:t>
                      </a:r>
                      <a:r>
                        <a:rPr kumimoji="0" lang="en-US" altLang="zh-CN" sz="1600" b="1" i="0" u="none" strike="noStrike" cap="none" normalizeH="0" baseline="0" dirty="0" smtClean="0">
                          <a:ln>
                            <a:noFill/>
                          </a:ln>
                          <a:solidFill>
                            <a:schemeClr val="tx1"/>
                          </a:solidFill>
                          <a:effectLst/>
                          <a:latin typeface="Arial" charset="0"/>
                          <a:ea typeface="宋体" charset="-122"/>
                        </a:rPr>
                        <a:t>+, Anti </a:t>
                      </a:r>
                      <a:r>
                        <a:rPr kumimoji="0" lang="en-US" altLang="zh-CN" sz="1600" b="1" i="0" u="none" strike="noStrike" cap="none" normalizeH="0" baseline="0" dirty="0" err="1" smtClean="0">
                          <a:ln>
                            <a:noFill/>
                          </a:ln>
                          <a:solidFill>
                            <a:schemeClr val="tx1"/>
                          </a:solidFill>
                          <a:effectLst/>
                          <a:latin typeface="Arial" charset="0"/>
                          <a:ea typeface="宋体" charset="-122"/>
                        </a:rPr>
                        <a:t>HBe</a:t>
                      </a:r>
                      <a:r>
                        <a:rPr kumimoji="0" lang="en-US" altLang="zh-CN" sz="1600" b="1" i="0" u="none" strike="noStrike" cap="none" normalizeH="0" baseline="0" dirty="0" smtClean="0">
                          <a:ln>
                            <a:noFill/>
                          </a:ln>
                          <a:solidFill>
                            <a:schemeClr val="tx1"/>
                          </a:solidFill>
                          <a:effectLst/>
                          <a:latin typeface="Arial" charset="0"/>
                          <a:ea typeface="宋体" charset="-122"/>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err="1" smtClean="0">
                          <a:ln>
                            <a:noFill/>
                          </a:ln>
                          <a:solidFill>
                            <a:schemeClr val="tx1"/>
                          </a:solidFill>
                          <a:effectLst/>
                          <a:latin typeface="Arial" charset="0"/>
                          <a:ea typeface="宋体" charset="-122"/>
                        </a:rPr>
                        <a:t>IgM</a:t>
                      </a:r>
                      <a:r>
                        <a:rPr kumimoji="0" lang="en-US" altLang="zh-CN" sz="1600" b="1" i="0" u="none" strike="noStrike" cap="none" normalizeH="0" baseline="0" dirty="0" smtClean="0">
                          <a:ln>
                            <a:noFill/>
                          </a:ln>
                          <a:solidFill>
                            <a:schemeClr val="tx1"/>
                          </a:solidFill>
                          <a:effectLst/>
                          <a:latin typeface="Arial" charset="0"/>
                          <a:ea typeface="宋体" charset="-122"/>
                        </a:rPr>
                        <a:t> </a:t>
                      </a:r>
                      <a:r>
                        <a:rPr kumimoji="0" lang="en-US" altLang="zh-CN" sz="1600" b="1" i="0" u="none" strike="noStrike" cap="none" normalizeH="0" baseline="0" dirty="0" err="1" smtClean="0">
                          <a:ln>
                            <a:noFill/>
                          </a:ln>
                          <a:solidFill>
                            <a:schemeClr val="tx1"/>
                          </a:solidFill>
                          <a:effectLst/>
                          <a:latin typeface="Arial" charset="0"/>
                          <a:ea typeface="宋体" charset="-122"/>
                        </a:rPr>
                        <a:t>HBc</a:t>
                      </a:r>
                      <a:r>
                        <a:rPr kumimoji="0" lang="en-US" altLang="zh-CN" sz="1600" b="1" i="0" u="none" strike="noStrike" cap="none" normalizeH="0" baseline="0" dirty="0" smtClean="0">
                          <a:ln>
                            <a:noFill/>
                          </a:ln>
                          <a:solidFill>
                            <a:schemeClr val="tx1"/>
                          </a:solidFill>
                          <a:effectLst/>
                          <a:latin typeface="Arial" charset="0"/>
                          <a:ea typeface="宋体" charset="-122"/>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Liver coarse, PV 15.5, </a:t>
                      </a:r>
                      <a:r>
                        <a:rPr kumimoji="0" lang="en-US" altLang="zh-CN" sz="1600" b="1" i="0" u="none" strike="noStrike" cap="none" normalizeH="0" baseline="0" dirty="0" err="1" smtClean="0">
                          <a:ln>
                            <a:noFill/>
                          </a:ln>
                          <a:solidFill>
                            <a:schemeClr val="tx1"/>
                          </a:solidFill>
                          <a:effectLst/>
                          <a:latin typeface="Arial" charset="0"/>
                          <a:ea typeface="宋体" charset="-122"/>
                        </a:rPr>
                        <a:t>Ascites</a:t>
                      </a:r>
                      <a:r>
                        <a:rPr kumimoji="0" lang="en-US" altLang="zh-CN" sz="1600" b="1" i="0" u="none" strike="noStrike" cap="none" normalizeH="0" baseline="0" dirty="0" smtClean="0">
                          <a:ln>
                            <a:noFill/>
                          </a:ln>
                          <a:solidFill>
                            <a:schemeClr val="tx1"/>
                          </a:solidFill>
                          <a:effectLst/>
                          <a:latin typeface="Arial" charset="0"/>
                          <a:ea typeface="宋体" charset="-122"/>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022" name="Text Box 55"/>
          <p:cNvSpPr txBox="1">
            <a:spLocks noChangeArrowheads="1"/>
          </p:cNvSpPr>
          <p:nvPr/>
        </p:nvSpPr>
        <p:spPr bwMode="auto">
          <a:xfrm>
            <a:off x="3352800" y="53975"/>
            <a:ext cx="3119765" cy="1200329"/>
          </a:xfrm>
          <a:prstGeom prst="rect">
            <a:avLst/>
          </a:prstGeom>
          <a:noFill/>
          <a:ln w="9525">
            <a:noFill/>
            <a:miter lim="800000"/>
            <a:headEnd/>
            <a:tailEnd/>
          </a:ln>
        </p:spPr>
        <p:txBody>
          <a:bodyPr wrap="none">
            <a:spAutoFit/>
          </a:bodyPr>
          <a:lstStyle/>
          <a:p>
            <a:pPr eaLnBrk="0" hangingPunct="0"/>
            <a:r>
              <a:rPr lang="en-US" altLang="zh-CN" sz="3600" b="1" dirty="0" smtClean="0">
                <a:solidFill>
                  <a:srgbClr val="CC0000"/>
                </a:solidFill>
                <a:ea typeface="宋体" pitchFamily="2" charset="-122"/>
              </a:rPr>
              <a:t>Case 1: On ATT </a:t>
            </a:r>
            <a:endParaRPr lang="en-US" altLang="zh-CN" sz="3600" b="1" dirty="0">
              <a:solidFill>
                <a:srgbClr val="CC0000"/>
              </a:solidFill>
              <a:ea typeface="宋体" pitchFamily="2" charset="-122"/>
            </a:endParaRPr>
          </a:p>
          <a:p>
            <a:pPr eaLnBrk="0" hangingPunct="0"/>
            <a:endParaRPr lang="en-US" altLang="zh-CN" sz="3600" b="1" dirty="0">
              <a:solidFill>
                <a:srgbClr val="CC0000"/>
              </a:solidFill>
              <a:ea typeface="宋体" pitchFamily="2" charset="-122"/>
            </a:endParaRPr>
          </a:p>
        </p:txBody>
      </p:sp>
      <p:pic>
        <p:nvPicPr>
          <p:cNvPr id="84024"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
        <p:nvSpPr>
          <p:cNvPr id="5" name="Rectangle 4"/>
          <p:cNvSpPr/>
          <p:nvPr/>
        </p:nvSpPr>
        <p:spPr>
          <a:xfrm>
            <a:off x="0" y="6488668"/>
            <a:ext cx="1273682" cy="369332"/>
          </a:xfrm>
          <a:prstGeom prst="rect">
            <a:avLst/>
          </a:prstGeom>
        </p:spPr>
        <p:txBody>
          <a:bodyPr wrap="none">
            <a:spAutoFit/>
          </a:bodyPr>
          <a:lstStyle/>
          <a:p>
            <a:r>
              <a:rPr lang="en-US" dirty="0" smtClean="0">
                <a:hlinkClick r:id="rId4"/>
              </a:rPr>
              <a:t>www.aclf.in</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8654" name="Group 62"/>
          <p:cNvGraphicFramePr>
            <a:graphicFrameLocks noGrp="1"/>
          </p:cNvGraphicFramePr>
          <p:nvPr>
            <p:ph/>
          </p:nvPr>
        </p:nvGraphicFramePr>
        <p:xfrm>
          <a:off x="304800" y="1143000"/>
          <a:ext cx="8534400" cy="4858512"/>
        </p:xfrm>
        <a:graphic>
          <a:graphicData uri="http://schemas.openxmlformats.org/drawingml/2006/table">
            <a:tbl>
              <a:tblPr/>
              <a:tblGrid>
                <a:gridCol w="2133600"/>
                <a:gridCol w="2133600"/>
                <a:gridCol w="2133600"/>
                <a:gridCol w="21336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bg1"/>
                          </a:solidFill>
                          <a:effectLst/>
                          <a:latin typeface="Arial" charset="0"/>
                          <a:ea typeface="宋体" charset="-122"/>
                        </a:rPr>
                        <a:t>Parameters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bg1"/>
                          </a:solidFill>
                          <a:effectLst/>
                          <a:latin typeface="Arial" charset="0"/>
                          <a:ea typeface="宋体" charset="-122"/>
                        </a:rPr>
                        <a:t>Day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bg1"/>
                          </a:solidFill>
                          <a:effectLst/>
                          <a:latin typeface="Arial" charset="0"/>
                          <a:ea typeface="宋体" charset="-122"/>
                        </a:rPr>
                        <a:t>Day 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000" b="1" i="0" u="none" strike="noStrike" cap="none" normalizeH="0" baseline="0" smtClean="0">
                        <a:ln>
                          <a:noFill/>
                        </a:ln>
                        <a:solidFill>
                          <a:schemeClr val="bg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Platelet (thousand/</a:t>
                      </a:r>
                      <a:r>
                        <a:rPr kumimoji="0" lang="en-US" altLang="zh-CN" sz="1600" b="1" i="0" u="none" strike="noStrike" cap="none" normalizeH="0" baseline="0" dirty="0" err="1" smtClean="0">
                          <a:ln>
                            <a:noFill/>
                          </a:ln>
                          <a:solidFill>
                            <a:schemeClr val="tx1"/>
                          </a:solidFill>
                          <a:effectLst/>
                          <a:latin typeface="Arial" charset="0"/>
                          <a:ea typeface="宋体" charset="-122"/>
                        </a:rPr>
                        <a:t>cumm</a:t>
                      </a:r>
                      <a:r>
                        <a:rPr kumimoji="0" lang="en-US" altLang="zh-CN" sz="1600" b="1" i="0" u="none" strike="noStrike" cap="none" normalizeH="0" baseline="0" dirty="0" smtClean="0">
                          <a:ln>
                            <a:noFill/>
                          </a:ln>
                          <a:solidFill>
                            <a:schemeClr val="tx1"/>
                          </a:solidFill>
                          <a:effectLst/>
                          <a:latin typeface="Arial" charset="0"/>
                          <a:ea typeface="宋体"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1,56000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1,43000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Bilirubin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47.0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TLC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9,400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24,000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ALT(U/L)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Creatinine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Grade of Vx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FF0000"/>
                          </a:solidFill>
                          <a:effectLst/>
                          <a:latin typeface="Arial" charset="0"/>
                          <a:ea typeface="宋体" charset="-122"/>
                        </a:rPr>
                        <a:t>TJ Liver Biopsy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HAI – 5, F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Serology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FF0000"/>
                          </a:solidFill>
                          <a:effectLst/>
                          <a:latin typeface="Arial" charset="0"/>
                          <a:ea typeface="宋体" charset="-122"/>
                        </a:rPr>
                        <a:t>HVPG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HBsAg+, Anti HBe+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IgM HBc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Liver coarse, PV 15.5, Ascites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16 mm Hg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dirty="0" smtClean="0">
                        <a:ln>
                          <a:noFill/>
                        </a:ln>
                        <a:solidFill>
                          <a:srgbClr val="000099"/>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046" name="Text Box 55"/>
          <p:cNvSpPr txBox="1">
            <a:spLocks noChangeArrowheads="1"/>
          </p:cNvSpPr>
          <p:nvPr/>
        </p:nvSpPr>
        <p:spPr bwMode="auto">
          <a:xfrm>
            <a:off x="3352800" y="53975"/>
            <a:ext cx="3119765" cy="646331"/>
          </a:xfrm>
          <a:prstGeom prst="rect">
            <a:avLst/>
          </a:prstGeom>
          <a:noFill/>
          <a:ln w="9525">
            <a:noFill/>
            <a:miter lim="800000"/>
            <a:headEnd/>
            <a:tailEnd/>
          </a:ln>
        </p:spPr>
        <p:txBody>
          <a:bodyPr wrap="none">
            <a:spAutoFit/>
          </a:bodyPr>
          <a:lstStyle/>
          <a:p>
            <a:pPr eaLnBrk="0" hangingPunct="0"/>
            <a:r>
              <a:rPr lang="en-US" altLang="zh-CN" sz="3600" b="1" dirty="0" smtClean="0">
                <a:solidFill>
                  <a:srgbClr val="CC0000"/>
                </a:solidFill>
                <a:ea typeface="宋体" pitchFamily="2" charset="-122"/>
              </a:rPr>
              <a:t>Case 1: On ATT </a:t>
            </a:r>
            <a:endParaRPr lang="en-US" altLang="zh-CN" sz="3600" b="1" dirty="0">
              <a:solidFill>
                <a:srgbClr val="CC0000"/>
              </a:solidFill>
              <a:ea typeface="宋体" pitchFamily="2" charset="-122"/>
            </a:endParaRPr>
          </a:p>
        </p:txBody>
      </p:sp>
      <p:pic>
        <p:nvPicPr>
          <p:cNvPr id="85048"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
        <p:nvSpPr>
          <p:cNvPr id="8" name="Oval 7"/>
          <p:cNvSpPr/>
          <p:nvPr/>
        </p:nvSpPr>
        <p:spPr>
          <a:xfrm>
            <a:off x="4495800" y="3429000"/>
            <a:ext cx="838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72000" y="2819400"/>
            <a:ext cx="838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488668"/>
            <a:ext cx="1273682" cy="369332"/>
          </a:xfrm>
          <a:prstGeom prst="rect">
            <a:avLst/>
          </a:prstGeom>
        </p:spPr>
        <p:txBody>
          <a:bodyPr wrap="none">
            <a:spAutoFit/>
          </a:bodyPr>
          <a:lstStyle/>
          <a:p>
            <a:r>
              <a:rPr lang="en-US" dirty="0" smtClean="0">
                <a:hlinkClick r:id="rId4"/>
              </a:rPr>
              <a:t>www.aclf.in</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8654" name="Group 62"/>
          <p:cNvGraphicFramePr>
            <a:graphicFrameLocks noGrp="1"/>
          </p:cNvGraphicFramePr>
          <p:nvPr>
            <p:ph/>
          </p:nvPr>
        </p:nvGraphicFramePr>
        <p:xfrm>
          <a:off x="304800" y="933450"/>
          <a:ext cx="8534400" cy="4858512"/>
        </p:xfrm>
        <a:graphic>
          <a:graphicData uri="http://schemas.openxmlformats.org/drawingml/2006/table">
            <a:tbl>
              <a:tblPr/>
              <a:tblGrid>
                <a:gridCol w="2133600"/>
                <a:gridCol w="2133600"/>
                <a:gridCol w="2133600"/>
                <a:gridCol w="21336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bg1"/>
                          </a:solidFill>
                          <a:effectLst/>
                          <a:latin typeface="Arial" charset="0"/>
                          <a:ea typeface="宋体" charset="-122"/>
                        </a:rPr>
                        <a:t>Parameters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bg1"/>
                          </a:solidFill>
                          <a:effectLst/>
                          <a:latin typeface="Arial" charset="0"/>
                          <a:ea typeface="宋体" charset="-122"/>
                        </a:rPr>
                        <a:t>Day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bg1"/>
                          </a:solidFill>
                          <a:effectLst/>
                          <a:latin typeface="Arial" charset="0"/>
                          <a:ea typeface="宋体" charset="-122"/>
                        </a:rPr>
                        <a:t>Day 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bg1"/>
                          </a:solidFill>
                          <a:effectLst/>
                          <a:latin typeface="Arial" charset="0"/>
                          <a:ea typeface="宋体" charset="-122"/>
                        </a:rPr>
                        <a:t>Day 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Platelet (thousand/</a:t>
                      </a:r>
                      <a:r>
                        <a:rPr kumimoji="0" lang="en-US" altLang="zh-CN" sz="1600" b="1" i="0" u="none" strike="noStrike" cap="none" normalizeH="0" baseline="0" dirty="0" err="1" smtClean="0">
                          <a:ln>
                            <a:noFill/>
                          </a:ln>
                          <a:solidFill>
                            <a:schemeClr val="tx1"/>
                          </a:solidFill>
                          <a:effectLst/>
                          <a:latin typeface="Arial" charset="0"/>
                          <a:ea typeface="宋体" charset="-122"/>
                        </a:rPr>
                        <a:t>cumm</a:t>
                      </a:r>
                      <a:r>
                        <a:rPr kumimoji="0" lang="en-US" altLang="zh-CN" sz="1600" b="1" i="0" u="none" strike="noStrike" cap="none" normalizeH="0" baseline="0" dirty="0" smtClean="0">
                          <a:ln>
                            <a:noFill/>
                          </a:ln>
                          <a:solidFill>
                            <a:schemeClr val="tx1"/>
                          </a:solidFill>
                          <a:effectLst/>
                          <a:latin typeface="Arial" charset="0"/>
                          <a:ea typeface="宋体"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1,56000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1,43000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98,000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Bilirubin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47.0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49.8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TLC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9,400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24,000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12.300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ALT(U/L)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Creatinine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Grade of Vx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TJ Liver Biopsy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HAI – 5, F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Serology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HVPG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HBsAg+, Anti HBe+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IgM HBc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Liver coarse, PV 15.5, Ascites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16 mm Hg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HE+,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071" name="Text Box 55"/>
          <p:cNvSpPr txBox="1">
            <a:spLocks noChangeArrowheads="1"/>
          </p:cNvSpPr>
          <p:nvPr/>
        </p:nvSpPr>
        <p:spPr bwMode="auto">
          <a:xfrm>
            <a:off x="3352800" y="53975"/>
            <a:ext cx="3119765" cy="646331"/>
          </a:xfrm>
          <a:prstGeom prst="rect">
            <a:avLst/>
          </a:prstGeom>
          <a:noFill/>
          <a:ln w="9525">
            <a:noFill/>
            <a:miter lim="800000"/>
            <a:headEnd/>
            <a:tailEnd/>
          </a:ln>
        </p:spPr>
        <p:txBody>
          <a:bodyPr wrap="none">
            <a:spAutoFit/>
          </a:bodyPr>
          <a:lstStyle/>
          <a:p>
            <a:pPr eaLnBrk="0" hangingPunct="0"/>
            <a:r>
              <a:rPr lang="en-US" altLang="zh-CN" sz="3600" b="1" dirty="0" smtClean="0">
                <a:solidFill>
                  <a:srgbClr val="CC0000"/>
                </a:solidFill>
                <a:ea typeface="宋体" pitchFamily="2" charset="-122"/>
              </a:rPr>
              <a:t>Case 1: On ATT </a:t>
            </a:r>
            <a:endParaRPr lang="en-US" altLang="zh-CN" sz="3600" b="1" dirty="0">
              <a:solidFill>
                <a:srgbClr val="CC0000"/>
              </a:solidFill>
              <a:ea typeface="宋体" pitchFamily="2" charset="-122"/>
            </a:endParaRPr>
          </a:p>
        </p:txBody>
      </p:sp>
      <p:pic>
        <p:nvPicPr>
          <p:cNvPr id="86073"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
        <p:nvSpPr>
          <p:cNvPr id="9" name="Oval 8"/>
          <p:cNvSpPr/>
          <p:nvPr/>
        </p:nvSpPr>
        <p:spPr>
          <a:xfrm>
            <a:off x="4495800" y="2590800"/>
            <a:ext cx="1066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477000" y="3276600"/>
            <a:ext cx="1066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488668"/>
            <a:ext cx="1273682" cy="369332"/>
          </a:xfrm>
          <a:prstGeom prst="rect">
            <a:avLst/>
          </a:prstGeom>
        </p:spPr>
        <p:txBody>
          <a:bodyPr wrap="none">
            <a:spAutoFit/>
          </a:bodyPr>
          <a:lstStyle/>
          <a:p>
            <a:r>
              <a:rPr lang="en-US" dirty="0" smtClean="0">
                <a:hlinkClick r:id="rId4"/>
              </a:rPr>
              <a:t>www.aclf.in</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8654" name="Group 62"/>
          <p:cNvGraphicFramePr>
            <a:graphicFrameLocks noGrp="1"/>
          </p:cNvGraphicFramePr>
          <p:nvPr>
            <p:ph/>
          </p:nvPr>
        </p:nvGraphicFramePr>
        <p:xfrm>
          <a:off x="304800" y="933450"/>
          <a:ext cx="8534400" cy="4858512"/>
        </p:xfrm>
        <a:graphic>
          <a:graphicData uri="http://schemas.openxmlformats.org/drawingml/2006/table">
            <a:tbl>
              <a:tblPr/>
              <a:tblGrid>
                <a:gridCol w="2133600"/>
                <a:gridCol w="2133600"/>
                <a:gridCol w="2133600"/>
                <a:gridCol w="21336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bg1"/>
                          </a:solidFill>
                          <a:effectLst/>
                          <a:latin typeface="Arial" charset="0"/>
                          <a:ea typeface="宋体" charset="-122"/>
                        </a:rPr>
                        <a:t>Parameters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bg1"/>
                          </a:solidFill>
                          <a:effectLst/>
                          <a:latin typeface="Arial" charset="0"/>
                          <a:ea typeface="宋体" charset="-122"/>
                        </a:rPr>
                        <a:t>Day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bg1"/>
                          </a:solidFill>
                          <a:effectLst/>
                          <a:latin typeface="Arial" charset="0"/>
                          <a:ea typeface="宋体" charset="-122"/>
                        </a:rPr>
                        <a:t>Day 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bg1"/>
                          </a:solidFill>
                          <a:effectLst/>
                          <a:latin typeface="Arial" charset="0"/>
                          <a:ea typeface="宋体" charset="-122"/>
                        </a:rPr>
                        <a:t>Day 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Platelet (thousand/</a:t>
                      </a:r>
                      <a:r>
                        <a:rPr kumimoji="0" lang="en-US" altLang="zh-CN" sz="1600" b="1" i="0" u="none" strike="noStrike" cap="none" normalizeH="0" baseline="0" dirty="0" err="1" smtClean="0">
                          <a:ln>
                            <a:noFill/>
                          </a:ln>
                          <a:solidFill>
                            <a:schemeClr val="tx1"/>
                          </a:solidFill>
                          <a:effectLst/>
                          <a:latin typeface="Arial" charset="0"/>
                          <a:ea typeface="宋体" charset="-122"/>
                        </a:rPr>
                        <a:t>cumm</a:t>
                      </a:r>
                      <a:r>
                        <a:rPr kumimoji="0" lang="en-US" altLang="zh-CN" sz="1600" b="1" i="0" u="none" strike="noStrike" cap="none" normalizeH="0" baseline="0" dirty="0" smtClean="0">
                          <a:ln>
                            <a:noFill/>
                          </a:ln>
                          <a:solidFill>
                            <a:schemeClr val="tx1"/>
                          </a:solidFill>
                          <a:effectLst/>
                          <a:latin typeface="Arial" charset="0"/>
                          <a:ea typeface="宋体"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1,56000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1,43000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98,000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Bilirubin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47.0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49.8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TLC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9,400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24,000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12.300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ALT(U/L)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Creatinine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Grade of Vx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TJ Liver Biopsy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HAI – 5, F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Serology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HVPG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HBsAg+, Anti HBe+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IgM HBc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Liver coarse, PV 15.5, Ascites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charset="-122"/>
                        </a:rPr>
                        <a:t>16 mm Hg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charset="-122"/>
                        </a:rPr>
                        <a:t>HE+,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070" name="Text Box 54"/>
          <p:cNvSpPr txBox="1">
            <a:spLocks noChangeArrowheads="1"/>
          </p:cNvSpPr>
          <p:nvPr/>
        </p:nvSpPr>
        <p:spPr bwMode="auto">
          <a:xfrm>
            <a:off x="609600" y="5905083"/>
            <a:ext cx="7377404" cy="830997"/>
          </a:xfrm>
          <a:prstGeom prst="rect">
            <a:avLst/>
          </a:prstGeom>
          <a:solidFill>
            <a:srgbClr val="FFC000"/>
          </a:solidFill>
          <a:ln w="9525">
            <a:noFill/>
            <a:miter lim="800000"/>
            <a:headEnd/>
            <a:tailEnd/>
          </a:ln>
        </p:spPr>
        <p:txBody>
          <a:bodyPr wrap="none">
            <a:spAutoFit/>
          </a:bodyPr>
          <a:lstStyle/>
          <a:p>
            <a:r>
              <a:rPr lang="en-US" altLang="zh-CN" sz="2400" b="1" dirty="0">
                <a:solidFill>
                  <a:srgbClr val="336600"/>
                </a:solidFill>
                <a:ea typeface="宋体" pitchFamily="2" charset="-122"/>
              </a:rPr>
              <a:t>Patient died of ACLF day </a:t>
            </a:r>
            <a:r>
              <a:rPr lang="en-US" altLang="zh-CN" sz="2400" b="1" dirty="0" smtClean="0">
                <a:solidFill>
                  <a:srgbClr val="336600"/>
                </a:solidFill>
                <a:ea typeface="宋体" pitchFamily="2" charset="-122"/>
              </a:rPr>
              <a:t>51 </a:t>
            </a:r>
            <a:r>
              <a:rPr lang="en-US" altLang="zh-CN" sz="2400" b="1" dirty="0">
                <a:solidFill>
                  <a:srgbClr val="336600"/>
                </a:solidFill>
                <a:ea typeface="宋体" pitchFamily="2" charset="-122"/>
              </a:rPr>
              <a:t>with Type 1 HRS, HE and </a:t>
            </a:r>
            <a:r>
              <a:rPr lang="en-US" altLang="zh-CN" sz="2400" b="1" dirty="0" smtClean="0">
                <a:solidFill>
                  <a:srgbClr val="336600"/>
                </a:solidFill>
                <a:ea typeface="宋体" pitchFamily="2" charset="-122"/>
              </a:rPr>
              <a:t>SBP</a:t>
            </a:r>
          </a:p>
          <a:p>
            <a:r>
              <a:rPr lang="en-US" altLang="zh-CN" sz="2400" b="1" dirty="0" smtClean="0">
                <a:solidFill>
                  <a:srgbClr val="336600"/>
                </a:solidFill>
                <a:ea typeface="宋体" pitchFamily="2" charset="-122"/>
              </a:rPr>
              <a:t>Should we have diagnosed at Day 25 or 32 !!</a:t>
            </a:r>
            <a:endParaRPr lang="en-US" altLang="zh-CN" sz="2400" b="1" dirty="0">
              <a:solidFill>
                <a:srgbClr val="336600"/>
              </a:solidFill>
              <a:ea typeface="宋体" pitchFamily="2" charset="-122"/>
            </a:endParaRPr>
          </a:p>
        </p:txBody>
      </p:sp>
      <p:sp>
        <p:nvSpPr>
          <p:cNvPr id="86071" name="Text Box 55"/>
          <p:cNvSpPr txBox="1">
            <a:spLocks noChangeArrowheads="1"/>
          </p:cNvSpPr>
          <p:nvPr/>
        </p:nvSpPr>
        <p:spPr bwMode="auto">
          <a:xfrm>
            <a:off x="3352800" y="53975"/>
            <a:ext cx="3119765" cy="646331"/>
          </a:xfrm>
          <a:prstGeom prst="rect">
            <a:avLst/>
          </a:prstGeom>
          <a:noFill/>
          <a:ln w="9525">
            <a:noFill/>
            <a:miter lim="800000"/>
            <a:headEnd/>
            <a:tailEnd/>
          </a:ln>
        </p:spPr>
        <p:txBody>
          <a:bodyPr wrap="none">
            <a:spAutoFit/>
          </a:bodyPr>
          <a:lstStyle/>
          <a:p>
            <a:pPr eaLnBrk="0" hangingPunct="0"/>
            <a:r>
              <a:rPr lang="en-US" altLang="zh-CN" sz="3600" b="1" dirty="0" smtClean="0">
                <a:solidFill>
                  <a:srgbClr val="CC0000"/>
                </a:solidFill>
                <a:ea typeface="宋体" pitchFamily="2" charset="-122"/>
              </a:rPr>
              <a:t>Case 1: On ATT </a:t>
            </a:r>
            <a:endParaRPr lang="en-US" altLang="zh-CN" sz="3600" b="1" dirty="0">
              <a:solidFill>
                <a:srgbClr val="CC0000"/>
              </a:solidFill>
              <a:ea typeface="宋体" pitchFamily="2" charset="-122"/>
            </a:endParaRPr>
          </a:p>
        </p:txBody>
      </p:sp>
      <p:grpSp>
        <p:nvGrpSpPr>
          <p:cNvPr id="2" name="Group 63"/>
          <p:cNvGrpSpPr>
            <a:grpSpLocks/>
          </p:cNvGrpSpPr>
          <p:nvPr/>
        </p:nvGrpSpPr>
        <p:grpSpPr bwMode="auto">
          <a:xfrm>
            <a:off x="0" y="914400"/>
            <a:ext cx="9144000" cy="57150"/>
            <a:chOff x="0" y="912"/>
            <a:chExt cx="5760" cy="36"/>
          </a:xfrm>
        </p:grpSpPr>
        <p:sp>
          <p:nvSpPr>
            <p:cNvPr id="86074" name="Line 64"/>
            <p:cNvSpPr>
              <a:spLocks noChangeShapeType="1"/>
            </p:cNvSpPr>
            <p:nvPr/>
          </p:nvSpPr>
          <p:spPr bwMode="auto">
            <a:xfrm>
              <a:off x="0" y="912"/>
              <a:ext cx="5760" cy="0"/>
            </a:xfrm>
            <a:prstGeom prst="line">
              <a:avLst/>
            </a:prstGeom>
            <a:noFill/>
            <a:ln w="9525">
              <a:solidFill>
                <a:srgbClr val="FF3300"/>
              </a:solidFill>
              <a:round/>
              <a:headEnd/>
              <a:tailEnd/>
            </a:ln>
          </p:spPr>
          <p:txBody>
            <a:bodyPr/>
            <a:lstStyle/>
            <a:p>
              <a:endParaRPr lang="en-US"/>
            </a:p>
          </p:txBody>
        </p:sp>
        <p:sp>
          <p:nvSpPr>
            <p:cNvPr id="86075" name="Line 65"/>
            <p:cNvSpPr>
              <a:spLocks noChangeShapeType="1"/>
            </p:cNvSpPr>
            <p:nvPr/>
          </p:nvSpPr>
          <p:spPr bwMode="auto">
            <a:xfrm>
              <a:off x="0" y="948"/>
              <a:ext cx="5760" cy="0"/>
            </a:xfrm>
            <a:prstGeom prst="line">
              <a:avLst/>
            </a:prstGeom>
            <a:noFill/>
            <a:ln w="9525">
              <a:solidFill>
                <a:srgbClr val="0000CC"/>
              </a:solidFill>
              <a:round/>
              <a:headEnd/>
              <a:tailEnd/>
            </a:ln>
          </p:spPr>
          <p:txBody>
            <a:bodyPr/>
            <a:lstStyle/>
            <a:p>
              <a:endParaRPr lang="en-US"/>
            </a:p>
          </p:txBody>
        </p:sp>
      </p:grpSp>
      <p:pic>
        <p:nvPicPr>
          <p:cNvPr id="86073"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
        <p:nvSpPr>
          <p:cNvPr id="9" name="Oval 8"/>
          <p:cNvSpPr/>
          <p:nvPr/>
        </p:nvSpPr>
        <p:spPr>
          <a:xfrm>
            <a:off x="4495800" y="2590800"/>
            <a:ext cx="1066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477000" y="3276600"/>
            <a:ext cx="1066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ate Placeholder 3"/>
          <p:cNvSpPr>
            <a:spLocks noGrp="1"/>
          </p:cNvSpPr>
          <p:nvPr>
            <p:ph type="dt" sz="quarter" idx="10"/>
          </p:nvPr>
        </p:nvSpPr>
        <p:spPr>
          <a:noFill/>
        </p:spPr>
        <p:txBody>
          <a:bodyPr/>
          <a:lstStyle/>
          <a:p>
            <a:r>
              <a:rPr lang="en-US" smtClean="0">
                <a:solidFill>
                  <a:srgbClr val="CC0000"/>
                </a:solidFill>
              </a:rPr>
              <a:t>www.aclf.in</a:t>
            </a:r>
            <a:r>
              <a:rPr lang="en-US" smtClean="0">
                <a:solidFill>
                  <a:srgbClr val="000000"/>
                </a:solidFill>
              </a:rPr>
              <a:t> </a:t>
            </a:r>
          </a:p>
          <a:p>
            <a:endParaRPr lang="en-US" sz="1400" smtClean="0"/>
          </a:p>
        </p:txBody>
      </p:sp>
      <p:sp>
        <p:nvSpPr>
          <p:cNvPr id="83971" name="Rectangle 2"/>
          <p:cNvSpPr>
            <a:spLocks noGrp="1" noChangeArrowheads="1"/>
          </p:cNvSpPr>
          <p:nvPr>
            <p:ph type="title"/>
          </p:nvPr>
        </p:nvSpPr>
        <p:spPr>
          <a:xfrm>
            <a:off x="1447800" y="274638"/>
            <a:ext cx="7239000" cy="1143000"/>
          </a:xfrm>
        </p:spPr>
        <p:txBody>
          <a:bodyPr/>
          <a:lstStyle/>
          <a:p>
            <a:r>
              <a:rPr lang="en-US" b="1" smtClean="0">
                <a:solidFill>
                  <a:srgbClr val="CC3300"/>
                </a:solidFill>
              </a:rPr>
              <a:t>Case - 2</a:t>
            </a:r>
          </a:p>
        </p:txBody>
      </p:sp>
      <p:sp>
        <p:nvSpPr>
          <p:cNvPr id="83972" name="Text Box 3"/>
          <p:cNvSpPr txBox="1">
            <a:spLocks noChangeArrowheads="1"/>
          </p:cNvSpPr>
          <p:nvPr/>
        </p:nvSpPr>
        <p:spPr bwMode="auto">
          <a:xfrm>
            <a:off x="6019800" y="1905000"/>
            <a:ext cx="2638030" cy="923330"/>
          </a:xfrm>
          <a:prstGeom prst="rect">
            <a:avLst/>
          </a:prstGeom>
          <a:noFill/>
          <a:ln w="9525">
            <a:noFill/>
            <a:miter lim="800000"/>
            <a:headEnd/>
            <a:tailEnd/>
          </a:ln>
        </p:spPr>
        <p:txBody>
          <a:bodyPr wrap="none">
            <a:spAutoFit/>
          </a:bodyPr>
          <a:lstStyle/>
          <a:p>
            <a:r>
              <a:rPr lang="en-US" b="1" dirty="0" smtClean="0">
                <a:solidFill>
                  <a:srgbClr val="000099"/>
                </a:solidFill>
              </a:rPr>
              <a:t>36 Yrs, obese, diabetic</a:t>
            </a:r>
            <a:endParaRPr lang="en-US" b="1" dirty="0">
              <a:solidFill>
                <a:srgbClr val="000099"/>
              </a:solidFill>
            </a:endParaRPr>
          </a:p>
          <a:p>
            <a:endParaRPr lang="en-US" b="1" dirty="0">
              <a:solidFill>
                <a:srgbClr val="000099"/>
              </a:solidFill>
            </a:endParaRPr>
          </a:p>
          <a:p>
            <a:r>
              <a:rPr lang="en-US" b="1" dirty="0">
                <a:solidFill>
                  <a:srgbClr val="000099"/>
                </a:solidFill>
              </a:rPr>
              <a:t>No significant past illness</a:t>
            </a:r>
          </a:p>
        </p:txBody>
      </p:sp>
      <p:sp>
        <p:nvSpPr>
          <p:cNvPr id="83973" name="Text Box 4"/>
          <p:cNvSpPr txBox="1">
            <a:spLocks noChangeArrowheads="1"/>
          </p:cNvSpPr>
          <p:nvPr/>
        </p:nvSpPr>
        <p:spPr bwMode="auto">
          <a:xfrm>
            <a:off x="3962400" y="4887913"/>
            <a:ext cx="4587875" cy="1970087"/>
          </a:xfrm>
          <a:prstGeom prst="rect">
            <a:avLst/>
          </a:prstGeom>
          <a:noFill/>
          <a:ln w="9525">
            <a:noFill/>
            <a:miter lim="800000"/>
            <a:headEnd/>
            <a:tailEnd/>
          </a:ln>
        </p:spPr>
        <p:txBody>
          <a:bodyPr>
            <a:spAutoFit/>
          </a:bodyPr>
          <a:lstStyle/>
          <a:p>
            <a:r>
              <a:rPr lang="en-US" sz="2400" b="1" dirty="0">
                <a:solidFill>
                  <a:srgbClr val="CC0000"/>
                </a:solidFill>
              </a:rPr>
              <a:t>On examination</a:t>
            </a:r>
          </a:p>
          <a:p>
            <a:endParaRPr lang="en-US" b="1" dirty="0">
              <a:solidFill>
                <a:srgbClr val="FFFF00"/>
              </a:solidFill>
            </a:endParaRPr>
          </a:p>
          <a:p>
            <a:r>
              <a:rPr lang="en-US" sz="2000" dirty="0">
                <a:solidFill>
                  <a:srgbClr val="000099"/>
                </a:solidFill>
              </a:rPr>
              <a:t>Jaundice+ , Pedal edema</a:t>
            </a:r>
          </a:p>
          <a:p>
            <a:r>
              <a:rPr lang="en-US" sz="2000" dirty="0">
                <a:solidFill>
                  <a:srgbClr val="000099"/>
                </a:solidFill>
              </a:rPr>
              <a:t>Ascites+</a:t>
            </a:r>
          </a:p>
          <a:p>
            <a:r>
              <a:rPr lang="en-US" sz="2000" dirty="0">
                <a:solidFill>
                  <a:srgbClr val="000099"/>
                </a:solidFill>
              </a:rPr>
              <a:t>Liver span </a:t>
            </a:r>
            <a:r>
              <a:rPr lang="en-US" sz="2000" dirty="0" smtClean="0">
                <a:solidFill>
                  <a:srgbClr val="000099"/>
                </a:solidFill>
              </a:rPr>
              <a:t>14 </a:t>
            </a:r>
            <a:r>
              <a:rPr lang="en-US" sz="2000" dirty="0">
                <a:solidFill>
                  <a:srgbClr val="000099"/>
                </a:solidFill>
              </a:rPr>
              <a:t>cm</a:t>
            </a:r>
          </a:p>
          <a:p>
            <a:r>
              <a:rPr lang="en-US" sz="2000" dirty="0">
                <a:solidFill>
                  <a:srgbClr val="000099"/>
                </a:solidFill>
              </a:rPr>
              <a:t>Spleen not palpable</a:t>
            </a:r>
          </a:p>
        </p:txBody>
      </p:sp>
      <p:sp>
        <p:nvSpPr>
          <p:cNvPr id="83974" name="Rectangle 5"/>
          <p:cNvSpPr>
            <a:spLocks noChangeArrowheads="1"/>
          </p:cNvSpPr>
          <p:nvPr/>
        </p:nvSpPr>
        <p:spPr bwMode="auto">
          <a:xfrm>
            <a:off x="7467600" y="6172200"/>
            <a:ext cx="184150" cy="366713"/>
          </a:xfrm>
          <a:prstGeom prst="rect">
            <a:avLst/>
          </a:prstGeom>
          <a:noFill/>
          <a:ln w="9525">
            <a:noFill/>
            <a:miter lim="800000"/>
            <a:headEnd/>
            <a:tailEnd/>
          </a:ln>
        </p:spPr>
        <p:txBody>
          <a:bodyPr wrap="none">
            <a:spAutoFit/>
          </a:bodyPr>
          <a:lstStyle/>
          <a:p>
            <a:pPr>
              <a:spcBef>
                <a:spcPct val="50000"/>
              </a:spcBef>
            </a:pPr>
            <a:endParaRPr lang="en-US"/>
          </a:p>
        </p:txBody>
      </p:sp>
      <p:grpSp>
        <p:nvGrpSpPr>
          <p:cNvPr id="2" name="Group 6"/>
          <p:cNvGrpSpPr>
            <a:grpSpLocks noChangeAspect="1"/>
          </p:cNvGrpSpPr>
          <p:nvPr/>
        </p:nvGrpSpPr>
        <p:grpSpPr bwMode="auto">
          <a:xfrm>
            <a:off x="838200" y="1447800"/>
            <a:ext cx="5867400" cy="3505200"/>
            <a:chOff x="384" y="720"/>
            <a:chExt cx="3312" cy="1872"/>
          </a:xfrm>
        </p:grpSpPr>
        <p:sp>
          <p:nvSpPr>
            <p:cNvPr id="83976" name="AutoShape 7"/>
            <p:cNvSpPr>
              <a:spLocks noChangeAspect="1" noChangeArrowheads="1" noTextEdit="1"/>
            </p:cNvSpPr>
            <p:nvPr/>
          </p:nvSpPr>
          <p:spPr bwMode="auto">
            <a:xfrm>
              <a:off x="384" y="720"/>
              <a:ext cx="3312" cy="1872"/>
            </a:xfrm>
            <a:prstGeom prst="rect">
              <a:avLst/>
            </a:prstGeom>
            <a:noFill/>
            <a:ln w="9525">
              <a:noFill/>
              <a:miter lim="800000"/>
              <a:headEnd/>
              <a:tailEnd/>
            </a:ln>
          </p:spPr>
          <p:txBody>
            <a:bodyPr/>
            <a:lstStyle/>
            <a:p>
              <a:endParaRPr lang="en-US"/>
            </a:p>
          </p:txBody>
        </p:sp>
        <p:sp>
          <p:nvSpPr>
            <p:cNvPr id="83977" name="Rectangle 8"/>
            <p:cNvSpPr>
              <a:spLocks noChangeArrowheads="1"/>
            </p:cNvSpPr>
            <p:nvPr/>
          </p:nvSpPr>
          <p:spPr bwMode="auto">
            <a:xfrm>
              <a:off x="1171" y="2005"/>
              <a:ext cx="590" cy="153"/>
            </a:xfrm>
            <a:prstGeom prst="rect">
              <a:avLst/>
            </a:prstGeom>
            <a:solidFill>
              <a:srgbClr val="99CC00"/>
            </a:solidFill>
            <a:ln w="7938">
              <a:solidFill>
                <a:srgbClr val="000000"/>
              </a:solidFill>
              <a:miter lim="800000"/>
              <a:headEnd/>
              <a:tailEnd/>
            </a:ln>
          </p:spPr>
          <p:txBody>
            <a:bodyPr/>
            <a:lstStyle/>
            <a:p>
              <a:endParaRPr lang="en-US"/>
            </a:p>
          </p:txBody>
        </p:sp>
        <p:sp>
          <p:nvSpPr>
            <p:cNvPr id="83978" name="Rectangle 9"/>
            <p:cNvSpPr>
              <a:spLocks noChangeArrowheads="1"/>
            </p:cNvSpPr>
            <p:nvPr/>
          </p:nvSpPr>
          <p:spPr bwMode="auto">
            <a:xfrm>
              <a:off x="1171" y="1636"/>
              <a:ext cx="2240" cy="149"/>
            </a:xfrm>
            <a:prstGeom prst="rect">
              <a:avLst/>
            </a:prstGeom>
            <a:solidFill>
              <a:srgbClr val="FFFF00"/>
            </a:solidFill>
            <a:ln w="7938">
              <a:solidFill>
                <a:srgbClr val="000000"/>
              </a:solidFill>
              <a:miter lim="800000"/>
              <a:headEnd/>
              <a:tailEnd/>
            </a:ln>
          </p:spPr>
          <p:txBody>
            <a:bodyPr/>
            <a:lstStyle/>
            <a:p>
              <a:endParaRPr lang="en-US"/>
            </a:p>
          </p:txBody>
        </p:sp>
        <p:sp>
          <p:nvSpPr>
            <p:cNvPr id="83979" name="Rectangle 10"/>
            <p:cNvSpPr>
              <a:spLocks noChangeArrowheads="1"/>
            </p:cNvSpPr>
            <p:nvPr/>
          </p:nvSpPr>
          <p:spPr bwMode="auto">
            <a:xfrm>
              <a:off x="1171" y="1264"/>
              <a:ext cx="590" cy="153"/>
            </a:xfrm>
            <a:prstGeom prst="rect">
              <a:avLst/>
            </a:prstGeom>
            <a:solidFill>
              <a:srgbClr val="FF99CC"/>
            </a:solidFill>
            <a:ln w="7938">
              <a:solidFill>
                <a:srgbClr val="000000"/>
              </a:solidFill>
              <a:miter lim="800000"/>
              <a:headEnd/>
              <a:tailEnd/>
            </a:ln>
          </p:spPr>
          <p:txBody>
            <a:bodyPr/>
            <a:lstStyle/>
            <a:p>
              <a:endParaRPr lang="en-US"/>
            </a:p>
          </p:txBody>
        </p:sp>
        <p:sp>
          <p:nvSpPr>
            <p:cNvPr id="83980" name="Line 11"/>
            <p:cNvSpPr>
              <a:spLocks noChangeShapeType="1"/>
            </p:cNvSpPr>
            <p:nvPr/>
          </p:nvSpPr>
          <p:spPr bwMode="auto">
            <a:xfrm>
              <a:off x="1171" y="2268"/>
              <a:ext cx="2359" cy="1"/>
            </a:xfrm>
            <a:prstGeom prst="line">
              <a:avLst/>
            </a:prstGeom>
            <a:noFill/>
            <a:ln w="7938">
              <a:solidFill>
                <a:srgbClr val="000000"/>
              </a:solidFill>
              <a:round/>
              <a:headEnd/>
              <a:tailEnd/>
            </a:ln>
          </p:spPr>
          <p:txBody>
            <a:bodyPr/>
            <a:lstStyle/>
            <a:p>
              <a:endParaRPr lang="en-US"/>
            </a:p>
          </p:txBody>
        </p:sp>
        <p:sp>
          <p:nvSpPr>
            <p:cNvPr id="83981" name="Line 12"/>
            <p:cNvSpPr>
              <a:spLocks noChangeShapeType="1"/>
            </p:cNvSpPr>
            <p:nvPr/>
          </p:nvSpPr>
          <p:spPr bwMode="auto">
            <a:xfrm flipV="1">
              <a:off x="1171" y="2268"/>
              <a:ext cx="1" cy="35"/>
            </a:xfrm>
            <a:prstGeom prst="line">
              <a:avLst/>
            </a:prstGeom>
            <a:noFill/>
            <a:ln w="7938">
              <a:solidFill>
                <a:srgbClr val="000000"/>
              </a:solidFill>
              <a:round/>
              <a:headEnd/>
              <a:tailEnd/>
            </a:ln>
          </p:spPr>
          <p:txBody>
            <a:bodyPr/>
            <a:lstStyle/>
            <a:p>
              <a:endParaRPr lang="en-US"/>
            </a:p>
          </p:txBody>
        </p:sp>
        <p:sp>
          <p:nvSpPr>
            <p:cNvPr id="83982" name="Line 13"/>
            <p:cNvSpPr>
              <a:spLocks noChangeShapeType="1"/>
            </p:cNvSpPr>
            <p:nvPr/>
          </p:nvSpPr>
          <p:spPr bwMode="auto">
            <a:xfrm flipV="1">
              <a:off x="1761" y="2268"/>
              <a:ext cx="1" cy="35"/>
            </a:xfrm>
            <a:prstGeom prst="line">
              <a:avLst/>
            </a:prstGeom>
            <a:noFill/>
            <a:ln w="7938">
              <a:solidFill>
                <a:srgbClr val="000000"/>
              </a:solidFill>
              <a:round/>
              <a:headEnd/>
              <a:tailEnd/>
            </a:ln>
          </p:spPr>
          <p:txBody>
            <a:bodyPr/>
            <a:lstStyle/>
            <a:p>
              <a:endParaRPr lang="en-US"/>
            </a:p>
          </p:txBody>
        </p:sp>
        <p:sp>
          <p:nvSpPr>
            <p:cNvPr id="83983" name="Line 14"/>
            <p:cNvSpPr>
              <a:spLocks noChangeShapeType="1"/>
            </p:cNvSpPr>
            <p:nvPr/>
          </p:nvSpPr>
          <p:spPr bwMode="auto">
            <a:xfrm flipV="1">
              <a:off x="2351" y="2268"/>
              <a:ext cx="1" cy="35"/>
            </a:xfrm>
            <a:prstGeom prst="line">
              <a:avLst/>
            </a:prstGeom>
            <a:noFill/>
            <a:ln w="7938">
              <a:solidFill>
                <a:srgbClr val="000000"/>
              </a:solidFill>
              <a:round/>
              <a:headEnd/>
              <a:tailEnd/>
            </a:ln>
          </p:spPr>
          <p:txBody>
            <a:bodyPr/>
            <a:lstStyle/>
            <a:p>
              <a:endParaRPr lang="en-US"/>
            </a:p>
          </p:txBody>
        </p:sp>
        <p:sp>
          <p:nvSpPr>
            <p:cNvPr id="83984" name="Line 15"/>
            <p:cNvSpPr>
              <a:spLocks noChangeShapeType="1"/>
            </p:cNvSpPr>
            <p:nvPr/>
          </p:nvSpPr>
          <p:spPr bwMode="auto">
            <a:xfrm flipV="1">
              <a:off x="2940" y="2268"/>
              <a:ext cx="1" cy="35"/>
            </a:xfrm>
            <a:prstGeom prst="line">
              <a:avLst/>
            </a:prstGeom>
            <a:noFill/>
            <a:ln w="7938">
              <a:solidFill>
                <a:srgbClr val="000000"/>
              </a:solidFill>
              <a:round/>
              <a:headEnd/>
              <a:tailEnd/>
            </a:ln>
          </p:spPr>
          <p:txBody>
            <a:bodyPr/>
            <a:lstStyle/>
            <a:p>
              <a:endParaRPr lang="en-US"/>
            </a:p>
          </p:txBody>
        </p:sp>
        <p:sp>
          <p:nvSpPr>
            <p:cNvPr id="83985" name="Line 16"/>
            <p:cNvSpPr>
              <a:spLocks noChangeShapeType="1"/>
            </p:cNvSpPr>
            <p:nvPr/>
          </p:nvSpPr>
          <p:spPr bwMode="auto">
            <a:xfrm flipV="1">
              <a:off x="3530" y="2268"/>
              <a:ext cx="1" cy="35"/>
            </a:xfrm>
            <a:prstGeom prst="line">
              <a:avLst/>
            </a:prstGeom>
            <a:noFill/>
            <a:ln w="7938">
              <a:solidFill>
                <a:srgbClr val="000000"/>
              </a:solidFill>
              <a:round/>
              <a:headEnd/>
              <a:tailEnd/>
            </a:ln>
          </p:spPr>
          <p:txBody>
            <a:bodyPr/>
            <a:lstStyle/>
            <a:p>
              <a:endParaRPr lang="en-US"/>
            </a:p>
          </p:txBody>
        </p:sp>
        <p:sp>
          <p:nvSpPr>
            <p:cNvPr id="83986" name="Line 17"/>
            <p:cNvSpPr>
              <a:spLocks noChangeShapeType="1"/>
            </p:cNvSpPr>
            <p:nvPr/>
          </p:nvSpPr>
          <p:spPr bwMode="auto">
            <a:xfrm>
              <a:off x="1171" y="786"/>
              <a:ext cx="1" cy="1482"/>
            </a:xfrm>
            <a:prstGeom prst="line">
              <a:avLst/>
            </a:prstGeom>
            <a:noFill/>
            <a:ln w="7938">
              <a:solidFill>
                <a:srgbClr val="000000"/>
              </a:solidFill>
              <a:round/>
              <a:headEnd/>
              <a:tailEnd/>
            </a:ln>
          </p:spPr>
          <p:txBody>
            <a:bodyPr/>
            <a:lstStyle/>
            <a:p>
              <a:endParaRPr lang="en-US"/>
            </a:p>
          </p:txBody>
        </p:sp>
        <p:sp>
          <p:nvSpPr>
            <p:cNvPr id="83987" name="Line 18"/>
            <p:cNvSpPr>
              <a:spLocks noChangeShapeType="1"/>
            </p:cNvSpPr>
            <p:nvPr/>
          </p:nvSpPr>
          <p:spPr bwMode="auto">
            <a:xfrm>
              <a:off x="1129" y="2268"/>
              <a:ext cx="42" cy="1"/>
            </a:xfrm>
            <a:prstGeom prst="line">
              <a:avLst/>
            </a:prstGeom>
            <a:noFill/>
            <a:ln w="7938">
              <a:solidFill>
                <a:srgbClr val="000000"/>
              </a:solidFill>
              <a:round/>
              <a:headEnd/>
              <a:tailEnd/>
            </a:ln>
          </p:spPr>
          <p:txBody>
            <a:bodyPr/>
            <a:lstStyle/>
            <a:p>
              <a:endParaRPr lang="en-US"/>
            </a:p>
          </p:txBody>
        </p:sp>
        <p:sp>
          <p:nvSpPr>
            <p:cNvPr id="83988" name="Line 19"/>
            <p:cNvSpPr>
              <a:spLocks noChangeShapeType="1"/>
            </p:cNvSpPr>
            <p:nvPr/>
          </p:nvSpPr>
          <p:spPr bwMode="auto">
            <a:xfrm>
              <a:off x="1129" y="1895"/>
              <a:ext cx="42" cy="1"/>
            </a:xfrm>
            <a:prstGeom prst="line">
              <a:avLst/>
            </a:prstGeom>
            <a:noFill/>
            <a:ln w="7938">
              <a:solidFill>
                <a:srgbClr val="000000"/>
              </a:solidFill>
              <a:round/>
              <a:headEnd/>
              <a:tailEnd/>
            </a:ln>
          </p:spPr>
          <p:txBody>
            <a:bodyPr/>
            <a:lstStyle/>
            <a:p>
              <a:endParaRPr lang="en-US"/>
            </a:p>
          </p:txBody>
        </p:sp>
        <p:sp>
          <p:nvSpPr>
            <p:cNvPr id="83989" name="Line 20"/>
            <p:cNvSpPr>
              <a:spLocks noChangeShapeType="1"/>
            </p:cNvSpPr>
            <p:nvPr/>
          </p:nvSpPr>
          <p:spPr bwMode="auto">
            <a:xfrm>
              <a:off x="1129" y="1527"/>
              <a:ext cx="42" cy="1"/>
            </a:xfrm>
            <a:prstGeom prst="line">
              <a:avLst/>
            </a:prstGeom>
            <a:noFill/>
            <a:ln w="7938">
              <a:solidFill>
                <a:srgbClr val="000000"/>
              </a:solidFill>
              <a:round/>
              <a:headEnd/>
              <a:tailEnd/>
            </a:ln>
          </p:spPr>
          <p:txBody>
            <a:bodyPr/>
            <a:lstStyle/>
            <a:p>
              <a:endParaRPr lang="en-US"/>
            </a:p>
          </p:txBody>
        </p:sp>
        <p:sp>
          <p:nvSpPr>
            <p:cNvPr id="83990" name="Line 21"/>
            <p:cNvSpPr>
              <a:spLocks noChangeShapeType="1"/>
            </p:cNvSpPr>
            <p:nvPr/>
          </p:nvSpPr>
          <p:spPr bwMode="auto">
            <a:xfrm>
              <a:off x="1129" y="1154"/>
              <a:ext cx="42" cy="1"/>
            </a:xfrm>
            <a:prstGeom prst="line">
              <a:avLst/>
            </a:prstGeom>
            <a:noFill/>
            <a:ln w="7938">
              <a:solidFill>
                <a:srgbClr val="000000"/>
              </a:solidFill>
              <a:round/>
              <a:headEnd/>
              <a:tailEnd/>
            </a:ln>
          </p:spPr>
          <p:txBody>
            <a:bodyPr/>
            <a:lstStyle/>
            <a:p>
              <a:endParaRPr lang="en-US"/>
            </a:p>
          </p:txBody>
        </p:sp>
        <p:sp>
          <p:nvSpPr>
            <p:cNvPr id="83991" name="Line 22"/>
            <p:cNvSpPr>
              <a:spLocks noChangeShapeType="1"/>
            </p:cNvSpPr>
            <p:nvPr/>
          </p:nvSpPr>
          <p:spPr bwMode="auto">
            <a:xfrm>
              <a:off x="1129" y="786"/>
              <a:ext cx="42" cy="1"/>
            </a:xfrm>
            <a:prstGeom prst="line">
              <a:avLst/>
            </a:prstGeom>
            <a:noFill/>
            <a:ln w="7938">
              <a:solidFill>
                <a:srgbClr val="000000"/>
              </a:solidFill>
              <a:round/>
              <a:headEnd/>
              <a:tailEnd/>
            </a:ln>
          </p:spPr>
          <p:txBody>
            <a:bodyPr/>
            <a:lstStyle/>
            <a:p>
              <a:endParaRPr lang="en-US"/>
            </a:p>
          </p:txBody>
        </p:sp>
        <p:sp>
          <p:nvSpPr>
            <p:cNvPr id="83992" name="Rectangle 23"/>
            <p:cNvSpPr>
              <a:spLocks noChangeArrowheads="1"/>
            </p:cNvSpPr>
            <p:nvPr/>
          </p:nvSpPr>
          <p:spPr bwMode="auto">
            <a:xfrm>
              <a:off x="1140" y="2368"/>
              <a:ext cx="58" cy="125"/>
            </a:xfrm>
            <a:prstGeom prst="rect">
              <a:avLst/>
            </a:prstGeom>
            <a:noFill/>
            <a:ln w="9525">
              <a:noFill/>
              <a:miter lim="800000"/>
              <a:headEnd/>
              <a:tailEnd/>
            </a:ln>
          </p:spPr>
          <p:txBody>
            <a:bodyPr wrap="none" lIns="0" tIns="0" rIns="0" bIns="0">
              <a:spAutoFit/>
            </a:bodyPr>
            <a:lstStyle/>
            <a:p>
              <a:r>
                <a:rPr lang="en-US" sz="1300" b="1">
                  <a:solidFill>
                    <a:srgbClr val="000099"/>
                  </a:solidFill>
                </a:rPr>
                <a:t>0</a:t>
              </a:r>
              <a:endParaRPr lang="en-US" b="1">
                <a:solidFill>
                  <a:srgbClr val="000099"/>
                </a:solidFill>
              </a:endParaRPr>
            </a:p>
          </p:txBody>
        </p:sp>
        <p:sp>
          <p:nvSpPr>
            <p:cNvPr id="83993" name="Rectangle 24"/>
            <p:cNvSpPr>
              <a:spLocks noChangeArrowheads="1"/>
            </p:cNvSpPr>
            <p:nvPr/>
          </p:nvSpPr>
          <p:spPr bwMode="auto">
            <a:xfrm>
              <a:off x="1730" y="2368"/>
              <a:ext cx="58" cy="125"/>
            </a:xfrm>
            <a:prstGeom prst="rect">
              <a:avLst/>
            </a:prstGeom>
            <a:noFill/>
            <a:ln w="9525">
              <a:noFill/>
              <a:miter lim="800000"/>
              <a:headEnd/>
              <a:tailEnd/>
            </a:ln>
          </p:spPr>
          <p:txBody>
            <a:bodyPr wrap="none" lIns="0" tIns="0" rIns="0" bIns="0">
              <a:spAutoFit/>
            </a:bodyPr>
            <a:lstStyle/>
            <a:p>
              <a:r>
                <a:rPr lang="en-US" sz="1300" b="1">
                  <a:solidFill>
                    <a:srgbClr val="000099"/>
                  </a:solidFill>
                </a:rPr>
                <a:t>5</a:t>
              </a:r>
              <a:endParaRPr lang="en-US" b="1">
                <a:solidFill>
                  <a:srgbClr val="000099"/>
                </a:solidFill>
              </a:endParaRPr>
            </a:p>
          </p:txBody>
        </p:sp>
        <p:sp>
          <p:nvSpPr>
            <p:cNvPr id="83994" name="Rectangle 25"/>
            <p:cNvSpPr>
              <a:spLocks noChangeArrowheads="1"/>
            </p:cNvSpPr>
            <p:nvPr/>
          </p:nvSpPr>
          <p:spPr bwMode="auto">
            <a:xfrm>
              <a:off x="2283" y="2368"/>
              <a:ext cx="116" cy="125"/>
            </a:xfrm>
            <a:prstGeom prst="rect">
              <a:avLst/>
            </a:prstGeom>
            <a:noFill/>
            <a:ln w="9525">
              <a:noFill/>
              <a:miter lim="800000"/>
              <a:headEnd/>
              <a:tailEnd/>
            </a:ln>
          </p:spPr>
          <p:txBody>
            <a:bodyPr wrap="none" lIns="0" tIns="0" rIns="0" bIns="0">
              <a:spAutoFit/>
            </a:bodyPr>
            <a:lstStyle/>
            <a:p>
              <a:r>
                <a:rPr lang="en-US" sz="1300" b="1">
                  <a:solidFill>
                    <a:srgbClr val="000099"/>
                  </a:solidFill>
                </a:rPr>
                <a:t>10</a:t>
              </a:r>
              <a:endParaRPr lang="en-US" b="1">
                <a:solidFill>
                  <a:srgbClr val="000099"/>
                </a:solidFill>
              </a:endParaRPr>
            </a:p>
          </p:txBody>
        </p:sp>
        <p:sp>
          <p:nvSpPr>
            <p:cNvPr id="83995" name="Rectangle 26"/>
            <p:cNvSpPr>
              <a:spLocks noChangeArrowheads="1"/>
            </p:cNvSpPr>
            <p:nvPr/>
          </p:nvSpPr>
          <p:spPr bwMode="auto">
            <a:xfrm>
              <a:off x="2873" y="2368"/>
              <a:ext cx="116" cy="125"/>
            </a:xfrm>
            <a:prstGeom prst="rect">
              <a:avLst/>
            </a:prstGeom>
            <a:noFill/>
            <a:ln w="9525">
              <a:noFill/>
              <a:miter lim="800000"/>
              <a:headEnd/>
              <a:tailEnd/>
            </a:ln>
          </p:spPr>
          <p:txBody>
            <a:bodyPr wrap="none" lIns="0" tIns="0" rIns="0" bIns="0">
              <a:spAutoFit/>
            </a:bodyPr>
            <a:lstStyle/>
            <a:p>
              <a:r>
                <a:rPr lang="en-US" sz="1300" b="1">
                  <a:solidFill>
                    <a:srgbClr val="000099"/>
                  </a:solidFill>
                </a:rPr>
                <a:t>15</a:t>
              </a:r>
              <a:endParaRPr lang="en-US" b="1">
                <a:solidFill>
                  <a:srgbClr val="000099"/>
                </a:solidFill>
              </a:endParaRPr>
            </a:p>
          </p:txBody>
        </p:sp>
        <p:sp>
          <p:nvSpPr>
            <p:cNvPr id="83996" name="Rectangle 27"/>
            <p:cNvSpPr>
              <a:spLocks noChangeArrowheads="1"/>
            </p:cNvSpPr>
            <p:nvPr/>
          </p:nvSpPr>
          <p:spPr bwMode="auto">
            <a:xfrm>
              <a:off x="3463" y="2368"/>
              <a:ext cx="116" cy="125"/>
            </a:xfrm>
            <a:prstGeom prst="rect">
              <a:avLst/>
            </a:prstGeom>
            <a:noFill/>
            <a:ln w="9525">
              <a:noFill/>
              <a:miter lim="800000"/>
              <a:headEnd/>
              <a:tailEnd/>
            </a:ln>
          </p:spPr>
          <p:txBody>
            <a:bodyPr wrap="none" lIns="0" tIns="0" rIns="0" bIns="0">
              <a:spAutoFit/>
            </a:bodyPr>
            <a:lstStyle/>
            <a:p>
              <a:r>
                <a:rPr lang="en-US" sz="1300" b="1">
                  <a:solidFill>
                    <a:srgbClr val="000099"/>
                  </a:solidFill>
                </a:rPr>
                <a:t>20</a:t>
              </a:r>
              <a:endParaRPr lang="en-US" b="1">
                <a:solidFill>
                  <a:srgbClr val="000099"/>
                </a:solidFill>
              </a:endParaRPr>
            </a:p>
          </p:txBody>
        </p:sp>
        <p:sp>
          <p:nvSpPr>
            <p:cNvPr id="83997" name="Rectangle 28"/>
            <p:cNvSpPr>
              <a:spLocks noChangeArrowheads="1"/>
            </p:cNvSpPr>
            <p:nvPr/>
          </p:nvSpPr>
          <p:spPr bwMode="auto">
            <a:xfrm>
              <a:off x="482" y="2022"/>
              <a:ext cx="491" cy="125"/>
            </a:xfrm>
            <a:prstGeom prst="rect">
              <a:avLst/>
            </a:prstGeom>
            <a:noFill/>
            <a:ln w="9525">
              <a:noFill/>
              <a:miter lim="800000"/>
              <a:headEnd/>
              <a:tailEnd/>
            </a:ln>
          </p:spPr>
          <p:txBody>
            <a:bodyPr wrap="none" lIns="0" tIns="0" rIns="0" bIns="0">
              <a:spAutoFit/>
            </a:bodyPr>
            <a:lstStyle/>
            <a:p>
              <a:r>
                <a:rPr lang="en-US" sz="1300" b="1">
                  <a:solidFill>
                    <a:srgbClr val="000099"/>
                  </a:solidFill>
                </a:rPr>
                <a:t>Prodrome</a:t>
              </a:r>
              <a:endParaRPr lang="en-US" b="1">
                <a:solidFill>
                  <a:srgbClr val="000099"/>
                </a:solidFill>
              </a:endParaRPr>
            </a:p>
          </p:txBody>
        </p:sp>
        <p:sp>
          <p:nvSpPr>
            <p:cNvPr id="83998" name="Rectangle 29"/>
            <p:cNvSpPr>
              <a:spLocks noChangeArrowheads="1"/>
            </p:cNvSpPr>
            <p:nvPr/>
          </p:nvSpPr>
          <p:spPr bwMode="auto">
            <a:xfrm>
              <a:off x="529" y="1649"/>
              <a:ext cx="453" cy="125"/>
            </a:xfrm>
            <a:prstGeom prst="rect">
              <a:avLst/>
            </a:prstGeom>
            <a:noFill/>
            <a:ln w="9525">
              <a:noFill/>
              <a:miter lim="800000"/>
              <a:headEnd/>
              <a:tailEnd/>
            </a:ln>
          </p:spPr>
          <p:txBody>
            <a:bodyPr wrap="none" lIns="0" tIns="0" rIns="0" bIns="0">
              <a:spAutoFit/>
            </a:bodyPr>
            <a:lstStyle/>
            <a:p>
              <a:r>
                <a:rPr lang="en-US" sz="1300" b="1">
                  <a:solidFill>
                    <a:srgbClr val="000099"/>
                  </a:solidFill>
                </a:rPr>
                <a:t>Jaundice</a:t>
              </a:r>
              <a:endParaRPr lang="en-US" b="1">
                <a:solidFill>
                  <a:srgbClr val="000099"/>
                </a:solidFill>
              </a:endParaRPr>
            </a:p>
          </p:txBody>
        </p:sp>
        <p:sp>
          <p:nvSpPr>
            <p:cNvPr id="83999" name="Rectangle 30"/>
            <p:cNvSpPr>
              <a:spLocks noChangeArrowheads="1"/>
            </p:cNvSpPr>
            <p:nvPr/>
          </p:nvSpPr>
          <p:spPr bwMode="auto">
            <a:xfrm>
              <a:off x="632" y="1281"/>
              <a:ext cx="371" cy="125"/>
            </a:xfrm>
            <a:prstGeom prst="rect">
              <a:avLst/>
            </a:prstGeom>
            <a:noFill/>
            <a:ln w="9525">
              <a:noFill/>
              <a:miter lim="800000"/>
              <a:headEnd/>
              <a:tailEnd/>
            </a:ln>
          </p:spPr>
          <p:txBody>
            <a:bodyPr wrap="none" lIns="0" tIns="0" rIns="0" bIns="0">
              <a:spAutoFit/>
            </a:bodyPr>
            <a:lstStyle/>
            <a:p>
              <a:r>
                <a:rPr lang="en-US" sz="1300" b="1">
                  <a:solidFill>
                    <a:srgbClr val="000099"/>
                  </a:solidFill>
                </a:rPr>
                <a:t>Ascites</a:t>
              </a:r>
              <a:endParaRPr lang="en-US" b="1">
                <a:solidFill>
                  <a:srgbClr val="000099"/>
                </a:solidFill>
              </a:endParaRPr>
            </a:p>
          </p:txBody>
        </p:sp>
      </p:grpSp>
      <p:pic>
        <p:nvPicPr>
          <p:cNvPr id="32"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Date Placeholder 2"/>
          <p:cNvSpPr>
            <a:spLocks noGrp="1"/>
          </p:cNvSpPr>
          <p:nvPr>
            <p:ph type="dt" sz="quarter" idx="10"/>
          </p:nvPr>
        </p:nvSpPr>
        <p:spPr>
          <a:xfrm>
            <a:off x="0" y="6381750"/>
            <a:ext cx="2133600" cy="476250"/>
          </a:xfrm>
          <a:noFill/>
        </p:spPr>
        <p:txBody>
          <a:bodyPr/>
          <a:lstStyle/>
          <a:p>
            <a:r>
              <a:rPr lang="en-US" smtClean="0">
                <a:solidFill>
                  <a:srgbClr val="CC0000"/>
                </a:solidFill>
              </a:rPr>
              <a:t>www.aclf.in</a:t>
            </a:r>
            <a:r>
              <a:rPr lang="en-US" smtClean="0">
                <a:solidFill>
                  <a:srgbClr val="000000"/>
                </a:solidFill>
              </a:rPr>
              <a:t> </a:t>
            </a:r>
          </a:p>
          <a:p>
            <a:endParaRPr lang="en-US" sz="1400" smtClean="0"/>
          </a:p>
        </p:txBody>
      </p:sp>
      <p:graphicFrame>
        <p:nvGraphicFramePr>
          <p:cNvPr id="236619" name="Group 75"/>
          <p:cNvGraphicFramePr>
            <a:graphicFrameLocks noGrp="1"/>
          </p:cNvGraphicFramePr>
          <p:nvPr>
            <p:ph/>
          </p:nvPr>
        </p:nvGraphicFramePr>
        <p:xfrm>
          <a:off x="457200" y="1066800"/>
          <a:ext cx="8153400" cy="4846320"/>
        </p:xfrm>
        <a:graphic>
          <a:graphicData uri="http://schemas.openxmlformats.org/drawingml/2006/table">
            <a:tbl>
              <a:tblPr/>
              <a:tblGrid>
                <a:gridCol w="1981200"/>
                <a:gridCol w="2057400"/>
                <a:gridCol w="2057400"/>
                <a:gridCol w="2057400"/>
              </a:tblGrid>
              <a:tr h="340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Parameters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Day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Day 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Day 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342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99"/>
                          </a:solidFill>
                          <a:effectLst/>
                          <a:latin typeface="Arial" charset="0"/>
                        </a:rPr>
                        <a:t>Bilirubin</a:t>
                      </a:r>
                      <a:r>
                        <a:rPr kumimoji="0" lang="en-US" sz="1800" b="1" i="0" u="none" strike="noStrike" cap="none" normalizeH="0" baseline="0" dirty="0" smtClean="0">
                          <a:ln>
                            <a:noFill/>
                          </a:ln>
                          <a:solidFill>
                            <a:srgbClr val="000099"/>
                          </a:solidFill>
                          <a:effectLst/>
                          <a:latin typeface="Arial" charset="0"/>
                        </a:rPr>
                        <a:t>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24.2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Albumin (gm%)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ALT(U/L)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682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4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Creatinine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99"/>
                          </a:solidFill>
                          <a:effectLst/>
                          <a:latin typeface="Arial" charset="0"/>
                        </a:rPr>
                        <a:t>Varices</a:t>
                      </a:r>
                      <a:endParaRPr kumimoji="0" lang="en-US" sz="1800" b="1" i="0" u="none" strike="noStrike" cap="none" normalizeH="0" baseline="0" dirty="0" smtClean="0">
                        <a:ln>
                          <a:noFill/>
                        </a:ln>
                        <a:solidFill>
                          <a:srgbClr val="000099"/>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TLC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11.300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1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Serology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042" name="Text Box 60"/>
          <p:cNvSpPr txBox="1">
            <a:spLocks noChangeArrowheads="1"/>
          </p:cNvSpPr>
          <p:nvPr/>
        </p:nvSpPr>
        <p:spPr bwMode="auto">
          <a:xfrm>
            <a:off x="3581400" y="204788"/>
            <a:ext cx="1641475" cy="584200"/>
          </a:xfrm>
          <a:prstGeom prst="rect">
            <a:avLst/>
          </a:prstGeom>
          <a:noFill/>
          <a:ln w="9525">
            <a:noFill/>
            <a:miter lim="800000"/>
            <a:headEnd/>
            <a:tailEnd/>
          </a:ln>
        </p:spPr>
        <p:txBody>
          <a:bodyPr wrap="none">
            <a:spAutoFit/>
          </a:bodyPr>
          <a:lstStyle/>
          <a:p>
            <a:r>
              <a:rPr lang="en-US" sz="3200" b="1">
                <a:solidFill>
                  <a:srgbClr val="CC0000"/>
                </a:solidFill>
              </a:rPr>
              <a:t>Case -2</a:t>
            </a:r>
          </a:p>
        </p:txBody>
      </p:sp>
      <p:sp>
        <p:nvSpPr>
          <p:cNvPr id="5" name="Oval 4"/>
          <p:cNvSpPr/>
          <p:nvPr/>
        </p:nvSpPr>
        <p:spPr>
          <a:xfrm>
            <a:off x="2411413" y="3573463"/>
            <a:ext cx="1008062" cy="3603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ate Placeholder 2"/>
          <p:cNvSpPr>
            <a:spLocks noGrp="1"/>
          </p:cNvSpPr>
          <p:nvPr>
            <p:ph type="dt" sz="quarter" idx="10"/>
          </p:nvPr>
        </p:nvSpPr>
        <p:spPr>
          <a:xfrm>
            <a:off x="0" y="6381750"/>
            <a:ext cx="2133600" cy="476250"/>
          </a:xfrm>
          <a:noFill/>
        </p:spPr>
        <p:txBody>
          <a:bodyPr/>
          <a:lstStyle/>
          <a:p>
            <a:r>
              <a:rPr lang="en-US" smtClean="0">
                <a:solidFill>
                  <a:srgbClr val="CC0000"/>
                </a:solidFill>
              </a:rPr>
              <a:t>www.aclf.in</a:t>
            </a:r>
            <a:r>
              <a:rPr lang="en-US" smtClean="0">
                <a:solidFill>
                  <a:srgbClr val="000000"/>
                </a:solidFill>
              </a:rPr>
              <a:t> </a:t>
            </a:r>
          </a:p>
          <a:p>
            <a:endParaRPr lang="en-US" sz="1400" smtClean="0"/>
          </a:p>
        </p:txBody>
      </p:sp>
      <p:graphicFrame>
        <p:nvGraphicFramePr>
          <p:cNvPr id="236619" name="Group 75"/>
          <p:cNvGraphicFramePr>
            <a:graphicFrameLocks noGrp="1"/>
          </p:cNvGraphicFramePr>
          <p:nvPr>
            <p:ph/>
          </p:nvPr>
        </p:nvGraphicFramePr>
        <p:xfrm>
          <a:off x="457200" y="1066800"/>
          <a:ext cx="8153400" cy="4846320"/>
        </p:xfrm>
        <a:graphic>
          <a:graphicData uri="http://schemas.openxmlformats.org/drawingml/2006/table">
            <a:tbl>
              <a:tblPr/>
              <a:tblGrid>
                <a:gridCol w="1981200"/>
                <a:gridCol w="2057400"/>
                <a:gridCol w="2057400"/>
                <a:gridCol w="2057400"/>
              </a:tblGrid>
              <a:tr h="340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Parameters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Day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Day 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Day 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342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99"/>
                          </a:solidFill>
                          <a:effectLst/>
                          <a:latin typeface="Arial" charset="0"/>
                        </a:rPr>
                        <a:t>Bilirubin</a:t>
                      </a:r>
                      <a:r>
                        <a:rPr kumimoji="0" lang="en-US" sz="1800" b="1" i="0" u="none" strike="noStrike" cap="none" normalizeH="0" baseline="0" dirty="0" smtClean="0">
                          <a:ln>
                            <a:noFill/>
                          </a:ln>
                          <a:solidFill>
                            <a:srgbClr val="000099"/>
                          </a:solidFill>
                          <a:effectLst/>
                          <a:latin typeface="Arial" charset="0"/>
                        </a:rPr>
                        <a:t>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24.2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Albumin (gm%)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ALT(U/L)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682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4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Creatinine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Varices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TLC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11,300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1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Serology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99"/>
                          </a:solidFill>
                          <a:effectLst/>
                          <a:latin typeface="Arial" charset="0"/>
                        </a:rPr>
                        <a:t>IgM</a:t>
                      </a:r>
                      <a:r>
                        <a:rPr kumimoji="0" lang="en-US" sz="1800" b="1" i="0" u="none" strike="noStrike" cap="none" normalizeH="0" baseline="0" dirty="0" smtClean="0">
                          <a:ln>
                            <a:noFill/>
                          </a:ln>
                          <a:solidFill>
                            <a:srgbClr val="000099"/>
                          </a:solidFill>
                          <a:effectLst/>
                          <a:latin typeface="Arial" charset="0"/>
                        </a:rPr>
                        <a:t> HEV+,</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Liver coarse echo, PV 14.5 mm, </a:t>
                      </a:r>
                      <a:r>
                        <a:rPr kumimoji="0" lang="en-US" sz="1800" b="1" i="0" u="none" strike="noStrike" cap="none" normalizeH="0" baseline="0" dirty="0" err="1" smtClean="0">
                          <a:ln>
                            <a:noFill/>
                          </a:ln>
                          <a:solidFill>
                            <a:srgbClr val="000099"/>
                          </a:solidFill>
                          <a:effectLst/>
                          <a:latin typeface="Arial" charset="0"/>
                        </a:rPr>
                        <a:t>ascites</a:t>
                      </a:r>
                      <a:r>
                        <a:rPr kumimoji="0" lang="en-US" sz="1800" b="1" i="0" u="none" strike="noStrike" cap="none" normalizeH="0" baseline="0" dirty="0" smtClean="0">
                          <a:ln>
                            <a:noFill/>
                          </a:ln>
                          <a:solidFill>
                            <a:srgbClr val="000099"/>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066" name="Text Box 60"/>
          <p:cNvSpPr txBox="1">
            <a:spLocks noChangeArrowheads="1"/>
          </p:cNvSpPr>
          <p:nvPr/>
        </p:nvSpPr>
        <p:spPr bwMode="auto">
          <a:xfrm>
            <a:off x="3581400" y="204788"/>
            <a:ext cx="1641475" cy="584200"/>
          </a:xfrm>
          <a:prstGeom prst="rect">
            <a:avLst/>
          </a:prstGeom>
          <a:noFill/>
          <a:ln w="9525">
            <a:noFill/>
            <a:miter lim="800000"/>
            <a:headEnd/>
            <a:tailEnd/>
          </a:ln>
        </p:spPr>
        <p:txBody>
          <a:bodyPr wrap="none">
            <a:spAutoFit/>
          </a:bodyPr>
          <a:lstStyle/>
          <a:p>
            <a:r>
              <a:rPr lang="en-US" sz="3200" b="1">
                <a:solidFill>
                  <a:srgbClr val="CC0000"/>
                </a:solidFill>
              </a:rPr>
              <a:t>Case -2</a:t>
            </a:r>
          </a:p>
        </p:txBody>
      </p:sp>
      <p:sp>
        <p:nvSpPr>
          <p:cNvPr id="5" name="Oval 4"/>
          <p:cNvSpPr/>
          <p:nvPr/>
        </p:nvSpPr>
        <p:spPr>
          <a:xfrm>
            <a:off x="2411413" y="3573463"/>
            <a:ext cx="1081087" cy="2873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ate Placeholder 2"/>
          <p:cNvSpPr>
            <a:spLocks noGrp="1"/>
          </p:cNvSpPr>
          <p:nvPr>
            <p:ph type="dt" sz="quarter" idx="10"/>
          </p:nvPr>
        </p:nvSpPr>
        <p:spPr>
          <a:xfrm>
            <a:off x="0" y="6381750"/>
            <a:ext cx="2133600" cy="476250"/>
          </a:xfrm>
          <a:noFill/>
        </p:spPr>
        <p:txBody>
          <a:bodyPr/>
          <a:lstStyle/>
          <a:p>
            <a:r>
              <a:rPr lang="en-US" smtClean="0">
                <a:solidFill>
                  <a:srgbClr val="CC0000"/>
                </a:solidFill>
              </a:rPr>
              <a:t>www.aclf.in</a:t>
            </a:r>
            <a:r>
              <a:rPr lang="en-US" smtClean="0">
                <a:solidFill>
                  <a:srgbClr val="000000"/>
                </a:solidFill>
              </a:rPr>
              <a:t> </a:t>
            </a:r>
          </a:p>
          <a:p>
            <a:endParaRPr lang="en-US" sz="1400" smtClean="0"/>
          </a:p>
        </p:txBody>
      </p:sp>
      <p:graphicFrame>
        <p:nvGraphicFramePr>
          <p:cNvPr id="236619" name="Group 75"/>
          <p:cNvGraphicFramePr>
            <a:graphicFrameLocks noGrp="1"/>
          </p:cNvGraphicFramePr>
          <p:nvPr>
            <p:ph/>
          </p:nvPr>
        </p:nvGraphicFramePr>
        <p:xfrm>
          <a:off x="457200" y="1066800"/>
          <a:ext cx="8153400" cy="4846320"/>
        </p:xfrm>
        <a:graphic>
          <a:graphicData uri="http://schemas.openxmlformats.org/drawingml/2006/table">
            <a:tbl>
              <a:tblPr/>
              <a:tblGrid>
                <a:gridCol w="1981200"/>
                <a:gridCol w="2057400"/>
                <a:gridCol w="2057400"/>
                <a:gridCol w="2057400"/>
              </a:tblGrid>
              <a:tr h="340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Parameters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Day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Day 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Day 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342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99"/>
                          </a:solidFill>
                          <a:effectLst/>
                          <a:latin typeface="Arial" charset="0"/>
                        </a:rPr>
                        <a:t>Bilirubin</a:t>
                      </a:r>
                      <a:r>
                        <a:rPr kumimoji="0" lang="en-US" sz="1800" b="1" i="0" u="none" strike="noStrike" cap="none" normalizeH="0" baseline="0" dirty="0" smtClean="0">
                          <a:ln>
                            <a:noFill/>
                          </a:ln>
                          <a:solidFill>
                            <a:srgbClr val="000099"/>
                          </a:solidFill>
                          <a:effectLst/>
                          <a:latin typeface="Arial" charset="0"/>
                        </a:rPr>
                        <a:t>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24.2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36.7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Albumin (gm%)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ALT(U/L)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682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324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4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Creatinine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99"/>
                          </a:solidFill>
                          <a:effectLst/>
                          <a:latin typeface="Arial" charset="0"/>
                        </a:rPr>
                        <a:t>Varices</a:t>
                      </a:r>
                      <a:endParaRPr kumimoji="0" lang="en-US" sz="1800" b="1" i="0" u="none" strike="noStrike" cap="none" normalizeH="0" baseline="0" dirty="0" smtClean="0">
                        <a:ln>
                          <a:noFill/>
                        </a:ln>
                        <a:solidFill>
                          <a:srgbClr val="000099"/>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TLC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11,300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26,500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1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Serology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HVPG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99"/>
                          </a:solidFill>
                          <a:effectLst/>
                          <a:latin typeface="Arial" charset="0"/>
                        </a:rPr>
                        <a:t>IgM</a:t>
                      </a:r>
                      <a:r>
                        <a:rPr kumimoji="0" lang="en-US" sz="1800" b="1" i="0" u="none" strike="noStrike" cap="none" normalizeH="0" baseline="0" dirty="0" smtClean="0">
                          <a:ln>
                            <a:noFill/>
                          </a:ln>
                          <a:solidFill>
                            <a:srgbClr val="000099"/>
                          </a:solidFill>
                          <a:effectLst/>
                          <a:latin typeface="Arial" charset="0"/>
                        </a:rPr>
                        <a:t> HEV+,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Liver coarse, PV 14.5 mm, </a:t>
                      </a:r>
                      <a:r>
                        <a:rPr kumimoji="0" lang="en-US" sz="1800" b="1" i="0" u="none" strike="noStrike" cap="none" normalizeH="0" baseline="0" dirty="0" err="1" smtClean="0">
                          <a:ln>
                            <a:noFill/>
                          </a:ln>
                          <a:solidFill>
                            <a:srgbClr val="000099"/>
                          </a:solidFill>
                          <a:effectLst/>
                          <a:latin typeface="Arial" charset="0"/>
                        </a:rPr>
                        <a:t>ascites</a:t>
                      </a:r>
                      <a:r>
                        <a:rPr kumimoji="0" lang="en-US" sz="1800" b="1" i="0" u="none" strike="noStrike" cap="none" normalizeH="0" baseline="0" dirty="0" smtClean="0">
                          <a:ln>
                            <a:noFill/>
                          </a:ln>
                          <a:solidFill>
                            <a:srgbClr val="000099"/>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7090" name="Text Box 60"/>
          <p:cNvSpPr txBox="1">
            <a:spLocks noChangeArrowheads="1"/>
          </p:cNvSpPr>
          <p:nvPr/>
        </p:nvSpPr>
        <p:spPr bwMode="auto">
          <a:xfrm>
            <a:off x="3581400" y="204788"/>
            <a:ext cx="1755775" cy="584200"/>
          </a:xfrm>
          <a:prstGeom prst="rect">
            <a:avLst/>
          </a:prstGeom>
          <a:noFill/>
          <a:ln w="9525">
            <a:noFill/>
            <a:miter lim="800000"/>
            <a:headEnd/>
            <a:tailEnd/>
          </a:ln>
        </p:spPr>
        <p:txBody>
          <a:bodyPr wrap="none">
            <a:spAutoFit/>
          </a:bodyPr>
          <a:lstStyle/>
          <a:p>
            <a:r>
              <a:rPr lang="en-US" sz="3200" b="1">
                <a:solidFill>
                  <a:srgbClr val="CC0000"/>
                </a:solidFill>
              </a:rPr>
              <a:t>Case -2 </a:t>
            </a:r>
          </a:p>
        </p:txBody>
      </p:sp>
      <p:sp>
        <p:nvSpPr>
          <p:cNvPr id="6" name="Oval 5"/>
          <p:cNvSpPr/>
          <p:nvPr/>
        </p:nvSpPr>
        <p:spPr>
          <a:xfrm>
            <a:off x="4427538" y="3573463"/>
            <a:ext cx="1081087" cy="2873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76200" y="2209800"/>
            <a:ext cx="8991600" cy="523875"/>
          </a:xfrm>
          <a:prstGeom prst="rect">
            <a:avLst/>
          </a:prstGeom>
          <a:noFill/>
          <a:ln w="9525">
            <a:noFill/>
            <a:miter lim="800000"/>
            <a:headEnd/>
            <a:tailEnd/>
          </a:ln>
        </p:spPr>
        <p:txBody>
          <a:bodyPr>
            <a:spAutoFit/>
          </a:bodyPr>
          <a:lstStyle/>
          <a:p>
            <a:pPr marL="342900" indent="-342900" algn="ctr"/>
            <a:r>
              <a:rPr lang="en-US" altLang="en-US" sz="2800">
                <a:latin typeface="Calibri" pitchFamily="34" charset="0"/>
              </a:rPr>
              <a:t>I have no conflict of Interest or disclosures to make</a:t>
            </a:r>
          </a:p>
        </p:txBody>
      </p:sp>
      <p:sp>
        <p:nvSpPr>
          <p:cNvPr id="10" name="TextBox 9"/>
          <p:cNvSpPr txBox="1"/>
          <p:nvPr/>
        </p:nvSpPr>
        <p:spPr>
          <a:xfrm>
            <a:off x="857250" y="3214688"/>
            <a:ext cx="7315200" cy="646331"/>
          </a:xfrm>
          <a:prstGeom prst="rect">
            <a:avLst/>
          </a:prstGeom>
          <a:noFill/>
        </p:spPr>
        <p:txBody>
          <a:bodyPr>
            <a:spAutoFit/>
          </a:bodyPr>
          <a:lstStyle/>
          <a:p>
            <a:pPr marL="342900" indent="-342900" fontAlgn="auto">
              <a:spcBef>
                <a:spcPts val="0"/>
              </a:spcBef>
              <a:spcAft>
                <a:spcPts val="0"/>
              </a:spcAft>
              <a:defRPr/>
            </a:pPr>
            <a:endParaRPr lang="en-IN" b="1" dirty="0">
              <a:solidFill>
                <a:srgbClr val="0000FF"/>
              </a:solidFill>
              <a:latin typeface="+mn-lt"/>
              <a:cs typeface="+mn-cs"/>
            </a:endParaRPr>
          </a:p>
          <a:p>
            <a:pPr marL="342900" indent="-342900" fontAlgn="auto">
              <a:spcBef>
                <a:spcPts val="0"/>
              </a:spcBef>
              <a:spcAft>
                <a:spcPts val="0"/>
              </a:spcAft>
              <a:defRPr/>
            </a:pPr>
            <a:endParaRPr lang="en-IN" b="1" dirty="0">
              <a:solidFill>
                <a:srgbClr val="0000FF"/>
              </a:solidFill>
              <a:latin typeface="+mn-lt"/>
              <a:cs typeface="+mn-cs"/>
            </a:endParaRPr>
          </a:p>
        </p:txBody>
      </p:sp>
      <p:sp>
        <p:nvSpPr>
          <p:cNvPr id="2052" name="Rectangle 10"/>
          <p:cNvSpPr>
            <a:spLocks noChangeArrowheads="1"/>
          </p:cNvSpPr>
          <p:nvPr/>
        </p:nvSpPr>
        <p:spPr bwMode="auto">
          <a:xfrm>
            <a:off x="0" y="357188"/>
            <a:ext cx="9144000" cy="584200"/>
          </a:xfrm>
          <a:prstGeom prst="rect">
            <a:avLst/>
          </a:prstGeom>
          <a:noFill/>
          <a:ln w="9525">
            <a:noFill/>
            <a:miter lim="800000"/>
            <a:headEnd/>
            <a:tailEnd/>
          </a:ln>
        </p:spPr>
        <p:txBody>
          <a:bodyPr>
            <a:spAutoFit/>
          </a:bodyPr>
          <a:lstStyle/>
          <a:p>
            <a:pPr marL="342900" indent="-342900" algn="ctr"/>
            <a:r>
              <a:rPr lang="en-US" altLang="en-US" sz="3200" b="1">
                <a:solidFill>
                  <a:srgbClr val="C00000"/>
                </a:solidFill>
                <a:latin typeface="Calibri" pitchFamily="34" charset="0"/>
              </a:rPr>
              <a:t>Disclosure</a:t>
            </a:r>
          </a:p>
        </p:txBody>
      </p:sp>
      <p:pic>
        <p:nvPicPr>
          <p:cNvPr id="6" name="Picture 5" descr="http://gastro.com.br/wp-content/uploads/2013/06/apasl-logo.jpg"/>
          <p:cNvPicPr/>
          <p:nvPr/>
        </p:nvPicPr>
        <p:blipFill>
          <a:blip r:embed="rId3" cstate="print"/>
          <a:srcRect/>
          <a:stretch>
            <a:fillRect/>
          </a:stretch>
        </p:blipFill>
        <p:spPr bwMode="auto">
          <a:xfrm>
            <a:off x="0" y="0"/>
            <a:ext cx="762000" cy="685798"/>
          </a:xfrm>
          <a:prstGeom prst="rect">
            <a:avLst/>
          </a:prstGeom>
          <a:noFill/>
        </p:spPr>
      </p:pic>
    </p:spTree>
  </p:cSld>
  <p:clrMapOvr>
    <a:masterClrMapping/>
  </p:clrMapOvr>
  <p:transition spd="slow" advTm="1795"/>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ate Placeholder 2"/>
          <p:cNvSpPr>
            <a:spLocks noGrp="1"/>
          </p:cNvSpPr>
          <p:nvPr>
            <p:ph type="dt" sz="quarter" idx="10"/>
          </p:nvPr>
        </p:nvSpPr>
        <p:spPr>
          <a:xfrm>
            <a:off x="0" y="6381750"/>
            <a:ext cx="2133600" cy="476250"/>
          </a:xfrm>
          <a:noFill/>
        </p:spPr>
        <p:txBody>
          <a:bodyPr/>
          <a:lstStyle/>
          <a:p>
            <a:r>
              <a:rPr lang="en-US" smtClean="0">
                <a:solidFill>
                  <a:srgbClr val="CC0000"/>
                </a:solidFill>
              </a:rPr>
              <a:t>www.aclf.in</a:t>
            </a:r>
            <a:r>
              <a:rPr lang="en-US" smtClean="0">
                <a:solidFill>
                  <a:srgbClr val="000000"/>
                </a:solidFill>
              </a:rPr>
              <a:t> </a:t>
            </a:r>
          </a:p>
          <a:p>
            <a:endParaRPr lang="en-US" sz="1400" smtClean="0"/>
          </a:p>
        </p:txBody>
      </p:sp>
      <p:graphicFrame>
        <p:nvGraphicFramePr>
          <p:cNvPr id="236619" name="Group 75"/>
          <p:cNvGraphicFramePr>
            <a:graphicFrameLocks noGrp="1"/>
          </p:cNvGraphicFramePr>
          <p:nvPr>
            <p:ph/>
          </p:nvPr>
        </p:nvGraphicFramePr>
        <p:xfrm>
          <a:off x="457200" y="1066800"/>
          <a:ext cx="8153400" cy="5175504"/>
        </p:xfrm>
        <a:graphic>
          <a:graphicData uri="http://schemas.openxmlformats.org/drawingml/2006/table">
            <a:tbl>
              <a:tblPr/>
              <a:tblGrid>
                <a:gridCol w="1981200"/>
                <a:gridCol w="2057400"/>
                <a:gridCol w="2057400"/>
                <a:gridCol w="2057400"/>
              </a:tblGrid>
              <a:tr h="340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Parameters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Day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Day 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Day 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342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99"/>
                          </a:solidFill>
                          <a:effectLst/>
                          <a:latin typeface="Arial" charset="0"/>
                        </a:rPr>
                        <a:t>Bilirubin</a:t>
                      </a:r>
                      <a:r>
                        <a:rPr kumimoji="0" lang="en-US" sz="1800" b="1" i="0" u="none" strike="noStrike" cap="none" normalizeH="0" baseline="0" dirty="0" smtClean="0">
                          <a:ln>
                            <a:noFill/>
                          </a:ln>
                          <a:solidFill>
                            <a:srgbClr val="000099"/>
                          </a:solidFill>
                          <a:effectLst/>
                          <a:latin typeface="Arial" charset="0"/>
                        </a:rPr>
                        <a:t>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24.2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36.7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Albumin (gm%)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ALT(U/L)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682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324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4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Creatinine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TLC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11,300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26,500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TJ Liver Biopsy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HAI – 7, F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1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Serology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HVPG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99"/>
                          </a:solidFill>
                          <a:effectLst/>
                          <a:latin typeface="Arial" charset="0"/>
                        </a:rPr>
                        <a:t>IgM</a:t>
                      </a:r>
                      <a:r>
                        <a:rPr kumimoji="0" lang="en-US" sz="1800" b="1" i="0" u="none" strike="noStrike" cap="none" normalizeH="0" baseline="0" dirty="0" smtClean="0">
                          <a:ln>
                            <a:noFill/>
                          </a:ln>
                          <a:solidFill>
                            <a:srgbClr val="000099"/>
                          </a:solidFill>
                          <a:effectLst/>
                          <a:latin typeface="Arial" charset="0"/>
                        </a:rPr>
                        <a:t> HEV+,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Liver coarse, PV 14.5 mm, </a:t>
                      </a:r>
                      <a:r>
                        <a:rPr kumimoji="0" lang="en-US" sz="1800" b="1" i="0" u="none" strike="noStrike" cap="none" normalizeH="0" baseline="0" dirty="0" err="1" smtClean="0">
                          <a:ln>
                            <a:noFill/>
                          </a:ln>
                          <a:solidFill>
                            <a:srgbClr val="000099"/>
                          </a:solidFill>
                          <a:effectLst/>
                          <a:latin typeface="Arial" charset="0"/>
                        </a:rPr>
                        <a:t>ascites</a:t>
                      </a:r>
                      <a:r>
                        <a:rPr kumimoji="0" lang="en-US" sz="1800" b="1" i="0" u="none" strike="noStrike" cap="none" normalizeH="0" baseline="0" dirty="0" smtClean="0">
                          <a:ln>
                            <a:noFill/>
                          </a:ln>
                          <a:solidFill>
                            <a:srgbClr val="000099"/>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18 mm Hg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114" name="Text Box 59"/>
          <p:cNvSpPr txBox="1">
            <a:spLocks noChangeArrowheads="1"/>
          </p:cNvSpPr>
          <p:nvPr/>
        </p:nvSpPr>
        <p:spPr bwMode="auto">
          <a:xfrm>
            <a:off x="684213" y="5942013"/>
            <a:ext cx="184150" cy="646112"/>
          </a:xfrm>
          <a:prstGeom prst="rect">
            <a:avLst/>
          </a:prstGeom>
          <a:noFill/>
          <a:ln w="9525">
            <a:noFill/>
            <a:miter lim="800000"/>
            <a:headEnd/>
            <a:tailEnd/>
          </a:ln>
        </p:spPr>
        <p:txBody>
          <a:bodyPr wrap="none">
            <a:spAutoFit/>
          </a:bodyPr>
          <a:lstStyle/>
          <a:p>
            <a:endParaRPr lang="en-US" b="1">
              <a:solidFill>
                <a:srgbClr val="CC0000"/>
              </a:solidFill>
            </a:endParaRPr>
          </a:p>
          <a:p>
            <a:endParaRPr lang="en-US" b="1">
              <a:solidFill>
                <a:srgbClr val="003300"/>
              </a:solidFill>
            </a:endParaRPr>
          </a:p>
        </p:txBody>
      </p:sp>
      <p:sp>
        <p:nvSpPr>
          <p:cNvPr id="88115" name="Text Box 60"/>
          <p:cNvSpPr txBox="1">
            <a:spLocks noChangeArrowheads="1"/>
          </p:cNvSpPr>
          <p:nvPr/>
        </p:nvSpPr>
        <p:spPr bwMode="auto">
          <a:xfrm>
            <a:off x="3581400" y="204788"/>
            <a:ext cx="1641475" cy="584200"/>
          </a:xfrm>
          <a:prstGeom prst="rect">
            <a:avLst/>
          </a:prstGeom>
          <a:noFill/>
          <a:ln w="9525">
            <a:noFill/>
            <a:miter lim="800000"/>
            <a:headEnd/>
            <a:tailEnd/>
          </a:ln>
        </p:spPr>
        <p:txBody>
          <a:bodyPr wrap="none">
            <a:spAutoFit/>
          </a:bodyPr>
          <a:lstStyle/>
          <a:p>
            <a:r>
              <a:rPr lang="en-US" sz="3200" b="1" dirty="0">
                <a:solidFill>
                  <a:srgbClr val="CC0000"/>
                </a:solidFill>
              </a:rPr>
              <a:t>Case -2</a:t>
            </a:r>
          </a:p>
        </p:txBody>
      </p:sp>
      <p:sp>
        <p:nvSpPr>
          <p:cNvPr id="6" name="Oval 5"/>
          <p:cNvSpPr/>
          <p:nvPr/>
        </p:nvSpPr>
        <p:spPr>
          <a:xfrm>
            <a:off x="4356100" y="3213100"/>
            <a:ext cx="1079500" cy="2873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ate Placeholder 2"/>
          <p:cNvSpPr>
            <a:spLocks noGrp="1"/>
          </p:cNvSpPr>
          <p:nvPr>
            <p:ph type="dt" sz="quarter" idx="10"/>
          </p:nvPr>
        </p:nvSpPr>
        <p:spPr>
          <a:xfrm>
            <a:off x="0" y="6381750"/>
            <a:ext cx="2133600" cy="476250"/>
          </a:xfrm>
          <a:noFill/>
        </p:spPr>
        <p:txBody>
          <a:bodyPr/>
          <a:lstStyle/>
          <a:p>
            <a:r>
              <a:rPr lang="en-US" smtClean="0">
                <a:solidFill>
                  <a:srgbClr val="CC0000"/>
                </a:solidFill>
              </a:rPr>
              <a:t>www.aclf.in</a:t>
            </a:r>
            <a:r>
              <a:rPr lang="en-US" smtClean="0">
                <a:solidFill>
                  <a:srgbClr val="000000"/>
                </a:solidFill>
              </a:rPr>
              <a:t> </a:t>
            </a:r>
          </a:p>
          <a:p>
            <a:endParaRPr lang="en-US" sz="1400" smtClean="0"/>
          </a:p>
        </p:txBody>
      </p:sp>
      <p:graphicFrame>
        <p:nvGraphicFramePr>
          <p:cNvPr id="236619" name="Group 75"/>
          <p:cNvGraphicFramePr>
            <a:graphicFrameLocks noGrp="1"/>
          </p:cNvGraphicFramePr>
          <p:nvPr>
            <p:ph/>
          </p:nvPr>
        </p:nvGraphicFramePr>
        <p:xfrm>
          <a:off x="457200" y="1066800"/>
          <a:ext cx="8153400" cy="4846320"/>
        </p:xfrm>
        <a:graphic>
          <a:graphicData uri="http://schemas.openxmlformats.org/drawingml/2006/table">
            <a:tbl>
              <a:tblPr/>
              <a:tblGrid>
                <a:gridCol w="1981200"/>
                <a:gridCol w="2057400"/>
                <a:gridCol w="2057400"/>
                <a:gridCol w="2057400"/>
              </a:tblGrid>
              <a:tr h="340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Parameters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Day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Day 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Day 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342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99"/>
                          </a:solidFill>
                          <a:effectLst/>
                          <a:latin typeface="Arial" charset="0"/>
                        </a:rPr>
                        <a:t>Bilirubin</a:t>
                      </a:r>
                      <a:r>
                        <a:rPr kumimoji="0" lang="en-US" sz="1800" b="1" i="0" u="none" strike="noStrike" cap="none" normalizeH="0" baseline="0" dirty="0" smtClean="0">
                          <a:ln>
                            <a:noFill/>
                          </a:ln>
                          <a:solidFill>
                            <a:srgbClr val="000099"/>
                          </a:solidFill>
                          <a:effectLst/>
                          <a:latin typeface="Arial" charset="0"/>
                        </a:rPr>
                        <a:t>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24.2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36.7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38.8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Albumin (gm%)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ALT(U/L)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682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324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4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Creatinine (mg%)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TLC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11,300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26,500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19,400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TJ Liver Biopsy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HAI – 7, F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1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Serology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99"/>
                          </a:solidFill>
                          <a:effectLst/>
                          <a:latin typeface="Arial" charset="0"/>
                        </a:rPr>
                        <a:t>HVPG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99"/>
                          </a:solidFill>
                          <a:effectLst/>
                          <a:latin typeface="Arial" charset="0"/>
                        </a:rPr>
                        <a:t>IgM</a:t>
                      </a:r>
                      <a:r>
                        <a:rPr kumimoji="0" lang="en-US" sz="1800" b="1" i="0" u="none" strike="noStrike" cap="none" normalizeH="0" baseline="0" dirty="0" smtClean="0">
                          <a:ln>
                            <a:noFill/>
                          </a:ln>
                          <a:solidFill>
                            <a:srgbClr val="000099"/>
                          </a:solidFill>
                          <a:effectLst/>
                          <a:latin typeface="Arial" charset="0"/>
                        </a:rPr>
                        <a:t> HEV+,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Liver coarse, PV 14.5 mm, </a:t>
                      </a:r>
                      <a:r>
                        <a:rPr kumimoji="0" lang="en-US" sz="1800" b="1" i="0" u="none" strike="noStrike" cap="none" normalizeH="0" baseline="0" dirty="0" err="1" smtClean="0">
                          <a:ln>
                            <a:noFill/>
                          </a:ln>
                          <a:solidFill>
                            <a:srgbClr val="000099"/>
                          </a:solidFill>
                          <a:effectLst/>
                          <a:latin typeface="Arial" charset="0"/>
                        </a:rPr>
                        <a:t>ascites</a:t>
                      </a:r>
                      <a:r>
                        <a:rPr kumimoji="0" lang="en-US" sz="1800" b="1" i="0" u="none" strike="noStrike" cap="none" normalizeH="0" baseline="0" dirty="0" smtClean="0">
                          <a:ln>
                            <a:noFill/>
                          </a:ln>
                          <a:solidFill>
                            <a:srgbClr val="000099"/>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99"/>
                          </a:solidFill>
                          <a:effectLst/>
                          <a:latin typeface="Arial" charset="0"/>
                        </a:rPr>
                        <a:t>18 mm Hg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38" name="Text Box 59"/>
          <p:cNvSpPr txBox="1">
            <a:spLocks noChangeArrowheads="1"/>
          </p:cNvSpPr>
          <p:nvPr/>
        </p:nvSpPr>
        <p:spPr bwMode="auto">
          <a:xfrm>
            <a:off x="684213" y="5942013"/>
            <a:ext cx="7829550" cy="915987"/>
          </a:xfrm>
          <a:prstGeom prst="rect">
            <a:avLst/>
          </a:prstGeom>
          <a:noFill/>
          <a:ln w="9525">
            <a:noFill/>
            <a:miter lim="800000"/>
            <a:headEnd/>
            <a:tailEnd/>
          </a:ln>
        </p:spPr>
        <p:txBody>
          <a:bodyPr wrap="none">
            <a:spAutoFit/>
          </a:bodyPr>
          <a:lstStyle/>
          <a:p>
            <a:endParaRPr lang="en-US" b="1">
              <a:solidFill>
                <a:srgbClr val="CC0000"/>
              </a:solidFill>
            </a:endParaRPr>
          </a:p>
          <a:p>
            <a:r>
              <a:rPr lang="en-US" b="1">
                <a:solidFill>
                  <a:srgbClr val="003300"/>
                </a:solidFill>
              </a:rPr>
              <a:t>Patient died on day 32 with,  Type 1 HRS and Hepatic Encephalopathy </a:t>
            </a:r>
          </a:p>
          <a:p>
            <a:endParaRPr lang="en-US" b="1">
              <a:solidFill>
                <a:srgbClr val="003300"/>
              </a:solidFill>
            </a:endParaRPr>
          </a:p>
        </p:txBody>
      </p:sp>
      <p:sp>
        <p:nvSpPr>
          <p:cNvPr id="89139" name="Text Box 60"/>
          <p:cNvSpPr txBox="1">
            <a:spLocks noChangeArrowheads="1"/>
          </p:cNvSpPr>
          <p:nvPr/>
        </p:nvSpPr>
        <p:spPr bwMode="auto">
          <a:xfrm>
            <a:off x="1763713" y="0"/>
            <a:ext cx="4334648" cy="584775"/>
          </a:xfrm>
          <a:prstGeom prst="rect">
            <a:avLst/>
          </a:prstGeom>
          <a:noFill/>
          <a:ln w="9525">
            <a:noFill/>
            <a:miter lim="800000"/>
            <a:headEnd/>
            <a:tailEnd/>
          </a:ln>
        </p:spPr>
        <p:txBody>
          <a:bodyPr wrap="none">
            <a:spAutoFit/>
          </a:bodyPr>
          <a:lstStyle/>
          <a:p>
            <a:r>
              <a:rPr lang="en-US" sz="3200" b="1" dirty="0">
                <a:solidFill>
                  <a:srgbClr val="CC0000"/>
                </a:solidFill>
              </a:rPr>
              <a:t>Case -2   AVH-E on </a:t>
            </a:r>
            <a:r>
              <a:rPr lang="en-US" sz="3200" b="1" dirty="0" smtClean="0">
                <a:solidFill>
                  <a:srgbClr val="CC0000"/>
                </a:solidFill>
              </a:rPr>
              <a:t>NASH</a:t>
            </a:r>
            <a:endParaRPr lang="en-US" sz="3200" b="1" dirty="0">
              <a:solidFill>
                <a:srgbClr val="CC0000"/>
              </a:solidFill>
            </a:endParaRPr>
          </a:p>
        </p:txBody>
      </p:sp>
      <p:sp>
        <p:nvSpPr>
          <p:cNvPr id="6" name="Oval 5"/>
          <p:cNvSpPr/>
          <p:nvPr/>
        </p:nvSpPr>
        <p:spPr>
          <a:xfrm>
            <a:off x="6372225" y="2565400"/>
            <a:ext cx="1079500" cy="2873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609600" y="0"/>
            <a:ext cx="8229600" cy="1143000"/>
          </a:xfrm>
        </p:spPr>
        <p:txBody>
          <a:bodyPr/>
          <a:lstStyle/>
          <a:p>
            <a:r>
              <a:rPr lang="en-US" b="1" dirty="0" smtClean="0">
                <a:solidFill>
                  <a:srgbClr val="C00000"/>
                </a:solidFill>
              </a:rPr>
              <a:t>Liver Failure Scenarios</a:t>
            </a:r>
          </a:p>
        </p:txBody>
      </p:sp>
      <p:sp>
        <p:nvSpPr>
          <p:cNvPr id="48131" name="TextBox 16"/>
          <p:cNvSpPr txBox="1">
            <a:spLocks noChangeArrowheads="1"/>
          </p:cNvSpPr>
          <p:nvPr/>
        </p:nvSpPr>
        <p:spPr bwMode="auto">
          <a:xfrm>
            <a:off x="1828800" y="1676400"/>
            <a:ext cx="7086600" cy="396875"/>
          </a:xfrm>
          <a:prstGeom prst="rect">
            <a:avLst/>
          </a:prstGeom>
          <a:solidFill>
            <a:srgbClr val="E9AE89"/>
          </a:solidFill>
          <a:ln w="9525">
            <a:noFill/>
            <a:miter lim="800000"/>
            <a:headEnd/>
            <a:tailEnd/>
          </a:ln>
        </p:spPr>
        <p:txBody>
          <a:bodyPr>
            <a:spAutoFit/>
          </a:bodyPr>
          <a:lstStyle/>
          <a:p>
            <a:pPr algn="ctr" fontAlgn="base">
              <a:spcBef>
                <a:spcPct val="0"/>
              </a:spcBef>
              <a:spcAft>
                <a:spcPct val="0"/>
              </a:spcAft>
            </a:pPr>
            <a:r>
              <a:rPr lang="en-US" sz="2000" b="1" dirty="0" smtClean="0">
                <a:solidFill>
                  <a:prstClr val="black"/>
                </a:solidFill>
              </a:rPr>
              <a:t>Previously Undiagnosed   .......</a:t>
            </a:r>
            <a:r>
              <a:rPr lang="en-US" sz="2000" b="1" dirty="0" smtClean="0">
                <a:solidFill>
                  <a:srgbClr val="FFFF00"/>
                </a:solidFill>
              </a:rPr>
              <a:t>   </a:t>
            </a:r>
            <a:r>
              <a:rPr lang="en-US" sz="2000" b="1" dirty="0" smtClean="0">
                <a:solidFill>
                  <a:srgbClr val="003300"/>
                </a:solidFill>
              </a:rPr>
              <a:t>Previously Diagnosed CLD</a:t>
            </a:r>
          </a:p>
        </p:txBody>
      </p:sp>
      <p:sp>
        <p:nvSpPr>
          <p:cNvPr id="22" name="Left Arrow 21"/>
          <p:cNvSpPr/>
          <p:nvPr/>
        </p:nvSpPr>
        <p:spPr>
          <a:xfrm>
            <a:off x="1600200" y="1752600"/>
            <a:ext cx="393700" cy="304800"/>
          </a:xfrm>
          <a:prstGeom prst="leftArrow">
            <a:avLst/>
          </a:prstGeom>
          <a:solidFill>
            <a:schemeClr val="accent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 name="Left Arrow 22"/>
          <p:cNvSpPr/>
          <p:nvPr/>
        </p:nvSpPr>
        <p:spPr>
          <a:xfrm flipH="1">
            <a:off x="8763000" y="1752600"/>
            <a:ext cx="457200" cy="304800"/>
          </a:xfrm>
          <a:prstGeom prst="leftArrow">
            <a:avLst/>
          </a:prstGeom>
          <a:solidFill>
            <a:schemeClr val="accent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 name="Group 40"/>
          <p:cNvGrpSpPr>
            <a:grpSpLocks/>
          </p:cNvGrpSpPr>
          <p:nvPr/>
        </p:nvGrpSpPr>
        <p:grpSpPr bwMode="auto">
          <a:xfrm>
            <a:off x="120650" y="2706688"/>
            <a:ext cx="1497013" cy="3121025"/>
            <a:chOff x="120444" y="2706469"/>
            <a:chExt cx="1496964" cy="3121462"/>
          </a:xfrm>
        </p:grpSpPr>
        <p:sp>
          <p:nvSpPr>
            <p:cNvPr id="6" name="TextBox 5"/>
            <p:cNvSpPr txBox="1"/>
            <p:nvPr/>
          </p:nvSpPr>
          <p:spPr>
            <a:xfrm>
              <a:off x="120444" y="2706469"/>
              <a:ext cx="1494504" cy="36933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dirty="0">
                  <a:solidFill>
                    <a:prstClr val="white"/>
                  </a:solidFill>
                </a:rPr>
                <a:t>Normal liver</a:t>
              </a:r>
            </a:p>
          </p:txBody>
        </p:sp>
        <p:sp>
          <p:nvSpPr>
            <p:cNvPr id="12" name="TextBox 11"/>
            <p:cNvSpPr txBox="1"/>
            <p:nvPr/>
          </p:nvSpPr>
          <p:spPr>
            <a:xfrm>
              <a:off x="120444" y="4055808"/>
              <a:ext cx="1494504"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dirty="0">
                  <a:solidFill>
                    <a:prstClr val="white"/>
                  </a:solidFill>
                </a:rPr>
                <a:t>Acute insult</a:t>
              </a:r>
            </a:p>
          </p:txBody>
        </p:sp>
        <p:sp>
          <p:nvSpPr>
            <p:cNvPr id="25" name="TextBox 24"/>
            <p:cNvSpPr txBox="1"/>
            <p:nvPr/>
          </p:nvSpPr>
          <p:spPr>
            <a:xfrm>
              <a:off x="122904" y="5181600"/>
              <a:ext cx="1494504"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b="1" dirty="0">
                  <a:solidFill>
                    <a:prstClr val="black"/>
                  </a:solidFill>
                </a:rPr>
                <a:t>Acute liver failure</a:t>
              </a:r>
            </a:p>
          </p:txBody>
        </p:sp>
        <p:sp>
          <p:nvSpPr>
            <p:cNvPr id="24" name="Down Arrow 23"/>
            <p:cNvSpPr/>
            <p:nvPr/>
          </p:nvSpPr>
          <p:spPr>
            <a:xfrm>
              <a:off x="639540" y="3428882"/>
              <a:ext cx="457185" cy="457264"/>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34" name="Down Arrow 33"/>
            <p:cNvSpPr/>
            <p:nvPr/>
          </p:nvSpPr>
          <p:spPr>
            <a:xfrm>
              <a:off x="626840" y="4603797"/>
              <a:ext cx="457185" cy="457264"/>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sp>
        <p:nvSpPr>
          <p:cNvPr id="10" name="TextBox 9"/>
          <p:cNvSpPr txBox="1"/>
          <p:nvPr/>
        </p:nvSpPr>
        <p:spPr>
          <a:xfrm>
            <a:off x="7350810" y="2727741"/>
            <a:ext cx="1686037" cy="64564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base">
              <a:spcBef>
                <a:spcPct val="0"/>
              </a:spcBef>
              <a:spcAft>
                <a:spcPct val="0"/>
              </a:spcAft>
              <a:defRPr/>
            </a:pPr>
            <a:r>
              <a:rPr lang="en-US" sz="1600">
                <a:solidFill>
                  <a:srgbClr val="FFFFFF"/>
                </a:solidFill>
              </a:rPr>
              <a:t>Decompensated cirrhosis</a:t>
            </a:r>
          </a:p>
        </p:txBody>
      </p:sp>
      <p:sp>
        <p:nvSpPr>
          <p:cNvPr id="16" name="TextBox 15"/>
          <p:cNvSpPr txBox="1"/>
          <p:nvPr/>
        </p:nvSpPr>
        <p:spPr>
          <a:xfrm>
            <a:off x="7542785" y="4076183"/>
            <a:ext cx="1493384" cy="36965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dirty="0">
                <a:solidFill>
                  <a:prstClr val="white"/>
                </a:solidFill>
              </a:rPr>
              <a:t>Acute insult</a:t>
            </a:r>
          </a:p>
        </p:txBody>
      </p:sp>
      <p:sp>
        <p:nvSpPr>
          <p:cNvPr id="29" name="TextBox 28"/>
          <p:cNvSpPr txBox="1"/>
          <p:nvPr/>
        </p:nvSpPr>
        <p:spPr>
          <a:xfrm>
            <a:off x="7545322" y="5201288"/>
            <a:ext cx="1494001" cy="120038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base">
              <a:spcBef>
                <a:spcPct val="0"/>
              </a:spcBef>
              <a:spcAft>
                <a:spcPct val="0"/>
              </a:spcAft>
              <a:defRPr/>
            </a:pPr>
            <a:r>
              <a:rPr lang="en-US" sz="1600" b="1">
                <a:solidFill>
                  <a:prstClr val="black"/>
                </a:solidFill>
              </a:rPr>
              <a:t>Further worsening of decompensated cirrhosis</a:t>
            </a:r>
          </a:p>
        </p:txBody>
      </p:sp>
      <p:sp>
        <p:nvSpPr>
          <p:cNvPr id="33" name="Down Arrow 32"/>
          <p:cNvSpPr/>
          <p:nvPr/>
        </p:nvSpPr>
        <p:spPr>
          <a:xfrm>
            <a:off x="8061325" y="3449638"/>
            <a:ext cx="457200" cy="457200"/>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38" name="Down Arrow 37"/>
          <p:cNvSpPr/>
          <p:nvPr/>
        </p:nvSpPr>
        <p:spPr>
          <a:xfrm>
            <a:off x="8048625" y="4624388"/>
            <a:ext cx="457200" cy="457200"/>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nvGrpSpPr>
          <p:cNvPr id="3" name="Group 49"/>
          <p:cNvGrpSpPr>
            <a:grpSpLocks/>
          </p:cNvGrpSpPr>
          <p:nvPr/>
        </p:nvGrpSpPr>
        <p:grpSpPr bwMode="auto">
          <a:xfrm>
            <a:off x="2470150" y="2706688"/>
            <a:ext cx="2840038" cy="2354262"/>
            <a:chOff x="2470150" y="2706469"/>
            <a:chExt cx="2840498" cy="2354481"/>
          </a:xfrm>
        </p:grpSpPr>
        <p:sp>
          <p:nvSpPr>
            <p:cNvPr id="8" name="TextBox 7"/>
            <p:cNvSpPr txBox="1"/>
            <p:nvPr/>
          </p:nvSpPr>
          <p:spPr>
            <a:xfrm>
              <a:off x="3816144" y="2706469"/>
              <a:ext cx="1494504"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dirty="0">
                  <a:solidFill>
                    <a:prstClr val="white"/>
                  </a:solidFill>
                </a:rPr>
                <a:t>Chronic hepatitis</a:t>
              </a:r>
            </a:p>
          </p:txBody>
        </p:sp>
        <p:sp>
          <p:nvSpPr>
            <p:cNvPr id="14" name="TextBox 13"/>
            <p:cNvSpPr txBox="1"/>
            <p:nvPr/>
          </p:nvSpPr>
          <p:spPr>
            <a:xfrm>
              <a:off x="3816144" y="4055808"/>
              <a:ext cx="1494504"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dirty="0">
                  <a:solidFill>
                    <a:prstClr val="white"/>
                  </a:solidFill>
                </a:rPr>
                <a:t>Acute insult</a:t>
              </a:r>
            </a:p>
          </p:txBody>
        </p:sp>
        <p:sp>
          <p:nvSpPr>
            <p:cNvPr id="31" name="Down Arrow 30"/>
            <p:cNvSpPr/>
            <p:nvPr/>
          </p:nvSpPr>
          <p:spPr>
            <a:xfrm>
              <a:off x="4329414" y="3428848"/>
              <a:ext cx="457274" cy="457243"/>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35" name="Down Arrow 34"/>
            <p:cNvSpPr/>
            <p:nvPr/>
          </p:nvSpPr>
          <p:spPr>
            <a:xfrm>
              <a:off x="2470150" y="4603707"/>
              <a:ext cx="457274" cy="457243"/>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36" name="Down Arrow 35"/>
            <p:cNvSpPr/>
            <p:nvPr/>
          </p:nvSpPr>
          <p:spPr>
            <a:xfrm>
              <a:off x="4316712" y="4603707"/>
              <a:ext cx="457274" cy="457243"/>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grpSp>
        <p:nvGrpSpPr>
          <p:cNvPr id="4" name="Group 48"/>
          <p:cNvGrpSpPr>
            <a:grpSpLocks/>
          </p:cNvGrpSpPr>
          <p:nvPr/>
        </p:nvGrpSpPr>
        <p:grpSpPr bwMode="auto">
          <a:xfrm>
            <a:off x="1676401" y="2628351"/>
            <a:ext cx="5408052" cy="4229649"/>
            <a:chOff x="1752587" y="2706469"/>
            <a:chExt cx="5408371" cy="4229321"/>
          </a:xfrm>
        </p:grpSpPr>
        <p:sp>
          <p:nvSpPr>
            <p:cNvPr id="9" name="TextBox 8"/>
            <p:cNvSpPr txBox="1"/>
            <p:nvPr/>
          </p:nvSpPr>
          <p:spPr>
            <a:xfrm>
              <a:off x="5663994" y="2706469"/>
              <a:ext cx="1494504"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base">
                <a:spcBef>
                  <a:spcPct val="0"/>
                </a:spcBef>
                <a:spcAft>
                  <a:spcPct val="0"/>
                </a:spcAft>
                <a:defRPr/>
              </a:pPr>
              <a:r>
                <a:rPr lang="en-US" sz="1600">
                  <a:solidFill>
                    <a:srgbClr val="FFFFFF"/>
                  </a:solidFill>
                </a:rPr>
                <a:t>Compensated cirrhosis</a:t>
              </a:r>
            </a:p>
          </p:txBody>
        </p:sp>
        <p:sp>
          <p:nvSpPr>
            <p:cNvPr id="15" name="TextBox 14"/>
            <p:cNvSpPr txBox="1"/>
            <p:nvPr/>
          </p:nvSpPr>
          <p:spPr>
            <a:xfrm>
              <a:off x="5663994" y="4055808"/>
              <a:ext cx="1494504"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dirty="0">
                  <a:solidFill>
                    <a:prstClr val="white"/>
                  </a:solidFill>
                </a:rPr>
                <a:t>Acute insult</a:t>
              </a:r>
            </a:p>
          </p:txBody>
        </p:sp>
        <p:sp>
          <p:nvSpPr>
            <p:cNvPr id="28" name="TextBox 27"/>
            <p:cNvSpPr txBox="1"/>
            <p:nvPr/>
          </p:nvSpPr>
          <p:spPr>
            <a:xfrm>
              <a:off x="5666454" y="5181600"/>
              <a:ext cx="1494504" cy="1754190"/>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b="1" dirty="0">
                  <a:solidFill>
                    <a:prstClr val="black"/>
                  </a:solidFill>
                </a:rPr>
                <a:t>First decompensation of compensated </a:t>
              </a:r>
              <a:r>
                <a:rPr lang="en-US" b="1" dirty="0" smtClean="0">
                  <a:solidFill>
                    <a:prstClr val="black"/>
                  </a:solidFill>
                </a:rPr>
                <a:t>cirrhosis - NHT</a:t>
              </a:r>
              <a:endParaRPr lang="en-US" b="1" dirty="0">
                <a:solidFill>
                  <a:prstClr val="black"/>
                </a:solidFill>
              </a:endParaRPr>
            </a:p>
          </p:txBody>
        </p:sp>
        <p:sp>
          <p:nvSpPr>
            <p:cNvPr id="32" name="Down Arrow 31"/>
            <p:cNvSpPr/>
            <p:nvPr/>
          </p:nvSpPr>
          <p:spPr>
            <a:xfrm>
              <a:off x="6186105" y="3428240"/>
              <a:ext cx="457227" cy="458752"/>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37" name="Down Arrow 36"/>
            <p:cNvSpPr/>
            <p:nvPr/>
          </p:nvSpPr>
          <p:spPr>
            <a:xfrm>
              <a:off x="6174991" y="4604487"/>
              <a:ext cx="457227" cy="457165"/>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26" name="TextBox 25"/>
            <p:cNvSpPr txBox="1"/>
            <p:nvPr/>
          </p:nvSpPr>
          <p:spPr>
            <a:xfrm>
              <a:off x="1752587" y="5107132"/>
              <a:ext cx="3276600" cy="64628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b="1" dirty="0">
                  <a:solidFill>
                    <a:prstClr val="black"/>
                  </a:solidFill>
                </a:rPr>
                <a:t>Acute-on-chronic liver </a:t>
              </a:r>
              <a:r>
                <a:rPr lang="en-US" b="1" dirty="0" smtClean="0">
                  <a:solidFill>
                    <a:prstClr val="black"/>
                  </a:solidFill>
                </a:rPr>
                <a:t>failure - HT</a:t>
              </a:r>
              <a:endParaRPr lang="en-US" b="1" dirty="0">
                <a:solidFill>
                  <a:prstClr val="black"/>
                </a:solidFill>
              </a:endParaRPr>
            </a:p>
          </p:txBody>
        </p:sp>
        <p:sp>
          <p:nvSpPr>
            <p:cNvPr id="39" name="Down Arrow 38"/>
            <p:cNvSpPr/>
            <p:nvPr/>
          </p:nvSpPr>
          <p:spPr>
            <a:xfrm rot="3420000">
              <a:off x="5239920" y="4375842"/>
              <a:ext cx="304776" cy="914454"/>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grpSp>
        <p:nvGrpSpPr>
          <p:cNvPr id="5" name="Group 41"/>
          <p:cNvGrpSpPr>
            <a:grpSpLocks/>
          </p:cNvGrpSpPr>
          <p:nvPr/>
        </p:nvGrpSpPr>
        <p:grpSpPr bwMode="auto">
          <a:xfrm>
            <a:off x="1152525" y="2706688"/>
            <a:ext cx="2309813" cy="2271712"/>
            <a:chOff x="1152525" y="2706469"/>
            <a:chExt cx="2310273" cy="2271931"/>
          </a:xfrm>
        </p:grpSpPr>
        <p:sp>
          <p:nvSpPr>
            <p:cNvPr id="7" name="TextBox 6"/>
            <p:cNvSpPr txBox="1"/>
            <p:nvPr/>
          </p:nvSpPr>
          <p:spPr>
            <a:xfrm>
              <a:off x="1968294" y="2706469"/>
              <a:ext cx="1494504" cy="36933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dirty="0">
                  <a:solidFill>
                    <a:prstClr val="white"/>
                  </a:solidFill>
                </a:rPr>
                <a:t>Fatty liver</a:t>
              </a:r>
            </a:p>
          </p:txBody>
        </p:sp>
        <p:sp>
          <p:nvSpPr>
            <p:cNvPr id="13" name="TextBox 12"/>
            <p:cNvSpPr txBox="1"/>
            <p:nvPr/>
          </p:nvSpPr>
          <p:spPr>
            <a:xfrm>
              <a:off x="1968294" y="4055808"/>
              <a:ext cx="1494504"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dirty="0">
                  <a:solidFill>
                    <a:prstClr val="white"/>
                  </a:solidFill>
                </a:rPr>
                <a:t>Acute insult</a:t>
              </a:r>
            </a:p>
          </p:txBody>
        </p:sp>
        <p:sp>
          <p:nvSpPr>
            <p:cNvPr id="30" name="Down Arrow 29"/>
            <p:cNvSpPr/>
            <p:nvPr/>
          </p:nvSpPr>
          <p:spPr>
            <a:xfrm>
              <a:off x="2483115" y="3428851"/>
              <a:ext cx="457291" cy="457244"/>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40" name="Down Arrow 39"/>
            <p:cNvSpPr/>
            <p:nvPr/>
          </p:nvSpPr>
          <p:spPr>
            <a:xfrm rot="3420000">
              <a:off x="1457401" y="4368694"/>
              <a:ext cx="304829" cy="914582"/>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grpSp>
      <p:sp>
        <p:nvSpPr>
          <p:cNvPr id="46" name="Oval 45"/>
          <p:cNvSpPr/>
          <p:nvPr/>
        </p:nvSpPr>
        <p:spPr>
          <a:xfrm>
            <a:off x="2286000" y="3657600"/>
            <a:ext cx="5029200" cy="312420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8150" name="TextBox 46"/>
          <p:cNvSpPr txBox="1">
            <a:spLocks noChangeArrowheads="1"/>
          </p:cNvSpPr>
          <p:nvPr/>
        </p:nvSpPr>
        <p:spPr bwMode="auto">
          <a:xfrm>
            <a:off x="4495800" y="5029200"/>
            <a:ext cx="381000" cy="5016758"/>
          </a:xfrm>
          <a:prstGeom prst="rect">
            <a:avLst/>
          </a:prstGeom>
          <a:noFill/>
          <a:ln w="9525">
            <a:noFill/>
            <a:miter lim="800000"/>
            <a:headEnd/>
            <a:tailEnd/>
          </a:ln>
        </p:spPr>
        <p:txBody>
          <a:bodyPr>
            <a:spAutoFit/>
          </a:bodyPr>
          <a:lstStyle/>
          <a:p>
            <a:pPr algn="ctr" fontAlgn="base">
              <a:spcBef>
                <a:spcPct val="0"/>
              </a:spcBef>
              <a:spcAft>
                <a:spcPct val="0"/>
              </a:spcAft>
            </a:pPr>
            <a:r>
              <a:rPr lang="en-US" sz="16000" b="1" dirty="0" smtClean="0">
                <a:solidFill>
                  <a:srgbClr val="FF0000"/>
                </a:solidFill>
                <a:latin typeface="Arial" charset="0"/>
              </a:rPr>
              <a:t>? </a:t>
            </a:r>
          </a:p>
        </p:txBody>
      </p:sp>
      <p:pic>
        <p:nvPicPr>
          <p:cNvPr id="41" name="Picture 40" descr="http://gastro.com.br/wp-content/uploads/2013/06/apasl-logo.jpg"/>
          <p:cNvPicPr/>
          <p:nvPr/>
        </p:nvPicPr>
        <p:blipFill>
          <a:blip r:embed="rId3" cstate="print"/>
          <a:srcRect/>
          <a:stretch>
            <a:fillRect/>
          </a:stretch>
        </p:blipFill>
        <p:spPr bwMode="auto">
          <a:xfrm>
            <a:off x="8534400" y="6248399"/>
            <a:ext cx="609600" cy="609599"/>
          </a:xfrm>
          <a:prstGeom prst="rect">
            <a:avLst/>
          </a:prstGeom>
          <a:noFill/>
        </p:spPr>
      </p:pic>
      <p:pic>
        <p:nvPicPr>
          <p:cNvPr id="42" name="Picture 41" descr="http://gastro.com.br/wp-content/uploads/2013/06/apasl-logo.jpg"/>
          <p:cNvPicPr/>
          <p:nvPr/>
        </p:nvPicPr>
        <p:blipFill>
          <a:blip r:embed="rId4" cstate="print"/>
          <a:srcRect/>
          <a:stretch>
            <a:fillRect/>
          </a:stretch>
        </p:blipFill>
        <p:spPr bwMode="auto">
          <a:xfrm>
            <a:off x="0" y="0"/>
            <a:ext cx="762000" cy="685798"/>
          </a:xfrm>
          <a:prstGeom prst="rect">
            <a:avLst/>
          </a:prstGeom>
          <a:noFill/>
        </p:spPr>
      </p:pic>
      <p:sp>
        <p:nvSpPr>
          <p:cNvPr id="47" name="Rectangle 46"/>
          <p:cNvSpPr/>
          <p:nvPr/>
        </p:nvSpPr>
        <p:spPr>
          <a:xfrm>
            <a:off x="0" y="6488668"/>
            <a:ext cx="1273682" cy="369332"/>
          </a:xfrm>
          <a:prstGeom prst="rect">
            <a:avLst/>
          </a:prstGeom>
        </p:spPr>
        <p:txBody>
          <a:bodyPr wrap="none">
            <a:spAutoFit/>
          </a:bodyPr>
          <a:lstStyle/>
          <a:p>
            <a:r>
              <a:rPr lang="en-US" dirty="0" smtClean="0">
                <a:hlinkClick r:id="rId5"/>
              </a:rPr>
              <a:t>www.aclf.in</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rrowheads="1"/>
          </p:cNvPicPr>
          <p:nvPr/>
        </p:nvPicPr>
        <p:blipFill>
          <a:blip r:embed="rId3" cstate="print"/>
          <a:srcRect/>
          <a:stretch>
            <a:fillRect/>
          </a:stretch>
        </p:blipFill>
        <p:spPr bwMode="auto">
          <a:xfrm>
            <a:off x="1093863" y="571481"/>
            <a:ext cx="6835724" cy="6058832"/>
          </a:xfrm>
          <a:prstGeom prst="rect">
            <a:avLst/>
          </a:prstGeom>
          <a:noFill/>
          <a:ln w="3175">
            <a:solidFill>
              <a:schemeClr val="tx1"/>
            </a:solidFill>
            <a:miter lim="800000"/>
            <a:headEnd/>
            <a:tailEnd/>
          </a:ln>
        </p:spPr>
      </p:pic>
      <p:sp>
        <p:nvSpPr>
          <p:cNvPr id="16386" name="TextBox 2"/>
          <p:cNvSpPr txBox="1">
            <a:spLocks noChangeArrowheads="1"/>
          </p:cNvSpPr>
          <p:nvPr/>
        </p:nvSpPr>
        <p:spPr bwMode="auto">
          <a:xfrm>
            <a:off x="1635250" y="5587411"/>
            <a:ext cx="810369" cy="341919"/>
          </a:xfrm>
          <a:prstGeom prst="rect">
            <a:avLst/>
          </a:prstGeom>
          <a:solidFill>
            <a:schemeClr val="bg1"/>
          </a:solidFill>
          <a:ln w="9525">
            <a:noFill/>
            <a:miter lim="800000"/>
            <a:headEnd/>
            <a:tailEnd/>
          </a:ln>
        </p:spPr>
        <p:txBody>
          <a:bodyPr lIns="64291" tIns="32146" rIns="64291" bIns="32146">
            <a:spAutoFit/>
          </a:bodyPr>
          <a:lstStyle/>
          <a:p>
            <a:endParaRPr lang="en-US">
              <a:solidFill>
                <a:schemeClr val="bg1"/>
              </a:solidFill>
            </a:endParaRPr>
          </a:p>
        </p:txBody>
      </p:sp>
      <p:cxnSp>
        <p:nvCxnSpPr>
          <p:cNvPr id="9" name="Straight Arrow Connector 8"/>
          <p:cNvCxnSpPr/>
          <p:nvPr/>
        </p:nvCxnSpPr>
        <p:spPr>
          <a:xfrm flipH="1" flipV="1">
            <a:off x="4572000" y="4149080"/>
            <a:ext cx="792088" cy="64807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32040" y="4869160"/>
            <a:ext cx="2819400" cy="369332"/>
          </a:xfrm>
          <a:prstGeom prst="rect">
            <a:avLst/>
          </a:prstGeom>
          <a:solidFill>
            <a:srgbClr val="92D050"/>
          </a:solidFill>
          <a:ln w="28575">
            <a:noFill/>
          </a:ln>
        </p:spPr>
        <p:txBody>
          <a:bodyPr wrap="square" rtlCol="0">
            <a:spAutoFit/>
          </a:bodyPr>
          <a:lstStyle/>
          <a:p>
            <a:r>
              <a:rPr lang="en-US" b="1" dirty="0" smtClean="0"/>
              <a:t>Threshold for MOF</a:t>
            </a:r>
            <a:endParaRPr lang="en-US" b="1" dirty="0"/>
          </a:p>
        </p:txBody>
      </p:sp>
      <p:sp>
        <p:nvSpPr>
          <p:cNvPr id="21" name="TextBox 20"/>
          <p:cNvSpPr txBox="1"/>
          <p:nvPr/>
        </p:nvSpPr>
        <p:spPr>
          <a:xfrm>
            <a:off x="2587248" y="5028912"/>
            <a:ext cx="1752600" cy="369332"/>
          </a:xfrm>
          <a:prstGeom prst="rect">
            <a:avLst/>
          </a:prstGeom>
          <a:noFill/>
        </p:spPr>
        <p:txBody>
          <a:bodyPr wrap="square" rtlCol="0">
            <a:spAutoFit/>
          </a:bodyPr>
          <a:lstStyle/>
          <a:p>
            <a:r>
              <a:rPr lang="en-US" b="1" dirty="0" smtClean="0"/>
              <a:t>Golden window</a:t>
            </a:r>
            <a:endParaRPr lang="en-US" b="1" dirty="0"/>
          </a:p>
        </p:txBody>
      </p:sp>
      <p:pic>
        <p:nvPicPr>
          <p:cNvPr id="12" name="Picture 11" descr="ilbslogo"/>
          <p:cNvPicPr>
            <a:picLocks noChangeAspect="1" noChangeArrowheads="1"/>
          </p:cNvPicPr>
          <p:nvPr/>
        </p:nvPicPr>
        <p:blipFill>
          <a:blip r:embed="rId4" cstate="print"/>
          <a:srcRect/>
          <a:stretch>
            <a:fillRect/>
          </a:stretch>
        </p:blipFill>
        <p:spPr bwMode="auto">
          <a:xfrm>
            <a:off x="8458200" y="6264275"/>
            <a:ext cx="685800" cy="593725"/>
          </a:xfrm>
          <a:prstGeom prst="rect">
            <a:avLst/>
          </a:prstGeom>
          <a:noFill/>
          <a:ln w="9525">
            <a:noFill/>
            <a:miter lim="800000"/>
            <a:headEnd/>
            <a:tailEnd/>
          </a:ln>
        </p:spPr>
      </p:pic>
      <p:cxnSp>
        <p:nvCxnSpPr>
          <p:cNvPr id="14" name="Straight Arrow Connector 13"/>
          <p:cNvCxnSpPr/>
          <p:nvPr/>
        </p:nvCxnSpPr>
        <p:spPr>
          <a:xfrm flipH="1" flipV="1">
            <a:off x="4283968" y="3717032"/>
            <a:ext cx="1368152" cy="3428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08104" y="3356992"/>
            <a:ext cx="2016224" cy="646331"/>
          </a:xfrm>
          <a:prstGeom prst="rect">
            <a:avLst/>
          </a:prstGeom>
          <a:solidFill>
            <a:srgbClr val="FFCC66"/>
          </a:solidFill>
        </p:spPr>
        <p:txBody>
          <a:bodyPr wrap="square" rtlCol="0">
            <a:spAutoFit/>
          </a:bodyPr>
          <a:lstStyle/>
          <a:p>
            <a:r>
              <a:rPr lang="en-US" b="1" dirty="0" smtClean="0"/>
              <a:t>Threshold for LF &amp; Transplant: ALF</a:t>
            </a:r>
            <a:endParaRPr lang="en-US" b="1" dirty="0"/>
          </a:p>
        </p:txBody>
      </p:sp>
      <p:sp>
        <p:nvSpPr>
          <p:cNvPr id="23" name="TextBox 22"/>
          <p:cNvSpPr txBox="1"/>
          <p:nvPr/>
        </p:nvSpPr>
        <p:spPr>
          <a:xfrm>
            <a:off x="1500166" y="785794"/>
            <a:ext cx="6336704" cy="400110"/>
          </a:xfrm>
          <a:prstGeom prst="rect">
            <a:avLst/>
          </a:prstGeom>
          <a:solidFill>
            <a:srgbClr val="FFCC66"/>
          </a:solidFill>
        </p:spPr>
        <p:txBody>
          <a:bodyPr wrap="square" rtlCol="0">
            <a:spAutoFit/>
          </a:bodyPr>
          <a:lstStyle/>
          <a:p>
            <a:r>
              <a:rPr lang="en-US" sz="2000" b="1" dirty="0" smtClean="0"/>
              <a:t>EXTENT OF INJURY AND LIVER RESERVE :  ALF vs. ACLF</a:t>
            </a:r>
            <a:endParaRPr lang="en-US" sz="2000" b="1" dirty="0"/>
          </a:p>
        </p:txBody>
      </p:sp>
      <p:sp>
        <p:nvSpPr>
          <p:cNvPr id="19" name="TextBox 18"/>
          <p:cNvSpPr txBox="1"/>
          <p:nvPr/>
        </p:nvSpPr>
        <p:spPr>
          <a:xfrm>
            <a:off x="2699792" y="5085184"/>
            <a:ext cx="1944216" cy="369332"/>
          </a:xfrm>
          <a:prstGeom prst="rect">
            <a:avLst/>
          </a:prstGeom>
          <a:solidFill>
            <a:srgbClr val="F3EF97"/>
          </a:solidFill>
        </p:spPr>
        <p:txBody>
          <a:bodyPr wrap="square" rtlCol="0">
            <a:spAutoFit/>
          </a:bodyPr>
          <a:lstStyle/>
          <a:p>
            <a:endParaRPr lang="en-US" dirty="0"/>
          </a:p>
        </p:txBody>
      </p:sp>
      <p:sp>
        <p:nvSpPr>
          <p:cNvPr id="13" name="Rectangle 12"/>
          <p:cNvSpPr/>
          <p:nvPr/>
        </p:nvSpPr>
        <p:spPr>
          <a:xfrm>
            <a:off x="0" y="6488668"/>
            <a:ext cx="1273682" cy="369332"/>
          </a:xfrm>
          <a:prstGeom prst="rect">
            <a:avLst/>
          </a:prstGeom>
        </p:spPr>
        <p:txBody>
          <a:bodyPr wrap="none">
            <a:spAutoFit/>
          </a:bodyPr>
          <a:lstStyle/>
          <a:p>
            <a:r>
              <a:rPr lang="en-US" dirty="0" smtClean="0">
                <a:hlinkClick r:id="rId5"/>
              </a:rPr>
              <a:t>www.aclf.in</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rrowheads="1"/>
          </p:cNvPicPr>
          <p:nvPr/>
        </p:nvPicPr>
        <p:blipFill>
          <a:blip r:embed="rId3" cstate="print"/>
          <a:srcRect/>
          <a:stretch>
            <a:fillRect/>
          </a:stretch>
        </p:blipFill>
        <p:spPr bwMode="auto">
          <a:xfrm>
            <a:off x="1428728" y="642918"/>
            <a:ext cx="6398121" cy="5326559"/>
          </a:xfrm>
          <a:prstGeom prst="rect">
            <a:avLst/>
          </a:prstGeom>
          <a:noFill/>
          <a:ln w="3175">
            <a:solidFill>
              <a:schemeClr val="tx1"/>
            </a:solidFill>
            <a:miter lim="800000"/>
            <a:headEnd/>
            <a:tailEnd/>
          </a:ln>
        </p:spPr>
      </p:pic>
      <p:sp>
        <p:nvSpPr>
          <p:cNvPr id="16386" name="TextBox 2"/>
          <p:cNvSpPr txBox="1">
            <a:spLocks noChangeArrowheads="1"/>
          </p:cNvSpPr>
          <p:nvPr/>
        </p:nvSpPr>
        <p:spPr bwMode="auto">
          <a:xfrm>
            <a:off x="1635250" y="5587411"/>
            <a:ext cx="810369" cy="341919"/>
          </a:xfrm>
          <a:prstGeom prst="rect">
            <a:avLst/>
          </a:prstGeom>
          <a:solidFill>
            <a:schemeClr val="bg1"/>
          </a:solidFill>
          <a:ln w="9525">
            <a:noFill/>
            <a:miter lim="800000"/>
            <a:headEnd/>
            <a:tailEnd/>
          </a:ln>
        </p:spPr>
        <p:txBody>
          <a:bodyPr lIns="64291" tIns="32146" rIns="64291" bIns="32146">
            <a:spAutoFit/>
          </a:bodyPr>
          <a:lstStyle/>
          <a:p>
            <a:endParaRPr lang="en-US">
              <a:solidFill>
                <a:schemeClr val="bg1"/>
              </a:solidFill>
            </a:endParaRPr>
          </a:p>
        </p:txBody>
      </p:sp>
      <p:cxnSp>
        <p:nvCxnSpPr>
          <p:cNvPr id="7" name="Straight Arrow Connector 6"/>
          <p:cNvCxnSpPr/>
          <p:nvPr/>
        </p:nvCxnSpPr>
        <p:spPr>
          <a:xfrm flipH="1">
            <a:off x="4139952" y="2348880"/>
            <a:ext cx="5334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0" y="2069068"/>
            <a:ext cx="2819400" cy="369332"/>
          </a:xfrm>
          <a:prstGeom prst="rect">
            <a:avLst/>
          </a:prstGeom>
          <a:solidFill>
            <a:srgbClr val="CCFF99"/>
          </a:solidFill>
          <a:ln w="28575">
            <a:noFill/>
          </a:ln>
        </p:spPr>
        <p:txBody>
          <a:bodyPr wrap="square" rtlCol="0">
            <a:spAutoFit/>
          </a:bodyPr>
          <a:lstStyle/>
          <a:p>
            <a:r>
              <a:rPr lang="en-US" b="1" dirty="0" smtClean="0"/>
              <a:t>Threshold for LF &amp; </a:t>
            </a:r>
            <a:r>
              <a:rPr lang="en-US" b="1" dirty="0" err="1" smtClean="0"/>
              <a:t>Tx</a:t>
            </a:r>
            <a:r>
              <a:rPr lang="en-US" b="1" dirty="0" smtClean="0"/>
              <a:t>: ACLF</a:t>
            </a:r>
            <a:endParaRPr lang="en-US" b="1" dirty="0"/>
          </a:p>
        </p:txBody>
      </p:sp>
      <p:cxnSp>
        <p:nvCxnSpPr>
          <p:cNvPr id="9" name="Straight Arrow Connector 8"/>
          <p:cNvCxnSpPr/>
          <p:nvPr/>
        </p:nvCxnSpPr>
        <p:spPr>
          <a:xfrm flipH="1" flipV="1">
            <a:off x="4572000" y="4149080"/>
            <a:ext cx="792088" cy="64807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32040" y="4869160"/>
            <a:ext cx="2819400" cy="369332"/>
          </a:xfrm>
          <a:prstGeom prst="rect">
            <a:avLst/>
          </a:prstGeom>
          <a:solidFill>
            <a:srgbClr val="92D050"/>
          </a:solidFill>
          <a:ln w="28575">
            <a:noFill/>
          </a:ln>
        </p:spPr>
        <p:txBody>
          <a:bodyPr wrap="square" rtlCol="0">
            <a:spAutoFit/>
          </a:bodyPr>
          <a:lstStyle/>
          <a:p>
            <a:r>
              <a:rPr lang="en-US" b="1" dirty="0" smtClean="0"/>
              <a:t>Threshold for MOF</a:t>
            </a:r>
            <a:endParaRPr lang="en-US" b="1" dirty="0"/>
          </a:p>
        </p:txBody>
      </p:sp>
      <p:sp>
        <p:nvSpPr>
          <p:cNvPr id="16" name="Left-Right Arrow 15"/>
          <p:cNvSpPr/>
          <p:nvPr/>
        </p:nvSpPr>
        <p:spPr>
          <a:xfrm>
            <a:off x="3779912" y="3573016"/>
            <a:ext cx="533400" cy="236984"/>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3851920" y="3962400"/>
            <a:ext cx="339080" cy="9067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Explosion 2 19"/>
          <p:cNvSpPr/>
          <p:nvPr/>
        </p:nvSpPr>
        <p:spPr>
          <a:xfrm>
            <a:off x="2223872" y="4697008"/>
            <a:ext cx="2667000" cy="91440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587248" y="5028912"/>
            <a:ext cx="1752600" cy="369332"/>
          </a:xfrm>
          <a:prstGeom prst="rect">
            <a:avLst/>
          </a:prstGeom>
          <a:noFill/>
        </p:spPr>
        <p:txBody>
          <a:bodyPr wrap="square" rtlCol="0">
            <a:spAutoFit/>
          </a:bodyPr>
          <a:lstStyle/>
          <a:p>
            <a:r>
              <a:rPr lang="en-US" b="1" dirty="0" smtClean="0"/>
              <a:t>Golden window</a:t>
            </a:r>
            <a:endParaRPr lang="en-US" b="1" dirty="0"/>
          </a:p>
        </p:txBody>
      </p:sp>
      <p:pic>
        <p:nvPicPr>
          <p:cNvPr id="12" name="Picture 11" descr="ilbslogo"/>
          <p:cNvPicPr>
            <a:picLocks noChangeAspect="1" noChangeArrowheads="1"/>
          </p:cNvPicPr>
          <p:nvPr/>
        </p:nvPicPr>
        <p:blipFill>
          <a:blip r:embed="rId4" cstate="print"/>
          <a:srcRect/>
          <a:stretch>
            <a:fillRect/>
          </a:stretch>
        </p:blipFill>
        <p:spPr bwMode="auto">
          <a:xfrm>
            <a:off x="8458200" y="6264275"/>
            <a:ext cx="685800" cy="593725"/>
          </a:xfrm>
          <a:prstGeom prst="rect">
            <a:avLst/>
          </a:prstGeom>
          <a:noFill/>
          <a:ln w="9525">
            <a:noFill/>
            <a:miter lim="800000"/>
            <a:headEnd/>
            <a:tailEnd/>
          </a:ln>
        </p:spPr>
      </p:pic>
      <p:cxnSp>
        <p:nvCxnSpPr>
          <p:cNvPr id="14" name="Straight Arrow Connector 13"/>
          <p:cNvCxnSpPr/>
          <p:nvPr/>
        </p:nvCxnSpPr>
        <p:spPr>
          <a:xfrm flipH="1" flipV="1">
            <a:off x="4283968" y="3717032"/>
            <a:ext cx="1368152" cy="3428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08104" y="3356992"/>
            <a:ext cx="2016224" cy="646331"/>
          </a:xfrm>
          <a:prstGeom prst="rect">
            <a:avLst/>
          </a:prstGeom>
          <a:solidFill>
            <a:srgbClr val="FFCC66"/>
          </a:solidFill>
        </p:spPr>
        <p:txBody>
          <a:bodyPr wrap="square" rtlCol="0">
            <a:spAutoFit/>
          </a:bodyPr>
          <a:lstStyle/>
          <a:p>
            <a:r>
              <a:rPr lang="en-US" b="1" dirty="0" smtClean="0"/>
              <a:t>Threshold for LF &amp; Transplant: ALF</a:t>
            </a:r>
            <a:endParaRPr lang="en-US" b="1" dirty="0"/>
          </a:p>
        </p:txBody>
      </p:sp>
      <p:sp>
        <p:nvSpPr>
          <p:cNvPr id="23" name="TextBox 22"/>
          <p:cNvSpPr txBox="1"/>
          <p:nvPr/>
        </p:nvSpPr>
        <p:spPr>
          <a:xfrm>
            <a:off x="1500166" y="785794"/>
            <a:ext cx="6336704" cy="400110"/>
          </a:xfrm>
          <a:prstGeom prst="rect">
            <a:avLst/>
          </a:prstGeom>
          <a:solidFill>
            <a:srgbClr val="FFCC66"/>
          </a:solidFill>
        </p:spPr>
        <p:txBody>
          <a:bodyPr wrap="square" rtlCol="0">
            <a:spAutoFit/>
          </a:bodyPr>
          <a:lstStyle/>
          <a:p>
            <a:r>
              <a:rPr lang="en-US" sz="2000" b="1" dirty="0" smtClean="0"/>
              <a:t>EXTENT OF INJURY AND LIVER RESERVE :  ALF vs. ACLF</a:t>
            </a:r>
            <a:endParaRPr lang="en-US" sz="2000" b="1" dirty="0"/>
          </a:p>
        </p:txBody>
      </p:sp>
      <p:sp>
        <p:nvSpPr>
          <p:cNvPr id="19" name="Rectangle 18"/>
          <p:cNvSpPr/>
          <p:nvPr/>
        </p:nvSpPr>
        <p:spPr>
          <a:xfrm>
            <a:off x="0" y="6488668"/>
            <a:ext cx="3938450" cy="369332"/>
          </a:xfrm>
          <a:prstGeom prst="rect">
            <a:avLst/>
          </a:prstGeom>
          <a:solidFill>
            <a:srgbClr val="FFFF00"/>
          </a:solidFill>
          <a:ln>
            <a:solidFill>
              <a:schemeClr val="accent1"/>
            </a:solidFill>
          </a:ln>
        </p:spPr>
        <p:txBody>
          <a:bodyPr wrap="none">
            <a:spAutoFit/>
          </a:bodyPr>
          <a:lstStyle/>
          <a:p>
            <a:r>
              <a:rPr lang="en-US" dirty="0" smtClean="0"/>
              <a:t>Need to asses </a:t>
            </a:r>
            <a:r>
              <a:rPr lang="en-US" dirty="0" err="1" smtClean="0"/>
              <a:t>histoptahological</a:t>
            </a:r>
            <a:r>
              <a:rPr lang="en-US" dirty="0" smtClean="0"/>
              <a:t> Injury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685800" y="2687638"/>
            <a:ext cx="7772400" cy="1470025"/>
          </a:xfrm>
        </p:spPr>
        <p:txBody>
          <a:bodyPr>
            <a:normAutofit fontScale="90000"/>
          </a:bodyPr>
          <a:lstStyle/>
          <a:p>
            <a:pPr eaLnBrk="1" hangingPunct="1">
              <a:defRPr/>
            </a:pPr>
            <a:r>
              <a:rPr lang="en-US" sz="11700" b="1" dirty="0" smtClean="0">
                <a:solidFill>
                  <a:srgbClr val="0070C0"/>
                </a:solidFill>
                <a:effectLst>
                  <a:outerShdw blurRad="38100" dist="38100" dir="2700000" algn="tl">
                    <a:srgbClr val="C0C0C0"/>
                  </a:outerShdw>
                </a:effectLst>
              </a:rPr>
              <a:t>A</a:t>
            </a:r>
            <a:r>
              <a:rPr lang="en-US" sz="11700" b="1" dirty="0" smtClean="0">
                <a:solidFill>
                  <a:srgbClr val="7030A0"/>
                </a:solidFill>
                <a:effectLst>
                  <a:outerShdw blurRad="38100" dist="38100" dir="2700000" algn="tl">
                    <a:srgbClr val="C0C0C0"/>
                  </a:outerShdw>
                </a:effectLst>
              </a:rPr>
              <a:t>C</a:t>
            </a:r>
            <a:r>
              <a:rPr lang="en-US" sz="11700" b="1" dirty="0" smtClean="0">
                <a:solidFill>
                  <a:srgbClr val="00B050"/>
                </a:solidFill>
                <a:effectLst>
                  <a:outerShdw blurRad="38100" dist="38100" dir="2700000" algn="tl">
                    <a:srgbClr val="C0C0C0"/>
                  </a:outerShdw>
                </a:effectLst>
              </a:rPr>
              <a:t>LF</a:t>
            </a:r>
          </a:p>
        </p:txBody>
      </p:sp>
      <p:sp>
        <p:nvSpPr>
          <p:cNvPr id="81923" name="Title 1"/>
          <p:cNvSpPr txBox="1">
            <a:spLocks/>
          </p:cNvSpPr>
          <p:nvPr/>
        </p:nvSpPr>
        <p:spPr bwMode="auto">
          <a:xfrm>
            <a:off x="395536" y="333375"/>
            <a:ext cx="8291264" cy="533400"/>
          </a:xfrm>
          <a:prstGeom prst="rect">
            <a:avLst/>
          </a:prstGeom>
          <a:noFill/>
          <a:ln w="9525">
            <a:noFill/>
            <a:miter lim="800000"/>
            <a:headEnd/>
            <a:tailEnd/>
          </a:ln>
        </p:spPr>
        <p:txBody>
          <a:bodyPr anchor="ctr"/>
          <a:lstStyle/>
          <a:p>
            <a:pPr algn="ctr" eaLnBrk="0" hangingPunct="0"/>
            <a:r>
              <a:rPr lang="en-US" altLang="zh-CN" sz="2800" b="1" dirty="0" smtClean="0">
                <a:solidFill>
                  <a:srgbClr val="CC3300"/>
                </a:solidFill>
                <a:ea typeface="宋体" pitchFamily="2" charset="-122"/>
              </a:rPr>
              <a:t> Patients Present as ALF but have underlying CLD</a:t>
            </a:r>
            <a:endParaRPr lang="en-US" altLang="zh-CN" sz="2800" b="1" dirty="0">
              <a:solidFill>
                <a:srgbClr val="CC3300"/>
              </a:solidFill>
              <a:ea typeface="宋体" pitchFamily="2" charset="-122"/>
            </a:endParaRPr>
          </a:p>
        </p:txBody>
      </p:sp>
      <p:sp>
        <p:nvSpPr>
          <p:cNvPr id="5" name="TextBox 4"/>
          <p:cNvSpPr txBox="1"/>
          <p:nvPr/>
        </p:nvSpPr>
        <p:spPr>
          <a:xfrm>
            <a:off x="3429000" y="1143000"/>
            <a:ext cx="2355275"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US" sz="2000" b="1" dirty="0" smtClean="0">
                <a:solidFill>
                  <a:srgbClr val="FFFFFF"/>
                </a:solidFill>
                <a:cs typeface="Arial" charset="0"/>
              </a:rPr>
              <a:t>Assess </a:t>
            </a:r>
            <a:r>
              <a:rPr lang="en-US" sz="2000" b="1" dirty="0">
                <a:solidFill>
                  <a:srgbClr val="FFFFFF"/>
                </a:solidFill>
                <a:cs typeface="Arial" charset="0"/>
              </a:rPr>
              <a:t>reversibility terminology</a:t>
            </a:r>
          </a:p>
        </p:txBody>
      </p:sp>
      <p:sp>
        <p:nvSpPr>
          <p:cNvPr id="7" name="TextBox 6"/>
          <p:cNvSpPr txBox="1"/>
          <p:nvPr/>
        </p:nvSpPr>
        <p:spPr>
          <a:xfrm>
            <a:off x="609600" y="4343400"/>
            <a:ext cx="2057400" cy="707886"/>
          </a:xfrm>
          <a:prstGeom prst="rect">
            <a:avLst/>
          </a:prstGeom>
          <a:solidFill>
            <a:srgbClr val="66FFFF"/>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2000" b="1" dirty="0">
                <a:solidFill>
                  <a:srgbClr val="000000"/>
                </a:solidFill>
                <a:cs typeface="Arial" pitchFamily="34" charset="0"/>
              </a:rPr>
              <a:t>Need to define acute insult</a:t>
            </a:r>
          </a:p>
        </p:txBody>
      </p:sp>
      <p:sp>
        <p:nvSpPr>
          <p:cNvPr id="8" name="TextBox 7"/>
          <p:cNvSpPr txBox="1"/>
          <p:nvPr/>
        </p:nvSpPr>
        <p:spPr>
          <a:xfrm>
            <a:off x="6477000" y="4350972"/>
            <a:ext cx="2057400" cy="707886"/>
          </a:xfrm>
          <a:prstGeom prst="rect">
            <a:avLst/>
          </a:prstGeom>
          <a:solidFill>
            <a:srgbClr val="92D050"/>
          </a:solidFill>
        </p:spPr>
        <p:style>
          <a:lnRef idx="0">
            <a:schemeClr val="dk1"/>
          </a:lnRef>
          <a:fillRef idx="3">
            <a:schemeClr val="dk1"/>
          </a:fillRef>
          <a:effectRef idx="3">
            <a:schemeClr val="dk1"/>
          </a:effectRef>
          <a:fontRef idx="minor">
            <a:schemeClr val="lt1"/>
          </a:fontRef>
        </p:style>
        <p:txBody>
          <a:bodyPr>
            <a:spAutoFit/>
          </a:bodyPr>
          <a:lstStyle/>
          <a:p>
            <a:pPr algn="ctr">
              <a:defRPr/>
            </a:pPr>
            <a:r>
              <a:rPr lang="en-US" sz="2000" b="1" dirty="0">
                <a:solidFill>
                  <a:srgbClr val="000000"/>
                </a:solidFill>
                <a:cs typeface="Arial" pitchFamily="34" charset="0"/>
              </a:rPr>
              <a:t>Need to define the liver failure</a:t>
            </a:r>
          </a:p>
        </p:txBody>
      </p:sp>
      <p:sp>
        <p:nvSpPr>
          <p:cNvPr id="9" name="TextBox 8"/>
          <p:cNvSpPr txBox="1"/>
          <p:nvPr/>
        </p:nvSpPr>
        <p:spPr>
          <a:xfrm>
            <a:off x="2957286" y="5682342"/>
            <a:ext cx="3200400" cy="70788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n-US" sz="2000" b="1" dirty="0">
                <a:solidFill>
                  <a:srgbClr val="000000"/>
                </a:solidFill>
                <a:cs typeface="Arial" pitchFamily="34" charset="0"/>
              </a:rPr>
              <a:t>Need to define underlying chronic liver disease</a:t>
            </a:r>
          </a:p>
        </p:txBody>
      </p:sp>
      <p:sp>
        <p:nvSpPr>
          <p:cNvPr id="10" name="Right Brace 9"/>
          <p:cNvSpPr/>
          <p:nvPr/>
        </p:nvSpPr>
        <p:spPr>
          <a:xfrm rot="16200000" flipV="1">
            <a:off x="4229100" y="952500"/>
            <a:ext cx="685800" cy="3200400"/>
          </a:xfrm>
          <a:prstGeom prst="rightBrace">
            <a:avLst/>
          </a:prstGeom>
          <a:ln w="38100">
            <a:solidFill>
              <a:schemeClr val="accent2">
                <a:lumMod val="75000"/>
              </a:schemeClr>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zh-CN" altLang="zh-CN">
              <a:solidFill>
                <a:srgbClr val="000000"/>
              </a:solidFill>
              <a:ea typeface="宋体" charset="-122"/>
            </a:endParaRPr>
          </a:p>
        </p:txBody>
      </p:sp>
      <p:sp>
        <p:nvSpPr>
          <p:cNvPr id="11" name="Bent Arrow 10"/>
          <p:cNvSpPr/>
          <p:nvPr/>
        </p:nvSpPr>
        <p:spPr>
          <a:xfrm rot="16200000" flipH="1">
            <a:off x="1943100" y="3467100"/>
            <a:ext cx="838200" cy="762000"/>
          </a:xfrm>
          <a:prstGeom prst="ben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CN" altLang="zh-CN">
              <a:solidFill>
                <a:srgbClr val="000000"/>
              </a:solidFill>
              <a:ea typeface="宋体" charset="-122"/>
            </a:endParaRPr>
          </a:p>
        </p:txBody>
      </p:sp>
      <p:sp>
        <p:nvSpPr>
          <p:cNvPr id="12" name="Bent Arrow 11"/>
          <p:cNvSpPr/>
          <p:nvPr/>
        </p:nvSpPr>
        <p:spPr>
          <a:xfrm rot="5400000">
            <a:off x="6362700" y="3467100"/>
            <a:ext cx="838200" cy="762000"/>
          </a:xfrm>
          <a:prstGeom prst="bentArrow">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zh-CN" altLang="zh-CN">
              <a:solidFill>
                <a:srgbClr val="000000"/>
              </a:solidFill>
              <a:ea typeface="宋体" charset="-122"/>
            </a:endParaRPr>
          </a:p>
        </p:txBody>
      </p:sp>
      <p:sp>
        <p:nvSpPr>
          <p:cNvPr id="13" name="Down Arrow 12"/>
          <p:cNvSpPr/>
          <p:nvPr/>
        </p:nvSpPr>
        <p:spPr>
          <a:xfrm>
            <a:off x="4111170" y="4085772"/>
            <a:ext cx="381000" cy="1447800"/>
          </a:xfrm>
          <a:prstGeom prst="down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zh-CN" altLang="zh-CN">
              <a:solidFill>
                <a:srgbClr val="FFFFFF"/>
              </a:solidFill>
              <a:ea typeface="宋体" charset="-122"/>
            </a:endParaRPr>
          </a:p>
        </p:txBody>
      </p:sp>
      <p:pic>
        <p:nvPicPr>
          <p:cNvPr id="14"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
        <p:nvSpPr>
          <p:cNvPr id="15" name="TextBox 14"/>
          <p:cNvSpPr txBox="1"/>
          <p:nvPr/>
        </p:nvSpPr>
        <p:spPr>
          <a:xfrm>
            <a:off x="0" y="6581001"/>
            <a:ext cx="3055168" cy="307777"/>
          </a:xfrm>
          <a:prstGeom prst="rect">
            <a:avLst/>
          </a:prstGeom>
          <a:noFill/>
          <a:ln w="76200">
            <a:noFill/>
          </a:ln>
        </p:spPr>
        <p:txBody>
          <a:bodyPr wrap="square" rtlCol="0">
            <a:spAutoFit/>
          </a:bodyPr>
          <a:lstStyle/>
          <a:p>
            <a:r>
              <a:rPr lang="en-US" sz="1400" i="1" dirty="0" err="1" smtClean="0"/>
              <a:t>Sarin</a:t>
            </a:r>
            <a:r>
              <a:rPr lang="en-US" sz="1400" i="1" dirty="0" smtClean="0"/>
              <a:t>  et al </a:t>
            </a:r>
            <a:r>
              <a:rPr lang="en-US" sz="1400" i="1" dirty="0" err="1" smtClean="0"/>
              <a:t>Hepatol</a:t>
            </a:r>
            <a:r>
              <a:rPr lang="en-US" sz="1400" i="1" dirty="0" smtClean="0"/>
              <a:t> Intern 2009</a:t>
            </a:r>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p:cNvSpPr>
          <p:nvPr>
            <p:ph type="body" idx="1"/>
          </p:nvPr>
        </p:nvSpPr>
        <p:spPr>
          <a:xfrm>
            <a:off x="457200" y="1143000"/>
            <a:ext cx="8229600" cy="4525963"/>
          </a:xfrm>
        </p:spPr>
        <p:txBody>
          <a:bodyPr/>
          <a:lstStyle/>
          <a:p>
            <a:pPr>
              <a:lnSpc>
                <a:spcPct val="90000"/>
              </a:lnSpc>
              <a:buNone/>
            </a:pPr>
            <a:endParaRPr lang="en-US" dirty="0" smtClean="0"/>
          </a:p>
          <a:p>
            <a:pPr>
              <a:lnSpc>
                <a:spcPct val="90000"/>
              </a:lnSpc>
              <a:buNone/>
            </a:pPr>
            <a:endParaRPr lang="en-US" dirty="0" smtClean="0"/>
          </a:p>
          <a:p>
            <a:pPr>
              <a:lnSpc>
                <a:spcPct val="90000"/>
              </a:lnSpc>
              <a:buNone/>
            </a:pPr>
            <a:r>
              <a:rPr lang="en-US" dirty="0" smtClean="0"/>
              <a:t>	</a:t>
            </a:r>
            <a:r>
              <a:rPr lang="en-US" b="1" dirty="0" smtClean="0">
                <a:solidFill>
                  <a:srgbClr val="C00000"/>
                </a:solidFill>
              </a:rPr>
              <a:t>Basic </a:t>
            </a:r>
            <a:r>
              <a:rPr lang="en-US" b="1" dirty="0">
                <a:solidFill>
                  <a:srgbClr val="C00000"/>
                </a:solidFill>
              </a:rPr>
              <a:t>concept “ Presentation as ALF in a patient with CLD”</a:t>
            </a:r>
          </a:p>
          <a:p>
            <a:pPr>
              <a:lnSpc>
                <a:spcPct val="90000"/>
              </a:lnSpc>
              <a:buNone/>
            </a:pPr>
            <a:endParaRPr lang="en-US" dirty="0"/>
          </a:p>
        </p:txBody>
      </p:sp>
      <p:sp>
        <p:nvSpPr>
          <p:cNvPr id="4" name="TextBox 3"/>
          <p:cNvSpPr txBox="1"/>
          <p:nvPr/>
        </p:nvSpPr>
        <p:spPr>
          <a:xfrm>
            <a:off x="2209800" y="5181600"/>
            <a:ext cx="4267200" cy="707886"/>
          </a:xfrm>
          <a:prstGeom prst="rect">
            <a:avLst/>
          </a:prstGeom>
          <a:noFill/>
        </p:spPr>
        <p:txBody>
          <a:bodyPr wrap="square" rtlCol="0">
            <a:spAutoFit/>
          </a:bodyPr>
          <a:lstStyle/>
          <a:p>
            <a:r>
              <a:rPr lang="en-US" sz="2000" dirty="0" smtClean="0"/>
              <a:t>		</a:t>
            </a:r>
            <a:r>
              <a:rPr lang="en-US" sz="2000" b="1" dirty="0" smtClean="0"/>
              <a:t>2008</a:t>
            </a:r>
          </a:p>
          <a:p>
            <a:r>
              <a:rPr lang="en-US" sz="2000" dirty="0" smtClean="0"/>
              <a:t>Data Base 20 countries – 200 patients</a:t>
            </a:r>
            <a:endParaRPr lang="en-US" sz="2000" dirty="0"/>
          </a:p>
        </p:txBody>
      </p:sp>
      <p:pic>
        <p:nvPicPr>
          <p:cNvPr id="5" name="Picture 4" descr="http://gastro.com.br/wp-content/uploads/2013/06/apasl-logo.jpg"/>
          <p:cNvPicPr/>
          <p:nvPr/>
        </p:nvPicPr>
        <p:blipFill>
          <a:blip r:embed="rId3" cstate="print"/>
          <a:srcRect/>
          <a:stretch>
            <a:fillRect/>
          </a:stretch>
        </p:blipFill>
        <p:spPr bwMode="auto">
          <a:xfrm>
            <a:off x="0" y="0"/>
            <a:ext cx="762000" cy="685798"/>
          </a:xfrm>
          <a:prstGeom prst="rect">
            <a:avLst/>
          </a:prstGeom>
          <a:noFill/>
        </p:spPr>
      </p:pic>
      <p:sp>
        <p:nvSpPr>
          <p:cNvPr id="6" name="Rectangle 5"/>
          <p:cNvSpPr/>
          <p:nvPr/>
        </p:nvSpPr>
        <p:spPr>
          <a:xfrm>
            <a:off x="0" y="6488668"/>
            <a:ext cx="1273682" cy="369332"/>
          </a:xfrm>
          <a:prstGeom prst="rect">
            <a:avLst/>
          </a:prstGeom>
        </p:spPr>
        <p:txBody>
          <a:bodyPr wrap="none">
            <a:spAutoFit/>
          </a:bodyPr>
          <a:lstStyle/>
          <a:p>
            <a:r>
              <a:rPr lang="en-US" dirty="0" smtClean="0">
                <a:hlinkClick r:id="rId4"/>
              </a:rPr>
              <a:t>www.aclf.in</a:t>
            </a:r>
            <a:endParaRPr lang="en-US" dirty="0" smtClean="0"/>
          </a:p>
        </p:txBody>
      </p:sp>
      <p:pic>
        <p:nvPicPr>
          <p:cNvPr id="7" name="Picture 11" descr="ilbslogo"/>
          <p:cNvPicPr>
            <a:picLocks noChangeAspect="1" noChangeArrowheads="1"/>
          </p:cNvPicPr>
          <p:nvPr/>
        </p:nvPicPr>
        <p:blipFill>
          <a:blip r:embed="rId5"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arcgis.com/images/ikonos_asia_updateq309_a.png"/>
          <p:cNvPicPr>
            <a:picLocks noChangeAspect="1" noChangeArrowheads="1"/>
          </p:cNvPicPr>
          <p:nvPr/>
        </p:nvPicPr>
        <p:blipFill>
          <a:blip r:embed="rId3" cstate="print"/>
          <a:srcRect/>
          <a:stretch>
            <a:fillRect/>
          </a:stretch>
        </p:blipFill>
        <p:spPr bwMode="auto">
          <a:xfrm>
            <a:off x="0" y="685800"/>
            <a:ext cx="9144000" cy="6172200"/>
          </a:xfrm>
          <a:prstGeom prst="rect">
            <a:avLst/>
          </a:prstGeom>
          <a:noFill/>
        </p:spPr>
      </p:pic>
      <p:grpSp>
        <p:nvGrpSpPr>
          <p:cNvPr id="2" name="Group 71"/>
          <p:cNvGrpSpPr>
            <a:grpSpLocks/>
          </p:cNvGrpSpPr>
          <p:nvPr/>
        </p:nvGrpSpPr>
        <p:grpSpPr bwMode="auto">
          <a:xfrm>
            <a:off x="4191000" y="5029200"/>
            <a:ext cx="381000" cy="381000"/>
            <a:chOff x="4212399" y="2500313"/>
            <a:chExt cx="975551" cy="1435364"/>
          </a:xfrm>
          <a:solidFill>
            <a:srgbClr val="7030A0"/>
          </a:solidFill>
        </p:grpSpPr>
        <p:grpSp>
          <p:nvGrpSpPr>
            <p:cNvPr id="3" name="Group 72"/>
            <p:cNvGrpSpPr>
              <a:grpSpLocks/>
            </p:cNvGrpSpPr>
            <p:nvPr/>
          </p:nvGrpSpPr>
          <p:grpSpPr bwMode="auto">
            <a:xfrm>
              <a:off x="4212399" y="3437110"/>
              <a:ext cx="498086" cy="498567"/>
              <a:chOff x="5627209" y="1515183"/>
              <a:chExt cx="498086" cy="498567"/>
            </a:xfrm>
            <a:grpFill/>
          </p:grpSpPr>
          <p:sp>
            <p:nvSpPr>
              <p:cNvPr id="17" name="Oval 16"/>
              <p:cNvSpPr>
                <a:spLocks noChangeArrowheads="1"/>
              </p:cNvSpPr>
              <p:nvPr/>
            </p:nvSpPr>
            <p:spPr bwMode="auto">
              <a:xfrm>
                <a:off x="5627209" y="1515183"/>
                <a:ext cx="498086" cy="498567"/>
              </a:xfrm>
              <a:prstGeom prst="ellipse">
                <a:avLst/>
              </a:prstGeom>
              <a:grp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18" name="Oval 17"/>
              <p:cNvSpPr/>
              <p:nvPr/>
            </p:nvSpPr>
            <p:spPr>
              <a:xfrm>
                <a:off x="5765213" y="1650145"/>
                <a:ext cx="228422" cy="22864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13"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w="9525">
              <a:noFill/>
              <a:round/>
              <a:headEnd/>
              <a:tailEnd/>
            </a:ln>
            <a:effectLst/>
          </p:spPr>
          <p:txBody>
            <a:bodyPr/>
            <a:lstStyle/>
            <a:p>
              <a:pPr>
                <a:defRPr/>
              </a:pPr>
              <a:endParaRPr lang="nb-NO">
                <a:latin typeface="Calibri" charset="0"/>
              </a:endParaRPr>
            </a:p>
          </p:txBody>
        </p:sp>
        <p:grpSp>
          <p:nvGrpSpPr>
            <p:cNvPr id="4" name="Group 133"/>
            <p:cNvGrpSpPr>
              <a:grpSpLocks/>
            </p:cNvGrpSpPr>
            <p:nvPr/>
          </p:nvGrpSpPr>
          <p:grpSpPr bwMode="auto">
            <a:xfrm flipH="1">
              <a:off x="4436064" y="2500313"/>
              <a:ext cx="650367" cy="1241653"/>
              <a:chOff x="7000949" y="2143116"/>
              <a:chExt cx="999336" cy="1834351"/>
            </a:xfrm>
            <a:grpFill/>
          </p:grpSpPr>
          <p:sp>
            <p:nvSpPr>
              <p:cNvPr id="15"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 name="Oval 15"/>
              <p:cNvSpPr/>
              <p:nvPr/>
            </p:nvSpPr>
            <p:spPr>
              <a:xfrm flipV="1">
                <a:off x="7128300" y="2206820"/>
                <a:ext cx="687491" cy="623788"/>
              </a:xfrm>
              <a:prstGeom prst="ellipse">
                <a:avLst/>
              </a:prstGeom>
              <a:grp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grpSp>
        <p:nvGrpSpPr>
          <p:cNvPr id="6" name="Group 71"/>
          <p:cNvGrpSpPr>
            <a:grpSpLocks/>
          </p:cNvGrpSpPr>
          <p:nvPr/>
        </p:nvGrpSpPr>
        <p:grpSpPr bwMode="auto">
          <a:xfrm>
            <a:off x="6858000" y="6172200"/>
            <a:ext cx="326292" cy="381000"/>
            <a:chOff x="4212399" y="2500313"/>
            <a:chExt cx="975551" cy="1435364"/>
          </a:xfrm>
          <a:solidFill>
            <a:srgbClr val="002060"/>
          </a:solidFill>
        </p:grpSpPr>
        <p:grpSp>
          <p:nvGrpSpPr>
            <p:cNvPr id="11" name="Group 72"/>
            <p:cNvGrpSpPr>
              <a:grpSpLocks/>
            </p:cNvGrpSpPr>
            <p:nvPr/>
          </p:nvGrpSpPr>
          <p:grpSpPr bwMode="auto">
            <a:xfrm>
              <a:off x="4212399" y="3437110"/>
              <a:ext cx="498086" cy="498567"/>
              <a:chOff x="5627209" y="1515183"/>
              <a:chExt cx="498086" cy="498567"/>
            </a:xfrm>
            <a:grpFill/>
          </p:grpSpPr>
          <p:sp>
            <p:nvSpPr>
              <p:cNvPr id="9" name="Oval 8"/>
              <p:cNvSpPr>
                <a:spLocks noChangeArrowheads="1"/>
              </p:cNvSpPr>
              <p:nvPr/>
            </p:nvSpPr>
            <p:spPr bwMode="auto">
              <a:xfrm>
                <a:off x="5627209" y="1515183"/>
                <a:ext cx="498086" cy="498567"/>
              </a:xfrm>
              <a:prstGeom prst="ellipse">
                <a:avLst/>
              </a:prstGeom>
              <a:grp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10" name="Oval 9"/>
              <p:cNvSpPr/>
              <p:nvPr/>
            </p:nvSpPr>
            <p:spPr>
              <a:xfrm>
                <a:off x="5765213" y="1650145"/>
                <a:ext cx="228422" cy="22864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5"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w="9525">
              <a:noFill/>
              <a:round/>
              <a:headEnd/>
              <a:tailEnd/>
            </a:ln>
            <a:effectLst/>
          </p:spPr>
          <p:txBody>
            <a:bodyPr/>
            <a:lstStyle/>
            <a:p>
              <a:pPr>
                <a:defRPr/>
              </a:pPr>
              <a:endParaRPr lang="nb-NO">
                <a:latin typeface="Calibri" charset="0"/>
              </a:endParaRPr>
            </a:p>
          </p:txBody>
        </p:sp>
        <p:grpSp>
          <p:nvGrpSpPr>
            <p:cNvPr id="12" name="Group 133"/>
            <p:cNvGrpSpPr>
              <a:grpSpLocks/>
            </p:cNvGrpSpPr>
            <p:nvPr/>
          </p:nvGrpSpPr>
          <p:grpSpPr bwMode="auto">
            <a:xfrm flipH="1">
              <a:off x="4436064" y="2500313"/>
              <a:ext cx="650367" cy="1241653"/>
              <a:chOff x="7000949" y="2143116"/>
              <a:chExt cx="999336" cy="1834351"/>
            </a:xfrm>
            <a:grpFill/>
          </p:grpSpPr>
          <p:sp>
            <p:nvSpPr>
              <p:cNvPr id="7"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Oval 7"/>
              <p:cNvSpPr/>
              <p:nvPr/>
            </p:nvSpPr>
            <p:spPr>
              <a:xfrm flipV="1">
                <a:off x="7128300" y="2206820"/>
                <a:ext cx="687491" cy="623788"/>
              </a:xfrm>
              <a:prstGeom prst="ellipse">
                <a:avLst/>
              </a:prstGeom>
              <a:grp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grpSp>
        <p:nvGrpSpPr>
          <p:cNvPr id="14" name="Group 71"/>
          <p:cNvGrpSpPr>
            <a:grpSpLocks/>
          </p:cNvGrpSpPr>
          <p:nvPr/>
        </p:nvGrpSpPr>
        <p:grpSpPr bwMode="auto">
          <a:xfrm>
            <a:off x="5791200" y="4267200"/>
            <a:ext cx="326292" cy="381000"/>
            <a:chOff x="4212399" y="2500313"/>
            <a:chExt cx="975551" cy="1435364"/>
          </a:xfrm>
          <a:solidFill>
            <a:srgbClr val="002060"/>
          </a:solidFill>
        </p:grpSpPr>
        <p:grpSp>
          <p:nvGrpSpPr>
            <p:cNvPr id="19" name="Group 72"/>
            <p:cNvGrpSpPr>
              <a:grpSpLocks/>
            </p:cNvGrpSpPr>
            <p:nvPr/>
          </p:nvGrpSpPr>
          <p:grpSpPr bwMode="auto">
            <a:xfrm>
              <a:off x="4212399" y="3437110"/>
              <a:ext cx="498086" cy="498567"/>
              <a:chOff x="5627209" y="1515183"/>
              <a:chExt cx="498086" cy="498567"/>
            </a:xfrm>
            <a:grpFill/>
          </p:grpSpPr>
          <p:sp>
            <p:nvSpPr>
              <p:cNvPr id="26" name="Oval 25"/>
              <p:cNvSpPr>
                <a:spLocks noChangeArrowheads="1"/>
              </p:cNvSpPr>
              <p:nvPr/>
            </p:nvSpPr>
            <p:spPr bwMode="auto">
              <a:xfrm>
                <a:off x="5627209" y="1515183"/>
                <a:ext cx="498086" cy="498567"/>
              </a:xfrm>
              <a:prstGeom prst="ellipse">
                <a:avLst/>
              </a:prstGeom>
              <a:grp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27" name="Oval 26"/>
              <p:cNvSpPr/>
              <p:nvPr/>
            </p:nvSpPr>
            <p:spPr>
              <a:xfrm>
                <a:off x="5765213" y="1650145"/>
                <a:ext cx="228422" cy="22864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22"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w="9525">
              <a:noFill/>
              <a:round/>
              <a:headEnd/>
              <a:tailEnd/>
            </a:ln>
            <a:effectLst/>
          </p:spPr>
          <p:txBody>
            <a:bodyPr/>
            <a:lstStyle/>
            <a:p>
              <a:pPr>
                <a:defRPr/>
              </a:pPr>
              <a:endParaRPr lang="nb-NO">
                <a:latin typeface="Calibri" charset="0"/>
              </a:endParaRPr>
            </a:p>
          </p:txBody>
        </p:sp>
        <p:grpSp>
          <p:nvGrpSpPr>
            <p:cNvPr id="20" name="Group 133"/>
            <p:cNvGrpSpPr>
              <a:grpSpLocks/>
            </p:cNvGrpSpPr>
            <p:nvPr/>
          </p:nvGrpSpPr>
          <p:grpSpPr bwMode="auto">
            <a:xfrm flipH="1">
              <a:off x="4436064" y="2500313"/>
              <a:ext cx="650367" cy="1241653"/>
              <a:chOff x="7000949" y="2143116"/>
              <a:chExt cx="999336" cy="1834351"/>
            </a:xfrm>
            <a:grpFill/>
          </p:grpSpPr>
          <p:sp>
            <p:nvSpPr>
              <p:cNvPr id="24"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5" name="Oval 24"/>
              <p:cNvSpPr/>
              <p:nvPr/>
            </p:nvSpPr>
            <p:spPr>
              <a:xfrm flipV="1">
                <a:off x="7128300" y="2206820"/>
                <a:ext cx="687491" cy="623788"/>
              </a:xfrm>
              <a:prstGeom prst="ellipse">
                <a:avLst/>
              </a:prstGeom>
              <a:grp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grpSp>
        <p:nvGrpSpPr>
          <p:cNvPr id="21" name="Group 71"/>
          <p:cNvGrpSpPr>
            <a:grpSpLocks/>
          </p:cNvGrpSpPr>
          <p:nvPr/>
        </p:nvGrpSpPr>
        <p:grpSpPr bwMode="auto">
          <a:xfrm>
            <a:off x="3962400" y="3429000"/>
            <a:ext cx="304800" cy="381000"/>
            <a:chOff x="4212399" y="2500313"/>
            <a:chExt cx="975551" cy="1435364"/>
          </a:xfrm>
          <a:solidFill>
            <a:schemeClr val="tx1">
              <a:lumMod val="95000"/>
              <a:lumOff val="5000"/>
            </a:schemeClr>
          </a:solidFill>
        </p:grpSpPr>
        <p:grpSp>
          <p:nvGrpSpPr>
            <p:cNvPr id="23" name="Group 72"/>
            <p:cNvGrpSpPr>
              <a:grpSpLocks/>
            </p:cNvGrpSpPr>
            <p:nvPr/>
          </p:nvGrpSpPr>
          <p:grpSpPr bwMode="auto">
            <a:xfrm>
              <a:off x="4212399" y="3437110"/>
              <a:ext cx="498086" cy="498567"/>
              <a:chOff x="5627209" y="1515183"/>
              <a:chExt cx="498086" cy="498567"/>
            </a:xfrm>
            <a:grpFill/>
          </p:grpSpPr>
          <p:sp>
            <p:nvSpPr>
              <p:cNvPr id="34" name="Oval 33"/>
              <p:cNvSpPr>
                <a:spLocks noChangeArrowheads="1"/>
              </p:cNvSpPr>
              <p:nvPr/>
            </p:nvSpPr>
            <p:spPr bwMode="auto">
              <a:xfrm>
                <a:off x="5627209" y="1515183"/>
                <a:ext cx="498086" cy="498567"/>
              </a:xfrm>
              <a:prstGeom prst="ellipse">
                <a:avLst/>
              </a:prstGeom>
              <a:grp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35" name="Oval 34"/>
              <p:cNvSpPr/>
              <p:nvPr/>
            </p:nvSpPr>
            <p:spPr>
              <a:xfrm>
                <a:off x="5765213" y="1650145"/>
                <a:ext cx="228422" cy="22864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30"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w="9525">
              <a:noFill/>
              <a:round/>
              <a:headEnd/>
              <a:tailEnd/>
            </a:ln>
            <a:effectLst/>
          </p:spPr>
          <p:txBody>
            <a:bodyPr/>
            <a:lstStyle/>
            <a:p>
              <a:pPr>
                <a:defRPr/>
              </a:pPr>
              <a:endParaRPr lang="nb-NO">
                <a:latin typeface="Calibri" charset="0"/>
              </a:endParaRPr>
            </a:p>
          </p:txBody>
        </p:sp>
        <p:grpSp>
          <p:nvGrpSpPr>
            <p:cNvPr id="28" name="Group 133"/>
            <p:cNvGrpSpPr>
              <a:grpSpLocks/>
            </p:cNvGrpSpPr>
            <p:nvPr/>
          </p:nvGrpSpPr>
          <p:grpSpPr bwMode="auto">
            <a:xfrm flipH="1">
              <a:off x="4436064" y="2500313"/>
              <a:ext cx="650367" cy="1241653"/>
              <a:chOff x="7000949" y="2143116"/>
              <a:chExt cx="999336" cy="1834351"/>
            </a:xfrm>
            <a:grpFill/>
          </p:grpSpPr>
          <p:sp>
            <p:nvSpPr>
              <p:cNvPr id="32"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3" name="Oval 32"/>
              <p:cNvSpPr/>
              <p:nvPr/>
            </p:nvSpPr>
            <p:spPr>
              <a:xfrm flipV="1">
                <a:off x="7128300" y="2206820"/>
                <a:ext cx="687491" cy="623788"/>
              </a:xfrm>
              <a:prstGeom prst="ellipse">
                <a:avLst/>
              </a:prstGeom>
              <a:grp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grpSp>
        <p:nvGrpSpPr>
          <p:cNvPr id="29" name="Group 71"/>
          <p:cNvGrpSpPr>
            <a:grpSpLocks/>
          </p:cNvGrpSpPr>
          <p:nvPr/>
        </p:nvGrpSpPr>
        <p:grpSpPr bwMode="auto">
          <a:xfrm>
            <a:off x="5638800" y="2438400"/>
            <a:ext cx="326292" cy="381000"/>
            <a:chOff x="4212399" y="2500313"/>
            <a:chExt cx="975551" cy="1435364"/>
          </a:xfrm>
          <a:solidFill>
            <a:srgbClr val="00B050"/>
          </a:solidFill>
        </p:grpSpPr>
        <p:grpSp>
          <p:nvGrpSpPr>
            <p:cNvPr id="31" name="Group 72"/>
            <p:cNvGrpSpPr>
              <a:grpSpLocks/>
            </p:cNvGrpSpPr>
            <p:nvPr/>
          </p:nvGrpSpPr>
          <p:grpSpPr bwMode="auto">
            <a:xfrm>
              <a:off x="4212399" y="3437110"/>
              <a:ext cx="498086" cy="498567"/>
              <a:chOff x="5627209" y="1515183"/>
              <a:chExt cx="498086" cy="498567"/>
            </a:xfrm>
            <a:grpFill/>
          </p:grpSpPr>
          <p:sp>
            <p:nvSpPr>
              <p:cNvPr id="42" name="Oval 41"/>
              <p:cNvSpPr>
                <a:spLocks noChangeArrowheads="1"/>
              </p:cNvSpPr>
              <p:nvPr/>
            </p:nvSpPr>
            <p:spPr bwMode="auto">
              <a:xfrm>
                <a:off x="5627209" y="1515183"/>
                <a:ext cx="498086" cy="498567"/>
              </a:xfrm>
              <a:prstGeom prst="ellipse">
                <a:avLst/>
              </a:prstGeom>
              <a:grp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43" name="Oval 42"/>
              <p:cNvSpPr/>
              <p:nvPr/>
            </p:nvSpPr>
            <p:spPr>
              <a:xfrm>
                <a:off x="5765213" y="1650145"/>
                <a:ext cx="228422" cy="22864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38"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w="9525">
              <a:noFill/>
              <a:round/>
              <a:headEnd/>
              <a:tailEnd/>
            </a:ln>
            <a:effectLst/>
          </p:spPr>
          <p:txBody>
            <a:bodyPr/>
            <a:lstStyle/>
            <a:p>
              <a:pPr>
                <a:defRPr/>
              </a:pPr>
              <a:endParaRPr lang="nb-NO">
                <a:latin typeface="Calibri" charset="0"/>
              </a:endParaRPr>
            </a:p>
          </p:txBody>
        </p:sp>
        <p:grpSp>
          <p:nvGrpSpPr>
            <p:cNvPr id="36" name="Group 133"/>
            <p:cNvGrpSpPr>
              <a:grpSpLocks/>
            </p:cNvGrpSpPr>
            <p:nvPr/>
          </p:nvGrpSpPr>
          <p:grpSpPr bwMode="auto">
            <a:xfrm flipH="1">
              <a:off x="4436064" y="2500313"/>
              <a:ext cx="650367" cy="1241653"/>
              <a:chOff x="7000949" y="2143116"/>
              <a:chExt cx="999336" cy="1834351"/>
            </a:xfrm>
            <a:grpFill/>
          </p:grpSpPr>
          <p:sp>
            <p:nvSpPr>
              <p:cNvPr id="40"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1" name="Oval 40"/>
              <p:cNvSpPr/>
              <p:nvPr/>
            </p:nvSpPr>
            <p:spPr>
              <a:xfrm flipV="1">
                <a:off x="7128300" y="2206820"/>
                <a:ext cx="687491" cy="623788"/>
              </a:xfrm>
              <a:prstGeom prst="ellipse">
                <a:avLst/>
              </a:prstGeom>
              <a:grp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grpSp>
        <p:nvGrpSpPr>
          <p:cNvPr id="37" name="Group 71"/>
          <p:cNvGrpSpPr>
            <a:grpSpLocks/>
          </p:cNvGrpSpPr>
          <p:nvPr/>
        </p:nvGrpSpPr>
        <p:grpSpPr bwMode="auto">
          <a:xfrm>
            <a:off x="8534400" y="2286000"/>
            <a:ext cx="457200" cy="381000"/>
            <a:chOff x="4212399" y="2500313"/>
            <a:chExt cx="975551" cy="1435364"/>
          </a:xfrm>
          <a:solidFill>
            <a:srgbClr val="FFC000"/>
          </a:solidFill>
        </p:grpSpPr>
        <p:grpSp>
          <p:nvGrpSpPr>
            <p:cNvPr id="39" name="Group 72"/>
            <p:cNvGrpSpPr>
              <a:grpSpLocks/>
            </p:cNvGrpSpPr>
            <p:nvPr/>
          </p:nvGrpSpPr>
          <p:grpSpPr bwMode="auto">
            <a:xfrm>
              <a:off x="4212399" y="3437110"/>
              <a:ext cx="498086" cy="498567"/>
              <a:chOff x="5627209" y="1515183"/>
              <a:chExt cx="498086" cy="498567"/>
            </a:xfrm>
            <a:grpFill/>
          </p:grpSpPr>
          <p:sp>
            <p:nvSpPr>
              <p:cNvPr id="50" name="Oval 49"/>
              <p:cNvSpPr>
                <a:spLocks noChangeArrowheads="1"/>
              </p:cNvSpPr>
              <p:nvPr/>
            </p:nvSpPr>
            <p:spPr bwMode="auto">
              <a:xfrm>
                <a:off x="5627209" y="1515183"/>
                <a:ext cx="498086" cy="498567"/>
              </a:xfrm>
              <a:prstGeom prst="ellipse">
                <a:avLst/>
              </a:prstGeom>
              <a:grp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51" name="Oval 50"/>
              <p:cNvSpPr/>
              <p:nvPr/>
            </p:nvSpPr>
            <p:spPr>
              <a:xfrm>
                <a:off x="5765213" y="1650145"/>
                <a:ext cx="228422" cy="22864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46"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w="9525">
              <a:noFill/>
              <a:round/>
              <a:headEnd/>
              <a:tailEnd/>
            </a:ln>
            <a:effectLst/>
          </p:spPr>
          <p:txBody>
            <a:bodyPr/>
            <a:lstStyle/>
            <a:p>
              <a:pPr>
                <a:defRPr/>
              </a:pPr>
              <a:endParaRPr lang="nb-NO">
                <a:latin typeface="Calibri" charset="0"/>
              </a:endParaRPr>
            </a:p>
          </p:txBody>
        </p:sp>
        <p:grpSp>
          <p:nvGrpSpPr>
            <p:cNvPr id="44" name="Group 133"/>
            <p:cNvGrpSpPr>
              <a:grpSpLocks/>
            </p:cNvGrpSpPr>
            <p:nvPr/>
          </p:nvGrpSpPr>
          <p:grpSpPr bwMode="auto">
            <a:xfrm flipH="1">
              <a:off x="4436064" y="2500313"/>
              <a:ext cx="650367" cy="1241653"/>
              <a:chOff x="7000949" y="2143116"/>
              <a:chExt cx="999336" cy="1834351"/>
            </a:xfrm>
            <a:grpFill/>
          </p:grpSpPr>
          <p:sp>
            <p:nvSpPr>
              <p:cNvPr id="48"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9" name="Oval 48"/>
              <p:cNvSpPr/>
              <p:nvPr/>
            </p:nvSpPr>
            <p:spPr>
              <a:xfrm flipV="1">
                <a:off x="7128300" y="2206820"/>
                <a:ext cx="687491" cy="623788"/>
              </a:xfrm>
              <a:prstGeom prst="ellipse">
                <a:avLst/>
              </a:prstGeom>
              <a:grp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grpSp>
        <p:nvGrpSpPr>
          <p:cNvPr id="45" name="Group 71"/>
          <p:cNvGrpSpPr>
            <a:grpSpLocks/>
          </p:cNvGrpSpPr>
          <p:nvPr/>
        </p:nvGrpSpPr>
        <p:grpSpPr bwMode="auto">
          <a:xfrm>
            <a:off x="4876800" y="3657600"/>
            <a:ext cx="326292" cy="381000"/>
            <a:chOff x="4212399" y="2500313"/>
            <a:chExt cx="975551" cy="1435364"/>
          </a:xfrm>
          <a:solidFill>
            <a:schemeClr val="accent5">
              <a:lumMod val="75000"/>
            </a:schemeClr>
          </a:solidFill>
        </p:grpSpPr>
        <p:grpSp>
          <p:nvGrpSpPr>
            <p:cNvPr id="47" name="Group 72"/>
            <p:cNvGrpSpPr>
              <a:grpSpLocks/>
            </p:cNvGrpSpPr>
            <p:nvPr/>
          </p:nvGrpSpPr>
          <p:grpSpPr bwMode="auto">
            <a:xfrm>
              <a:off x="4212399" y="3437110"/>
              <a:ext cx="498086" cy="498567"/>
              <a:chOff x="5627209" y="1515183"/>
              <a:chExt cx="498086" cy="498567"/>
            </a:xfrm>
            <a:grpFill/>
          </p:grpSpPr>
          <p:sp>
            <p:nvSpPr>
              <p:cNvPr id="58" name="Oval 57"/>
              <p:cNvSpPr>
                <a:spLocks noChangeArrowheads="1"/>
              </p:cNvSpPr>
              <p:nvPr/>
            </p:nvSpPr>
            <p:spPr bwMode="auto">
              <a:xfrm>
                <a:off x="5627209" y="1515183"/>
                <a:ext cx="498086" cy="498567"/>
              </a:xfrm>
              <a:prstGeom prst="ellipse">
                <a:avLst/>
              </a:prstGeom>
              <a:grp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59" name="Oval 58"/>
              <p:cNvSpPr/>
              <p:nvPr/>
            </p:nvSpPr>
            <p:spPr>
              <a:xfrm>
                <a:off x="5765213" y="1650145"/>
                <a:ext cx="228422" cy="22864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54"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w="9525">
              <a:noFill/>
              <a:round/>
              <a:headEnd/>
              <a:tailEnd/>
            </a:ln>
            <a:effectLst/>
          </p:spPr>
          <p:txBody>
            <a:bodyPr/>
            <a:lstStyle/>
            <a:p>
              <a:pPr>
                <a:defRPr/>
              </a:pPr>
              <a:endParaRPr lang="nb-NO">
                <a:latin typeface="Calibri" charset="0"/>
              </a:endParaRPr>
            </a:p>
          </p:txBody>
        </p:sp>
        <p:grpSp>
          <p:nvGrpSpPr>
            <p:cNvPr id="52" name="Group 133"/>
            <p:cNvGrpSpPr>
              <a:grpSpLocks/>
            </p:cNvGrpSpPr>
            <p:nvPr/>
          </p:nvGrpSpPr>
          <p:grpSpPr bwMode="auto">
            <a:xfrm flipH="1">
              <a:off x="4436064" y="2500313"/>
              <a:ext cx="650367" cy="1241653"/>
              <a:chOff x="7000949" y="2143116"/>
              <a:chExt cx="999336" cy="1834351"/>
            </a:xfrm>
            <a:grpFill/>
          </p:grpSpPr>
          <p:sp>
            <p:nvSpPr>
              <p:cNvPr id="56"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7" name="Oval 56"/>
              <p:cNvSpPr/>
              <p:nvPr/>
            </p:nvSpPr>
            <p:spPr>
              <a:xfrm flipV="1">
                <a:off x="7128300" y="2206820"/>
                <a:ext cx="687491" cy="623788"/>
              </a:xfrm>
              <a:prstGeom prst="ellipse">
                <a:avLst/>
              </a:prstGeom>
              <a:grp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grpSp>
        <p:nvGrpSpPr>
          <p:cNvPr id="53" name="Group 71"/>
          <p:cNvGrpSpPr>
            <a:grpSpLocks/>
          </p:cNvGrpSpPr>
          <p:nvPr/>
        </p:nvGrpSpPr>
        <p:grpSpPr bwMode="auto">
          <a:xfrm>
            <a:off x="3581400" y="2895600"/>
            <a:ext cx="326292" cy="381000"/>
            <a:chOff x="4212399" y="2500313"/>
            <a:chExt cx="975551" cy="1435364"/>
          </a:xfrm>
          <a:solidFill>
            <a:schemeClr val="accent2">
              <a:lumMod val="75000"/>
            </a:schemeClr>
          </a:solidFill>
        </p:grpSpPr>
        <p:grpSp>
          <p:nvGrpSpPr>
            <p:cNvPr id="55" name="Group 72"/>
            <p:cNvGrpSpPr>
              <a:grpSpLocks/>
            </p:cNvGrpSpPr>
            <p:nvPr/>
          </p:nvGrpSpPr>
          <p:grpSpPr bwMode="auto">
            <a:xfrm>
              <a:off x="4212399" y="3437110"/>
              <a:ext cx="498086" cy="498567"/>
              <a:chOff x="5627209" y="1515183"/>
              <a:chExt cx="498086" cy="498567"/>
            </a:xfrm>
            <a:grpFill/>
          </p:grpSpPr>
          <p:sp>
            <p:nvSpPr>
              <p:cNvPr id="67" name="Oval 66"/>
              <p:cNvSpPr>
                <a:spLocks noChangeArrowheads="1"/>
              </p:cNvSpPr>
              <p:nvPr/>
            </p:nvSpPr>
            <p:spPr bwMode="auto">
              <a:xfrm>
                <a:off x="5627209" y="1515183"/>
                <a:ext cx="498086" cy="498567"/>
              </a:xfrm>
              <a:prstGeom prst="ellipse">
                <a:avLst/>
              </a:prstGeom>
              <a:grp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68" name="Oval 67"/>
              <p:cNvSpPr/>
              <p:nvPr/>
            </p:nvSpPr>
            <p:spPr>
              <a:xfrm>
                <a:off x="5765213" y="1650145"/>
                <a:ext cx="228422" cy="22864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63"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w="9525">
              <a:noFill/>
              <a:round/>
              <a:headEnd/>
              <a:tailEnd/>
            </a:ln>
            <a:effectLst/>
          </p:spPr>
          <p:txBody>
            <a:bodyPr/>
            <a:lstStyle/>
            <a:p>
              <a:pPr>
                <a:defRPr/>
              </a:pPr>
              <a:endParaRPr lang="nb-NO">
                <a:latin typeface="Calibri" charset="0"/>
              </a:endParaRPr>
            </a:p>
          </p:txBody>
        </p:sp>
        <p:grpSp>
          <p:nvGrpSpPr>
            <p:cNvPr id="60" name="Group 133"/>
            <p:cNvGrpSpPr>
              <a:grpSpLocks/>
            </p:cNvGrpSpPr>
            <p:nvPr/>
          </p:nvGrpSpPr>
          <p:grpSpPr bwMode="auto">
            <a:xfrm flipH="1">
              <a:off x="4436064" y="2500313"/>
              <a:ext cx="650367" cy="1241653"/>
              <a:chOff x="7000949" y="2143116"/>
              <a:chExt cx="999336" cy="1834351"/>
            </a:xfrm>
            <a:grpFill/>
          </p:grpSpPr>
          <p:sp>
            <p:nvSpPr>
              <p:cNvPr id="65"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6" name="Oval 65"/>
              <p:cNvSpPr/>
              <p:nvPr/>
            </p:nvSpPr>
            <p:spPr>
              <a:xfrm flipV="1">
                <a:off x="7128300" y="2206820"/>
                <a:ext cx="687491" cy="623788"/>
              </a:xfrm>
              <a:prstGeom prst="ellipse">
                <a:avLst/>
              </a:prstGeom>
              <a:grp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grpSp>
        <p:nvGrpSpPr>
          <p:cNvPr id="61" name="Group 71"/>
          <p:cNvGrpSpPr>
            <a:grpSpLocks/>
          </p:cNvGrpSpPr>
          <p:nvPr/>
        </p:nvGrpSpPr>
        <p:grpSpPr bwMode="auto">
          <a:xfrm>
            <a:off x="685800" y="2209800"/>
            <a:ext cx="326292" cy="381000"/>
            <a:chOff x="4212399" y="2500313"/>
            <a:chExt cx="975551" cy="1435364"/>
          </a:xfrm>
          <a:solidFill>
            <a:schemeClr val="accent4">
              <a:lumMod val="75000"/>
            </a:schemeClr>
          </a:solidFill>
        </p:grpSpPr>
        <p:grpSp>
          <p:nvGrpSpPr>
            <p:cNvPr id="62" name="Group 72"/>
            <p:cNvGrpSpPr>
              <a:grpSpLocks/>
            </p:cNvGrpSpPr>
            <p:nvPr/>
          </p:nvGrpSpPr>
          <p:grpSpPr bwMode="auto">
            <a:xfrm>
              <a:off x="4212399" y="3437110"/>
              <a:ext cx="498086" cy="498567"/>
              <a:chOff x="5627209" y="1515183"/>
              <a:chExt cx="498086" cy="498567"/>
            </a:xfrm>
            <a:grpFill/>
          </p:grpSpPr>
          <p:sp>
            <p:nvSpPr>
              <p:cNvPr id="75" name="Oval 74"/>
              <p:cNvSpPr>
                <a:spLocks noChangeArrowheads="1"/>
              </p:cNvSpPr>
              <p:nvPr/>
            </p:nvSpPr>
            <p:spPr bwMode="auto">
              <a:xfrm>
                <a:off x="5627209" y="1515183"/>
                <a:ext cx="498086" cy="498567"/>
              </a:xfrm>
              <a:prstGeom prst="ellipse">
                <a:avLst/>
              </a:prstGeom>
              <a:grp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76" name="Oval 75"/>
              <p:cNvSpPr/>
              <p:nvPr/>
            </p:nvSpPr>
            <p:spPr>
              <a:xfrm>
                <a:off x="5765213" y="1650145"/>
                <a:ext cx="228422" cy="22864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71"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w="9525">
              <a:noFill/>
              <a:round/>
              <a:headEnd/>
              <a:tailEnd/>
            </a:ln>
            <a:effectLst/>
          </p:spPr>
          <p:txBody>
            <a:bodyPr/>
            <a:lstStyle/>
            <a:p>
              <a:pPr>
                <a:defRPr/>
              </a:pPr>
              <a:endParaRPr lang="nb-NO">
                <a:latin typeface="Calibri" charset="0"/>
              </a:endParaRPr>
            </a:p>
          </p:txBody>
        </p:sp>
        <p:grpSp>
          <p:nvGrpSpPr>
            <p:cNvPr id="64" name="Group 133"/>
            <p:cNvGrpSpPr>
              <a:grpSpLocks/>
            </p:cNvGrpSpPr>
            <p:nvPr/>
          </p:nvGrpSpPr>
          <p:grpSpPr bwMode="auto">
            <a:xfrm flipH="1">
              <a:off x="4436064" y="2500313"/>
              <a:ext cx="650367" cy="1241653"/>
              <a:chOff x="7000949" y="2143116"/>
              <a:chExt cx="999336" cy="1834351"/>
            </a:xfrm>
            <a:grpFill/>
          </p:grpSpPr>
          <p:sp>
            <p:nvSpPr>
              <p:cNvPr id="73"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4" name="Oval 73"/>
              <p:cNvSpPr/>
              <p:nvPr/>
            </p:nvSpPr>
            <p:spPr>
              <a:xfrm flipV="1">
                <a:off x="7128300" y="2206820"/>
                <a:ext cx="687491" cy="623788"/>
              </a:xfrm>
              <a:prstGeom prst="ellipse">
                <a:avLst/>
              </a:prstGeom>
              <a:grp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grpSp>
        <p:nvGrpSpPr>
          <p:cNvPr id="69" name="Group 71"/>
          <p:cNvGrpSpPr>
            <a:grpSpLocks/>
          </p:cNvGrpSpPr>
          <p:nvPr/>
        </p:nvGrpSpPr>
        <p:grpSpPr bwMode="auto">
          <a:xfrm>
            <a:off x="457200" y="3581400"/>
            <a:ext cx="326292" cy="381000"/>
            <a:chOff x="4212399" y="2500313"/>
            <a:chExt cx="975551" cy="1435364"/>
          </a:xfrm>
          <a:solidFill>
            <a:srgbClr val="00B0F0"/>
          </a:solidFill>
        </p:grpSpPr>
        <p:grpSp>
          <p:nvGrpSpPr>
            <p:cNvPr id="70" name="Group 72"/>
            <p:cNvGrpSpPr>
              <a:grpSpLocks/>
            </p:cNvGrpSpPr>
            <p:nvPr/>
          </p:nvGrpSpPr>
          <p:grpSpPr bwMode="auto">
            <a:xfrm>
              <a:off x="4212399" y="3437110"/>
              <a:ext cx="498086" cy="498567"/>
              <a:chOff x="5627209" y="1515183"/>
              <a:chExt cx="498086" cy="498567"/>
            </a:xfrm>
            <a:grpFill/>
          </p:grpSpPr>
          <p:sp>
            <p:nvSpPr>
              <p:cNvPr id="83" name="Oval 82"/>
              <p:cNvSpPr>
                <a:spLocks noChangeArrowheads="1"/>
              </p:cNvSpPr>
              <p:nvPr/>
            </p:nvSpPr>
            <p:spPr bwMode="auto">
              <a:xfrm>
                <a:off x="5627209" y="1515183"/>
                <a:ext cx="498086" cy="498567"/>
              </a:xfrm>
              <a:prstGeom prst="ellipse">
                <a:avLst/>
              </a:prstGeom>
              <a:grp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84" name="Oval 83"/>
              <p:cNvSpPr/>
              <p:nvPr/>
            </p:nvSpPr>
            <p:spPr>
              <a:xfrm>
                <a:off x="5765213" y="1650145"/>
                <a:ext cx="228422" cy="22864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79"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w="9525">
              <a:noFill/>
              <a:round/>
              <a:headEnd/>
              <a:tailEnd/>
            </a:ln>
            <a:effectLst/>
          </p:spPr>
          <p:txBody>
            <a:bodyPr/>
            <a:lstStyle/>
            <a:p>
              <a:pPr>
                <a:defRPr/>
              </a:pPr>
              <a:endParaRPr lang="nb-NO">
                <a:latin typeface="Calibri" charset="0"/>
              </a:endParaRPr>
            </a:p>
          </p:txBody>
        </p:sp>
        <p:grpSp>
          <p:nvGrpSpPr>
            <p:cNvPr id="72" name="Group 133"/>
            <p:cNvGrpSpPr>
              <a:grpSpLocks/>
            </p:cNvGrpSpPr>
            <p:nvPr/>
          </p:nvGrpSpPr>
          <p:grpSpPr bwMode="auto">
            <a:xfrm flipH="1">
              <a:off x="4436064" y="2500313"/>
              <a:ext cx="650367" cy="1241653"/>
              <a:chOff x="7000949" y="2143116"/>
              <a:chExt cx="999336" cy="1834351"/>
            </a:xfrm>
            <a:grpFill/>
          </p:grpSpPr>
          <p:sp>
            <p:nvSpPr>
              <p:cNvPr id="81"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2" name="Oval 81"/>
              <p:cNvSpPr/>
              <p:nvPr/>
            </p:nvSpPr>
            <p:spPr>
              <a:xfrm flipV="1">
                <a:off x="7128300" y="2206820"/>
                <a:ext cx="687491" cy="623788"/>
              </a:xfrm>
              <a:prstGeom prst="ellipse">
                <a:avLst/>
              </a:prstGeom>
              <a:grp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grpSp>
        <p:nvGrpSpPr>
          <p:cNvPr id="77" name="Group 71"/>
          <p:cNvGrpSpPr>
            <a:grpSpLocks/>
          </p:cNvGrpSpPr>
          <p:nvPr/>
        </p:nvGrpSpPr>
        <p:grpSpPr bwMode="auto">
          <a:xfrm>
            <a:off x="5791200" y="5334000"/>
            <a:ext cx="326292" cy="381000"/>
            <a:chOff x="4212399" y="2500313"/>
            <a:chExt cx="975551" cy="1435364"/>
          </a:xfrm>
          <a:solidFill>
            <a:schemeClr val="accent3">
              <a:lumMod val="50000"/>
            </a:schemeClr>
          </a:solidFill>
        </p:grpSpPr>
        <p:grpSp>
          <p:nvGrpSpPr>
            <p:cNvPr id="78" name="Group 72"/>
            <p:cNvGrpSpPr>
              <a:grpSpLocks/>
            </p:cNvGrpSpPr>
            <p:nvPr/>
          </p:nvGrpSpPr>
          <p:grpSpPr bwMode="auto">
            <a:xfrm>
              <a:off x="4212399" y="3437110"/>
              <a:ext cx="498086" cy="498567"/>
              <a:chOff x="5627209" y="1515183"/>
              <a:chExt cx="498086" cy="498567"/>
            </a:xfrm>
            <a:grpFill/>
          </p:grpSpPr>
          <p:sp>
            <p:nvSpPr>
              <p:cNvPr id="91" name="Oval 90"/>
              <p:cNvSpPr>
                <a:spLocks noChangeArrowheads="1"/>
              </p:cNvSpPr>
              <p:nvPr/>
            </p:nvSpPr>
            <p:spPr bwMode="auto">
              <a:xfrm>
                <a:off x="5627209" y="1515183"/>
                <a:ext cx="498086" cy="498567"/>
              </a:xfrm>
              <a:prstGeom prst="ellipse">
                <a:avLst/>
              </a:prstGeom>
              <a:grp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92" name="Oval 91"/>
              <p:cNvSpPr/>
              <p:nvPr/>
            </p:nvSpPr>
            <p:spPr>
              <a:xfrm>
                <a:off x="5765213" y="1650145"/>
                <a:ext cx="228422" cy="22864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87"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w="9525">
              <a:noFill/>
              <a:round/>
              <a:headEnd/>
              <a:tailEnd/>
            </a:ln>
            <a:effectLst/>
          </p:spPr>
          <p:txBody>
            <a:bodyPr/>
            <a:lstStyle/>
            <a:p>
              <a:pPr>
                <a:defRPr/>
              </a:pPr>
              <a:endParaRPr lang="nb-NO">
                <a:latin typeface="Calibri" charset="0"/>
              </a:endParaRPr>
            </a:p>
          </p:txBody>
        </p:sp>
        <p:grpSp>
          <p:nvGrpSpPr>
            <p:cNvPr id="80" name="Group 133"/>
            <p:cNvGrpSpPr>
              <a:grpSpLocks/>
            </p:cNvGrpSpPr>
            <p:nvPr/>
          </p:nvGrpSpPr>
          <p:grpSpPr bwMode="auto">
            <a:xfrm flipH="1">
              <a:off x="4436064" y="2500313"/>
              <a:ext cx="650367" cy="1241653"/>
              <a:chOff x="7000949" y="2143116"/>
              <a:chExt cx="999336" cy="1834351"/>
            </a:xfrm>
            <a:grpFill/>
          </p:grpSpPr>
          <p:sp>
            <p:nvSpPr>
              <p:cNvPr id="89"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0" name="Oval 89"/>
              <p:cNvSpPr/>
              <p:nvPr/>
            </p:nvSpPr>
            <p:spPr>
              <a:xfrm flipV="1">
                <a:off x="7128300" y="2206820"/>
                <a:ext cx="687491" cy="623788"/>
              </a:xfrm>
              <a:prstGeom prst="ellipse">
                <a:avLst/>
              </a:prstGeom>
              <a:grp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grpSp>
        <p:nvGrpSpPr>
          <p:cNvPr id="85" name="Group 71"/>
          <p:cNvGrpSpPr>
            <a:grpSpLocks/>
          </p:cNvGrpSpPr>
          <p:nvPr/>
        </p:nvGrpSpPr>
        <p:grpSpPr bwMode="auto">
          <a:xfrm>
            <a:off x="1600200" y="1981200"/>
            <a:ext cx="326292" cy="381000"/>
            <a:chOff x="4212399" y="2500313"/>
            <a:chExt cx="975551" cy="1435364"/>
          </a:xfrm>
          <a:solidFill>
            <a:schemeClr val="bg2">
              <a:lumMod val="25000"/>
            </a:schemeClr>
          </a:solidFill>
        </p:grpSpPr>
        <p:grpSp>
          <p:nvGrpSpPr>
            <p:cNvPr id="86" name="Group 72"/>
            <p:cNvGrpSpPr>
              <a:grpSpLocks/>
            </p:cNvGrpSpPr>
            <p:nvPr/>
          </p:nvGrpSpPr>
          <p:grpSpPr bwMode="auto">
            <a:xfrm>
              <a:off x="4212399" y="3437110"/>
              <a:ext cx="498086" cy="498567"/>
              <a:chOff x="5627209" y="1515183"/>
              <a:chExt cx="498086" cy="498567"/>
            </a:xfrm>
            <a:grpFill/>
          </p:grpSpPr>
          <p:sp>
            <p:nvSpPr>
              <p:cNvPr id="99" name="Oval 98"/>
              <p:cNvSpPr>
                <a:spLocks noChangeArrowheads="1"/>
              </p:cNvSpPr>
              <p:nvPr/>
            </p:nvSpPr>
            <p:spPr bwMode="auto">
              <a:xfrm>
                <a:off x="5627209" y="1515183"/>
                <a:ext cx="498086" cy="498567"/>
              </a:xfrm>
              <a:prstGeom prst="ellipse">
                <a:avLst/>
              </a:prstGeom>
              <a:grp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100" name="Oval 99"/>
              <p:cNvSpPr/>
              <p:nvPr/>
            </p:nvSpPr>
            <p:spPr>
              <a:xfrm>
                <a:off x="5765213" y="1650145"/>
                <a:ext cx="228422" cy="22864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95"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w="9525">
              <a:noFill/>
              <a:round/>
              <a:headEnd/>
              <a:tailEnd/>
            </a:ln>
            <a:effectLst/>
          </p:spPr>
          <p:txBody>
            <a:bodyPr/>
            <a:lstStyle/>
            <a:p>
              <a:pPr>
                <a:defRPr/>
              </a:pPr>
              <a:endParaRPr lang="nb-NO">
                <a:latin typeface="Calibri" charset="0"/>
              </a:endParaRPr>
            </a:p>
          </p:txBody>
        </p:sp>
        <p:grpSp>
          <p:nvGrpSpPr>
            <p:cNvPr id="88" name="Group 133"/>
            <p:cNvGrpSpPr>
              <a:grpSpLocks/>
            </p:cNvGrpSpPr>
            <p:nvPr/>
          </p:nvGrpSpPr>
          <p:grpSpPr bwMode="auto">
            <a:xfrm flipH="1">
              <a:off x="4436064" y="2500313"/>
              <a:ext cx="650367" cy="1241653"/>
              <a:chOff x="7000949" y="2143116"/>
              <a:chExt cx="999336" cy="1834351"/>
            </a:xfrm>
            <a:grpFill/>
          </p:grpSpPr>
          <p:sp>
            <p:nvSpPr>
              <p:cNvPr id="97"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8" name="Oval 97"/>
              <p:cNvSpPr/>
              <p:nvPr/>
            </p:nvSpPr>
            <p:spPr>
              <a:xfrm flipV="1">
                <a:off x="7128300" y="2206820"/>
                <a:ext cx="687491" cy="623788"/>
              </a:xfrm>
              <a:prstGeom prst="ellipse">
                <a:avLst/>
              </a:prstGeom>
              <a:grp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sp>
        <p:nvSpPr>
          <p:cNvPr id="102" name="TextBox 101"/>
          <p:cNvSpPr txBox="1"/>
          <p:nvPr/>
        </p:nvSpPr>
        <p:spPr>
          <a:xfrm>
            <a:off x="304800" y="2514600"/>
            <a:ext cx="1061060" cy="338554"/>
          </a:xfrm>
          <a:prstGeom prst="rect">
            <a:avLst/>
          </a:prstGeom>
          <a:noFill/>
        </p:spPr>
        <p:txBody>
          <a:bodyPr wrap="none" rtlCol="0">
            <a:spAutoFit/>
          </a:bodyPr>
          <a:lstStyle/>
          <a:p>
            <a:r>
              <a:rPr lang="en-US" sz="1600" b="1" dirty="0" smtClean="0">
                <a:solidFill>
                  <a:srgbClr val="FF0000"/>
                </a:solidFill>
              </a:rPr>
              <a:t>Turkey: 15</a:t>
            </a:r>
            <a:endParaRPr lang="en-IN" sz="1600" b="1" dirty="0">
              <a:solidFill>
                <a:srgbClr val="FF0000"/>
              </a:solidFill>
            </a:endParaRPr>
          </a:p>
        </p:txBody>
      </p:sp>
      <p:sp>
        <p:nvSpPr>
          <p:cNvPr id="103" name="TextBox 102"/>
          <p:cNvSpPr txBox="1"/>
          <p:nvPr/>
        </p:nvSpPr>
        <p:spPr>
          <a:xfrm>
            <a:off x="1295400" y="2286000"/>
            <a:ext cx="1225015" cy="338554"/>
          </a:xfrm>
          <a:prstGeom prst="rect">
            <a:avLst/>
          </a:prstGeom>
          <a:noFill/>
        </p:spPr>
        <p:txBody>
          <a:bodyPr wrap="none" rtlCol="0">
            <a:spAutoFit/>
          </a:bodyPr>
          <a:lstStyle/>
          <a:p>
            <a:r>
              <a:rPr lang="en-US" sz="1600" b="1" dirty="0" smtClean="0">
                <a:solidFill>
                  <a:srgbClr val="FF0000"/>
                </a:solidFill>
              </a:rPr>
              <a:t>Armenia: 27</a:t>
            </a:r>
            <a:endParaRPr lang="en-IN" sz="1600" b="1" dirty="0">
              <a:solidFill>
                <a:srgbClr val="FF0000"/>
              </a:solidFill>
            </a:endParaRPr>
          </a:p>
        </p:txBody>
      </p:sp>
      <p:sp>
        <p:nvSpPr>
          <p:cNvPr id="104" name="TextBox 103"/>
          <p:cNvSpPr txBox="1"/>
          <p:nvPr/>
        </p:nvSpPr>
        <p:spPr>
          <a:xfrm>
            <a:off x="152400" y="3962400"/>
            <a:ext cx="970907" cy="338554"/>
          </a:xfrm>
          <a:prstGeom prst="rect">
            <a:avLst/>
          </a:prstGeom>
          <a:noFill/>
        </p:spPr>
        <p:txBody>
          <a:bodyPr wrap="none" rtlCol="0">
            <a:spAutoFit/>
          </a:bodyPr>
          <a:lstStyle/>
          <a:p>
            <a:r>
              <a:rPr lang="en-US" sz="1600" b="1" dirty="0" smtClean="0">
                <a:solidFill>
                  <a:srgbClr val="FF0000"/>
                </a:solidFill>
              </a:rPr>
              <a:t>Egypt: 25</a:t>
            </a:r>
            <a:endParaRPr lang="en-IN" sz="1600" b="1" dirty="0">
              <a:solidFill>
                <a:srgbClr val="FF0000"/>
              </a:solidFill>
            </a:endParaRPr>
          </a:p>
        </p:txBody>
      </p:sp>
      <p:sp>
        <p:nvSpPr>
          <p:cNvPr id="105" name="TextBox 104"/>
          <p:cNvSpPr txBox="1"/>
          <p:nvPr/>
        </p:nvSpPr>
        <p:spPr>
          <a:xfrm>
            <a:off x="5105400" y="3657600"/>
            <a:ext cx="1406154" cy="307777"/>
          </a:xfrm>
          <a:prstGeom prst="rect">
            <a:avLst/>
          </a:prstGeom>
          <a:noFill/>
        </p:spPr>
        <p:txBody>
          <a:bodyPr wrap="none" rtlCol="0">
            <a:spAutoFit/>
          </a:bodyPr>
          <a:lstStyle/>
          <a:p>
            <a:r>
              <a:rPr lang="en-US" sz="1400" b="1" dirty="0" smtClean="0">
                <a:solidFill>
                  <a:srgbClr val="FF0000"/>
                </a:solidFill>
              </a:rPr>
              <a:t>Bangladesh: 127</a:t>
            </a:r>
            <a:endParaRPr lang="en-IN" sz="1400" b="1" dirty="0">
              <a:solidFill>
                <a:srgbClr val="FF0000"/>
              </a:solidFill>
            </a:endParaRPr>
          </a:p>
        </p:txBody>
      </p:sp>
      <p:sp>
        <p:nvSpPr>
          <p:cNvPr id="106" name="TextBox 105"/>
          <p:cNvSpPr txBox="1"/>
          <p:nvPr/>
        </p:nvSpPr>
        <p:spPr>
          <a:xfrm>
            <a:off x="4267200" y="5334000"/>
            <a:ext cx="1211294" cy="338554"/>
          </a:xfrm>
          <a:prstGeom prst="rect">
            <a:avLst/>
          </a:prstGeom>
          <a:noFill/>
        </p:spPr>
        <p:txBody>
          <a:bodyPr wrap="none" rtlCol="0">
            <a:spAutoFit/>
          </a:bodyPr>
          <a:lstStyle/>
          <a:p>
            <a:r>
              <a:rPr lang="en-US" sz="1600" b="1" dirty="0" err="1" smtClean="0">
                <a:solidFill>
                  <a:srgbClr val="FF0000"/>
                </a:solidFill>
              </a:rPr>
              <a:t>SriLanka</a:t>
            </a:r>
            <a:r>
              <a:rPr lang="en-US" sz="1600" b="1" dirty="0" smtClean="0">
                <a:solidFill>
                  <a:srgbClr val="FF0000"/>
                </a:solidFill>
              </a:rPr>
              <a:t>: 16</a:t>
            </a:r>
            <a:endParaRPr lang="en-IN" sz="1600" b="1" dirty="0">
              <a:solidFill>
                <a:srgbClr val="FF0000"/>
              </a:solidFill>
            </a:endParaRPr>
          </a:p>
        </p:txBody>
      </p:sp>
      <p:sp>
        <p:nvSpPr>
          <p:cNvPr id="107" name="TextBox 106"/>
          <p:cNvSpPr txBox="1"/>
          <p:nvPr/>
        </p:nvSpPr>
        <p:spPr>
          <a:xfrm>
            <a:off x="5701055" y="2743200"/>
            <a:ext cx="1080745" cy="338554"/>
          </a:xfrm>
          <a:prstGeom prst="rect">
            <a:avLst/>
          </a:prstGeom>
          <a:noFill/>
        </p:spPr>
        <p:txBody>
          <a:bodyPr wrap="none" rtlCol="0">
            <a:spAutoFit/>
          </a:bodyPr>
          <a:lstStyle/>
          <a:p>
            <a:r>
              <a:rPr lang="en-US" sz="1600" b="1" dirty="0" smtClean="0">
                <a:solidFill>
                  <a:srgbClr val="FF0000"/>
                </a:solidFill>
              </a:rPr>
              <a:t>China: 108</a:t>
            </a:r>
            <a:endParaRPr lang="en-IN" sz="1600" b="1" dirty="0">
              <a:solidFill>
                <a:srgbClr val="FF0000"/>
              </a:solidFill>
            </a:endParaRPr>
          </a:p>
        </p:txBody>
      </p:sp>
      <p:grpSp>
        <p:nvGrpSpPr>
          <p:cNvPr id="93" name="Group 71"/>
          <p:cNvGrpSpPr>
            <a:grpSpLocks/>
          </p:cNvGrpSpPr>
          <p:nvPr/>
        </p:nvGrpSpPr>
        <p:grpSpPr bwMode="auto">
          <a:xfrm>
            <a:off x="6705600" y="3733800"/>
            <a:ext cx="326292" cy="381000"/>
            <a:chOff x="4212399" y="2500313"/>
            <a:chExt cx="975551" cy="1435364"/>
          </a:xfrm>
          <a:solidFill>
            <a:srgbClr val="FFFF00"/>
          </a:solidFill>
        </p:grpSpPr>
        <p:grpSp>
          <p:nvGrpSpPr>
            <p:cNvPr id="94" name="Group 72"/>
            <p:cNvGrpSpPr>
              <a:grpSpLocks/>
            </p:cNvGrpSpPr>
            <p:nvPr/>
          </p:nvGrpSpPr>
          <p:grpSpPr bwMode="auto">
            <a:xfrm>
              <a:off x="4212399" y="3437110"/>
              <a:ext cx="498086" cy="498567"/>
              <a:chOff x="5627209" y="1515183"/>
              <a:chExt cx="498086" cy="498567"/>
            </a:xfrm>
            <a:grpFill/>
          </p:grpSpPr>
          <p:sp>
            <p:nvSpPr>
              <p:cNvPr id="114" name="Oval 113"/>
              <p:cNvSpPr>
                <a:spLocks noChangeArrowheads="1"/>
              </p:cNvSpPr>
              <p:nvPr/>
            </p:nvSpPr>
            <p:spPr bwMode="auto">
              <a:xfrm>
                <a:off x="5627209" y="1515183"/>
                <a:ext cx="498086" cy="498567"/>
              </a:xfrm>
              <a:prstGeom prst="ellipse">
                <a:avLst/>
              </a:prstGeom>
              <a:grp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115" name="Oval 114"/>
              <p:cNvSpPr/>
              <p:nvPr/>
            </p:nvSpPr>
            <p:spPr>
              <a:xfrm>
                <a:off x="5765213" y="1650145"/>
                <a:ext cx="228422" cy="22864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110"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w="9525">
              <a:noFill/>
              <a:round/>
              <a:headEnd/>
              <a:tailEnd/>
            </a:ln>
            <a:effectLst/>
          </p:spPr>
          <p:txBody>
            <a:bodyPr/>
            <a:lstStyle/>
            <a:p>
              <a:pPr>
                <a:defRPr/>
              </a:pPr>
              <a:endParaRPr lang="nb-NO">
                <a:latin typeface="Calibri" charset="0"/>
              </a:endParaRPr>
            </a:p>
          </p:txBody>
        </p:sp>
        <p:grpSp>
          <p:nvGrpSpPr>
            <p:cNvPr id="13312" name="Group 133"/>
            <p:cNvGrpSpPr>
              <a:grpSpLocks/>
            </p:cNvGrpSpPr>
            <p:nvPr/>
          </p:nvGrpSpPr>
          <p:grpSpPr bwMode="auto">
            <a:xfrm flipH="1">
              <a:off x="4436064" y="2500313"/>
              <a:ext cx="650367" cy="1241653"/>
              <a:chOff x="7000949" y="2143116"/>
              <a:chExt cx="999336" cy="1834351"/>
            </a:xfrm>
            <a:grpFill/>
          </p:grpSpPr>
          <p:sp>
            <p:nvSpPr>
              <p:cNvPr id="112"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3" name="Oval 112"/>
              <p:cNvSpPr/>
              <p:nvPr/>
            </p:nvSpPr>
            <p:spPr>
              <a:xfrm flipV="1">
                <a:off x="7128300" y="2206820"/>
                <a:ext cx="687491" cy="623788"/>
              </a:xfrm>
              <a:prstGeom prst="ellipse">
                <a:avLst/>
              </a:prstGeom>
              <a:grp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sp>
        <p:nvSpPr>
          <p:cNvPr id="116" name="TextBox 115"/>
          <p:cNvSpPr txBox="1"/>
          <p:nvPr/>
        </p:nvSpPr>
        <p:spPr>
          <a:xfrm>
            <a:off x="6553200" y="3962400"/>
            <a:ext cx="1418850" cy="338554"/>
          </a:xfrm>
          <a:prstGeom prst="rect">
            <a:avLst/>
          </a:prstGeom>
          <a:noFill/>
        </p:spPr>
        <p:txBody>
          <a:bodyPr wrap="none" rtlCol="0">
            <a:spAutoFit/>
          </a:bodyPr>
          <a:lstStyle/>
          <a:p>
            <a:r>
              <a:rPr lang="en-US" sz="1600" b="1" dirty="0" smtClean="0">
                <a:solidFill>
                  <a:srgbClr val="FF0000"/>
                </a:solidFill>
              </a:rPr>
              <a:t>Hong Kong: 12</a:t>
            </a:r>
            <a:endParaRPr lang="en-IN" sz="1600" b="1" dirty="0">
              <a:solidFill>
                <a:srgbClr val="FF0000"/>
              </a:solidFill>
            </a:endParaRPr>
          </a:p>
        </p:txBody>
      </p:sp>
      <p:sp>
        <p:nvSpPr>
          <p:cNvPr id="117" name="TextBox 116"/>
          <p:cNvSpPr txBox="1"/>
          <p:nvPr/>
        </p:nvSpPr>
        <p:spPr>
          <a:xfrm>
            <a:off x="7162800" y="6290846"/>
            <a:ext cx="1223412" cy="338554"/>
          </a:xfrm>
          <a:prstGeom prst="rect">
            <a:avLst/>
          </a:prstGeom>
          <a:noFill/>
        </p:spPr>
        <p:txBody>
          <a:bodyPr wrap="none" rtlCol="0">
            <a:spAutoFit/>
          </a:bodyPr>
          <a:lstStyle/>
          <a:p>
            <a:r>
              <a:rPr lang="en-US" sz="1600" b="1" dirty="0" smtClean="0">
                <a:solidFill>
                  <a:srgbClr val="FF0000"/>
                </a:solidFill>
              </a:rPr>
              <a:t>Indonesia: 4</a:t>
            </a:r>
            <a:endParaRPr lang="en-IN" sz="1600" b="1" dirty="0">
              <a:solidFill>
                <a:srgbClr val="FF0000"/>
              </a:solidFill>
            </a:endParaRPr>
          </a:p>
        </p:txBody>
      </p:sp>
      <p:sp>
        <p:nvSpPr>
          <p:cNvPr id="118" name="TextBox 117"/>
          <p:cNvSpPr txBox="1"/>
          <p:nvPr/>
        </p:nvSpPr>
        <p:spPr>
          <a:xfrm>
            <a:off x="8266837" y="2590800"/>
            <a:ext cx="881973" cy="338554"/>
          </a:xfrm>
          <a:prstGeom prst="rect">
            <a:avLst/>
          </a:prstGeom>
          <a:noFill/>
        </p:spPr>
        <p:txBody>
          <a:bodyPr wrap="none" rtlCol="0">
            <a:spAutoFit/>
          </a:bodyPr>
          <a:lstStyle/>
          <a:p>
            <a:r>
              <a:rPr lang="en-US" sz="1600" b="1" dirty="0" smtClean="0">
                <a:solidFill>
                  <a:srgbClr val="FF0000"/>
                </a:solidFill>
              </a:rPr>
              <a:t>Japan: 2</a:t>
            </a:r>
            <a:endParaRPr lang="en-IN" sz="1600" b="1" dirty="0">
              <a:solidFill>
                <a:srgbClr val="FF0000"/>
              </a:solidFill>
            </a:endParaRPr>
          </a:p>
        </p:txBody>
      </p:sp>
      <p:sp>
        <p:nvSpPr>
          <p:cNvPr id="119" name="TextBox 118"/>
          <p:cNvSpPr txBox="1"/>
          <p:nvPr/>
        </p:nvSpPr>
        <p:spPr>
          <a:xfrm>
            <a:off x="6019800" y="5257800"/>
            <a:ext cx="1252074" cy="338554"/>
          </a:xfrm>
          <a:prstGeom prst="rect">
            <a:avLst/>
          </a:prstGeom>
          <a:noFill/>
        </p:spPr>
        <p:txBody>
          <a:bodyPr wrap="none" rtlCol="0">
            <a:spAutoFit/>
          </a:bodyPr>
          <a:lstStyle/>
          <a:p>
            <a:r>
              <a:rPr lang="en-US" sz="1600" b="1" dirty="0" smtClean="0">
                <a:solidFill>
                  <a:srgbClr val="FF0000"/>
                </a:solidFill>
              </a:rPr>
              <a:t>Malaysia: 75</a:t>
            </a:r>
            <a:endParaRPr lang="en-IN" sz="1600" b="1" dirty="0">
              <a:solidFill>
                <a:srgbClr val="FF0000"/>
              </a:solidFill>
            </a:endParaRPr>
          </a:p>
        </p:txBody>
      </p:sp>
      <p:sp>
        <p:nvSpPr>
          <p:cNvPr id="120" name="TextBox 119"/>
          <p:cNvSpPr txBox="1"/>
          <p:nvPr/>
        </p:nvSpPr>
        <p:spPr>
          <a:xfrm>
            <a:off x="3810000" y="2819400"/>
            <a:ext cx="1208664" cy="338554"/>
          </a:xfrm>
          <a:prstGeom prst="rect">
            <a:avLst/>
          </a:prstGeom>
          <a:noFill/>
        </p:spPr>
        <p:txBody>
          <a:bodyPr wrap="none" rtlCol="0">
            <a:spAutoFit/>
          </a:bodyPr>
          <a:lstStyle/>
          <a:p>
            <a:r>
              <a:rPr lang="en-US" sz="1600" b="1" dirty="0" smtClean="0">
                <a:solidFill>
                  <a:srgbClr val="FF0000"/>
                </a:solidFill>
              </a:rPr>
              <a:t>Pakistan: 81</a:t>
            </a:r>
            <a:endParaRPr lang="en-IN" sz="1600" b="1" dirty="0">
              <a:solidFill>
                <a:srgbClr val="FF0000"/>
              </a:solidFill>
            </a:endParaRPr>
          </a:p>
        </p:txBody>
      </p:sp>
      <p:sp>
        <p:nvSpPr>
          <p:cNvPr id="121" name="TextBox 120"/>
          <p:cNvSpPr txBox="1"/>
          <p:nvPr/>
        </p:nvSpPr>
        <p:spPr>
          <a:xfrm>
            <a:off x="6019800" y="4343400"/>
            <a:ext cx="1371600" cy="338554"/>
          </a:xfrm>
          <a:prstGeom prst="rect">
            <a:avLst/>
          </a:prstGeom>
          <a:noFill/>
        </p:spPr>
        <p:txBody>
          <a:bodyPr wrap="square" rtlCol="0">
            <a:spAutoFit/>
          </a:bodyPr>
          <a:lstStyle/>
          <a:p>
            <a:r>
              <a:rPr lang="en-US" sz="1600" b="1" dirty="0" smtClean="0">
                <a:solidFill>
                  <a:srgbClr val="FF0000"/>
                </a:solidFill>
              </a:rPr>
              <a:t>Thailand: 52</a:t>
            </a:r>
            <a:endParaRPr lang="en-IN" sz="1600" b="1" dirty="0">
              <a:solidFill>
                <a:srgbClr val="FF0000"/>
              </a:solidFill>
            </a:endParaRPr>
          </a:p>
        </p:txBody>
      </p:sp>
      <p:sp>
        <p:nvSpPr>
          <p:cNvPr id="122" name="TextBox 121"/>
          <p:cNvSpPr txBox="1"/>
          <p:nvPr/>
        </p:nvSpPr>
        <p:spPr>
          <a:xfrm>
            <a:off x="3352800" y="3733800"/>
            <a:ext cx="1247457" cy="369332"/>
          </a:xfrm>
          <a:prstGeom prst="rect">
            <a:avLst/>
          </a:prstGeom>
          <a:noFill/>
        </p:spPr>
        <p:txBody>
          <a:bodyPr wrap="none" rtlCol="0">
            <a:spAutoFit/>
          </a:bodyPr>
          <a:lstStyle/>
          <a:p>
            <a:r>
              <a:rPr lang="en-US" b="1" dirty="0" smtClean="0">
                <a:solidFill>
                  <a:srgbClr val="FF0000"/>
                </a:solidFill>
              </a:rPr>
              <a:t>India: 1120</a:t>
            </a:r>
            <a:endParaRPr lang="en-IN" b="1" dirty="0">
              <a:solidFill>
                <a:srgbClr val="FF0000"/>
              </a:solidFill>
            </a:endParaRPr>
          </a:p>
        </p:txBody>
      </p:sp>
      <p:sp>
        <p:nvSpPr>
          <p:cNvPr id="123" name="TextBox 122"/>
          <p:cNvSpPr txBox="1"/>
          <p:nvPr/>
        </p:nvSpPr>
        <p:spPr>
          <a:xfrm>
            <a:off x="2590800" y="5791200"/>
            <a:ext cx="2057400"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3200" dirty="0" smtClean="0"/>
              <a:t>AARC DATA</a:t>
            </a:r>
            <a:endParaRPr lang="en-IN" sz="3200" dirty="0"/>
          </a:p>
        </p:txBody>
      </p:sp>
      <p:grpSp>
        <p:nvGrpSpPr>
          <p:cNvPr id="13313" name="Group 71"/>
          <p:cNvGrpSpPr>
            <a:grpSpLocks/>
          </p:cNvGrpSpPr>
          <p:nvPr/>
        </p:nvGrpSpPr>
        <p:grpSpPr bwMode="auto">
          <a:xfrm>
            <a:off x="7467600" y="2667000"/>
            <a:ext cx="457200" cy="381000"/>
            <a:chOff x="4212399" y="2500313"/>
            <a:chExt cx="975551" cy="1435364"/>
          </a:xfrm>
          <a:solidFill>
            <a:schemeClr val="accent6">
              <a:lumMod val="75000"/>
            </a:schemeClr>
          </a:solidFill>
        </p:grpSpPr>
        <p:grpSp>
          <p:nvGrpSpPr>
            <p:cNvPr id="13315" name="Group 72"/>
            <p:cNvGrpSpPr>
              <a:grpSpLocks/>
            </p:cNvGrpSpPr>
            <p:nvPr/>
          </p:nvGrpSpPr>
          <p:grpSpPr bwMode="auto">
            <a:xfrm>
              <a:off x="4212399" y="3437110"/>
              <a:ext cx="498086" cy="498567"/>
              <a:chOff x="5627209" y="1515183"/>
              <a:chExt cx="498086" cy="498567"/>
            </a:xfrm>
            <a:grpFill/>
          </p:grpSpPr>
          <p:sp>
            <p:nvSpPr>
              <p:cNvPr id="132" name="Oval 131"/>
              <p:cNvSpPr>
                <a:spLocks noChangeArrowheads="1"/>
              </p:cNvSpPr>
              <p:nvPr/>
            </p:nvSpPr>
            <p:spPr bwMode="auto">
              <a:xfrm>
                <a:off x="5627209" y="1515183"/>
                <a:ext cx="498086" cy="498567"/>
              </a:xfrm>
              <a:prstGeom prst="ellipse">
                <a:avLst/>
              </a:prstGeom>
              <a:grp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133" name="Oval 132"/>
              <p:cNvSpPr/>
              <p:nvPr/>
            </p:nvSpPr>
            <p:spPr>
              <a:xfrm>
                <a:off x="5765213" y="1650145"/>
                <a:ext cx="228422" cy="22864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128"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w="9525">
              <a:noFill/>
              <a:round/>
              <a:headEnd/>
              <a:tailEnd/>
            </a:ln>
            <a:effectLst/>
          </p:spPr>
          <p:txBody>
            <a:bodyPr/>
            <a:lstStyle/>
            <a:p>
              <a:pPr>
                <a:defRPr/>
              </a:pPr>
              <a:endParaRPr lang="nb-NO">
                <a:latin typeface="Calibri" charset="0"/>
              </a:endParaRPr>
            </a:p>
          </p:txBody>
        </p:sp>
        <p:grpSp>
          <p:nvGrpSpPr>
            <p:cNvPr id="13316" name="Group 133"/>
            <p:cNvGrpSpPr>
              <a:grpSpLocks/>
            </p:cNvGrpSpPr>
            <p:nvPr/>
          </p:nvGrpSpPr>
          <p:grpSpPr bwMode="auto">
            <a:xfrm flipH="1">
              <a:off x="4436064" y="2500313"/>
              <a:ext cx="650367" cy="1241653"/>
              <a:chOff x="7000949" y="2143116"/>
              <a:chExt cx="999336" cy="1834351"/>
            </a:xfrm>
            <a:grpFill/>
          </p:grpSpPr>
          <p:sp>
            <p:nvSpPr>
              <p:cNvPr id="130"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1" name="Oval 130"/>
              <p:cNvSpPr/>
              <p:nvPr/>
            </p:nvSpPr>
            <p:spPr>
              <a:xfrm flipV="1">
                <a:off x="7128300" y="2206820"/>
                <a:ext cx="687491" cy="623788"/>
              </a:xfrm>
              <a:prstGeom prst="ellipse">
                <a:avLst/>
              </a:prstGeom>
              <a:grp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sp>
        <p:nvSpPr>
          <p:cNvPr id="134" name="TextBox 133"/>
          <p:cNvSpPr txBox="1"/>
          <p:nvPr/>
        </p:nvSpPr>
        <p:spPr>
          <a:xfrm>
            <a:off x="6629400" y="2971800"/>
            <a:ext cx="1536767" cy="338554"/>
          </a:xfrm>
          <a:prstGeom prst="rect">
            <a:avLst/>
          </a:prstGeom>
          <a:noFill/>
        </p:spPr>
        <p:txBody>
          <a:bodyPr wrap="none" rtlCol="0">
            <a:spAutoFit/>
          </a:bodyPr>
          <a:lstStyle/>
          <a:p>
            <a:r>
              <a:rPr lang="en-US" sz="1600" b="1" dirty="0" smtClean="0">
                <a:solidFill>
                  <a:srgbClr val="FF0000"/>
                </a:solidFill>
              </a:rPr>
              <a:t>South Korea: 68</a:t>
            </a:r>
            <a:endParaRPr lang="en-IN" sz="1600" b="1" dirty="0">
              <a:solidFill>
                <a:srgbClr val="FF0000"/>
              </a:solidFill>
            </a:endParaRPr>
          </a:p>
        </p:txBody>
      </p:sp>
      <p:grpSp>
        <p:nvGrpSpPr>
          <p:cNvPr id="13317" name="Group 71"/>
          <p:cNvGrpSpPr>
            <a:grpSpLocks/>
          </p:cNvGrpSpPr>
          <p:nvPr/>
        </p:nvGrpSpPr>
        <p:grpSpPr bwMode="auto">
          <a:xfrm>
            <a:off x="5922108" y="5562600"/>
            <a:ext cx="326292" cy="381000"/>
            <a:chOff x="4212399" y="2500313"/>
            <a:chExt cx="975551" cy="1435364"/>
          </a:xfrm>
          <a:solidFill>
            <a:schemeClr val="accent3">
              <a:lumMod val="50000"/>
            </a:schemeClr>
          </a:solidFill>
        </p:grpSpPr>
        <p:grpSp>
          <p:nvGrpSpPr>
            <p:cNvPr id="13318" name="Group 72"/>
            <p:cNvGrpSpPr>
              <a:grpSpLocks/>
            </p:cNvGrpSpPr>
            <p:nvPr/>
          </p:nvGrpSpPr>
          <p:grpSpPr bwMode="auto">
            <a:xfrm>
              <a:off x="4212399" y="3437110"/>
              <a:ext cx="498086" cy="498567"/>
              <a:chOff x="5627209" y="1515183"/>
              <a:chExt cx="498086" cy="498567"/>
            </a:xfrm>
            <a:grpFill/>
          </p:grpSpPr>
          <p:sp>
            <p:nvSpPr>
              <p:cNvPr id="141" name="Oval 140"/>
              <p:cNvSpPr>
                <a:spLocks noChangeArrowheads="1"/>
              </p:cNvSpPr>
              <p:nvPr/>
            </p:nvSpPr>
            <p:spPr bwMode="auto">
              <a:xfrm>
                <a:off x="5627209" y="1515183"/>
                <a:ext cx="498086" cy="498567"/>
              </a:xfrm>
              <a:prstGeom prst="ellipse">
                <a:avLst/>
              </a:prstGeom>
              <a:grp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142" name="Oval 141"/>
              <p:cNvSpPr/>
              <p:nvPr/>
            </p:nvSpPr>
            <p:spPr>
              <a:xfrm>
                <a:off x="5765213" y="1650145"/>
                <a:ext cx="228422" cy="22864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137"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w="9525">
              <a:noFill/>
              <a:round/>
              <a:headEnd/>
              <a:tailEnd/>
            </a:ln>
            <a:effectLst/>
          </p:spPr>
          <p:txBody>
            <a:bodyPr/>
            <a:lstStyle/>
            <a:p>
              <a:pPr>
                <a:defRPr/>
              </a:pPr>
              <a:endParaRPr lang="nb-NO">
                <a:latin typeface="Calibri" charset="0"/>
              </a:endParaRPr>
            </a:p>
          </p:txBody>
        </p:sp>
        <p:grpSp>
          <p:nvGrpSpPr>
            <p:cNvPr id="13319" name="Group 133"/>
            <p:cNvGrpSpPr>
              <a:grpSpLocks/>
            </p:cNvGrpSpPr>
            <p:nvPr/>
          </p:nvGrpSpPr>
          <p:grpSpPr bwMode="auto">
            <a:xfrm flipH="1">
              <a:off x="4436064" y="2500313"/>
              <a:ext cx="650367" cy="1241653"/>
              <a:chOff x="7000949" y="2143116"/>
              <a:chExt cx="999336" cy="1834351"/>
            </a:xfrm>
            <a:grpFill/>
          </p:grpSpPr>
          <p:sp>
            <p:nvSpPr>
              <p:cNvPr id="139"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0" name="Oval 139"/>
              <p:cNvSpPr/>
              <p:nvPr/>
            </p:nvSpPr>
            <p:spPr>
              <a:xfrm flipV="1">
                <a:off x="7128300" y="2206820"/>
                <a:ext cx="687491" cy="623788"/>
              </a:xfrm>
              <a:prstGeom prst="ellipse">
                <a:avLst/>
              </a:prstGeom>
              <a:grp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sp>
        <p:nvSpPr>
          <p:cNvPr id="143" name="TextBox 142"/>
          <p:cNvSpPr txBox="1"/>
          <p:nvPr/>
        </p:nvSpPr>
        <p:spPr>
          <a:xfrm>
            <a:off x="5410200" y="5867400"/>
            <a:ext cx="1344214" cy="338554"/>
          </a:xfrm>
          <a:prstGeom prst="rect">
            <a:avLst/>
          </a:prstGeom>
          <a:noFill/>
        </p:spPr>
        <p:txBody>
          <a:bodyPr wrap="none" rtlCol="0">
            <a:spAutoFit/>
          </a:bodyPr>
          <a:lstStyle/>
          <a:p>
            <a:r>
              <a:rPr lang="en-US" sz="1600" b="1" dirty="0" smtClean="0">
                <a:solidFill>
                  <a:srgbClr val="FF0000"/>
                </a:solidFill>
              </a:rPr>
              <a:t>Singapore: 16</a:t>
            </a:r>
            <a:endParaRPr lang="en-IN" sz="1600" b="1" dirty="0">
              <a:solidFill>
                <a:srgbClr val="FF0000"/>
              </a:solidFill>
            </a:endParaRPr>
          </a:p>
        </p:txBody>
      </p:sp>
      <p:pic>
        <p:nvPicPr>
          <p:cNvPr id="144" name="Picture 143" descr="http://gastro.com.br/wp-content/uploads/2013/06/apasl-logo.jpg"/>
          <p:cNvPicPr/>
          <p:nvPr/>
        </p:nvPicPr>
        <p:blipFill>
          <a:blip r:embed="rId4" cstate="print"/>
          <a:srcRect/>
          <a:stretch>
            <a:fillRect/>
          </a:stretch>
        </p:blipFill>
        <p:spPr bwMode="auto">
          <a:xfrm>
            <a:off x="0" y="0"/>
            <a:ext cx="762000" cy="685798"/>
          </a:xfrm>
          <a:prstGeom prst="rect">
            <a:avLst/>
          </a:prstGeom>
          <a:noFill/>
        </p:spPr>
      </p:pic>
      <p:sp>
        <p:nvSpPr>
          <p:cNvPr id="145" name="TextBox 144"/>
          <p:cNvSpPr txBox="1"/>
          <p:nvPr/>
        </p:nvSpPr>
        <p:spPr>
          <a:xfrm>
            <a:off x="76200" y="6440269"/>
            <a:ext cx="1828800" cy="646331"/>
          </a:xfrm>
          <a:prstGeom prst="rect">
            <a:avLst/>
          </a:prstGeom>
          <a:noFill/>
        </p:spPr>
        <p:txBody>
          <a:bodyPr wrap="square" rtlCol="0">
            <a:spAutoFit/>
          </a:bodyPr>
          <a:lstStyle/>
          <a:p>
            <a:r>
              <a:rPr lang="en-US" dirty="0" smtClean="0">
                <a:hlinkClick r:id="rId5"/>
              </a:rPr>
              <a:t>www.aclf.in</a:t>
            </a:r>
            <a:endParaRPr lang="en-US" dirty="0" smtClean="0"/>
          </a:p>
          <a:p>
            <a:endParaRPr lang="en-US" dirty="0"/>
          </a:p>
        </p:txBody>
      </p:sp>
      <p:sp>
        <p:nvSpPr>
          <p:cNvPr id="146" name="TextBox 145"/>
          <p:cNvSpPr txBox="1"/>
          <p:nvPr/>
        </p:nvSpPr>
        <p:spPr>
          <a:xfrm>
            <a:off x="5486400" y="381000"/>
            <a:ext cx="1447800" cy="830997"/>
          </a:xfrm>
          <a:prstGeom prst="rect">
            <a:avLst/>
          </a:prstGeom>
          <a:solidFill>
            <a:srgbClr val="CCECFF"/>
          </a:solidFill>
        </p:spPr>
        <p:txBody>
          <a:bodyPr wrap="square" rtlCol="0">
            <a:spAutoFit/>
          </a:bodyPr>
          <a:lstStyle/>
          <a:p>
            <a:r>
              <a:rPr lang="en-US" sz="2400" b="1" dirty="0" smtClean="0"/>
              <a:t>ACLF  2012-13</a:t>
            </a:r>
            <a:endParaRPr lang="en-US"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6"/>
          <p:cNvSpPr>
            <a:spLocks noGrp="1"/>
          </p:cNvSpPr>
          <p:nvPr>
            <p:ph type="title" idx="4294967295"/>
          </p:nvPr>
        </p:nvSpPr>
        <p:spPr>
          <a:xfrm>
            <a:off x="457200" y="76200"/>
            <a:ext cx="8305800" cy="1295400"/>
          </a:xfrm>
          <a:noFill/>
          <a:ln>
            <a:noFill/>
          </a:ln>
        </p:spPr>
        <p:txBody>
          <a:bodyPr>
            <a:normAutofit/>
          </a:bodyPr>
          <a:lstStyle/>
          <a:p>
            <a:pPr eaLnBrk="1" hangingPunct="1"/>
            <a:r>
              <a:rPr lang="en-US" altLang="zh-CN" sz="3600" b="1" dirty="0" smtClean="0">
                <a:solidFill>
                  <a:srgbClr val="C00000"/>
                </a:solidFill>
                <a:ea typeface="宋体" pitchFamily="2" charset="-122"/>
              </a:rPr>
              <a:t>Definition of ACLF - APASL</a:t>
            </a:r>
            <a:br>
              <a:rPr lang="en-US" altLang="zh-CN" sz="3600" b="1" dirty="0" smtClean="0">
                <a:solidFill>
                  <a:srgbClr val="C00000"/>
                </a:solidFill>
                <a:ea typeface="宋体" pitchFamily="2" charset="-122"/>
              </a:rPr>
            </a:br>
            <a:r>
              <a:rPr lang="en-US" altLang="zh-CN" sz="2000" i="1" dirty="0" err="1" smtClean="0">
                <a:ea typeface="宋体" pitchFamily="2" charset="-122"/>
              </a:rPr>
              <a:t>Sarin</a:t>
            </a:r>
            <a:r>
              <a:rPr lang="en-US" altLang="zh-CN" sz="2000" i="1" dirty="0" smtClean="0">
                <a:ea typeface="宋体" pitchFamily="2" charset="-122"/>
              </a:rPr>
              <a:t> SK </a:t>
            </a:r>
            <a:r>
              <a:rPr lang="en-US" altLang="zh-CN" sz="2000" i="1" dirty="0" err="1" smtClean="0">
                <a:ea typeface="宋体" pitchFamily="2" charset="-122"/>
              </a:rPr>
              <a:t>Hep</a:t>
            </a:r>
            <a:r>
              <a:rPr lang="en-US" altLang="zh-CN" sz="2000" i="1" dirty="0" smtClean="0">
                <a:ea typeface="宋体" pitchFamily="2" charset="-122"/>
              </a:rPr>
              <a:t> </a:t>
            </a:r>
            <a:r>
              <a:rPr lang="en-US" altLang="zh-CN" sz="2000" i="1" dirty="0" err="1" smtClean="0">
                <a:ea typeface="宋体" pitchFamily="2" charset="-122"/>
              </a:rPr>
              <a:t>Int</a:t>
            </a:r>
            <a:r>
              <a:rPr lang="en-US" altLang="zh-CN" sz="2000" i="1" dirty="0" smtClean="0">
                <a:ea typeface="宋体" pitchFamily="2" charset="-122"/>
              </a:rPr>
              <a:t> 2009</a:t>
            </a:r>
            <a:br>
              <a:rPr lang="en-US" altLang="zh-CN" sz="2000" i="1" dirty="0" smtClean="0">
                <a:ea typeface="宋体" pitchFamily="2" charset="-122"/>
              </a:rPr>
            </a:br>
            <a:r>
              <a:rPr lang="en-US" altLang="zh-CN" sz="2000" i="1" dirty="0" smtClean="0">
                <a:ea typeface="宋体" pitchFamily="2" charset="-122"/>
              </a:rPr>
              <a:t>Proposed 2014</a:t>
            </a:r>
          </a:p>
        </p:txBody>
      </p:sp>
      <p:sp>
        <p:nvSpPr>
          <p:cNvPr id="87043" name="Content Placeholder 7"/>
          <p:cNvSpPr>
            <a:spLocks noGrp="1"/>
          </p:cNvSpPr>
          <p:nvPr>
            <p:ph idx="4294967295"/>
          </p:nvPr>
        </p:nvSpPr>
        <p:spPr>
          <a:xfrm>
            <a:off x="214282" y="1500174"/>
            <a:ext cx="8858280" cy="3124200"/>
          </a:xfrm>
        </p:spPr>
        <p:txBody>
          <a:bodyPr>
            <a:noAutofit/>
          </a:bodyPr>
          <a:lstStyle/>
          <a:p>
            <a:pPr eaLnBrk="1" hangingPunct="1"/>
            <a:endParaRPr lang="en-US" altLang="zh-CN" sz="2800" dirty="0" smtClean="0">
              <a:ea typeface="宋体" pitchFamily="2" charset="-122"/>
            </a:endParaRPr>
          </a:p>
          <a:p>
            <a:pPr eaLnBrk="1" hangingPunct="1"/>
            <a:r>
              <a:rPr lang="en-US" altLang="zh-CN" sz="2400" dirty="0" smtClean="0">
                <a:ea typeface="宋体" pitchFamily="2" charset="-122"/>
              </a:rPr>
              <a:t>Acute hepatic insult manifesting as jaundice (&gt;5mg/dl) and </a:t>
            </a:r>
            <a:r>
              <a:rPr lang="en-US" altLang="zh-CN" sz="2400" dirty="0" err="1" smtClean="0">
                <a:ea typeface="宋体" pitchFamily="2" charset="-122"/>
              </a:rPr>
              <a:t>coagulopathy</a:t>
            </a:r>
            <a:r>
              <a:rPr lang="en-US" altLang="zh-CN" sz="2400" dirty="0" smtClean="0">
                <a:ea typeface="宋体" pitchFamily="2" charset="-122"/>
              </a:rPr>
              <a:t> (INR&gt;1.5), </a:t>
            </a:r>
          </a:p>
          <a:p>
            <a:pPr eaLnBrk="1" hangingPunct="1"/>
            <a:endParaRPr lang="en-US" altLang="zh-CN" sz="2400" dirty="0" smtClean="0">
              <a:ea typeface="宋体" pitchFamily="2" charset="-122"/>
            </a:endParaRPr>
          </a:p>
          <a:p>
            <a:pPr eaLnBrk="1" hangingPunct="1"/>
            <a:r>
              <a:rPr lang="en-US" altLang="zh-CN" sz="2400" dirty="0" smtClean="0">
                <a:ea typeface="宋体" pitchFamily="2" charset="-122"/>
              </a:rPr>
              <a:t>complicated within 4 weeks by </a:t>
            </a:r>
            <a:r>
              <a:rPr lang="en-US" altLang="zh-CN" sz="2400" dirty="0" err="1" smtClean="0">
                <a:ea typeface="宋体" pitchFamily="2" charset="-122"/>
              </a:rPr>
              <a:t>ascites</a:t>
            </a:r>
            <a:r>
              <a:rPr lang="en-US" altLang="zh-CN" sz="2400" dirty="0" smtClean="0">
                <a:ea typeface="宋体" pitchFamily="2" charset="-122"/>
              </a:rPr>
              <a:t> and/or encephalopathy </a:t>
            </a:r>
          </a:p>
          <a:p>
            <a:pPr eaLnBrk="1" hangingPunct="1"/>
            <a:endParaRPr lang="en-US" altLang="zh-CN" sz="2400" dirty="0" smtClean="0">
              <a:ea typeface="宋体" pitchFamily="2" charset="-122"/>
            </a:endParaRPr>
          </a:p>
          <a:p>
            <a:pPr eaLnBrk="1" hangingPunct="1"/>
            <a:r>
              <a:rPr lang="en-US" altLang="zh-CN" sz="2400" dirty="0" smtClean="0">
                <a:ea typeface="宋体" pitchFamily="2" charset="-122"/>
              </a:rPr>
              <a:t>in a patient with previously diagnosed or undiagnosed chronic liver disease.</a:t>
            </a:r>
          </a:p>
        </p:txBody>
      </p:sp>
      <p:sp>
        <p:nvSpPr>
          <p:cNvPr id="87044" name="Rectangle 4"/>
          <p:cNvSpPr>
            <a:spLocks noChangeArrowheads="1"/>
          </p:cNvSpPr>
          <p:nvPr/>
        </p:nvSpPr>
        <p:spPr bwMode="auto">
          <a:xfrm>
            <a:off x="0" y="6488668"/>
            <a:ext cx="1370247" cy="369332"/>
          </a:xfrm>
          <a:prstGeom prst="rect">
            <a:avLst/>
          </a:prstGeom>
          <a:noFill/>
          <a:ln w="9525">
            <a:noFill/>
            <a:miter lim="800000"/>
            <a:headEnd/>
            <a:tailEnd/>
          </a:ln>
        </p:spPr>
        <p:txBody>
          <a:bodyPr wrap="none">
            <a:spAutoFit/>
          </a:bodyPr>
          <a:lstStyle/>
          <a:p>
            <a:pPr>
              <a:spcBef>
                <a:spcPct val="50000"/>
              </a:spcBef>
            </a:pPr>
            <a:r>
              <a:rPr lang="en-US" altLang="zh-CN" b="1" dirty="0">
                <a:solidFill>
                  <a:srgbClr val="CC0000"/>
                </a:solidFill>
                <a:ea typeface="宋体" pitchFamily="2" charset="-122"/>
                <a:hlinkClick r:id="rId3"/>
              </a:rPr>
              <a:t>www.aclf.in</a:t>
            </a:r>
            <a:r>
              <a:rPr lang="en-US" altLang="zh-CN" dirty="0">
                <a:solidFill>
                  <a:srgbClr val="000000"/>
                </a:solidFill>
                <a:ea typeface="宋体" pitchFamily="2" charset="-122"/>
              </a:rPr>
              <a:t> </a:t>
            </a:r>
          </a:p>
        </p:txBody>
      </p:sp>
      <p:pic>
        <p:nvPicPr>
          <p:cNvPr id="6" name="Picture 11" descr="ilbslogo"/>
          <p:cNvPicPr>
            <a:picLocks noChangeAspect="1" noChangeArrowheads="1"/>
          </p:cNvPicPr>
          <p:nvPr/>
        </p:nvPicPr>
        <p:blipFill>
          <a:blip r:embed="rId4"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15503"/>
            <a:ext cx="7315200" cy="7632859"/>
          </a:xfrm>
          <a:prstGeom prst="rect">
            <a:avLst/>
          </a:prstGeom>
        </p:spPr>
        <p:txBody>
          <a:bodyPr wrap="square">
            <a:spAutoFit/>
          </a:bodyPr>
          <a:lstStyle/>
          <a:p>
            <a:r>
              <a:rPr lang="en-US" sz="2800" i="1" dirty="0" smtClean="0"/>
              <a:t>A condition occurring within 4 wk of </a:t>
            </a:r>
            <a:r>
              <a:rPr lang="en-US" sz="2800" b="1" i="1" dirty="0" smtClean="0"/>
              <a:t>jaundice and/or an inciting event </a:t>
            </a:r>
            <a:r>
              <a:rPr lang="en-US" sz="2800" i="1" dirty="0" smtClean="0"/>
              <a:t>in patients with CLD with or without cirrhosis which results in hepatic decompensation associated with </a:t>
            </a:r>
            <a:r>
              <a:rPr lang="en-US" sz="2800" b="1" i="1" dirty="0" smtClean="0"/>
              <a:t>failure of two or more </a:t>
            </a:r>
            <a:r>
              <a:rPr lang="en-US" sz="2800" b="1" i="1" dirty="0" err="1" smtClean="0"/>
              <a:t>extrahepatic</a:t>
            </a:r>
            <a:r>
              <a:rPr lang="en-US" sz="2800" b="1" i="1" dirty="0" smtClean="0"/>
              <a:t> organs</a:t>
            </a:r>
            <a:r>
              <a:rPr lang="en-US" sz="2800" i="1" dirty="0" smtClean="0"/>
              <a:t>, and results in increased mortality  (?) within  3 mo </a:t>
            </a:r>
          </a:p>
          <a:p>
            <a:endParaRPr lang="en-US" sz="2800" i="1" dirty="0" smtClean="0"/>
          </a:p>
          <a:p>
            <a:pPr>
              <a:buFont typeface="Arial" pitchFamily="34" charset="0"/>
              <a:buChar char="•"/>
            </a:pPr>
            <a:r>
              <a:rPr lang="en-IN" sz="2800" i="1" dirty="0" smtClean="0"/>
              <a:t> In previously decompensated, compensated or early decompensated cirrhosis. </a:t>
            </a:r>
          </a:p>
          <a:p>
            <a:endParaRPr lang="en-IN" sz="2800" i="1" dirty="0" smtClean="0"/>
          </a:p>
          <a:p>
            <a:pPr>
              <a:buFont typeface="Arial" pitchFamily="34" charset="0"/>
              <a:buChar char="•"/>
            </a:pPr>
            <a:r>
              <a:rPr lang="en-IN" sz="2800" i="1" dirty="0" smtClean="0"/>
              <a:t> Related to SIRS due to bacterial infection,  alcoholic injury or other as-yet unidentified mechanisms</a:t>
            </a:r>
          </a:p>
          <a:p>
            <a:pPr>
              <a:lnSpc>
                <a:spcPct val="150000"/>
              </a:lnSpc>
            </a:pPr>
            <a:endParaRPr lang="en-US" sz="2800" i="1" dirty="0" smtClean="0"/>
          </a:p>
          <a:p>
            <a:pPr>
              <a:lnSpc>
                <a:spcPct val="150000"/>
              </a:lnSpc>
            </a:pPr>
            <a:endParaRPr lang="en-US" sz="2800" i="1" dirty="0" smtClean="0"/>
          </a:p>
          <a:p>
            <a:pPr>
              <a:lnSpc>
                <a:spcPct val="150000"/>
              </a:lnSpc>
            </a:pPr>
            <a:endParaRPr lang="en-US" sz="2800" i="1" dirty="0"/>
          </a:p>
        </p:txBody>
      </p:sp>
      <p:sp>
        <p:nvSpPr>
          <p:cNvPr id="3" name="Rectangle 2"/>
          <p:cNvSpPr/>
          <p:nvPr/>
        </p:nvSpPr>
        <p:spPr>
          <a:xfrm>
            <a:off x="2514600" y="304800"/>
            <a:ext cx="4404091" cy="523220"/>
          </a:xfrm>
          <a:prstGeom prst="rect">
            <a:avLst/>
          </a:prstGeom>
        </p:spPr>
        <p:txBody>
          <a:bodyPr wrap="none">
            <a:spAutoFit/>
          </a:bodyPr>
          <a:lstStyle/>
          <a:p>
            <a:r>
              <a:rPr lang="en-US" sz="2800" b="1" dirty="0" smtClean="0">
                <a:solidFill>
                  <a:srgbClr val="C00000"/>
                </a:solidFill>
              </a:rPr>
              <a:t>ACLF  West : CLIF Definitions</a:t>
            </a:r>
            <a:endParaRPr lang="en-US" sz="2800" dirty="0"/>
          </a:p>
        </p:txBody>
      </p:sp>
      <p:sp>
        <p:nvSpPr>
          <p:cNvPr id="4" name="TextBox 3"/>
          <p:cNvSpPr txBox="1"/>
          <p:nvPr/>
        </p:nvSpPr>
        <p:spPr>
          <a:xfrm>
            <a:off x="0" y="6488668"/>
            <a:ext cx="4343400" cy="369332"/>
          </a:xfrm>
          <a:prstGeom prst="rect">
            <a:avLst/>
          </a:prstGeom>
          <a:noFill/>
        </p:spPr>
        <p:txBody>
          <a:bodyPr wrap="square" rtlCol="0">
            <a:spAutoFit/>
          </a:bodyPr>
          <a:lstStyle/>
          <a:p>
            <a:r>
              <a:rPr lang="en-US" dirty="0" smtClean="0"/>
              <a:t>Gastroenterology 2013</a:t>
            </a:r>
            <a:endParaRPr lang="en-US" dirty="0"/>
          </a:p>
        </p:txBody>
      </p:sp>
      <p:pic>
        <p:nvPicPr>
          <p:cNvPr id="5" name="Picture 4" descr="http://gastro.com.br/wp-content/uploads/2013/06/apasl-logo.jpg"/>
          <p:cNvPicPr/>
          <p:nvPr/>
        </p:nvPicPr>
        <p:blipFill>
          <a:blip r:embed="rId3" cstate="print"/>
          <a:srcRect/>
          <a:stretch>
            <a:fillRect/>
          </a:stretch>
        </p:blipFill>
        <p:spPr bwMode="auto">
          <a:xfrm>
            <a:off x="0" y="0"/>
            <a:ext cx="762000" cy="685798"/>
          </a:xfrm>
          <a:prstGeom prst="rect">
            <a:avLst/>
          </a:prstGeom>
          <a:noFill/>
        </p:spPr>
      </p:pic>
      <p:pic>
        <p:nvPicPr>
          <p:cNvPr id="6" name="Picture 11" descr="ilbslogo"/>
          <p:cNvPicPr>
            <a:picLocks noChangeAspect="1" noChangeArrowheads="1"/>
          </p:cNvPicPr>
          <p:nvPr/>
        </p:nvPicPr>
        <p:blipFill>
          <a:blip r:embed="rId4"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2"/>
          <p:cNvSpPr txBox="1">
            <a:spLocks noChangeArrowheads="1"/>
          </p:cNvSpPr>
          <p:nvPr/>
        </p:nvSpPr>
        <p:spPr bwMode="auto">
          <a:xfrm>
            <a:off x="1371600" y="0"/>
            <a:ext cx="5715000" cy="523220"/>
          </a:xfrm>
          <a:prstGeom prst="rect">
            <a:avLst/>
          </a:prstGeom>
          <a:noFill/>
          <a:ln w="9525">
            <a:noFill/>
            <a:miter lim="800000"/>
            <a:headEnd/>
            <a:tailEnd/>
          </a:ln>
        </p:spPr>
        <p:txBody>
          <a:bodyPr wrap="square">
            <a:spAutoFit/>
          </a:bodyPr>
          <a:lstStyle/>
          <a:p>
            <a:r>
              <a:rPr lang="en-US" sz="2800" b="1" dirty="0" smtClean="0">
                <a:solidFill>
                  <a:srgbClr val="C00000"/>
                </a:solidFill>
              </a:rPr>
              <a:t>                        ILBS     Residents</a:t>
            </a:r>
            <a:endParaRPr lang="en-US" sz="2800" b="1" dirty="0">
              <a:solidFill>
                <a:srgbClr val="C00000"/>
              </a:solidFill>
            </a:endParaRPr>
          </a:p>
        </p:txBody>
      </p:sp>
      <p:pic>
        <p:nvPicPr>
          <p:cNvPr id="29700" name="Picture 4"/>
          <p:cNvPicPr>
            <a:picLocks noChangeAspect="1" noChangeArrowheads="1"/>
          </p:cNvPicPr>
          <p:nvPr/>
        </p:nvPicPr>
        <p:blipFill>
          <a:blip r:embed="rId3" cstate="print"/>
          <a:srcRect/>
          <a:stretch>
            <a:fillRect/>
          </a:stretch>
        </p:blipFill>
        <p:spPr bwMode="auto">
          <a:xfrm>
            <a:off x="8515350" y="6324600"/>
            <a:ext cx="628650" cy="533400"/>
          </a:xfrm>
          <a:prstGeom prst="rect">
            <a:avLst/>
          </a:prstGeom>
          <a:noFill/>
          <a:ln w="9525">
            <a:noFill/>
            <a:miter lim="800000"/>
            <a:headEnd/>
            <a:tailEnd/>
          </a:ln>
        </p:spPr>
      </p:pic>
      <p:sp>
        <p:nvSpPr>
          <p:cNvPr id="5" name="Content Placeholder 4"/>
          <p:cNvSpPr>
            <a:spLocks noGrp="1"/>
          </p:cNvSpPr>
          <p:nvPr>
            <p:ph idx="1"/>
          </p:nvPr>
        </p:nvSpPr>
        <p:spPr/>
        <p:txBody>
          <a:bodyPr/>
          <a:lstStyle/>
          <a:p>
            <a:endParaRPr lang="en-IN"/>
          </a:p>
        </p:txBody>
      </p:sp>
      <p:pic>
        <p:nvPicPr>
          <p:cNvPr id="13313" name="Picture 1" descr="\\172.16.16.204\events\2014\JAN 14\09-01-14 (Annual Report Photo)\images\Group Shots\IMG_3231.JPG"/>
          <p:cNvPicPr>
            <a:picLocks noChangeAspect="1" noChangeArrowheads="1"/>
          </p:cNvPicPr>
          <p:nvPr/>
        </p:nvPicPr>
        <p:blipFill>
          <a:blip r:embed="rId4" cstate="print"/>
          <a:srcRect/>
          <a:stretch>
            <a:fillRect/>
          </a:stretch>
        </p:blipFill>
        <p:spPr bwMode="auto">
          <a:xfrm>
            <a:off x="457200" y="685800"/>
            <a:ext cx="8458200" cy="5638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solidFill>
                  <a:srgbClr val="C00000"/>
                </a:solidFill>
              </a:rPr>
              <a:t>Definitions : Merits</a:t>
            </a:r>
            <a:endParaRPr lang="en-US" b="1" dirty="0">
              <a:solidFill>
                <a:srgbClr val="C00000"/>
              </a:solidFill>
            </a:endParaRPr>
          </a:p>
        </p:txBody>
      </p:sp>
      <p:sp>
        <p:nvSpPr>
          <p:cNvPr id="3" name="Content Placeholder 2"/>
          <p:cNvSpPr>
            <a:spLocks noGrp="1"/>
          </p:cNvSpPr>
          <p:nvPr>
            <p:ph sz="half" idx="1"/>
          </p:nvPr>
        </p:nvSpPr>
        <p:spPr/>
        <p:txBody>
          <a:bodyPr>
            <a:normAutofit/>
          </a:bodyPr>
          <a:lstStyle/>
          <a:p>
            <a:r>
              <a:rPr lang="en-US" dirty="0" smtClean="0"/>
              <a:t>EASL- AASLD:</a:t>
            </a:r>
          </a:p>
          <a:p>
            <a:pPr lvl="1"/>
            <a:r>
              <a:rPr lang="en-US" dirty="0" smtClean="0"/>
              <a:t>Severity of liver dysfunction assessed by </a:t>
            </a:r>
            <a:r>
              <a:rPr lang="en-US" b="1" i="1" dirty="0" smtClean="0"/>
              <a:t>extra hepatic organ failure </a:t>
            </a:r>
          </a:p>
          <a:p>
            <a:pPr lvl="1"/>
            <a:r>
              <a:rPr lang="en-US" dirty="0" smtClean="0"/>
              <a:t>Prognostic grading</a:t>
            </a:r>
          </a:p>
          <a:p>
            <a:pPr lvl="1"/>
            <a:r>
              <a:rPr lang="en-IN" dirty="0" smtClean="0"/>
              <a:t>CLIF- SOFA score</a:t>
            </a:r>
            <a:endParaRPr lang="en-US" dirty="0" smtClean="0"/>
          </a:p>
          <a:p>
            <a:pPr lvl="1">
              <a:buNone/>
            </a:pPr>
            <a:r>
              <a:rPr lang="en-US" dirty="0" smtClean="0"/>
              <a:t> </a:t>
            </a:r>
            <a:endParaRPr lang="en-US" dirty="0"/>
          </a:p>
        </p:txBody>
      </p:sp>
      <p:sp>
        <p:nvSpPr>
          <p:cNvPr id="4" name="Content Placeholder 3"/>
          <p:cNvSpPr>
            <a:spLocks noGrp="1"/>
          </p:cNvSpPr>
          <p:nvPr>
            <p:ph sz="half" idx="2"/>
          </p:nvPr>
        </p:nvSpPr>
        <p:spPr/>
        <p:txBody>
          <a:bodyPr>
            <a:normAutofit/>
          </a:bodyPr>
          <a:lstStyle/>
          <a:p>
            <a:r>
              <a:rPr lang="en-US" dirty="0" smtClean="0"/>
              <a:t>APASL:</a:t>
            </a:r>
          </a:p>
          <a:p>
            <a:pPr lvl="1"/>
            <a:r>
              <a:rPr lang="en-US" dirty="0" smtClean="0"/>
              <a:t>Clinical easy, definition</a:t>
            </a:r>
          </a:p>
          <a:p>
            <a:pPr lvl="1"/>
            <a:r>
              <a:rPr lang="en-US" dirty="0" smtClean="0"/>
              <a:t>Defines acute &amp; chronic insults</a:t>
            </a:r>
          </a:p>
          <a:p>
            <a:pPr lvl="1"/>
            <a:r>
              <a:rPr lang="en-US" b="1" i="1" dirty="0" smtClean="0"/>
              <a:t>Based on and defines liver failure </a:t>
            </a:r>
            <a:endParaRPr lang="en-US" b="1" i="1" dirty="0"/>
          </a:p>
        </p:txBody>
      </p:sp>
      <p:sp>
        <p:nvSpPr>
          <p:cNvPr id="5" name="TextBox 6"/>
          <p:cNvSpPr txBox="1">
            <a:spLocks noChangeArrowheads="1"/>
          </p:cNvSpPr>
          <p:nvPr/>
        </p:nvSpPr>
        <p:spPr bwMode="auto">
          <a:xfrm>
            <a:off x="1042988" y="6021388"/>
            <a:ext cx="2376487" cy="369887"/>
          </a:xfrm>
          <a:prstGeom prst="rect">
            <a:avLst/>
          </a:prstGeom>
          <a:solidFill>
            <a:srgbClr val="FFC000"/>
          </a:solidFill>
          <a:ln w="9525">
            <a:noFill/>
            <a:miter lim="800000"/>
            <a:headEnd/>
            <a:tailEnd/>
          </a:ln>
        </p:spPr>
        <p:txBody>
          <a:bodyPr>
            <a:spAutoFit/>
          </a:bodyPr>
          <a:lstStyle/>
          <a:p>
            <a:r>
              <a:rPr lang="en-US" dirty="0"/>
              <a:t>SEPSIS MUST</a:t>
            </a:r>
          </a:p>
        </p:txBody>
      </p:sp>
      <p:sp>
        <p:nvSpPr>
          <p:cNvPr id="6" name="TextBox 7"/>
          <p:cNvSpPr txBox="1">
            <a:spLocks noChangeArrowheads="1"/>
          </p:cNvSpPr>
          <p:nvPr/>
        </p:nvSpPr>
        <p:spPr bwMode="auto">
          <a:xfrm>
            <a:off x="6019800" y="6096000"/>
            <a:ext cx="1752600" cy="369888"/>
          </a:xfrm>
          <a:prstGeom prst="rect">
            <a:avLst/>
          </a:prstGeom>
          <a:solidFill>
            <a:srgbClr val="FFC000"/>
          </a:solidFill>
          <a:ln w="9525">
            <a:noFill/>
            <a:miter lim="800000"/>
            <a:headEnd/>
            <a:tailEnd/>
          </a:ln>
        </p:spPr>
        <p:txBody>
          <a:bodyPr>
            <a:spAutoFit/>
          </a:bodyPr>
          <a:lstStyle/>
          <a:p>
            <a:r>
              <a:rPr lang="en-US"/>
              <a:t>     NO SEPSIS </a:t>
            </a:r>
          </a:p>
        </p:txBody>
      </p:sp>
      <p:sp>
        <p:nvSpPr>
          <p:cNvPr id="7" name="Rectangle 6"/>
          <p:cNvSpPr/>
          <p:nvPr/>
        </p:nvSpPr>
        <p:spPr>
          <a:xfrm>
            <a:off x="0" y="0"/>
            <a:ext cx="4572000" cy="646331"/>
          </a:xfrm>
          <a:prstGeom prst="rect">
            <a:avLst/>
          </a:prstGeom>
        </p:spPr>
        <p:txBody>
          <a:bodyPr>
            <a:spAutoFit/>
          </a:bodyPr>
          <a:lstStyle/>
          <a:p>
            <a:r>
              <a:rPr lang="en-US" b="1" dirty="0" smtClean="0">
                <a:solidFill>
                  <a:srgbClr val="C00000"/>
                </a:solidFill>
              </a:rPr>
              <a:t>Summary 1 </a:t>
            </a:r>
            <a:br>
              <a:rPr lang="en-US" b="1" dirty="0" smtClean="0">
                <a:solidFill>
                  <a:srgbClr val="C00000"/>
                </a:solidFill>
              </a:rPr>
            </a:br>
            <a:endParaRPr lang="en-US" dirty="0"/>
          </a:p>
        </p:txBody>
      </p:sp>
      <p:pic>
        <p:nvPicPr>
          <p:cNvPr id="8"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b="1" dirty="0" smtClean="0">
                <a:solidFill>
                  <a:srgbClr val="C00000"/>
                </a:solidFill>
              </a:rPr>
              <a:t>Etiology: Acute Insult</a:t>
            </a:r>
            <a:endParaRPr lang="en-US" b="1" dirty="0">
              <a:solidFill>
                <a:srgbClr val="C00000"/>
              </a:solidFill>
            </a:endParaRPr>
          </a:p>
        </p:txBody>
      </p:sp>
      <p:graphicFrame>
        <p:nvGraphicFramePr>
          <p:cNvPr id="4" name="Content Placeholder 3"/>
          <p:cNvGraphicFramePr>
            <a:graphicFrameLocks noGrp="1"/>
          </p:cNvGraphicFramePr>
          <p:nvPr>
            <p:ph idx="1"/>
          </p:nvPr>
        </p:nvGraphicFramePr>
        <p:xfrm>
          <a:off x="381000" y="1600200"/>
          <a:ext cx="8305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1" descr="ilbslogo"/>
          <p:cNvPicPr>
            <a:picLocks noChangeAspect="1" noChangeArrowheads="1"/>
          </p:cNvPicPr>
          <p:nvPr/>
        </p:nvPicPr>
        <p:blipFill>
          <a:blip r:embed="rId7" cstate="print"/>
          <a:srcRect/>
          <a:stretch>
            <a:fillRect/>
          </a:stretch>
        </p:blipFill>
        <p:spPr bwMode="auto">
          <a:xfrm>
            <a:off x="8458200" y="6264275"/>
            <a:ext cx="685800" cy="593725"/>
          </a:xfrm>
          <a:prstGeom prst="rect">
            <a:avLst/>
          </a:prstGeom>
          <a:noFill/>
          <a:ln w="9525">
            <a:noFill/>
            <a:miter lim="800000"/>
            <a:headEnd/>
            <a:tailEnd/>
          </a:ln>
        </p:spPr>
      </p:pic>
      <p:sp>
        <p:nvSpPr>
          <p:cNvPr id="9" name="Rectangle 8"/>
          <p:cNvSpPr/>
          <p:nvPr/>
        </p:nvSpPr>
        <p:spPr>
          <a:xfrm>
            <a:off x="0" y="6488668"/>
            <a:ext cx="1273682" cy="369332"/>
          </a:xfrm>
          <a:prstGeom prst="rect">
            <a:avLst/>
          </a:prstGeom>
        </p:spPr>
        <p:txBody>
          <a:bodyPr wrap="none">
            <a:spAutoFit/>
          </a:bodyPr>
          <a:lstStyle/>
          <a:p>
            <a:r>
              <a:rPr lang="en-US" dirty="0" smtClean="0">
                <a:hlinkClick r:id="rId8"/>
              </a:rPr>
              <a:t>www.aclf.in</a:t>
            </a: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Etiology: Chronic Insult</a:t>
            </a:r>
            <a:endParaRPr lang="en-US" b="1" dirty="0">
              <a:solidFill>
                <a:srgbClr val="C00000"/>
              </a:solidFill>
            </a:endParaRPr>
          </a:p>
        </p:txBody>
      </p:sp>
      <p:graphicFrame>
        <p:nvGraphicFramePr>
          <p:cNvPr id="4" name="Content Placeholder 3"/>
          <p:cNvGraphicFramePr>
            <a:graphicFrameLocks noGrp="1"/>
          </p:cNvGraphicFramePr>
          <p:nvPr>
            <p:ph idx="1"/>
          </p:nvPr>
        </p:nvGraphicFramePr>
        <p:xfrm>
          <a:off x="609600" y="1600200"/>
          <a:ext cx="8077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1" descr="ilbslogo"/>
          <p:cNvPicPr>
            <a:picLocks noChangeAspect="1" noChangeArrowheads="1"/>
          </p:cNvPicPr>
          <p:nvPr/>
        </p:nvPicPr>
        <p:blipFill>
          <a:blip r:embed="rId7" cstate="print"/>
          <a:srcRect/>
          <a:stretch>
            <a:fillRect/>
          </a:stretch>
        </p:blipFill>
        <p:spPr bwMode="auto">
          <a:xfrm>
            <a:off x="8458200" y="6264275"/>
            <a:ext cx="685800" cy="593725"/>
          </a:xfrm>
          <a:prstGeom prst="rect">
            <a:avLst/>
          </a:prstGeom>
          <a:noFill/>
          <a:ln w="9525">
            <a:noFill/>
            <a:miter lim="800000"/>
            <a:headEnd/>
            <a:tailEnd/>
          </a:ln>
        </p:spPr>
      </p:pic>
      <p:sp>
        <p:nvSpPr>
          <p:cNvPr id="7" name="Rectangle 6"/>
          <p:cNvSpPr/>
          <p:nvPr/>
        </p:nvSpPr>
        <p:spPr>
          <a:xfrm>
            <a:off x="0" y="6488668"/>
            <a:ext cx="1273682" cy="369332"/>
          </a:xfrm>
          <a:prstGeom prst="rect">
            <a:avLst/>
          </a:prstGeom>
        </p:spPr>
        <p:txBody>
          <a:bodyPr wrap="none">
            <a:spAutoFit/>
          </a:bodyPr>
          <a:lstStyle/>
          <a:p>
            <a:r>
              <a:rPr lang="en-US" dirty="0" smtClean="0">
                <a:hlinkClick r:id="rId8"/>
              </a:rPr>
              <a:t>www.aclf.in</a:t>
            </a: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52488" y="1600190"/>
            <a:ext cx="1417637" cy="400050"/>
          </a:xfrm>
          <a:prstGeom prst="rect">
            <a:avLst/>
          </a:prstGeom>
          <a:noFill/>
          <a:ln w="9525" algn="ctr">
            <a:solidFill>
              <a:srgbClr val="BE4B48"/>
            </a:solidFill>
            <a:miter lim="800000"/>
            <a:headEnd/>
            <a:tailEnd/>
          </a:ln>
          <a:effectLst>
            <a:outerShdw dist="20000" dir="5400000" rotWithShape="0">
              <a:srgbClr val="000000">
                <a:alpha val="37999"/>
              </a:srgbClr>
            </a:outerShdw>
          </a:effectLst>
        </p:spPr>
        <p:txBody>
          <a:bodyPr>
            <a:spAutoFit/>
          </a:bodyPr>
          <a:lstStyle/>
          <a:p>
            <a:pPr algn="ctr" fontAlgn="auto">
              <a:spcBef>
                <a:spcPts val="0"/>
              </a:spcBef>
              <a:spcAft>
                <a:spcPts val="0"/>
              </a:spcAft>
              <a:defRPr/>
            </a:pPr>
            <a:r>
              <a:rPr lang="en-US" sz="2000" b="1" dirty="0">
                <a:solidFill>
                  <a:schemeClr val="dk1"/>
                </a:solidFill>
                <a:latin typeface="+mn-lt"/>
              </a:rPr>
              <a:t>Labs</a:t>
            </a:r>
          </a:p>
        </p:txBody>
      </p:sp>
      <p:sp>
        <p:nvSpPr>
          <p:cNvPr id="6" name="TextBox 5"/>
          <p:cNvSpPr txBox="1">
            <a:spLocks noChangeArrowheads="1"/>
          </p:cNvSpPr>
          <p:nvPr/>
        </p:nvSpPr>
        <p:spPr bwMode="auto">
          <a:xfrm>
            <a:off x="2355850" y="1600190"/>
            <a:ext cx="1417638" cy="400050"/>
          </a:xfrm>
          <a:prstGeom prst="rect">
            <a:avLst/>
          </a:prstGeom>
          <a:solidFill>
            <a:srgbClr val="FFCCFF"/>
          </a:solidFill>
          <a:ln w="25400" algn="ctr">
            <a:solidFill>
              <a:schemeClr val="accent2"/>
            </a:solidFill>
            <a:miter lim="800000"/>
            <a:headEnd/>
            <a:tailEnd/>
          </a:ln>
        </p:spPr>
        <p:txBody>
          <a:bodyPr>
            <a:spAutoFit/>
          </a:bodyPr>
          <a:lstStyle/>
          <a:p>
            <a:pPr algn="ctr" fontAlgn="auto">
              <a:spcBef>
                <a:spcPts val="0"/>
              </a:spcBef>
              <a:spcAft>
                <a:spcPts val="0"/>
              </a:spcAft>
              <a:defRPr/>
            </a:pPr>
            <a:r>
              <a:rPr lang="en-US" sz="2000" b="1" dirty="0">
                <a:solidFill>
                  <a:schemeClr val="dk1"/>
                </a:solidFill>
                <a:latin typeface="+mn-lt"/>
              </a:rPr>
              <a:t>Biopsy</a:t>
            </a:r>
          </a:p>
        </p:txBody>
      </p:sp>
      <p:sp>
        <p:nvSpPr>
          <p:cNvPr id="7" name="TextBox 6"/>
          <p:cNvSpPr txBox="1"/>
          <p:nvPr/>
        </p:nvSpPr>
        <p:spPr>
          <a:xfrm>
            <a:off x="3857625" y="1600190"/>
            <a:ext cx="1419225" cy="400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sz="2000" b="1" dirty="0"/>
              <a:t>Endoscopy</a:t>
            </a:r>
          </a:p>
        </p:txBody>
      </p:sp>
      <p:sp>
        <p:nvSpPr>
          <p:cNvPr id="8" name="TextBox 7"/>
          <p:cNvSpPr txBox="1"/>
          <p:nvPr/>
        </p:nvSpPr>
        <p:spPr>
          <a:xfrm>
            <a:off x="5360988" y="1600190"/>
            <a:ext cx="1419225" cy="400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sz="2000" b="1" dirty="0"/>
              <a:t>HVPG</a:t>
            </a:r>
          </a:p>
        </p:txBody>
      </p:sp>
      <p:sp>
        <p:nvSpPr>
          <p:cNvPr id="9" name="TextBox 8"/>
          <p:cNvSpPr txBox="1"/>
          <p:nvPr/>
        </p:nvSpPr>
        <p:spPr>
          <a:xfrm>
            <a:off x="6864350" y="1600190"/>
            <a:ext cx="1417638" cy="400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sz="2000" b="1" dirty="0"/>
              <a:t>Other tests</a:t>
            </a:r>
          </a:p>
        </p:txBody>
      </p:sp>
      <p:sp>
        <p:nvSpPr>
          <p:cNvPr id="70663" name="TextBox 10"/>
          <p:cNvSpPr txBox="1">
            <a:spLocks noChangeArrowheads="1"/>
          </p:cNvSpPr>
          <p:nvPr/>
        </p:nvSpPr>
        <p:spPr bwMode="auto">
          <a:xfrm>
            <a:off x="1890713" y="381000"/>
            <a:ext cx="5334000" cy="584775"/>
          </a:xfrm>
          <a:prstGeom prst="rect">
            <a:avLst/>
          </a:prstGeom>
          <a:noFill/>
          <a:ln w="9525">
            <a:noFill/>
            <a:miter lim="800000"/>
            <a:headEnd/>
            <a:tailEnd/>
          </a:ln>
        </p:spPr>
        <p:txBody>
          <a:bodyPr>
            <a:spAutoFit/>
          </a:bodyPr>
          <a:lstStyle/>
          <a:p>
            <a:pPr algn="ctr"/>
            <a:r>
              <a:rPr lang="en-US" sz="3200" b="1" dirty="0">
                <a:solidFill>
                  <a:srgbClr val="C00000"/>
                </a:solidFill>
                <a:latin typeface="Calibri" pitchFamily="34" charset="0"/>
              </a:rPr>
              <a:t>How do we diagnose </a:t>
            </a:r>
            <a:r>
              <a:rPr lang="en-US" sz="3200" b="1" dirty="0" smtClean="0">
                <a:solidFill>
                  <a:srgbClr val="C00000"/>
                </a:solidFill>
                <a:latin typeface="Calibri" pitchFamily="34" charset="0"/>
              </a:rPr>
              <a:t>ACLF !</a:t>
            </a:r>
            <a:endParaRPr lang="en-US" sz="3200" b="1" dirty="0">
              <a:solidFill>
                <a:srgbClr val="C00000"/>
              </a:solidFill>
              <a:latin typeface="Calibri" pitchFamily="34" charset="0"/>
            </a:endParaRPr>
          </a:p>
        </p:txBody>
      </p:sp>
      <p:sp>
        <p:nvSpPr>
          <p:cNvPr id="70664" name="Rectangle 9"/>
          <p:cNvSpPr>
            <a:spLocks noChangeArrowheads="1"/>
          </p:cNvSpPr>
          <p:nvPr/>
        </p:nvSpPr>
        <p:spPr bwMode="auto">
          <a:xfrm>
            <a:off x="0" y="6248400"/>
            <a:ext cx="1504950" cy="366713"/>
          </a:xfrm>
          <a:prstGeom prst="rect">
            <a:avLst/>
          </a:prstGeom>
          <a:noFill/>
          <a:ln w="9525">
            <a:noFill/>
            <a:miter lim="800000"/>
            <a:headEnd/>
            <a:tailEnd/>
          </a:ln>
        </p:spPr>
        <p:txBody>
          <a:bodyPr wrap="none">
            <a:spAutoFit/>
          </a:bodyPr>
          <a:lstStyle/>
          <a:p>
            <a:pPr>
              <a:spcBef>
                <a:spcPct val="50000"/>
              </a:spcBef>
            </a:pPr>
            <a:r>
              <a:rPr lang="en-US" b="1">
                <a:solidFill>
                  <a:srgbClr val="CC0000"/>
                </a:solidFill>
                <a:hlinkClick r:id="rId3"/>
              </a:rPr>
              <a:t>www.aclf.in</a:t>
            </a:r>
            <a:r>
              <a:rPr lang="en-US"/>
              <a:t> </a:t>
            </a:r>
          </a:p>
        </p:txBody>
      </p:sp>
      <p:pic>
        <p:nvPicPr>
          <p:cNvPr id="10" name="Picture 11" descr="ilbslogo"/>
          <p:cNvPicPr>
            <a:picLocks noChangeAspect="1" noChangeArrowheads="1"/>
          </p:cNvPicPr>
          <p:nvPr/>
        </p:nvPicPr>
        <p:blipFill>
          <a:blip r:embed="rId4"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b="1" dirty="0" smtClean="0">
                <a:solidFill>
                  <a:srgbClr val="C00000"/>
                </a:solidFill>
              </a:rPr>
              <a:t>Liver biopsy in ACLF</a:t>
            </a:r>
            <a:endParaRPr lang="en-US" dirty="0"/>
          </a:p>
        </p:txBody>
      </p:sp>
      <p:sp>
        <p:nvSpPr>
          <p:cNvPr id="6" name="Rectangle 5"/>
          <p:cNvSpPr/>
          <p:nvPr/>
        </p:nvSpPr>
        <p:spPr>
          <a:xfrm>
            <a:off x="7097734" y="1295400"/>
            <a:ext cx="290464" cy="369332"/>
          </a:xfrm>
          <a:prstGeom prst="rect">
            <a:avLst/>
          </a:prstGeom>
        </p:spPr>
        <p:txBody>
          <a:bodyPr wrap="none">
            <a:spAutoFit/>
          </a:bodyPr>
          <a:lstStyle/>
          <a:p>
            <a:r>
              <a:rPr lang="en-US" dirty="0" smtClean="0"/>
              <a:t>  </a:t>
            </a:r>
            <a:endParaRPr lang="en-IN" dirty="0"/>
          </a:p>
        </p:txBody>
      </p:sp>
      <p:sp>
        <p:nvSpPr>
          <p:cNvPr id="8" name="Rectangle 7"/>
          <p:cNvSpPr/>
          <p:nvPr/>
        </p:nvSpPr>
        <p:spPr>
          <a:xfrm>
            <a:off x="0" y="6211669"/>
            <a:ext cx="1447800" cy="923330"/>
          </a:xfrm>
          <a:prstGeom prst="rect">
            <a:avLst/>
          </a:prstGeom>
        </p:spPr>
        <p:txBody>
          <a:bodyPr wrap="square">
            <a:spAutoFit/>
          </a:bodyPr>
          <a:lstStyle/>
          <a:p>
            <a:endParaRPr lang="en-US" dirty="0" smtClean="0">
              <a:hlinkClick r:id="rId3"/>
            </a:endParaRPr>
          </a:p>
          <a:p>
            <a:r>
              <a:rPr lang="en-US" dirty="0" smtClean="0">
                <a:hlinkClick r:id="rId3"/>
              </a:rPr>
              <a:t>www.aclf.in</a:t>
            </a:r>
            <a:endParaRPr lang="en-US" dirty="0" smtClean="0"/>
          </a:p>
          <a:p>
            <a:endParaRPr lang="en-US" dirty="0"/>
          </a:p>
        </p:txBody>
      </p:sp>
      <p:pic>
        <p:nvPicPr>
          <p:cNvPr id="7" name="Picture 11" descr="ilbslogo"/>
          <p:cNvPicPr>
            <a:picLocks noChangeAspect="1" noChangeArrowheads="1"/>
          </p:cNvPicPr>
          <p:nvPr/>
        </p:nvPicPr>
        <p:blipFill>
          <a:blip r:embed="rId4"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4525963"/>
          </a:xfrm>
        </p:spPr>
        <p:txBody>
          <a:bodyPr/>
          <a:lstStyle/>
          <a:p>
            <a:pPr>
              <a:buNone/>
            </a:pPr>
            <a:r>
              <a:rPr lang="en-US" sz="2800" dirty="0" smtClean="0"/>
              <a:t>Histological predictors of in-hospital mortality- </a:t>
            </a:r>
          </a:p>
          <a:p>
            <a:pPr>
              <a:buNone/>
            </a:pPr>
            <a:r>
              <a:rPr lang="en-US" dirty="0" smtClean="0"/>
              <a:t>		</a:t>
            </a:r>
            <a:r>
              <a:rPr lang="en-US" sz="2800" dirty="0" err="1" smtClean="0"/>
              <a:t>Ductular</a:t>
            </a:r>
            <a:r>
              <a:rPr lang="en-US" sz="2800" dirty="0" smtClean="0"/>
              <a:t> </a:t>
            </a:r>
            <a:r>
              <a:rPr lang="en-US" sz="2800" dirty="0" err="1" smtClean="0"/>
              <a:t>Bilirubinostasis</a:t>
            </a:r>
            <a:endParaRPr lang="en-US" sz="2800" dirty="0" smtClean="0"/>
          </a:p>
          <a:p>
            <a:pPr>
              <a:buNone/>
            </a:pPr>
            <a:r>
              <a:rPr lang="en-US" sz="2800" dirty="0" smtClean="0"/>
              <a:t>		Mallory Hyaline bodies</a:t>
            </a:r>
          </a:p>
          <a:p>
            <a:pPr>
              <a:buNone/>
            </a:pPr>
            <a:r>
              <a:rPr lang="en-US" sz="2800" dirty="0" smtClean="0"/>
              <a:t>Presence of </a:t>
            </a:r>
            <a:r>
              <a:rPr lang="en-US" sz="2800" dirty="0" err="1" smtClean="0"/>
              <a:t>bilirubinostasis</a:t>
            </a:r>
            <a:r>
              <a:rPr lang="en-US" sz="2800" dirty="0" smtClean="0"/>
              <a:t> more commonly associated with risk of subsequent infection in ACLF</a:t>
            </a:r>
            <a:endParaRPr lang="en-US" sz="2800" dirty="0"/>
          </a:p>
        </p:txBody>
      </p:sp>
      <p:sp>
        <p:nvSpPr>
          <p:cNvPr id="4" name="Rectangle 3"/>
          <p:cNvSpPr/>
          <p:nvPr/>
        </p:nvSpPr>
        <p:spPr>
          <a:xfrm>
            <a:off x="685800" y="3657600"/>
            <a:ext cx="7315200" cy="1981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800" b="1" dirty="0" smtClean="0">
                <a:solidFill>
                  <a:schemeClr val="tx1"/>
                </a:solidFill>
              </a:rPr>
              <a:t>Acute-on-chronic liver failure: an early biopsy is essential?</a:t>
            </a:r>
          </a:p>
          <a:p>
            <a:r>
              <a:rPr lang="en-US" sz="2400" b="1" i="1" dirty="0" smtClean="0">
                <a:solidFill>
                  <a:schemeClr val="tx1"/>
                </a:solidFill>
              </a:rPr>
              <a:t>(</a:t>
            </a:r>
            <a:r>
              <a:rPr lang="en-US" sz="2400" b="1" i="1" dirty="0" err="1" smtClean="0">
                <a:solidFill>
                  <a:schemeClr val="tx1"/>
                </a:solidFill>
              </a:rPr>
              <a:t>Jalan</a:t>
            </a:r>
            <a:r>
              <a:rPr lang="en-US" sz="2400" b="1" i="1" dirty="0" smtClean="0">
                <a:solidFill>
                  <a:schemeClr val="tx1"/>
                </a:solidFill>
              </a:rPr>
              <a:t> R &amp; </a:t>
            </a:r>
            <a:r>
              <a:rPr lang="en-US" sz="2400" b="1" i="1" dirty="0" err="1" smtClean="0">
                <a:solidFill>
                  <a:schemeClr val="tx1"/>
                </a:solidFill>
              </a:rPr>
              <a:t>Mookerjee</a:t>
            </a:r>
            <a:r>
              <a:rPr lang="en-US" sz="2400" b="1" i="1" dirty="0" smtClean="0">
                <a:solidFill>
                  <a:schemeClr val="tx1"/>
                </a:solidFill>
              </a:rPr>
              <a:t> RP; </a:t>
            </a:r>
            <a:r>
              <a:rPr lang="nl-NL" sz="2400" b="1" i="1" dirty="0" smtClean="0">
                <a:solidFill>
                  <a:schemeClr val="tx1"/>
                </a:solidFill>
              </a:rPr>
              <a:t>Gut Nov 2010 Vol 59 No 11)</a:t>
            </a:r>
            <a:endParaRPr lang="en-US" sz="2400" b="1" i="1" dirty="0">
              <a:solidFill>
                <a:schemeClr val="tx1"/>
              </a:solidFill>
            </a:endParaRPr>
          </a:p>
        </p:txBody>
      </p:sp>
      <p:pic>
        <p:nvPicPr>
          <p:cNvPr id="5" name="Picture 2"/>
          <p:cNvPicPr>
            <a:picLocks noChangeAspect="1" noChangeArrowheads="1"/>
          </p:cNvPicPr>
          <p:nvPr/>
        </p:nvPicPr>
        <p:blipFill>
          <a:blip r:embed="rId3" cstate="print"/>
          <a:srcRect/>
          <a:stretch>
            <a:fillRect/>
          </a:stretch>
        </p:blipFill>
        <p:spPr bwMode="auto">
          <a:xfrm>
            <a:off x="8458200" y="6248400"/>
            <a:ext cx="685800" cy="609600"/>
          </a:xfrm>
          <a:prstGeom prst="rect">
            <a:avLst/>
          </a:prstGeom>
          <a:noFill/>
          <a:ln w="9525">
            <a:noFill/>
            <a:miter lim="800000"/>
            <a:headEnd/>
            <a:tailEnd/>
          </a:ln>
        </p:spPr>
      </p:pic>
      <p:sp>
        <p:nvSpPr>
          <p:cNvPr id="7" name="Rectangle 6"/>
          <p:cNvSpPr/>
          <p:nvPr/>
        </p:nvSpPr>
        <p:spPr>
          <a:xfrm>
            <a:off x="0" y="6488668"/>
            <a:ext cx="1273682" cy="369332"/>
          </a:xfrm>
          <a:prstGeom prst="rect">
            <a:avLst/>
          </a:prstGeom>
        </p:spPr>
        <p:txBody>
          <a:bodyPr wrap="none">
            <a:spAutoFit/>
          </a:bodyPr>
          <a:lstStyle/>
          <a:p>
            <a:r>
              <a:rPr lang="en-US" dirty="0" smtClean="0">
                <a:hlinkClick r:id="rId4"/>
              </a:rPr>
              <a:t>www.aclf.in</a:t>
            </a: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Rectangle 3"/>
          <p:cNvSpPr/>
          <p:nvPr/>
        </p:nvSpPr>
        <p:spPr>
          <a:xfrm>
            <a:off x="1371600" y="2667000"/>
            <a:ext cx="6400800" cy="1066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Features indicating Acute insult</a:t>
            </a:r>
            <a:endParaRPr lang="en-US" sz="3200" b="1" dirty="0">
              <a:solidFill>
                <a:srgbClr val="C00000"/>
              </a:solidFill>
            </a:endParaRPr>
          </a:p>
        </p:txBody>
      </p:sp>
      <p:pic>
        <p:nvPicPr>
          <p:cNvPr id="6" name="Picture 5" descr="http://gastro.com.br/wp-content/uploads/2013/06/apasl-logo.jpg"/>
          <p:cNvPicPr/>
          <p:nvPr/>
        </p:nvPicPr>
        <p:blipFill>
          <a:blip r:embed="rId3" cstate="print"/>
          <a:srcRect/>
          <a:stretch>
            <a:fillRect/>
          </a:stretch>
        </p:blipFill>
        <p:spPr bwMode="auto">
          <a:xfrm>
            <a:off x="0" y="0"/>
            <a:ext cx="762000" cy="685798"/>
          </a:xfrm>
          <a:prstGeom prst="rect">
            <a:avLst/>
          </a:prstGeom>
          <a:noFill/>
        </p:spPr>
      </p:pic>
      <p:sp>
        <p:nvSpPr>
          <p:cNvPr id="5" name="Rectangle 4"/>
          <p:cNvSpPr/>
          <p:nvPr/>
        </p:nvSpPr>
        <p:spPr>
          <a:xfrm>
            <a:off x="0" y="6488668"/>
            <a:ext cx="1273682" cy="369332"/>
          </a:xfrm>
          <a:prstGeom prst="rect">
            <a:avLst/>
          </a:prstGeom>
        </p:spPr>
        <p:txBody>
          <a:bodyPr wrap="none">
            <a:spAutoFit/>
          </a:bodyPr>
          <a:lstStyle/>
          <a:p>
            <a:r>
              <a:rPr lang="en-US" dirty="0" smtClean="0">
                <a:hlinkClick r:id="rId4"/>
              </a:rPr>
              <a:t>www.aclf.in</a:t>
            </a:r>
            <a:endParaRPr lang="en-US" dirty="0" smtClean="0"/>
          </a:p>
        </p:txBody>
      </p:sp>
      <p:pic>
        <p:nvPicPr>
          <p:cNvPr id="7" name="Picture 11" descr="ilbslogo"/>
          <p:cNvPicPr>
            <a:picLocks noChangeAspect="1" noChangeArrowheads="1"/>
          </p:cNvPicPr>
          <p:nvPr/>
        </p:nvPicPr>
        <p:blipFill>
          <a:blip r:embed="rId5"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Dhaka Archana\stains\40x178010ACLF bx eosi deg.jpg"/>
          <p:cNvPicPr>
            <a:picLocks noGrp="1" noChangeAspect="1" noChangeArrowheads="1"/>
          </p:cNvPicPr>
          <p:nvPr>
            <p:ph idx="1"/>
          </p:nvPr>
        </p:nvPicPr>
        <p:blipFill>
          <a:blip r:embed="rId3" cstate="print"/>
          <a:srcRect/>
          <a:stretch>
            <a:fillRect/>
          </a:stretch>
        </p:blipFill>
        <p:spPr bwMode="auto">
          <a:xfrm>
            <a:off x="4691062" y="3505200"/>
            <a:ext cx="4452938" cy="3352800"/>
          </a:xfrm>
          <a:prstGeom prst="rect">
            <a:avLst/>
          </a:prstGeom>
          <a:noFill/>
        </p:spPr>
      </p:pic>
      <p:pic>
        <p:nvPicPr>
          <p:cNvPr id="6" name="Picture 2" descr="F:\Dhaka Archana\stains\40x280011marked ball MH.jpg"/>
          <p:cNvPicPr>
            <a:picLocks noChangeAspect="1" noChangeArrowheads="1"/>
          </p:cNvPicPr>
          <p:nvPr/>
        </p:nvPicPr>
        <p:blipFill>
          <a:blip r:embed="rId4" cstate="print"/>
          <a:srcRect/>
          <a:stretch>
            <a:fillRect/>
          </a:stretch>
        </p:blipFill>
        <p:spPr bwMode="auto">
          <a:xfrm>
            <a:off x="0" y="0"/>
            <a:ext cx="4695404" cy="3535363"/>
          </a:xfrm>
          <a:prstGeom prst="rect">
            <a:avLst/>
          </a:prstGeom>
          <a:noFill/>
        </p:spPr>
      </p:pic>
      <p:sp>
        <p:nvSpPr>
          <p:cNvPr id="5" name="Rectangle 4"/>
          <p:cNvSpPr/>
          <p:nvPr/>
        </p:nvSpPr>
        <p:spPr>
          <a:xfrm>
            <a:off x="5181600" y="1600200"/>
            <a:ext cx="28956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Ballooning degeneration</a:t>
            </a:r>
            <a:endParaRPr lang="en-US" dirty="0"/>
          </a:p>
        </p:txBody>
      </p:sp>
      <p:sp>
        <p:nvSpPr>
          <p:cNvPr id="7" name="Rectangle 6"/>
          <p:cNvSpPr/>
          <p:nvPr/>
        </p:nvSpPr>
        <p:spPr>
          <a:xfrm>
            <a:off x="1447800" y="5638800"/>
            <a:ext cx="30480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Eosinophilic</a:t>
            </a:r>
            <a:r>
              <a:rPr lang="en-US" dirty="0" smtClean="0"/>
              <a:t> degeneration</a:t>
            </a:r>
            <a:endParaRPr lang="en-US" dirty="0"/>
          </a:p>
        </p:txBody>
      </p:sp>
      <p:pic>
        <p:nvPicPr>
          <p:cNvPr id="8" name="Picture 7" descr="http://gastro.com.br/wp-content/uploads/2013/06/apasl-logo.jpg"/>
          <p:cNvPicPr/>
          <p:nvPr/>
        </p:nvPicPr>
        <p:blipFill>
          <a:blip r:embed="rId5" cstate="print"/>
          <a:srcRect/>
          <a:stretch>
            <a:fillRect/>
          </a:stretch>
        </p:blipFill>
        <p:spPr bwMode="auto">
          <a:xfrm>
            <a:off x="0" y="0"/>
            <a:ext cx="762000" cy="685798"/>
          </a:xfrm>
          <a:prstGeom prst="rect">
            <a:avLst/>
          </a:prstGeom>
          <a:noFill/>
        </p:spPr>
      </p:pic>
      <p:sp>
        <p:nvSpPr>
          <p:cNvPr id="9" name="Rectangle 8"/>
          <p:cNvSpPr/>
          <p:nvPr/>
        </p:nvSpPr>
        <p:spPr>
          <a:xfrm>
            <a:off x="0" y="6488668"/>
            <a:ext cx="1273682" cy="369332"/>
          </a:xfrm>
          <a:prstGeom prst="rect">
            <a:avLst/>
          </a:prstGeom>
        </p:spPr>
        <p:txBody>
          <a:bodyPr wrap="none">
            <a:spAutoFit/>
          </a:bodyPr>
          <a:lstStyle/>
          <a:p>
            <a:r>
              <a:rPr lang="en-US" dirty="0" smtClean="0">
                <a:hlinkClick r:id="rId6"/>
              </a:rPr>
              <a:t>www.aclf.in</a:t>
            </a: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2895600"/>
            <a:ext cx="6705600" cy="1371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Features indicating Chronic Liver disease</a:t>
            </a:r>
            <a:endParaRPr lang="en-US" sz="2800" b="1" dirty="0">
              <a:solidFill>
                <a:srgbClr val="C00000"/>
              </a:solidFill>
            </a:endParaRPr>
          </a:p>
        </p:txBody>
      </p:sp>
      <p:sp>
        <p:nvSpPr>
          <p:cNvPr id="3" name="Rectangle 2"/>
          <p:cNvSpPr/>
          <p:nvPr/>
        </p:nvSpPr>
        <p:spPr>
          <a:xfrm>
            <a:off x="0" y="6488668"/>
            <a:ext cx="1273682" cy="369332"/>
          </a:xfrm>
          <a:prstGeom prst="rect">
            <a:avLst/>
          </a:prstGeom>
        </p:spPr>
        <p:txBody>
          <a:bodyPr wrap="none">
            <a:spAutoFit/>
          </a:bodyPr>
          <a:lstStyle/>
          <a:p>
            <a:r>
              <a:rPr lang="en-US" dirty="0" smtClean="0">
                <a:hlinkClick r:id="rId3"/>
              </a:rPr>
              <a:t>www.aclf.in</a:t>
            </a:r>
            <a:endParaRPr lang="en-US" dirty="0" smtClean="0"/>
          </a:p>
        </p:txBody>
      </p:sp>
      <p:pic>
        <p:nvPicPr>
          <p:cNvPr id="5" name="Picture 11" descr="ilbslogo"/>
          <p:cNvPicPr>
            <a:picLocks noChangeAspect="1" noChangeArrowheads="1"/>
          </p:cNvPicPr>
          <p:nvPr/>
        </p:nvPicPr>
        <p:blipFill>
          <a:blip r:embed="rId4"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LBS\Desktop\DHAKA folder\Dhaka Archana\stains\4x54112HEDC.jpg"/>
          <p:cNvPicPr>
            <a:picLocks noGrp="1" noChangeAspect="1" noChangeArrowheads="1"/>
          </p:cNvPicPr>
          <p:nvPr>
            <p:ph idx="1"/>
          </p:nvPr>
        </p:nvPicPr>
        <p:blipFill>
          <a:blip r:embed="rId3" cstate="print"/>
          <a:srcRect/>
          <a:stretch>
            <a:fillRect/>
          </a:stretch>
        </p:blipFill>
        <p:spPr bwMode="auto">
          <a:xfrm>
            <a:off x="0" y="0"/>
            <a:ext cx="4250531" cy="3200400"/>
          </a:xfrm>
          <a:prstGeom prst="rect">
            <a:avLst/>
          </a:prstGeom>
          <a:noFill/>
        </p:spPr>
      </p:pic>
      <p:pic>
        <p:nvPicPr>
          <p:cNvPr id="7" name="Picture 2" descr="C:\Users\ILBS\Desktop\DHAKA folder\Dhaka Archana\stains\20x 74412Dc Ex prominent ductul react no bile plugs.jpg"/>
          <p:cNvPicPr>
            <a:picLocks noChangeAspect="1" noChangeArrowheads="1"/>
          </p:cNvPicPr>
          <p:nvPr/>
        </p:nvPicPr>
        <p:blipFill>
          <a:blip r:embed="rId4" cstate="print"/>
          <a:srcRect/>
          <a:stretch>
            <a:fillRect/>
          </a:stretch>
        </p:blipFill>
        <p:spPr bwMode="auto">
          <a:xfrm>
            <a:off x="4876800" y="0"/>
            <a:ext cx="4267200" cy="3211083"/>
          </a:xfrm>
          <a:prstGeom prst="rect">
            <a:avLst/>
          </a:prstGeom>
          <a:noFill/>
        </p:spPr>
      </p:pic>
      <p:pic>
        <p:nvPicPr>
          <p:cNvPr id="14" name="Picture 2" descr="F:\Dhaka Archana\stains\40171011can bile GG.jpg"/>
          <p:cNvPicPr>
            <a:picLocks noChangeAspect="1" noChangeArrowheads="1"/>
          </p:cNvPicPr>
          <p:nvPr/>
        </p:nvPicPr>
        <p:blipFill>
          <a:blip r:embed="rId5" cstate="print"/>
          <a:srcRect/>
          <a:stretch>
            <a:fillRect/>
          </a:stretch>
        </p:blipFill>
        <p:spPr bwMode="auto">
          <a:xfrm>
            <a:off x="4876800" y="3645051"/>
            <a:ext cx="4267199" cy="3212949"/>
          </a:xfrm>
          <a:prstGeom prst="rect">
            <a:avLst/>
          </a:prstGeom>
          <a:noFill/>
        </p:spPr>
      </p:pic>
      <p:pic>
        <p:nvPicPr>
          <p:cNvPr id="16" name="Picture 2" descr="F:\Dhaka Archana\stains\20x89011NASH nodule in ACLF bx.jpg"/>
          <p:cNvPicPr>
            <a:picLocks noChangeAspect="1" noChangeArrowheads="1"/>
          </p:cNvPicPr>
          <p:nvPr/>
        </p:nvPicPr>
        <p:blipFill>
          <a:blip r:embed="rId6" cstate="print"/>
          <a:srcRect/>
          <a:stretch>
            <a:fillRect/>
          </a:stretch>
        </p:blipFill>
        <p:spPr bwMode="auto">
          <a:xfrm>
            <a:off x="1" y="3645050"/>
            <a:ext cx="4267200" cy="3212950"/>
          </a:xfrm>
          <a:prstGeom prst="rect">
            <a:avLst/>
          </a:prstGeom>
          <a:noFill/>
        </p:spPr>
      </p:pic>
      <p:sp>
        <p:nvSpPr>
          <p:cNvPr id="18" name="Left Arrow 17"/>
          <p:cNvSpPr/>
          <p:nvPr/>
        </p:nvSpPr>
        <p:spPr>
          <a:xfrm>
            <a:off x="1600200" y="685800"/>
            <a:ext cx="8382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2133600" y="1676400"/>
            <a:ext cx="8382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7086600" y="4572000"/>
            <a:ext cx="4572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7924800" y="4724400"/>
            <a:ext cx="3810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239000" y="6248400"/>
            <a:ext cx="457200" cy="304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descr="http://gastro.com.br/wp-content/uploads/2013/06/apasl-logo.jpg"/>
          <p:cNvPicPr/>
          <p:nvPr/>
        </p:nvPicPr>
        <p:blipFill>
          <a:blip r:embed="rId7" cstate="print"/>
          <a:srcRect/>
          <a:stretch>
            <a:fillRect/>
          </a:stretch>
        </p:blipFill>
        <p:spPr bwMode="auto">
          <a:xfrm>
            <a:off x="8382000" y="6172201"/>
            <a:ext cx="762000" cy="685798"/>
          </a:xfrm>
          <a:prstGeom prst="rect">
            <a:avLst/>
          </a:prstGeom>
          <a:noFill/>
        </p:spPr>
      </p:pic>
      <p:sp>
        <p:nvSpPr>
          <p:cNvPr id="13" name="Rectangle 12"/>
          <p:cNvSpPr/>
          <p:nvPr/>
        </p:nvSpPr>
        <p:spPr>
          <a:xfrm>
            <a:off x="0" y="6488668"/>
            <a:ext cx="1273682" cy="369332"/>
          </a:xfrm>
          <a:prstGeom prst="rect">
            <a:avLst/>
          </a:prstGeom>
        </p:spPr>
        <p:txBody>
          <a:bodyPr wrap="none">
            <a:spAutoFit/>
          </a:bodyPr>
          <a:lstStyle/>
          <a:p>
            <a:r>
              <a:rPr lang="en-US" dirty="0" smtClean="0">
                <a:hlinkClick r:id="rId8"/>
              </a:rPr>
              <a:t>www.aclf.in</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Box 2"/>
          <p:cNvSpPr txBox="1">
            <a:spLocks noChangeArrowheads="1"/>
          </p:cNvSpPr>
          <p:nvPr/>
        </p:nvSpPr>
        <p:spPr bwMode="auto">
          <a:xfrm>
            <a:off x="2971800" y="228600"/>
            <a:ext cx="3352800" cy="461665"/>
          </a:xfrm>
          <a:prstGeom prst="rect">
            <a:avLst/>
          </a:prstGeom>
          <a:noFill/>
          <a:ln w="9525">
            <a:noFill/>
            <a:miter lim="800000"/>
            <a:headEnd/>
            <a:tailEnd/>
          </a:ln>
        </p:spPr>
        <p:txBody>
          <a:bodyPr>
            <a:spAutoFit/>
          </a:bodyPr>
          <a:lstStyle/>
          <a:p>
            <a:r>
              <a:rPr lang="en-US" sz="2400" b="1" dirty="0">
                <a:solidFill>
                  <a:srgbClr val="C00000"/>
                </a:solidFill>
              </a:rPr>
              <a:t>ILBS : Faculty</a:t>
            </a:r>
          </a:p>
        </p:txBody>
      </p:sp>
      <p:pic>
        <p:nvPicPr>
          <p:cNvPr id="28676" name="Picture 4"/>
          <p:cNvPicPr>
            <a:picLocks noChangeAspect="1" noChangeArrowheads="1"/>
          </p:cNvPicPr>
          <p:nvPr/>
        </p:nvPicPr>
        <p:blipFill>
          <a:blip r:embed="rId3" cstate="print"/>
          <a:srcRect/>
          <a:stretch>
            <a:fillRect/>
          </a:stretch>
        </p:blipFill>
        <p:spPr bwMode="auto">
          <a:xfrm>
            <a:off x="8515350" y="6324600"/>
            <a:ext cx="628650" cy="533400"/>
          </a:xfrm>
          <a:prstGeom prst="rect">
            <a:avLst/>
          </a:prstGeom>
          <a:noFill/>
          <a:ln w="9525">
            <a:noFill/>
            <a:miter lim="800000"/>
            <a:headEnd/>
            <a:tailEnd/>
          </a:ln>
        </p:spPr>
      </p:pic>
      <p:sp>
        <p:nvSpPr>
          <p:cNvPr id="5" name="Content Placeholder 4"/>
          <p:cNvSpPr>
            <a:spLocks noGrp="1"/>
          </p:cNvSpPr>
          <p:nvPr>
            <p:ph idx="1"/>
          </p:nvPr>
        </p:nvSpPr>
        <p:spPr/>
        <p:txBody>
          <a:bodyPr/>
          <a:lstStyle/>
          <a:p>
            <a:endParaRPr lang="en-IN"/>
          </a:p>
        </p:txBody>
      </p:sp>
      <p:pic>
        <p:nvPicPr>
          <p:cNvPr id="15361" name="Picture 1" descr="\\172.16.16.204\events\2014\JAN 14\09-01-14 (Annual Report Photo)\images\Group Shots\IMG_3202.JPG"/>
          <p:cNvPicPr>
            <a:picLocks noChangeAspect="1" noChangeArrowheads="1"/>
          </p:cNvPicPr>
          <p:nvPr/>
        </p:nvPicPr>
        <p:blipFill>
          <a:blip r:embed="rId4" cstate="print"/>
          <a:srcRect/>
          <a:stretch>
            <a:fillRect/>
          </a:stretch>
        </p:blipFill>
        <p:spPr bwMode="auto">
          <a:xfrm>
            <a:off x="457200" y="762000"/>
            <a:ext cx="8153400" cy="54356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sz="quarter"/>
          </p:nvPr>
        </p:nvSpPr>
        <p:spPr>
          <a:xfrm>
            <a:off x="381000" y="152400"/>
            <a:ext cx="8229600" cy="457200"/>
          </a:xfrm>
          <a:solidFill>
            <a:schemeClr val="accent2">
              <a:lumMod val="40000"/>
              <a:lumOff val="60000"/>
            </a:schemeClr>
          </a:solidFill>
        </p:spPr>
        <p:txBody>
          <a:bodyPr>
            <a:normAutofit fontScale="90000"/>
          </a:bodyPr>
          <a:lstStyle/>
          <a:p>
            <a:r>
              <a:rPr lang="en-US" sz="2800" b="1" dirty="0" smtClean="0">
                <a:solidFill>
                  <a:schemeClr val="accent1">
                    <a:lumMod val="75000"/>
                  </a:schemeClr>
                </a:solidFill>
                <a:latin typeface="+mn-lt"/>
                <a:cs typeface="Microsoft Sans Serif" pitchFamily="34" charset="0"/>
              </a:rPr>
              <a:t>Performing special </a:t>
            </a:r>
            <a:r>
              <a:rPr lang="en-US" sz="2800" b="1" dirty="0" err="1" smtClean="0">
                <a:solidFill>
                  <a:schemeClr val="accent1">
                    <a:lumMod val="75000"/>
                  </a:schemeClr>
                </a:solidFill>
                <a:latin typeface="+mn-lt"/>
                <a:cs typeface="Microsoft Sans Serif" pitchFamily="34" charset="0"/>
              </a:rPr>
              <a:t>histochemical</a:t>
            </a:r>
            <a:r>
              <a:rPr lang="en-US" sz="2800" b="1" dirty="0" smtClean="0">
                <a:solidFill>
                  <a:schemeClr val="accent1">
                    <a:lumMod val="75000"/>
                  </a:schemeClr>
                </a:solidFill>
                <a:latin typeface="+mn-lt"/>
                <a:cs typeface="Microsoft Sans Serif" pitchFamily="34" charset="0"/>
              </a:rPr>
              <a:t> stains- Important </a:t>
            </a:r>
            <a:endParaRPr lang="en-US" sz="2800" dirty="0">
              <a:solidFill>
                <a:schemeClr val="accent1">
                  <a:lumMod val="75000"/>
                </a:schemeClr>
              </a:solidFill>
              <a:latin typeface="+mn-lt"/>
              <a:cs typeface="Microsoft Sans Serif" pitchFamily="34" charset="0"/>
            </a:endParaRPr>
          </a:p>
        </p:txBody>
      </p:sp>
      <p:pic>
        <p:nvPicPr>
          <p:cNvPr id="11" name="Picture 3" descr="\\172.16.7.124\Histo cases\Dr archna pics\A8561120xorcein BN.jpg"/>
          <p:cNvPicPr>
            <a:picLocks noGrp="1" noChangeAspect="1" noChangeArrowheads="1"/>
          </p:cNvPicPr>
          <p:nvPr>
            <p:ph sz="quarter" idx="1"/>
          </p:nvPr>
        </p:nvPicPr>
        <p:blipFill>
          <a:blip r:embed="rId3" cstate="print"/>
          <a:srcRect/>
          <a:stretch>
            <a:fillRect/>
          </a:stretch>
        </p:blipFill>
        <p:spPr bwMode="auto">
          <a:xfrm>
            <a:off x="228600" y="1066800"/>
            <a:ext cx="3581400" cy="2696584"/>
          </a:xfrm>
          <a:prstGeom prst="rect">
            <a:avLst/>
          </a:prstGeom>
          <a:noFill/>
        </p:spPr>
      </p:pic>
      <p:pic>
        <p:nvPicPr>
          <p:cNvPr id="13" name="Picture 4" descr="\\172.16.7.124\Histo cases\Dr archna pics\A8561110xMTnecros vs collagen.jpg"/>
          <p:cNvPicPr>
            <a:picLocks noGrp="1" noChangeAspect="1" noChangeArrowheads="1"/>
          </p:cNvPicPr>
          <p:nvPr>
            <p:ph sz="quarter" idx="2"/>
          </p:nvPr>
        </p:nvPicPr>
        <p:blipFill>
          <a:blip r:embed="rId4" cstate="print"/>
          <a:srcRect/>
          <a:stretch>
            <a:fillRect/>
          </a:stretch>
        </p:blipFill>
        <p:spPr bwMode="auto">
          <a:xfrm>
            <a:off x="5105400" y="1066800"/>
            <a:ext cx="3509688" cy="2644227"/>
          </a:xfrm>
          <a:prstGeom prst="rect">
            <a:avLst/>
          </a:prstGeom>
          <a:noFill/>
        </p:spPr>
      </p:pic>
      <p:pic>
        <p:nvPicPr>
          <p:cNvPr id="15" name="Picture 2" descr="\\172.16.7.124\Histo cases\Dr archna pics\A8561110xreticollapse.jpg"/>
          <p:cNvPicPr>
            <a:picLocks noGrp="1" noChangeAspect="1" noChangeArrowheads="1"/>
          </p:cNvPicPr>
          <p:nvPr>
            <p:ph sz="quarter" idx="3"/>
          </p:nvPr>
        </p:nvPicPr>
        <p:blipFill>
          <a:blip r:embed="rId5" cstate="print"/>
          <a:srcRect/>
          <a:stretch>
            <a:fillRect/>
          </a:stretch>
        </p:blipFill>
        <p:spPr bwMode="auto">
          <a:xfrm>
            <a:off x="381000" y="4276164"/>
            <a:ext cx="3429000" cy="2581836"/>
          </a:xfrm>
          <a:prstGeom prst="rect">
            <a:avLst/>
          </a:prstGeom>
          <a:noFill/>
        </p:spPr>
      </p:pic>
      <p:pic>
        <p:nvPicPr>
          <p:cNvPr id="1027" name="Picture 3" descr="C:\Users\Administrator\Desktop\H-16941110XVG.JPG"/>
          <p:cNvPicPr>
            <a:picLocks noGrp="1" noChangeAspect="1" noChangeArrowheads="1"/>
          </p:cNvPicPr>
          <p:nvPr>
            <p:ph sz="quarter" idx="4"/>
          </p:nvPr>
        </p:nvPicPr>
        <p:blipFill>
          <a:blip r:embed="rId6" cstate="print"/>
          <a:srcRect/>
          <a:stretch>
            <a:fillRect/>
          </a:stretch>
        </p:blipFill>
        <p:spPr bwMode="auto">
          <a:xfrm>
            <a:off x="5105400" y="4191000"/>
            <a:ext cx="3542109" cy="2667000"/>
          </a:xfrm>
          <a:prstGeom prst="rect">
            <a:avLst/>
          </a:prstGeom>
          <a:noFill/>
        </p:spPr>
      </p:pic>
      <p:sp>
        <p:nvSpPr>
          <p:cNvPr id="8" name="Rectangle 7"/>
          <p:cNvSpPr/>
          <p:nvPr/>
        </p:nvSpPr>
        <p:spPr>
          <a:xfrm>
            <a:off x="685800" y="685800"/>
            <a:ext cx="23622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 </a:t>
            </a:r>
            <a:r>
              <a:rPr lang="en-US" dirty="0" err="1" smtClean="0"/>
              <a:t>Orcein</a:t>
            </a:r>
            <a:r>
              <a:rPr lang="en-US" dirty="0" smtClean="0"/>
              <a:t>				</a:t>
            </a:r>
            <a:endParaRPr lang="en-US" dirty="0"/>
          </a:p>
        </p:txBody>
      </p:sp>
      <p:sp>
        <p:nvSpPr>
          <p:cNvPr id="10" name="Rectangle 9"/>
          <p:cNvSpPr/>
          <p:nvPr/>
        </p:nvSpPr>
        <p:spPr>
          <a:xfrm>
            <a:off x="5334000" y="685800"/>
            <a:ext cx="31242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Masson </a:t>
            </a:r>
            <a:r>
              <a:rPr lang="en-US" dirty="0" err="1" smtClean="0"/>
              <a:t>Trichrome</a:t>
            </a:r>
            <a:endParaRPr lang="en-US" dirty="0"/>
          </a:p>
        </p:txBody>
      </p:sp>
      <p:sp>
        <p:nvSpPr>
          <p:cNvPr id="12" name="Rectangle 11"/>
          <p:cNvSpPr/>
          <p:nvPr/>
        </p:nvSpPr>
        <p:spPr>
          <a:xfrm>
            <a:off x="533400" y="3886200"/>
            <a:ext cx="25146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Reticulin</a:t>
            </a:r>
            <a:endParaRPr lang="en-US" dirty="0"/>
          </a:p>
        </p:txBody>
      </p:sp>
      <p:sp>
        <p:nvSpPr>
          <p:cNvPr id="14" name="Rectangle 13"/>
          <p:cNvSpPr/>
          <p:nvPr/>
        </p:nvSpPr>
        <p:spPr>
          <a:xfrm>
            <a:off x="5562600" y="3810000"/>
            <a:ext cx="26670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Van </a:t>
            </a:r>
            <a:r>
              <a:rPr lang="en-US" dirty="0" err="1" smtClean="0"/>
              <a:t>Gieson</a:t>
            </a:r>
            <a:endParaRPr lang="en-US" dirty="0"/>
          </a:p>
        </p:txBody>
      </p:sp>
      <p:pic>
        <p:nvPicPr>
          <p:cNvPr id="16" name="Picture 15" descr="http://gastro.com.br/wp-content/uploads/2013/06/apasl-logo.jpg"/>
          <p:cNvPicPr/>
          <p:nvPr/>
        </p:nvPicPr>
        <p:blipFill>
          <a:blip r:embed="rId7" cstate="print"/>
          <a:srcRect/>
          <a:stretch>
            <a:fillRect/>
          </a:stretch>
        </p:blipFill>
        <p:spPr bwMode="auto">
          <a:xfrm>
            <a:off x="8382000" y="6172201"/>
            <a:ext cx="762000" cy="685798"/>
          </a:xfrm>
          <a:prstGeom prst="rect">
            <a:avLst/>
          </a:prstGeom>
          <a:noFill/>
        </p:spPr>
      </p:pic>
      <p:sp>
        <p:nvSpPr>
          <p:cNvPr id="17" name="Rectangle 16"/>
          <p:cNvSpPr/>
          <p:nvPr/>
        </p:nvSpPr>
        <p:spPr>
          <a:xfrm>
            <a:off x="0" y="6488668"/>
            <a:ext cx="1273682" cy="369332"/>
          </a:xfrm>
          <a:prstGeom prst="rect">
            <a:avLst/>
          </a:prstGeom>
        </p:spPr>
        <p:txBody>
          <a:bodyPr wrap="none">
            <a:spAutoFit/>
          </a:bodyPr>
          <a:lstStyle/>
          <a:p>
            <a:r>
              <a:rPr lang="en-US" dirty="0" smtClean="0">
                <a:hlinkClick r:id="rId8"/>
              </a:rPr>
              <a:t>www.aclf.in</a:t>
            </a: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b="1" dirty="0" smtClean="0">
                <a:solidFill>
                  <a:srgbClr val="C00000"/>
                </a:solidFill>
              </a:rPr>
              <a:t>Talking points</a:t>
            </a:r>
          </a:p>
        </p:txBody>
      </p:sp>
      <p:sp>
        <p:nvSpPr>
          <p:cNvPr id="90115" name="Content Placeholder 2"/>
          <p:cNvSpPr>
            <a:spLocks noGrp="1"/>
          </p:cNvSpPr>
          <p:nvPr>
            <p:ph idx="1"/>
          </p:nvPr>
        </p:nvSpPr>
        <p:spPr>
          <a:xfrm>
            <a:off x="457200" y="1600200"/>
            <a:ext cx="8229600" cy="4997152"/>
          </a:xfrm>
          <a:ln>
            <a:noFill/>
          </a:ln>
        </p:spPr>
        <p:txBody>
          <a:bodyPr>
            <a:normAutofit fontScale="77500" lnSpcReduction="20000"/>
          </a:bodyPr>
          <a:lstStyle/>
          <a:p>
            <a:pPr>
              <a:buFont typeface="Arial" pitchFamily="34" charset="0"/>
              <a:buChar char="•"/>
              <a:defRPr/>
            </a:pPr>
            <a:r>
              <a:rPr lang="en-US" sz="3600" dirty="0" smtClean="0">
                <a:solidFill>
                  <a:schemeClr val="bg1">
                    <a:lumMod val="50000"/>
                  </a:schemeClr>
                </a:solidFill>
              </a:rPr>
              <a:t>ALF vs. ACLF : Definition, Etiology</a:t>
            </a:r>
          </a:p>
          <a:p>
            <a:pPr>
              <a:buFont typeface="Arial" pitchFamily="34" charset="0"/>
              <a:buChar char="•"/>
              <a:defRPr/>
            </a:pPr>
            <a:r>
              <a:rPr lang="en-US" sz="3600" dirty="0" smtClean="0">
                <a:solidFill>
                  <a:schemeClr val="bg1">
                    <a:lumMod val="50000"/>
                  </a:schemeClr>
                </a:solidFill>
              </a:rPr>
              <a:t>Etiology, Natural History – 50-60% mortality</a:t>
            </a:r>
          </a:p>
          <a:p>
            <a:pPr>
              <a:buFont typeface="Arial" pitchFamily="34" charset="0"/>
              <a:buChar char="•"/>
              <a:defRPr/>
            </a:pPr>
            <a:r>
              <a:rPr lang="en-US" sz="3600" dirty="0" smtClean="0">
                <a:solidFill>
                  <a:schemeClr val="bg1">
                    <a:lumMod val="50000"/>
                  </a:schemeClr>
                </a:solidFill>
              </a:rPr>
              <a:t>Diagnosis</a:t>
            </a:r>
          </a:p>
          <a:p>
            <a:pPr>
              <a:buFont typeface="Arial" pitchFamily="34" charset="0"/>
              <a:buChar char="•"/>
              <a:defRPr/>
            </a:pPr>
            <a:r>
              <a:rPr lang="en-US" sz="3600" dirty="0" smtClean="0"/>
              <a:t>Treatment</a:t>
            </a:r>
          </a:p>
          <a:p>
            <a:pPr lvl="1">
              <a:buFont typeface="Arial" pitchFamily="34" charset="0"/>
              <a:buChar char="–"/>
              <a:defRPr/>
            </a:pPr>
            <a:r>
              <a:rPr lang="en-US" sz="3100" dirty="0" smtClean="0"/>
              <a:t>Specific : HBV - </a:t>
            </a:r>
            <a:r>
              <a:rPr lang="en-US" sz="3100" dirty="0" err="1" smtClean="0"/>
              <a:t>Tenofovir</a:t>
            </a:r>
            <a:r>
              <a:rPr lang="en-US" sz="3100" dirty="0" smtClean="0"/>
              <a:t>,  Alcohol - Steroid</a:t>
            </a:r>
          </a:p>
          <a:p>
            <a:pPr lvl="1">
              <a:buFont typeface="Arial" pitchFamily="34" charset="0"/>
              <a:buChar char="–"/>
              <a:defRPr/>
            </a:pPr>
            <a:r>
              <a:rPr lang="en-US" sz="3100" dirty="0" smtClean="0"/>
              <a:t>Complications</a:t>
            </a:r>
          </a:p>
          <a:p>
            <a:pPr lvl="2">
              <a:buFont typeface="Arial" pitchFamily="34" charset="0"/>
              <a:buChar char="•"/>
              <a:defRPr/>
            </a:pPr>
            <a:r>
              <a:rPr lang="en-US" sz="3100" b="1" i="1" dirty="0" smtClean="0"/>
              <a:t>HE</a:t>
            </a:r>
            <a:r>
              <a:rPr lang="en-US" sz="3100" dirty="0" smtClean="0"/>
              <a:t>, Cerebral Edema</a:t>
            </a:r>
          </a:p>
          <a:p>
            <a:pPr lvl="2">
              <a:buFont typeface="Arial" pitchFamily="34" charset="0"/>
              <a:buChar char="•"/>
              <a:defRPr/>
            </a:pPr>
            <a:r>
              <a:rPr lang="en-US" sz="3100" b="1" i="1" dirty="0" smtClean="0"/>
              <a:t>AKI</a:t>
            </a:r>
            <a:r>
              <a:rPr lang="en-US" sz="3100" dirty="0" smtClean="0"/>
              <a:t>, Infection/Sepsis</a:t>
            </a:r>
          </a:p>
          <a:p>
            <a:pPr lvl="2">
              <a:buFont typeface="Arial" pitchFamily="34" charset="0"/>
              <a:buChar char="•"/>
              <a:defRPr/>
            </a:pPr>
            <a:r>
              <a:rPr lang="en-US" sz="3100" dirty="0" smtClean="0"/>
              <a:t>Role of GCSF</a:t>
            </a:r>
          </a:p>
          <a:p>
            <a:pPr lvl="1">
              <a:defRPr/>
            </a:pPr>
            <a:r>
              <a:rPr lang="en-US" sz="3100" dirty="0" smtClean="0"/>
              <a:t>Liver Dialysis</a:t>
            </a:r>
          </a:p>
          <a:p>
            <a:pPr lvl="1">
              <a:defRPr/>
            </a:pPr>
            <a:r>
              <a:rPr lang="en-US" sz="3100" dirty="0" smtClean="0"/>
              <a:t>Liver Regeneration</a:t>
            </a:r>
          </a:p>
          <a:p>
            <a:pPr lvl="1">
              <a:defRPr/>
            </a:pPr>
            <a:r>
              <a:rPr lang="en-US" sz="3100" dirty="0" smtClean="0"/>
              <a:t>Liver Transplant</a:t>
            </a:r>
          </a:p>
          <a:p>
            <a:pPr lvl="1">
              <a:buNone/>
              <a:defRPr/>
            </a:pPr>
            <a:endParaRPr lang="en-US" sz="2400" dirty="0" smtClean="0"/>
          </a:p>
          <a:p>
            <a:pPr lvl="1">
              <a:buNone/>
              <a:defRPr/>
            </a:pPr>
            <a:endParaRPr lang="en-US" sz="2400" dirty="0" smtClean="0"/>
          </a:p>
        </p:txBody>
      </p:sp>
      <p:pic>
        <p:nvPicPr>
          <p:cNvPr id="4"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b="1" dirty="0" smtClean="0">
                <a:solidFill>
                  <a:srgbClr val="C00000"/>
                </a:solidFill>
              </a:rPr>
              <a:t>Treatment for ACLF </a:t>
            </a:r>
          </a:p>
        </p:txBody>
      </p:sp>
      <p:sp>
        <p:nvSpPr>
          <p:cNvPr id="5" name="Rounded Rectangle 4"/>
          <p:cNvSpPr/>
          <p:nvPr/>
        </p:nvSpPr>
        <p:spPr>
          <a:xfrm>
            <a:off x="5210845" y="1706265"/>
            <a:ext cx="2951163" cy="936625"/>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Liver transplant</a:t>
            </a:r>
          </a:p>
        </p:txBody>
      </p:sp>
      <p:sp>
        <p:nvSpPr>
          <p:cNvPr id="8" name="Down Arrow 7"/>
          <p:cNvSpPr/>
          <p:nvPr/>
        </p:nvSpPr>
        <p:spPr>
          <a:xfrm>
            <a:off x="6732588" y="2781300"/>
            <a:ext cx="3048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p:cNvSpPr/>
          <p:nvPr/>
        </p:nvSpPr>
        <p:spPr>
          <a:xfrm>
            <a:off x="5580112" y="3933056"/>
            <a:ext cx="2438400" cy="1517650"/>
          </a:xfrm>
          <a:prstGeom prst="ellipse">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Definitive therapy</a:t>
            </a:r>
          </a:p>
        </p:txBody>
      </p:sp>
      <p:cxnSp>
        <p:nvCxnSpPr>
          <p:cNvPr id="13" name="Straight Arrow Connector 12"/>
          <p:cNvCxnSpPr/>
          <p:nvPr/>
        </p:nvCxnSpPr>
        <p:spPr>
          <a:xfrm rot="5400000">
            <a:off x="46038" y="1690687"/>
            <a:ext cx="990600" cy="317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38251" name="TextBox 14"/>
          <p:cNvSpPr txBox="1">
            <a:spLocks noChangeArrowheads="1"/>
          </p:cNvSpPr>
          <p:nvPr/>
        </p:nvSpPr>
        <p:spPr bwMode="auto">
          <a:xfrm>
            <a:off x="0" y="2276872"/>
            <a:ext cx="2123728" cy="830997"/>
          </a:xfrm>
          <a:prstGeom prst="rect">
            <a:avLst/>
          </a:prstGeom>
          <a:solidFill>
            <a:srgbClr val="FFC000"/>
          </a:solidFill>
          <a:ln w="9525">
            <a:noFill/>
            <a:miter lim="800000"/>
            <a:headEnd/>
            <a:tailEnd/>
          </a:ln>
        </p:spPr>
        <p:txBody>
          <a:bodyPr wrap="square">
            <a:spAutoFit/>
          </a:bodyPr>
          <a:lstStyle/>
          <a:p>
            <a:r>
              <a:rPr lang="en-US" sz="2400" b="1" dirty="0">
                <a:solidFill>
                  <a:prstClr val="black"/>
                </a:solidFill>
              </a:rPr>
              <a:t>Suppress Virus</a:t>
            </a:r>
          </a:p>
          <a:p>
            <a:r>
              <a:rPr lang="en-US" sz="2400" b="1" dirty="0" smtClean="0">
                <a:solidFill>
                  <a:prstClr val="black"/>
                </a:solidFill>
              </a:rPr>
              <a:t>Tenofovir</a:t>
            </a:r>
            <a:r>
              <a:rPr lang="en-US" sz="2400" b="1" baseline="30000" dirty="0" smtClean="0">
                <a:solidFill>
                  <a:prstClr val="black"/>
                </a:solidFill>
              </a:rPr>
              <a:t>1</a:t>
            </a:r>
            <a:endParaRPr lang="en-US" sz="2400" b="1" dirty="0" smtClean="0">
              <a:solidFill>
                <a:prstClr val="black"/>
              </a:solidFill>
            </a:endParaRPr>
          </a:p>
        </p:txBody>
      </p:sp>
      <p:pic>
        <p:nvPicPr>
          <p:cNvPr id="138252"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
        <p:nvSpPr>
          <p:cNvPr id="2" name="TextBox 1"/>
          <p:cNvSpPr txBox="1"/>
          <p:nvPr/>
        </p:nvSpPr>
        <p:spPr>
          <a:xfrm>
            <a:off x="0" y="6581001"/>
            <a:ext cx="3860544" cy="338554"/>
          </a:xfrm>
          <a:prstGeom prst="rect">
            <a:avLst/>
          </a:prstGeom>
          <a:noFill/>
        </p:spPr>
        <p:txBody>
          <a:bodyPr wrap="none" rtlCol="0">
            <a:spAutoFit/>
          </a:bodyPr>
          <a:lstStyle/>
          <a:p>
            <a:r>
              <a:rPr lang="en-GB" sz="1200" dirty="0" smtClean="0"/>
              <a:t>1. </a:t>
            </a:r>
            <a:r>
              <a:rPr lang="en-GB" sz="1600" i="1" dirty="0" smtClean="0"/>
              <a:t>Garg V et al., Hepatology 2011;53:774–80.</a:t>
            </a:r>
            <a:endParaRPr lang="en-GB"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title"/>
          </p:nvPr>
        </p:nvSpPr>
        <p:spPr>
          <a:xfrm>
            <a:off x="1828800" y="0"/>
            <a:ext cx="5334000" cy="1143000"/>
          </a:xfrm>
        </p:spPr>
        <p:txBody>
          <a:bodyPr/>
          <a:lstStyle/>
          <a:p>
            <a:pPr eaLnBrk="1" hangingPunct="1"/>
            <a:r>
              <a:rPr lang="en-US" sz="2800" b="1" smtClean="0">
                <a:solidFill>
                  <a:schemeClr val="bg1"/>
                </a:solidFill>
              </a:rPr>
              <a:t>Results: Survival after 12 wks</a:t>
            </a:r>
          </a:p>
        </p:txBody>
      </p:sp>
      <p:sp>
        <p:nvSpPr>
          <p:cNvPr id="175107" name="Text Box 5"/>
          <p:cNvSpPr txBox="1">
            <a:spLocks noChangeArrowheads="1"/>
          </p:cNvSpPr>
          <p:nvPr/>
        </p:nvSpPr>
        <p:spPr bwMode="auto">
          <a:xfrm>
            <a:off x="533400" y="2286000"/>
            <a:ext cx="8153400" cy="2400657"/>
          </a:xfrm>
          <a:prstGeom prst="rect">
            <a:avLst/>
          </a:prstGeom>
          <a:noFill/>
          <a:ln w="9525">
            <a:noFill/>
            <a:miter lim="800000"/>
            <a:headEnd/>
            <a:tailEnd/>
          </a:ln>
        </p:spPr>
        <p:txBody>
          <a:bodyPr>
            <a:spAutoFit/>
          </a:bodyPr>
          <a:lstStyle/>
          <a:p>
            <a:pPr>
              <a:spcBef>
                <a:spcPct val="50000"/>
              </a:spcBef>
              <a:buClr>
                <a:srgbClr val="FF0000"/>
              </a:buClr>
              <a:defRPr/>
            </a:pPr>
            <a:r>
              <a:rPr lang="en-US" sz="2400" b="1" dirty="0">
                <a:solidFill>
                  <a:srgbClr val="000000"/>
                </a:solidFill>
                <a:cs typeface="+mn-cs"/>
              </a:rPr>
              <a:t>  </a:t>
            </a:r>
            <a:r>
              <a:rPr lang="en-US" sz="2800" b="1" dirty="0">
                <a:solidFill>
                  <a:srgbClr val="000000"/>
                </a:solidFill>
                <a:cs typeface="+mn-cs"/>
              </a:rPr>
              <a:t>Tenofovir Improves Survival </a:t>
            </a:r>
            <a:r>
              <a:rPr lang="en-US" sz="3600" b="1" dirty="0">
                <a:solidFill>
                  <a:srgbClr val="000000"/>
                </a:solidFill>
                <a:cs typeface="+mn-cs"/>
              </a:rPr>
              <a:t> </a:t>
            </a:r>
            <a:endParaRPr lang="en-US" sz="2800" b="1" dirty="0">
              <a:solidFill>
                <a:srgbClr val="000000"/>
              </a:solidFill>
              <a:cs typeface="+mn-cs"/>
            </a:endParaRPr>
          </a:p>
          <a:p>
            <a:pPr>
              <a:spcBef>
                <a:spcPct val="50000"/>
              </a:spcBef>
              <a:buClr>
                <a:srgbClr val="FF0000"/>
              </a:buClr>
              <a:defRPr/>
            </a:pPr>
            <a:r>
              <a:rPr lang="en-US" sz="2800" b="1" dirty="0">
                <a:solidFill>
                  <a:srgbClr val="000000"/>
                </a:solidFill>
                <a:cs typeface="+mn-cs"/>
              </a:rPr>
              <a:t>               </a:t>
            </a:r>
            <a:r>
              <a:rPr lang="en-US" sz="2400" b="1" dirty="0">
                <a:solidFill>
                  <a:srgbClr val="000000"/>
                </a:solidFill>
                <a:cs typeface="+mn-cs"/>
              </a:rPr>
              <a:t>10/27 (37%) patient  </a:t>
            </a:r>
          </a:p>
          <a:p>
            <a:pPr lvl="3">
              <a:spcBef>
                <a:spcPct val="50000"/>
              </a:spcBef>
              <a:buFont typeface="Wingdings" pitchFamily="2" charset="2"/>
              <a:buChar char="Ø"/>
              <a:defRPr/>
            </a:pPr>
            <a:r>
              <a:rPr lang="en-US" sz="2400" b="1" dirty="0">
                <a:solidFill>
                  <a:srgbClr val="000000"/>
                </a:solidFill>
                <a:cs typeface="+mn-cs"/>
              </a:rPr>
              <a:t> Tenofovir:    8/14 (58</a:t>
            </a:r>
            <a:r>
              <a:rPr lang="en-US" sz="2400" b="1" dirty="0" smtClean="0">
                <a:solidFill>
                  <a:srgbClr val="000000"/>
                </a:solidFill>
                <a:cs typeface="+mn-cs"/>
              </a:rPr>
              <a:t>%)</a:t>
            </a:r>
            <a:endParaRPr lang="en-US" sz="2400" b="1" dirty="0">
              <a:solidFill>
                <a:srgbClr val="000000"/>
              </a:solidFill>
              <a:cs typeface="+mn-cs"/>
            </a:endParaRPr>
          </a:p>
          <a:p>
            <a:pPr lvl="3">
              <a:spcBef>
                <a:spcPct val="50000"/>
              </a:spcBef>
              <a:buFont typeface="Wingdings" pitchFamily="2" charset="2"/>
              <a:buChar char="Ø"/>
              <a:defRPr/>
            </a:pPr>
            <a:r>
              <a:rPr lang="en-US" sz="2400" b="1" dirty="0">
                <a:solidFill>
                  <a:srgbClr val="000000"/>
                </a:solidFill>
                <a:cs typeface="+mn-cs"/>
              </a:rPr>
              <a:t> </a:t>
            </a:r>
            <a:r>
              <a:rPr lang="en-US" sz="2400" b="1" dirty="0" smtClean="0">
                <a:solidFill>
                  <a:srgbClr val="000000"/>
                </a:solidFill>
                <a:cs typeface="+mn-cs"/>
              </a:rPr>
              <a:t>Placebo </a:t>
            </a:r>
            <a:r>
              <a:rPr lang="en-US" sz="2400" b="1" dirty="0">
                <a:solidFill>
                  <a:srgbClr val="000000"/>
                </a:solidFill>
                <a:cs typeface="+mn-cs"/>
              </a:rPr>
              <a:t>:    </a:t>
            </a:r>
            <a:r>
              <a:rPr lang="en-US" sz="2400" b="1" dirty="0" smtClean="0">
                <a:solidFill>
                  <a:srgbClr val="000000"/>
                </a:solidFill>
                <a:cs typeface="+mn-cs"/>
              </a:rPr>
              <a:t>  2/13 </a:t>
            </a:r>
            <a:r>
              <a:rPr lang="en-US" sz="2400" b="1" dirty="0">
                <a:solidFill>
                  <a:srgbClr val="000000"/>
                </a:solidFill>
                <a:cs typeface="+mn-cs"/>
              </a:rPr>
              <a:t>(17%)                    </a:t>
            </a:r>
          </a:p>
        </p:txBody>
      </p:sp>
      <p:sp>
        <p:nvSpPr>
          <p:cNvPr id="175108" name="AutoShape 6"/>
          <p:cNvSpPr>
            <a:spLocks/>
          </p:cNvSpPr>
          <p:nvPr/>
        </p:nvSpPr>
        <p:spPr bwMode="auto">
          <a:xfrm>
            <a:off x="5867400" y="3500438"/>
            <a:ext cx="152400" cy="1219200"/>
          </a:xfrm>
          <a:prstGeom prst="rightBrace">
            <a:avLst>
              <a:gd name="adj1" fmla="val 66667"/>
              <a:gd name="adj2" fmla="val 50000"/>
            </a:avLst>
          </a:prstGeom>
          <a:noFill/>
          <a:ln w="38100">
            <a:solidFill>
              <a:srgbClr val="0000CC"/>
            </a:solidFill>
            <a:round/>
            <a:headEnd/>
            <a:tailEnd/>
          </a:ln>
        </p:spPr>
        <p:txBody>
          <a:bodyPr wrap="none" anchor="ctr"/>
          <a:lstStyle/>
          <a:p>
            <a:pPr>
              <a:defRPr/>
            </a:pPr>
            <a:endParaRPr lang="en-US">
              <a:solidFill>
                <a:srgbClr val="000000"/>
              </a:solidFill>
              <a:cs typeface="+mn-cs"/>
            </a:endParaRPr>
          </a:p>
        </p:txBody>
      </p:sp>
      <p:sp>
        <p:nvSpPr>
          <p:cNvPr id="175109" name="Text Box 7"/>
          <p:cNvSpPr txBox="1">
            <a:spLocks noChangeArrowheads="1"/>
          </p:cNvSpPr>
          <p:nvPr/>
        </p:nvSpPr>
        <p:spPr bwMode="auto">
          <a:xfrm>
            <a:off x="6443663" y="3860800"/>
            <a:ext cx="1529586" cy="584775"/>
          </a:xfrm>
          <a:prstGeom prst="rect">
            <a:avLst/>
          </a:prstGeom>
          <a:noFill/>
          <a:ln w="9525">
            <a:noFill/>
            <a:miter lim="800000"/>
            <a:headEnd/>
            <a:tailEnd/>
          </a:ln>
        </p:spPr>
        <p:txBody>
          <a:bodyPr wrap="none">
            <a:spAutoFit/>
          </a:bodyPr>
          <a:lstStyle/>
          <a:p>
            <a:pPr>
              <a:defRPr/>
            </a:pPr>
            <a:r>
              <a:rPr lang="en-US" sz="3200" b="1" dirty="0">
                <a:solidFill>
                  <a:srgbClr val="002060"/>
                </a:solidFill>
                <a:cs typeface="+mn-cs"/>
              </a:rPr>
              <a:t>p = 0.02</a:t>
            </a:r>
          </a:p>
        </p:txBody>
      </p:sp>
      <p:sp>
        <p:nvSpPr>
          <p:cNvPr id="175110" name="Rectangle 5"/>
          <p:cNvSpPr>
            <a:spLocks noChangeArrowheads="1"/>
          </p:cNvSpPr>
          <p:nvPr/>
        </p:nvSpPr>
        <p:spPr bwMode="auto">
          <a:xfrm>
            <a:off x="228600" y="6248400"/>
            <a:ext cx="268288" cy="457200"/>
          </a:xfrm>
          <a:prstGeom prst="rect">
            <a:avLst/>
          </a:prstGeom>
          <a:noFill/>
          <a:ln w="9525">
            <a:noFill/>
            <a:miter lim="800000"/>
            <a:headEnd/>
            <a:tailEnd/>
          </a:ln>
        </p:spPr>
        <p:txBody>
          <a:bodyPr wrap="none">
            <a:spAutoFit/>
          </a:bodyPr>
          <a:lstStyle/>
          <a:p>
            <a:pPr>
              <a:spcBef>
                <a:spcPct val="50000"/>
              </a:spcBef>
              <a:defRPr/>
            </a:pPr>
            <a:r>
              <a:rPr lang="en-US" altLang="zh-CN">
                <a:solidFill>
                  <a:srgbClr val="000000"/>
                </a:solidFill>
                <a:cs typeface="+mn-cs"/>
              </a:rPr>
              <a:t> </a:t>
            </a:r>
          </a:p>
        </p:txBody>
      </p:sp>
      <p:pic>
        <p:nvPicPr>
          <p:cNvPr id="101383"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
        <p:nvSpPr>
          <p:cNvPr id="175112" name="TextBox 7"/>
          <p:cNvSpPr txBox="1">
            <a:spLocks noChangeArrowheads="1"/>
          </p:cNvSpPr>
          <p:nvPr/>
        </p:nvSpPr>
        <p:spPr bwMode="auto">
          <a:xfrm>
            <a:off x="0" y="152400"/>
            <a:ext cx="9144000" cy="1569660"/>
          </a:xfrm>
          <a:prstGeom prst="rect">
            <a:avLst/>
          </a:prstGeom>
          <a:noFill/>
          <a:ln w="9525">
            <a:noFill/>
            <a:miter lim="800000"/>
            <a:headEnd/>
            <a:tailEnd/>
          </a:ln>
        </p:spPr>
        <p:txBody>
          <a:bodyPr wrap="square">
            <a:spAutoFit/>
          </a:bodyPr>
          <a:lstStyle/>
          <a:p>
            <a:pPr>
              <a:defRPr/>
            </a:pPr>
            <a:r>
              <a:rPr lang="en-US" sz="2800" b="1" dirty="0" smtClean="0">
                <a:solidFill>
                  <a:srgbClr val="C00000"/>
                </a:solidFill>
                <a:cs typeface="+mn-cs"/>
              </a:rPr>
              <a:t>		</a:t>
            </a:r>
            <a:r>
              <a:rPr lang="en-US" sz="3200" b="1" dirty="0" err="1" smtClean="0">
                <a:solidFill>
                  <a:srgbClr val="C00000"/>
                </a:solidFill>
                <a:cs typeface="+mn-cs"/>
              </a:rPr>
              <a:t>Tenofovir</a:t>
            </a:r>
            <a:r>
              <a:rPr lang="en-US" sz="3200" b="1" dirty="0" smtClean="0">
                <a:solidFill>
                  <a:srgbClr val="C00000"/>
                </a:solidFill>
                <a:cs typeface="+mn-cs"/>
              </a:rPr>
              <a:t> </a:t>
            </a:r>
            <a:r>
              <a:rPr lang="en-US" sz="3200" b="1" dirty="0">
                <a:solidFill>
                  <a:srgbClr val="C00000"/>
                </a:solidFill>
                <a:cs typeface="+mn-cs"/>
              </a:rPr>
              <a:t>improves </a:t>
            </a:r>
            <a:r>
              <a:rPr lang="en-US" sz="3200" b="1" dirty="0" smtClean="0">
                <a:solidFill>
                  <a:srgbClr val="C00000"/>
                </a:solidFill>
                <a:cs typeface="+mn-cs"/>
              </a:rPr>
              <a:t>survival in ACLF due </a:t>
            </a:r>
          </a:p>
          <a:p>
            <a:pPr>
              <a:defRPr/>
            </a:pPr>
            <a:r>
              <a:rPr lang="en-US" sz="3200" b="1" dirty="0" smtClean="0">
                <a:solidFill>
                  <a:srgbClr val="C00000"/>
                </a:solidFill>
                <a:cs typeface="+mn-cs"/>
              </a:rPr>
              <a:t>			  to HBV Reactivation</a:t>
            </a:r>
          </a:p>
          <a:p>
            <a:pPr>
              <a:defRPr/>
            </a:pPr>
            <a:r>
              <a:rPr lang="en-US" sz="3200" b="1" dirty="0" smtClean="0">
                <a:solidFill>
                  <a:srgbClr val="C00000"/>
                </a:solidFill>
              </a:rPr>
              <a:t>				</a:t>
            </a:r>
            <a:r>
              <a:rPr lang="en-US" sz="2800" b="1" dirty="0" err="1" smtClean="0">
                <a:solidFill>
                  <a:srgbClr val="002060"/>
                </a:solidFill>
              </a:rPr>
              <a:t>Dx</a:t>
            </a:r>
            <a:r>
              <a:rPr lang="en-US" sz="2800" b="1" dirty="0" smtClean="0">
                <a:solidFill>
                  <a:srgbClr val="002060"/>
                </a:solidFill>
              </a:rPr>
              <a:t>:    HBV DNA &gt; 2x10(4)</a:t>
            </a:r>
            <a:endParaRPr lang="en-US" sz="2800" b="1" dirty="0">
              <a:solidFill>
                <a:srgbClr val="002060"/>
              </a:solidFill>
              <a:cs typeface="+mn-cs"/>
            </a:endParaRPr>
          </a:p>
        </p:txBody>
      </p:sp>
      <p:sp>
        <p:nvSpPr>
          <p:cNvPr id="2" name="Rectangle 1"/>
          <p:cNvSpPr/>
          <p:nvPr/>
        </p:nvSpPr>
        <p:spPr>
          <a:xfrm>
            <a:off x="0" y="6524729"/>
            <a:ext cx="3754746" cy="338554"/>
          </a:xfrm>
          <a:prstGeom prst="rect">
            <a:avLst/>
          </a:prstGeom>
        </p:spPr>
        <p:txBody>
          <a:bodyPr wrap="none">
            <a:spAutoFit/>
          </a:bodyPr>
          <a:lstStyle/>
          <a:p>
            <a:r>
              <a:rPr lang="en-GB" sz="1600" i="1" dirty="0"/>
              <a:t>Garg V et al., Hepatology 2011;53:774–80. </a:t>
            </a:r>
          </a:p>
        </p:txBody>
      </p:sp>
      <p:sp>
        <p:nvSpPr>
          <p:cNvPr id="10" name="TextBox 9"/>
          <p:cNvSpPr txBox="1"/>
          <p:nvPr/>
        </p:nvSpPr>
        <p:spPr>
          <a:xfrm>
            <a:off x="1143000" y="5105400"/>
            <a:ext cx="6324600" cy="830997"/>
          </a:xfrm>
          <a:prstGeom prst="rect">
            <a:avLst/>
          </a:prstGeom>
          <a:solidFill>
            <a:srgbClr val="B8E08C"/>
          </a:solidFill>
        </p:spPr>
        <p:txBody>
          <a:bodyPr wrap="square" rtlCol="0">
            <a:spAutoFit/>
          </a:bodyPr>
          <a:lstStyle/>
          <a:p>
            <a:pPr>
              <a:buFont typeface="Wingdings"/>
              <a:buChar char="Ø"/>
            </a:pPr>
            <a:r>
              <a:rPr lang="en-US" sz="2400" dirty="0" smtClean="0"/>
              <a:t>  &gt;2 log reduction in 2 weeks ,  89% survival, </a:t>
            </a:r>
          </a:p>
          <a:p>
            <a:pPr>
              <a:buFont typeface="Wingdings"/>
              <a:buChar char="Ø"/>
            </a:pPr>
            <a:r>
              <a:rPr lang="en-US" sz="2400" dirty="0" smtClean="0"/>
              <a:t>  &lt;2 weeks – 0 survival</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a:bodyPr>
          <a:lstStyle/>
          <a:p>
            <a:pPr eaLnBrk="1" hangingPunct="1"/>
            <a:r>
              <a:rPr lang="en-US" sz="4000" b="1" dirty="0" smtClean="0">
                <a:solidFill>
                  <a:srgbClr val="C00000"/>
                </a:solidFill>
              </a:rPr>
              <a:t>Treatment Approaches for ACLF </a:t>
            </a:r>
          </a:p>
        </p:txBody>
      </p:sp>
      <p:sp>
        <p:nvSpPr>
          <p:cNvPr id="5" name="Rounded Rectangle 4"/>
          <p:cNvSpPr/>
          <p:nvPr/>
        </p:nvSpPr>
        <p:spPr>
          <a:xfrm>
            <a:off x="5292725" y="1628775"/>
            <a:ext cx="2951163" cy="936625"/>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Liver transplant</a:t>
            </a:r>
          </a:p>
        </p:txBody>
      </p:sp>
      <p:sp>
        <p:nvSpPr>
          <p:cNvPr id="8" name="Down Arrow 7"/>
          <p:cNvSpPr/>
          <p:nvPr/>
        </p:nvSpPr>
        <p:spPr>
          <a:xfrm>
            <a:off x="6732588" y="2781300"/>
            <a:ext cx="3048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p:cNvSpPr/>
          <p:nvPr/>
        </p:nvSpPr>
        <p:spPr>
          <a:xfrm>
            <a:off x="5661992" y="3855566"/>
            <a:ext cx="2438400" cy="1517650"/>
          </a:xfrm>
          <a:prstGeom prst="ellipse">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Definitive therapy</a:t>
            </a:r>
          </a:p>
        </p:txBody>
      </p:sp>
      <p:cxnSp>
        <p:nvCxnSpPr>
          <p:cNvPr id="13" name="Straight Arrow Connector 12"/>
          <p:cNvCxnSpPr/>
          <p:nvPr/>
        </p:nvCxnSpPr>
        <p:spPr>
          <a:xfrm rot="5400000">
            <a:off x="46038" y="1690687"/>
            <a:ext cx="990600" cy="317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38251" name="TextBox 14"/>
          <p:cNvSpPr txBox="1">
            <a:spLocks noChangeArrowheads="1"/>
          </p:cNvSpPr>
          <p:nvPr/>
        </p:nvSpPr>
        <p:spPr bwMode="auto">
          <a:xfrm>
            <a:off x="0" y="2276872"/>
            <a:ext cx="2123728" cy="830997"/>
          </a:xfrm>
          <a:prstGeom prst="rect">
            <a:avLst/>
          </a:prstGeom>
          <a:solidFill>
            <a:srgbClr val="FFC000"/>
          </a:solidFill>
          <a:ln w="9525">
            <a:noFill/>
            <a:miter lim="800000"/>
            <a:headEnd/>
            <a:tailEnd/>
          </a:ln>
        </p:spPr>
        <p:txBody>
          <a:bodyPr wrap="square">
            <a:spAutoFit/>
          </a:bodyPr>
          <a:lstStyle/>
          <a:p>
            <a:r>
              <a:rPr lang="en-US" sz="2400" b="1" dirty="0">
                <a:solidFill>
                  <a:prstClr val="black"/>
                </a:solidFill>
              </a:rPr>
              <a:t>Suppress Virus</a:t>
            </a:r>
          </a:p>
          <a:p>
            <a:r>
              <a:rPr lang="en-US" sz="2400" b="1" dirty="0" smtClean="0">
                <a:solidFill>
                  <a:prstClr val="black"/>
                </a:solidFill>
              </a:rPr>
              <a:t>Tenofovir</a:t>
            </a:r>
            <a:r>
              <a:rPr lang="en-US" sz="2400" b="1" baseline="30000" dirty="0" smtClean="0">
                <a:solidFill>
                  <a:prstClr val="black"/>
                </a:solidFill>
              </a:rPr>
              <a:t>1</a:t>
            </a:r>
            <a:endParaRPr lang="en-US" sz="2400" b="1" dirty="0" smtClean="0">
              <a:solidFill>
                <a:prstClr val="black"/>
              </a:solidFill>
            </a:endParaRPr>
          </a:p>
        </p:txBody>
      </p:sp>
      <p:pic>
        <p:nvPicPr>
          <p:cNvPr id="138252"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
        <p:nvSpPr>
          <p:cNvPr id="2" name="TextBox 1"/>
          <p:cNvSpPr txBox="1"/>
          <p:nvPr/>
        </p:nvSpPr>
        <p:spPr>
          <a:xfrm>
            <a:off x="0" y="6519446"/>
            <a:ext cx="8388065" cy="338554"/>
          </a:xfrm>
          <a:prstGeom prst="rect">
            <a:avLst/>
          </a:prstGeom>
          <a:noFill/>
        </p:spPr>
        <p:txBody>
          <a:bodyPr wrap="none" rtlCol="0">
            <a:spAutoFit/>
          </a:bodyPr>
          <a:lstStyle/>
          <a:p>
            <a:r>
              <a:rPr lang="en-GB" sz="1600" dirty="0" smtClean="0"/>
              <a:t>1. </a:t>
            </a:r>
            <a:r>
              <a:rPr lang="en-GB" sz="1600" dirty="0" err="1" smtClean="0"/>
              <a:t>Garg</a:t>
            </a:r>
            <a:r>
              <a:rPr lang="en-GB" sz="1600" dirty="0" smtClean="0"/>
              <a:t> V et al., Hepatology 2011;53:774–80. 2. </a:t>
            </a:r>
            <a:r>
              <a:rPr lang="en-GB" sz="1600" dirty="0" err="1" smtClean="0"/>
              <a:t>Garg</a:t>
            </a:r>
            <a:r>
              <a:rPr lang="en-GB" sz="1600" dirty="0" smtClean="0"/>
              <a:t> V et al., Gastroenterology 2012;142:505–512</a:t>
            </a:r>
            <a:r>
              <a:rPr lang="en-GB" sz="1600" i="1" dirty="0" smtClean="0"/>
              <a:t>.</a:t>
            </a:r>
            <a:endParaRPr lang="en-GB" sz="1600" i="1" dirty="0"/>
          </a:p>
        </p:txBody>
      </p:sp>
      <p:sp>
        <p:nvSpPr>
          <p:cNvPr id="10" name="TextBox 13"/>
          <p:cNvSpPr txBox="1">
            <a:spLocks noChangeArrowheads="1"/>
          </p:cNvSpPr>
          <p:nvPr/>
        </p:nvSpPr>
        <p:spPr bwMode="auto">
          <a:xfrm>
            <a:off x="0" y="4077072"/>
            <a:ext cx="3491880" cy="1323439"/>
          </a:xfrm>
          <a:prstGeom prst="rect">
            <a:avLst/>
          </a:prstGeom>
          <a:solidFill>
            <a:srgbClr val="FFC000"/>
          </a:solidFill>
          <a:ln w="9525">
            <a:noFill/>
            <a:miter lim="800000"/>
            <a:headEnd/>
            <a:tailEnd/>
          </a:ln>
        </p:spPr>
        <p:txBody>
          <a:bodyPr wrap="square">
            <a:spAutoFit/>
          </a:bodyPr>
          <a:lstStyle/>
          <a:p>
            <a:r>
              <a:rPr lang="en-US" sz="2000" b="1" dirty="0" smtClean="0">
                <a:solidFill>
                  <a:prstClr val="black"/>
                </a:solidFill>
              </a:rPr>
              <a:t>1. Ameliorate  Liver Injury </a:t>
            </a:r>
          </a:p>
          <a:p>
            <a:r>
              <a:rPr lang="en-US" sz="2000" b="1" dirty="0" smtClean="0">
                <a:solidFill>
                  <a:prstClr val="black"/>
                </a:solidFill>
              </a:rPr>
              <a:t>2. Prevent Sepsis, </a:t>
            </a:r>
          </a:p>
          <a:p>
            <a:r>
              <a:rPr lang="en-US" sz="2000" b="1" dirty="0" smtClean="0">
                <a:solidFill>
                  <a:prstClr val="black"/>
                </a:solidFill>
              </a:rPr>
              <a:t>3. Augment Liver regeneration</a:t>
            </a:r>
            <a:endParaRPr lang="en-US" sz="2000" b="1" dirty="0">
              <a:solidFill>
                <a:prstClr val="black"/>
              </a:solidFill>
            </a:endParaRPr>
          </a:p>
          <a:p>
            <a:r>
              <a:rPr lang="en-US" sz="2000" b="1" dirty="0" smtClean="0">
                <a:solidFill>
                  <a:prstClr val="black"/>
                </a:solidFill>
              </a:rPr>
              <a:t>G-CSF 300 mcg/d</a:t>
            </a:r>
            <a:r>
              <a:rPr lang="en-US" sz="2400" b="1" baseline="30000" dirty="0" smtClean="0">
                <a:solidFill>
                  <a:prstClr val="black"/>
                </a:solidFill>
              </a:rPr>
              <a:t>2</a:t>
            </a:r>
            <a:endParaRPr lang="en-US" sz="2400" b="1" baseline="30000" dirty="0">
              <a:solidFill>
                <a:prstClr val="black"/>
              </a:solidFill>
            </a:endParaRPr>
          </a:p>
        </p:txBody>
      </p:sp>
      <p:cxnSp>
        <p:nvCxnSpPr>
          <p:cNvPr id="11" name="Straight Arrow Connector 10"/>
          <p:cNvCxnSpPr/>
          <p:nvPr/>
        </p:nvCxnSpPr>
        <p:spPr>
          <a:xfrm>
            <a:off x="2411760" y="1196754"/>
            <a:ext cx="0" cy="286280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8153400" y="6089650"/>
            <a:ext cx="990600" cy="768350"/>
          </a:xfrm>
          <a:prstGeom prst="rect">
            <a:avLst/>
          </a:prstGeom>
          <a:noFill/>
          <a:ln w="9525">
            <a:noFill/>
            <a:miter lim="800000"/>
            <a:headEnd/>
            <a:tailEnd/>
          </a:ln>
        </p:spPr>
      </p:pic>
      <p:sp>
        <p:nvSpPr>
          <p:cNvPr id="6" name="Title 2"/>
          <p:cNvSpPr txBox="1">
            <a:spLocks/>
          </p:cNvSpPr>
          <p:nvPr/>
        </p:nvSpPr>
        <p:spPr>
          <a:xfrm>
            <a:off x="4500563" y="1336675"/>
            <a:ext cx="3240087" cy="609600"/>
          </a:xfrm>
          <a:prstGeom prst="rect">
            <a:avLst/>
          </a:prstGeom>
          <a:solidFill>
            <a:srgbClr val="FFCC66"/>
          </a:solidFill>
        </p:spPr>
        <p:txBody>
          <a:bodyPr/>
          <a:lstStyle/>
          <a:p>
            <a:pPr algn="ctr" fontAlgn="auto">
              <a:spcAft>
                <a:spcPts val="0"/>
              </a:spcAft>
              <a:defRPr/>
            </a:pPr>
            <a:r>
              <a:rPr lang="en-GB" dirty="0">
                <a:latin typeface="+mj-lt"/>
                <a:ea typeface="+mj-ea"/>
                <a:cs typeface="+mj-cs"/>
              </a:rPr>
              <a:t>Increased IFN-</a:t>
            </a:r>
            <a:r>
              <a:rPr lang="el-GR" dirty="0">
                <a:latin typeface="+mj-lt"/>
                <a:ea typeface="+mj-ea"/>
                <a:cs typeface="+mj-cs"/>
              </a:rPr>
              <a:t>γ</a:t>
            </a:r>
            <a:r>
              <a:rPr lang="en-US" dirty="0">
                <a:latin typeface="+mj-lt"/>
                <a:ea typeface="+mj-ea"/>
                <a:cs typeface="+mj-cs"/>
              </a:rPr>
              <a:t> </a:t>
            </a:r>
            <a:r>
              <a:rPr lang="en-US" dirty="0" smtClean="0">
                <a:latin typeface="+mj-lt"/>
                <a:ea typeface="+mj-ea"/>
                <a:cs typeface="+mj-cs"/>
              </a:rPr>
              <a:t>levels in</a:t>
            </a:r>
            <a:endParaRPr lang="en-US" dirty="0">
              <a:latin typeface="+mj-lt"/>
              <a:ea typeface="+mj-ea"/>
              <a:cs typeface="+mj-cs"/>
            </a:endParaRPr>
          </a:p>
          <a:p>
            <a:pPr algn="ctr" fontAlgn="auto">
              <a:spcAft>
                <a:spcPts val="0"/>
              </a:spcAft>
              <a:defRPr/>
            </a:pPr>
            <a:r>
              <a:rPr lang="en-US" dirty="0">
                <a:latin typeface="+mj-lt"/>
                <a:ea typeface="+mj-ea"/>
                <a:cs typeface="+mj-cs"/>
              </a:rPr>
              <a:t> the </a:t>
            </a:r>
            <a:r>
              <a:rPr lang="en-US" dirty="0" smtClean="0">
                <a:latin typeface="+mj-lt"/>
                <a:ea typeface="+mj-ea"/>
                <a:cs typeface="+mj-cs"/>
              </a:rPr>
              <a:t>liver of non-survivors</a:t>
            </a:r>
            <a:endParaRPr lang="en-GB" dirty="0">
              <a:latin typeface="+mj-lt"/>
              <a:ea typeface="+mj-ea"/>
              <a:cs typeface="+mj-cs"/>
            </a:endParaRPr>
          </a:p>
        </p:txBody>
      </p:sp>
      <p:sp>
        <p:nvSpPr>
          <p:cNvPr id="12" name="Title 2"/>
          <p:cNvSpPr txBox="1">
            <a:spLocks/>
          </p:cNvSpPr>
          <p:nvPr/>
        </p:nvSpPr>
        <p:spPr>
          <a:xfrm>
            <a:off x="533400" y="304800"/>
            <a:ext cx="8229600" cy="982663"/>
          </a:xfrm>
          <a:prstGeom prst="rect">
            <a:avLst/>
          </a:prstGeom>
        </p:spPr>
        <p:txBody>
          <a:bodyPr/>
          <a:lstStyle/>
          <a:p>
            <a:pPr algn="ctr" fontAlgn="auto">
              <a:spcAft>
                <a:spcPts val="0"/>
              </a:spcAft>
              <a:defRPr/>
            </a:pPr>
            <a:r>
              <a:rPr lang="en-US" sz="4400" b="1" dirty="0" smtClean="0">
                <a:solidFill>
                  <a:srgbClr val="C00000"/>
                </a:solidFill>
                <a:latin typeface="+mj-lt"/>
                <a:ea typeface="+mj-ea"/>
                <a:cs typeface="+mj-cs"/>
              </a:rPr>
              <a:t>ACLF: survivors vs</a:t>
            </a:r>
            <a:r>
              <a:rPr lang="en-US" sz="4400" b="1" dirty="0">
                <a:solidFill>
                  <a:srgbClr val="C00000"/>
                </a:solidFill>
                <a:latin typeface="+mj-lt"/>
                <a:ea typeface="+mj-ea"/>
                <a:cs typeface="+mj-cs"/>
              </a:rPr>
              <a:t>. </a:t>
            </a:r>
            <a:r>
              <a:rPr lang="en-US" sz="4400" b="1" dirty="0" smtClean="0">
                <a:solidFill>
                  <a:srgbClr val="C00000"/>
                </a:solidFill>
                <a:latin typeface="+mj-lt"/>
                <a:ea typeface="+mj-ea"/>
                <a:cs typeface="+mj-cs"/>
              </a:rPr>
              <a:t>non-survivors</a:t>
            </a:r>
            <a:endParaRPr lang="en-GB" sz="4400" b="1" dirty="0">
              <a:solidFill>
                <a:srgbClr val="C00000"/>
              </a:solidFill>
              <a:latin typeface="+mj-lt"/>
              <a:ea typeface="+mj-ea"/>
              <a:cs typeface="+mj-cs"/>
            </a:endParaRPr>
          </a:p>
        </p:txBody>
      </p:sp>
      <p:sp>
        <p:nvSpPr>
          <p:cNvPr id="10" name="Title 2"/>
          <p:cNvSpPr txBox="1">
            <a:spLocks/>
          </p:cNvSpPr>
          <p:nvPr/>
        </p:nvSpPr>
        <p:spPr>
          <a:xfrm>
            <a:off x="971550" y="1327150"/>
            <a:ext cx="3168650" cy="609600"/>
          </a:xfrm>
          <a:prstGeom prst="rect">
            <a:avLst/>
          </a:prstGeom>
          <a:solidFill>
            <a:srgbClr val="FFCC66"/>
          </a:solidFill>
        </p:spPr>
        <p:txBody>
          <a:bodyPr/>
          <a:lstStyle/>
          <a:p>
            <a:pPr algn="ctr" fontAlgn="auto">
              <a:spcAft>
                <a:spcPts val="0"/>
              </a:spcAft>
              <a:defRPr/>
            </a:pPr>
            <a:r>
              <a:rPr lang="en-US" dirty="0">
                <a:latin typeface="+mj-lt"/>
                <a:ea typeface="+mj-ea"/>
                <a:cs typeface="+mj-cs"/>
              </a:rPr>
              <a:t>Lower frequencies of </a:t>
            </a:r>
          </a:p>
          <a:p>
            <a:pPr algn="ctr" fontAlgn="auto">
              <a:spcAft>
                <a:spcPts val="0"/>
              </a:spcAft>
              <a:defRPr/>
            </a:pPr>
            <a:r>
              <a:rPr lang="en-US" dirty="0">
                <a:latin typeface="+mj-lt"/>
                <a:ea typeface="+mj-ea"/>
                <a:cs typeface="+mj-cs"/>
              </a:rPr>
              <a:t>DCs in </a:t>
            </a:r>
            <a:r>
              <a:rPr lang="en-US" dirty="0" smtClean="0">
                <a:latin typeface="+mj-lt"/>
                <a:ea typeface="+mj-ea"/>
                <a:cs typeface="+mj-cs"/>
              </a:rPr>
              <a:t>non-survivors</a:t>
            </a:r>
            <a:endParaRPr lang="en-GB" dirty="0">
              <a:latin typeface="+mj-lt"/>
              <a:ea typeface="+mj-ea"/>
              <a:cs typeface="+mj-cs"/>
            </a:endParaRPr>
          </a:p>
        </p:txBody>
      </p:sp>
      <p:pic>
        <p:nvPicPr>
          <p:cNvPr id="44038" name="Picture 4"/>
          <p:cNvPicPr>
            <a:picLocks noChangeAspect="1" noChangeArrowheads="1"/>
          </p:cNvPicPr>
          <p:nvPr/>
        </p:nvPicPr>
        <p:blipFill>
          <a:blip r:embed="rId4" cstate="print"/>
          <a:srcRect/>
          <a:stretch>
            <a:fillRect/>
          </a:stretch>
        </p:blipFill>
        <p:spPr bwMode="auto">
          <a:xfrm>
            <a:off x="796925" y="2257425"/>
            <a:ext cx="3013075" cy="2847975"/>
          </a:xfrm>
          <a:prstGeom prst="rect">
            <a:avLst/>
          </a:prstGeom>
          <a:noFill/>
          <a:ln w="9525">
            <a:noFill/>
            <a:miter lim="800000"/>
            <a:headEnd/>
            <a:tailEnd/>
          </a:ln>
        </p:spPr>
      </p:pic>
      <p:pic>
        <p:nvPicPr>
          <p:cNvPr id="44039" name="Picture 6"/>
          <p:cNvPicPr>
            <a:picLocks noChangeAspect="1" noChangeArrowheads="1"/>
          </p:cNvPicPr>
          <p:nvPr/>
        </p:nvPicPr>
        <p:blipFill>
          <a:blip r:embed="rId5" cstate="print"/>
          <a:srcRect/>
          <a:stretch>
            <a:fillRect/>
          </a:stretch>
        </p:blipFill>
        <p:spPr bwMode="auto">
          <a:xfrm>
            <a:off x="3924300" y="2276475"/>
            <a:ext cx="3514725" cy="2628900"/>
          </a:xfrm>
          <a:prstGeom prst="rect">
            <a:avLst/>
          </a:prstGeom>
          <a:noFill/>
          <a:ln w="9525">
            <a:noFill/>
            <a:miter lim="800000"/>
            <a:headEnd/>
            <a:tailEnd/>
          </a:ln>
        </p:spPr>
      </p:pic>
      <p:pic>
        <p:nvPicPr>
          <p:cNvPr id="44040" name="Picture 7"/>
          <p:cNvPicPr>
            <a:picLocks noChangeAspect="1" noChangeArrowheads="1"/>
          </p:cNvPicPr>
          <p:nvPr/>
        </p:nvPicPr>
        <p:blipFill>
          <a:blip r:embed="rId6" cstate="print"/>
          <a:srcRect/>
          <a:stretch>
            <a:fillRect/>
          </a:stretch>
        </p:blipFill>
        <p:spPr bwMode="auto">
          <a:xfrm>
            <a:off x="7391400" y="2209800"/>
            <a:ext cx="465138" cy="533400"/>
          </a:xfrm>
          <a:prstGeom prst="rect">
            <a:avLst/>
          </a:prstGeom>
          <a:noFill/>
          <a:ln w="9525">
            <a:noFill/>
            <a:miter lim="800000"/>
            <a:headEnd/>
            <a:tailEnd/>
          </a:ln>
        </p:spPr>
      </p:pic>
      <p:sp>
        <p:nvSpPr>
          <p:cNvPr id="44041" name="TextBox 16"/>
          <p:cNvSpPr txBox="1">
            <a:spLocks noChangeArrowheads="1"/>
          </p:cNvSpPr>
          <p:nvPr/>
        </p:nvSpPr>
        <p:spPr bwMode="auto">
          <a:xfrm>
            <a:off x="7772400" y="2097088"/>
            <a:ext cx="1905000" cy="646112"/>
          </a:xfrm>
          <a:prstGeom prst="rect">
            <a:avLst/>
          </a:prstGeom>
          <a:noFill/>
          <a:ln w="9525">
            <a:noFill/>
            <a:miter lim="800000"/>
            <a:headEnd/>
            <a:tailEnd/>
          </a:ln>
        </p:spPr>
        <p:txBody>
          <a:bodyPr>
            <a:spAutoFit/>
          </a:bodyPr>
          <a:lstStyle/>
          <a:p>
            <a:r>
              <a:rPr lang="en-US"/>
              <a:t>Survivor</a:t>
            </a:r>
          </a:p>
          <a:p>
            <a:r>
              <a:rPr lang="en-US"/>
              <a:t>Non Survivor</a:t>
            </a:r>
          </a:p>
        </p:txBody>
      </p:sp>
      <p:sp>
        <p:nvSpPr>
          <p:cNvPr id="11" name="TextBox 10"/>
          <p:cNvSpPr txBox="1"/>
          <p:nvPr/>
        </p:nvSpPr>
        <p:spPr>
          <a:xfrm>
            <a:off x="0" y="6519446"/>
            <a:ext cx="2767136" cy="338554"/>
          </a:xfrm>
          <a:prstGeom prst="rect">
            <a:avLst/>
          </a:prstGeom>
          <a:noFill/>
          <a:ln w="76200">
            <a:noFill/>
          </a:ln>
        </p:spPr>
        <p:txBody>
          <a:bodyPr wrap="square" rtlCol="0">
            <a:spAutoFit/>
          </a:bodyPr>
          <a:lstStyle/>
          <a:p>
            <a:r>
              <a:rPr lang="en-US" sz="1600" i="1" dirty="0" err="1" smtClean="0"/>
              <a:t>Khanam</a:t>
            </a:r>
            <a:r>
              <a:rPr lang="en-US" sz="1600" i="1" dirty="0" smtClean="0"/>
              <a:t> et al </a:t>
            </a:r>
            <a:r>
              <a:rPr lang="en-US" sz="1600" i="1" dirty="0" err="1" smtClean="0"/>
              <a:t>Liv</a:t>
            </a:r>
            <a:r>
              <a:rPr lang="en-US" sz="1600" i="1" dirty="0" smtClean="0"/>
              <a:t> </a:t>
            </a:r>
            <a:r>
              <a:rPr lang="en-US" sz="1600" i="1" dirty="0" err="1" smtClean="0"/>
              <a:t>Int</a:t>
            </a:r>
            <a:r>
              <a:rPr lang="en-US" sz="1600" i="1" dirty="0" smtClean="0"/>
              <a:t> 2014</a:t>
            </a:r>
            <a:endParaRPr lang="en-US" sz="1600"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636912"/>
            <a:ext cx="7344816" cy="2123658"/>
          </a:xfrm>
          <a:prstGeom prst="rect">
            <a:avLst/>
          </a:prstGeom>
          <a:noFill/>
        </p:spPr>
        <p:txBody>
          <a:bodyPr wrap="square" rtlCol="0">
            <a:spAutoFit/>
          </a:bodyPr>
          <a:lstStyle/>
          <a:p>
            <a:r>
              <a:rPr lang="en-US" sz="4400" b="1" dirty="0" smtClean="0">
                <a:solidFill>
                  <a:srgbClr val="002060"/>
                </a:solidFill>
              </a:rPr>
              <a:t>Amelioration of Liver Injury by GCSF  by recruiting DCs and decreasing </a:t>
            </a:r>
            <a:r>
              <a:rPr lang="en-US" sz="4400" b="1" dirty="0" err="1" smtClean="0">
                <a:solidFill>
                  <a:srgbClr val="002060"/>
                </a:solidFill>
              </a:rPr>
              <a:t>IFNr</a:t>
            </a:r>
            <a:r>
              <a:rPr lang="en-US" sz="4400" b="1" dirty="0" smtClean="0">
                <a:solidFill>
                  <a:srgbClr val="002060"/>
                </a:solidFill>
              </a:rPr>
              <a:t> secretion</a:t>
            </a:r>
            <a:endParaRPr lang="en-US" sz="4400" b="1" dirty="0">
              <a:solidFill>
                <a:srgbClr val="002060"/>
              </a:solidFill>
            </a:endParaRPr>
          </a:p>
        </p:txBody>
      </p:sp>
      <p:pic>
        <p:nvPicPr>
          <p:cNvPr id="3"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0" y="2667000"/>
            <a:ext cx="9144000" cy="1143000"/>
          </a:xfrm>
        </p:spPr>
        <p:txBody>
          <a:bodyPr>
            <a:noAutofit/>
          </a:bodyPr>
          <a:lstStyle/>
          <a:p>
            <a:pPr>
              <a:defRPr/>
            </a:pPr>
            <a:r>
              <a:rPr lang="en-US" sz="4000" b="1" dirty="0" smtClean="0">
                <a:solidFill>
                  <a:srgbClr val="C00000"/>
                </a:solidFill>
              </a:rPr>
              <a:t>In ACLF</a:t>
            </a:r>
            <a:br>
              <a:rPr lang="en-US" sz="4000" b="1" dirty="0" smtClean="0">
                <a:solidFill>
                  <a:srgbClr val="C00000"/>
                </a:solidFill>
              </a:rPr>
            </a:br>
            <a:r>
              <a:rPr lang="en-US" sz="4000" b="1" dirty="0" smtClean="0">
                <a:solidFill>
                  <a:srgbClr val="003399"/>
                </a:solidFill>
              </a:rPr>
              <a:t>Impaired </a:t>
            </a:r>
            <a:r>
              <a:rPr lang="en-US" b="1" dirty="0" smtClean="0">
                <a:solidFill>
                  <a:srgbClr val="C00000"/>
                </a:solidFill>
              </a:rPr>
              <a:t/>
            </a:r>
            <a:br>
              <a:rPr lang="en-US" b="1" dirty="0" smtClean="0">
                <a:solidFill>
                  <a:srgbClr val="C00000"/>
                </a:solidFill>
              </a:rPr>
            </a:br>
            <a:r>
              <a:rPr lang="en-US" sz="4000" b="1" dirty="0" smtClean="0">
                <a:solidFill>
                  <a:srgbClr val="C00000"/>
                </a:solidFill>
              </a:rPr>
              <a:t>T cell, DC, neutrophil, monocyte, response</a:t>
            </a:r>
            <a:br>
              <a:rPr lang="en-US" sz="4000" b="1" dirty="0" smtClean="0">
                <a:solidFill>
                  <a:srgbClr val="C00000"/>
                </a:solidFill>
              </a:rPr>
            </a:br>
            <a:endParaRPr lang="en-US" b="1" dirty="0" smtClean="0">
              <a:solidFill>
                <a:srgbClr val="C00000"/>
              </a:solidFill>
            </a:endParaRPr>
          </a:p>
        </p:txBody>
      </p:sp>
      <p:pic>
        <p:nvPicPr>
          <p:cNvPr id="45059" name="Picture 11" descr="ilbslogo"/>
          <p:cNvPicPr>
            <a:picLocks noChangeAspect="1" noChangeArrowheads="1"/>
          </p:cNvPicPr>
          <p:nvPr/>
        </p:nvPicPr>
        <p:blipFill>
          <a:blip r:embed="rId3" cstate="print"/>
          <a:srcRect/>
          <a:stretch>
            <a:fillRect/>
          </a:stretch>
        </p:blipFill>
        <p:spPr bwMode="auto">
          <a:xfrm>
            <a:off x="8593138" y="6381750"/>
            <a:ext cx="550862"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lstStyle/>
          <a:p>
            <a:r>
              <a:rPr lang="en-IN" b="1" dirty="0" smtClean="0">
                <a:solidFill>
                  <a:srgbClr val="C00000"/>
                </a:solidFill>
              </a:rPr>
              <a:t>ACLF: Liver Failure leads to Sepsis !</a:t>
            </a:r>
            <a:endParaRPr lang="en-IN" b="1" dirty="0">
              <a:solidFill>
                <a:srgbClr val="C00000"/>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600200"/>
            <a:ext cx="7334250" cy="491490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5" name="Picture 4" descr="http://gastro.com.br/wp-content/uploads/2013/06/apasl-logo.jpg"/>
          <p:cNvPicPr/>
          <p:nvPr/>
        </p:nvPicPr>
        <p:blipFill>
          <a:blip r:embed="rId4" cstate="print"/>
          <a:srcRect/>
          <a:stretch>
            <a:fillRect/>
          </a:stretch>
        </p:blipFill>
        <p:spPr bwMode="auto">
          <a:xfrm>
            <a:off x="0" y="0"/>
            <a:ext cx="762000" cy="685798"/>
          </a:xfrm>
          <a:prstGeom prst="rect">
            <a:avLst/>
          </a:prstGeom>
          <a:noFill/>
        </p:spPr>
      </p:pic>
      <p:cxnSp>
        <p:nvCxnSpPr>
          <p:cNvPr id="7" name="Straight Arrow Connector 6"/>
          <p:cNvCxnSpPr/>
          <p:nvPr/>
        </p:nvCxnSpPr>
        <p:spPr>
          <a:xfrm>
            <a:off x="685800" y="4648200"/>
            <a:ext cx="762000" cy="762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6488668"/>
            <a:ext cx="1273682" cy="369332"/>
          </a:xfrm>
          <a:prstGeom prst="rect">
            <a:avLst/>
          </a:prstGeom>
        </p:spPr>
        <p:txBody>
          <a:bodyPr wrap="none">
            <a:spAutoFit/>
          </a:bodyPr>
          <a:lstStyle/>
          <a:p>
            <a:r>
              <a:rPr lang="en-US" dirty="0" smtClean="0">
                <a:hlinkClick r:id="rId5"/>
              </a:rPr>
              <a:t>www.aclf.in</a:t>
            </a:r>
            <a:endParaRPr lang="en-US" dirty="0" smtClean="0"/>
          </a:p>
        </p:txBody>
      </p:sp>
    </p:spTree>
    <p:extLst>
      <p:ext uri="{BB962C8B-B14F-4D97-AF65-F5344CB8AC3E}">
        <p14:creationId xmlns:p14="http://schemas.microsoft.com/office/powerpoint/2010/main" xmlns="" val="9772492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28600" y="2179796"/>
            <a:ext cx="8701118"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FontTx/>
              <a:buChar char="•"/>
              <a:tabLst>
                <a:tab pos="457200" algn="l"/>
              </a:tabLst>
            </a:pPr>
            <a:r>
              <a:rPr kumimoji="0" lang="en-US" b="0" i="0" u="none" strike="noStrike" cap="none" normalizeH="0" baseline="0" dirty="0" smtClean="0">
                <a:ln>
                  <a:noFill/>
                </a:ln>
                <a:solidFill>
                  <a:srgbClr val="0D0D0D"/>
                </a:solidFill>
                <a:effectLst/>
                <a:latin typeface="Calibri" pitchFamily="34" charset="0"/>
                <a:ea typeface="Calibri" pitchFamily="34" charset="0"/>
                <a:cs typeface="Calibri" pitchFamily="34" charset="0"/>
              </a:rPr>
              <a:t>  </a:t>
            </a:r>
            <a:r>
              <a:rPr lang="en-US" sz="2800" dirty="0" smtClean="0">
                <a:solidFill>
                  <a:srgbClr val="0D0D0D"/>
                </a:solidFill>
                <a:latin typeface="Calibri" pitchFamily="34" charset="0"/>
                <a:ea typeface="Calibri" pitchFamily="34" charset="0"/>
                <a:cs typeface="Calibri" pitchFamily="34" charset="0"/>
              </a:rPr>
              <a:t>Prompt identification of infections in </a:t>
            </a:r>
            <a:r>
              <a:rPr lang="en-US" sz="2800" i="1" dirty="0" smtClean="0">
                <a:solidFill>
                  <a:srgbClr val="0D0D0D"/>
                </a:solidFill>
                <a:latin typeface="Calibri" pitchFamily="34" charset="0"/>
                <a:ea typeface="Calibri" pitchFamily="34" charset="0"/>
                <a:cs typeface="Calibri" pitchFamily="34" charset="0"/>
              </a:rPr>
              <a:t>cirrhosis </a:t>
            </a:r>
            <a:r>
              <a:rPr lang="en-US" sz="2800" dirty="0" smtClean="0">
                <a:solidFill>
                  <a:srgbClr val="0D0D0D"/>
                </a:solidFill>
                <a:latin typeface="Calibri" pitchFamily="34" charset="0"/>
                <a:ea typeface="Calibri" pitchFamily="34" charset="0"/>
                <a:cs typeface="Calibri" pitchFamily="34" charset="0"/>
              </a:rPr>
              <a:t>&amp; institution of appropriate antibiotics is helpful in preventing progression to sepsis, organ failure &amp; mortality. No data, but same analogy could be applied  to </a:t>
            </a:r>
            <a:r>
              <a:rPr lang="en-US" sz="2800" i="1" dirty="0" smtClean="0">
                <a:solidFill>
                  <a:srgbClr val="0D0D0D"/>
                </a:solidFill>
                <a:latin typeface="Calibri" pitchFamily="34" charset="0"/>
                <a:ea typeface="Calibri" pitchFamily="34" charset="0"/>
                <a:cs typeface="Calibri" pitchFamily="34" charset="0"/>
              </a:rPr>
              <a:t>ACLF  </a:t>
            </a:r>
            <a:r>
              <a:rPr lang="en-US" sz="2800" dirty="0" smtClean="0">
                <a:solidFill>
                  <a:srgbClr val="0D0D0D"/>
                </a:solidFill>
                <a:latin typeface="Calibri" pitchFamily="34" charset="0"/>
                <a:ea typeface="Calibri" pitchFamily="34" charset="0"/>
                <a:cs typeface="Calibri" pitchFamily="34" charset="0"/>
              </a:rPr>
              <a:t>                                                                        									</a:t>
            </a:r>
            <a:r>
              <a:rPr lang="en-US" sz="2800" i="1" dirty="0" smtClean="0">
                <a:solidFill>
                  <a:srgbClr val="0D0D0D"/>
                </a:solidFill>
                <a:latin typeface="Calibri" pitchFamily="34" charset="0"/>
                <a:ea typeface="Calibri" pitchFamily="34" charset="0"/>
                <a:cs typeface="Calibri" pitchFamily="34" charset="0"/>
              </a:rPr>
              <a:t>(3a, C)</a:t>
            </a:r>
          </a:p>
          <a:p>
            <a:pPr lvl="0" algn="just" eaLnBrk="0" fontAlgn="base" hangingPunct="0">
              <a:spcBef>
                <a:spcPct val="0"/>
              </a:spcBef>
              <a:spcAft>
                <a:spcPct val="0"/>
              </a:spcAft>
              <a:buFontTx/>
              <a:buChar char="•"/>
              <a:tabLst>
                <a:tab pos="457200" algn="l"/>
              </a:tabLst>
            </a:pPr>
            <a:r>
              <a:rPr lang="en-US" sz="2800" dirty="0" smtClean="0">
                <a:solidFill>
                  <a:srgbClr val="0D0D0D"/>
                </a:solidFill>
                <a:latin typeface="Calibri" pitchFamily="34" charset="0"/>
                <a:ea typeface="Calibri" pitchFamily="34" charset="0"/>
                <a:cs typeface="Calibri" pitchFamily="34" charset="0"/>
              </a:rPr>
              <a:t> It is difficult to differentiate SIRS from early sepsis                                                                         									</a:t>
            </a:r>
            <a:r>
              <a:rPr lang="en-US" sz="2800" i="1" dirty="0" smtClean="0">
                <a:solidFill>
                  <a:srgbClr val="0D0D0D"/>
                </a:solidFill>
                <a:latin typeface="Calibri" pitchFamily="34" charset="0"/>
                <a:ea typeface="Calibri" pitchFamily="34" charset="0"/>
                <a:cs typeface="Calibri" pitchFamily="34" charset="0"/>
              </a:rPr>
              <a:t>(1b, A)     </a:t>
            </a:r>
          </a:p>
          <a:p>
            <a:pPr lvl="0" algn="just" eaLnBrk="0" fontAlgn="base" hangingPunct="0">
              <a:spcBef>
                <a:spcPct val="0"/>
              </a:spcBef>
              <a:spcAft>
                <a:spcPct val="0"/>
              </a:spcAft>
              <a:tabLst>
                <a:tab pos="457200" algn="l"/>
              </a:tabLst>
            </a:pPr>
            <a:endParaRPr lang="en-US" sz="1600" dirty="0" smtClean="0">
              <a:latin typeface="Arial" pitchFamily="34" charset="0"/>
              <a:cs typeface="Arial" pitchFamily="34" charset="0"/>
            </a:endParaRPr>
          </a:p>
          <a:p>
            <a:pPr lvl="0" algn="just" eaLnBrk="0" fontAlgn="base" hangingPunct="0">
              <a:spcBef>
                <a:spcPct val="0"/>
              </a:spcBef>
              <a:spcAft>
                <a:spcPct val="0"/>
              </a:spcAft>
              <a:buFontTx/>
              <a:buChar char="•"/>
              <a:tabLst>
                <a:tab pos="457200" algn="l"/>
              </a:tabLst>
            </a:pPr>
            <a:r>
              <a:rPr lang="en-US" sz="2800" dirty="0" smtClean="0">
                <a:solidFill>
                  <a:srgbClr val="0D0D0D"/>
                </a:solidFill>
                <a:latin typeface="Calibri" pitchFamily="34" charset="0"/>
                <a:ea typeface="Calibri" pitchFamily="34" charset="0"/>
                <a:cs typeface="Calibri" pitchFamily="34" charset="0"/>
              </a:rPr>
              <a:t>  Non-hepatic </a:t>
            </a:r>
            <a:r>
              <a:rPr kumimoji="0" lang="en-US" sz="2800" b="0" i="0" u="none" strike="noStrike" cap="none" normalizeH="0" baseline="0" dirty="0" smtClean="0">
                <a:ln>
                  <a:noFill/>
                </a:ln>
                <a:solidFill>
                  <a:srgbClr val="0D0D0D"/>
                </a:solidFill>
                <a:effectLst/>
                <a:latin typeface="Calibri" pitchFamily="34" charset="0"/>
                <a:ea typeface="Calibri" pitchFamily="34" charset="0"/>
                <a:cs typeface="Calibri" pitchFamily="34" charset="0"/>
              </a:rPr>
              <a:t>infections are common  in ACLF       </a:t>
            </a:r>
            <a:r>
              <a:rPr kumimoji="0" lang="en-US" sz="2800" b="0" i="0" u="none" strike="noStrike" cap="none" normalizeH="0" dirty="0" smtClean="0">
                <a:ln>
                  <a:noFill/>
                </a:ln>
                <a:solidFill>
                  <a:srgbClr val="0D0D0D"/>
                </a:solidFill>
                <a:effectLst/>
                <a:latin typeface="Calibri" pitchFamily="34" charset="0"/>
                <a:ea typeface="Calibri" pitchFamily="34" charset="0"/>
                <a:cs typeface="Calibri" pitchFamily="34" charset="0"/>
              </a:rPr>
              <a:t> </a:t>
            </a:r>
            <a:r>
              <a:rPr kumimoji="0" lang="en-US" sz="2800" b="0" i="1" u="none" strike="noStrike" cap="none" normalizeH="0" baseline="0" dirty="0" smtClean="0">
                <a:ln>
                  <a:noFill/>
                </a:ln>
                <a:solidFill>
                  <a:srgbClr val="0D0D0D"/>
                </a:solidFill>
                <a:effectLst/>
                <a:latin typeface="Calibri" pitchFamily="34" charset="0"/>
                <a:ea typeface="Calibri" pitchFamily="34" charset="0"/>
                <a:cs typeface="Calibri" pitchFamily="34" charset="0"/>
              </a:rPr>
              <a:t>(1a, A)</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sz="2800" b="0" i="0" u="none" strike="noStrike" cap="none" normalizeH="0" baseline="0" dirty="0" smtClean="0">
                <a:ln>
                  <a:noFill/>
                </a:ln>
                <a:solidFill>
                  <a:srgbClr val="0D0D0D"/>
                </a:solidFill>
                <a:effectLst/>
                <a:latin typeface="Calibri" pitchFamily="34" charset="0"/>
                <a:ea typeface="Calibri" pitchFamily="34" charset="0"/>
                <a:cs typeface="Calibri" pitchFamily="34" charset="0"/>
              </a:rPr>
              <a:t>  </a:t>
            </a:r>
          </a:p>
        </p:txBody>
      </p:sp>
      <p:sp>
        <p:nvSpPr>
          <p:cNvPr id="3" name="Rectangle 2"/>
          <p:cNvSpPr/>
          <p:nvPr/>
        </p:nvSpPr>
        <p:spPr>
          <a:xfrm>
            <a:off x="2198262" y="0"/>
            <a:ext cx="3674404" cy="646331"/>
          </a:xfrm>
          <a:prstGeom prst="rect">
            <a:avLst/>
          </a:prstGeom>
        </p:spPr>
        <p:txBody>
          <a:bodyPr wrap="none">
            <a:spAutoFit/>
          </a:bodyPr>
          <a:lstStyle/>
          <a:p>
            <a:pPr lvl="0" algn="just" fontAlgn="base">
              <a:spcBef>
                <a:spcPct val="0"/>
              </a:spcBef>
              <a:spcAft>
                <a:spcPct val="0"/>
              </a:spcAft>
              <a:tabLst>
                <a:tab pos="457200" algn="l"/>
              </a:tabLst>
            </a:pPr>
            <a:r>
              <a:rPr lang="en-US" sz="3600" b="1" dirty="0" smtClean="0">
                <a:solidFill>
                  <a:srgbClr val="C00000"/>
                </a:solidFill>
                <a:latin typeface="Calibri" pitchFamily="34" charset="0"/>
                <a:ea typeface="Calibri" pitchFamily="34" charset="0"/>
                <a:cs typeface="Times New Roman" pitchFamily="18" charset="0"/>
              </a:rPr>
              <a:t>Infections  in ACLF</a:t>
            </a:r>
            <a:endParaRPr lang="en-US" sz="1600" dirty="0" smtClean="0">
              <a:solidFill>
                <a:srgbClr val="C00000"/>
              </a:solidFill>
              <a:latin typeface="Arial" pitchFamily="34" charset="0"/>
              <a:cs typeface="Arial" pitchFamily="34" charset="0"/>
            </a:endParaRPr>
          </a:p>
        </p:txBody>
      </p:sp>
      <p:pic>
        <p:nvPicPr>
          <p:cNvPr id="4" name="Picture 3" descr="http://gastro.com.br/wp-content/uploads/2013/06/apasl-logo.jpg"/>
          <p:cNvPicPr/>
          <p:nvPr/>
        </p:nvPicPr>
        <p:blipFill>
          <a:blip r:embed="rId3" cstate="print"/>
          <a:srcRect/>
          <a:stretch>
            <a:fillRect/>
          </a:stretch>
        </p:blipFill>
        <p:spPr bwMode="auto">
          <a:xfrm>
            <a:off x="0" y="0"/>
            <a:ext cx="762000" cy="685798"/>
          </a:xfrm>
          <a:prstGeom prst="rect">
            <a:avLst/>
          </a:prstGeom>
          <a:noFill/>
        </p:spPr>
      </p:pic>
      <p:sp>
        <p:nvSpPr>
          <p:cNvPr id="5" name="Rectangle 4"/>
          <p:cNvSpPr/>
          <p:nvPr/>
        </p:nvSpPr>
        <p:spPr>
          <a:xfrm>
            <a:off x="7924800" y="1295400"/>
            <a:ext cx="1295400" cy="646331"/>
          </a:xfrm>
          <a:prstGeom prst="rect">
            <a:avLst/>
          </a:prstGeom>
        </p:spPr>
        <p:txBody>
          <a:bodyPr wrap="square">
            <a:spAutoFit/>
          </a:bodyPr>
          <a:lstStyle/>
          <a:p>
            <a:r>
              <a:rPr lang="en-US" dirty="0" smtClean="0"/>
              <a:t>Dr. </a:t>
            </a:r>
            <a:r>
              <a:rPr lang="en-US" dirty="0" err="1" smtClean="0"/>
              <a:t>Hasmik</a:t>
            </a:r>
            <a:r>
              <a:rPr lang="en-US" dirty="0" smtClean="0"/>
              <a:t> </a:t>
            </a:r>
            <a:r>
              <a:rPr lang="en-US" dirty="0" err="1" smtClean="0"/>
              <a:t>Ghazinian</a:t>
            </a:r>
            <a:endParaRPr lang="en-IN" dirty="0"/>
          </a:p>
        </p:txBody>
      </p:sp>
      <p:pic>
        <p:nvPicPr>
          <p:cNvPr id="6" name="Picture 5" descr="6.jpg"/>
          <p:cNvPicPr>
            <a:picLocks noChangeAspect="1"/>
          </p:cNvPicPr>
          <p:nvPr/>
        </p:nvPicPr>
        <p:blipFill>
          <a:blip r:embed="rId4" cstate="print"/>
          <a:stretch>
            <a:fillRect/>
          </a:stretch>
        </p:blipFill>
        <p:spPr>
          <a:xfrm>
            <a:off x="8112442" y="0"/>
            <a:ext cx="1031558" cy="1369628"/>
          </a:xfrm>
          <a:prstGeom prst="rect">
            <a:avLst/>
          </a:prstGeom>
        </p:spPr>
      </p:pic>
      <p:sp>
        <p:nvSpPr>
          <p:cNvPr id="7" name="Rectangle 6"/>
          <p:cNvSpPr/>
          <p:nvPr/>
        </p:nvSpPr>
        <p:spPr>
          <a:xfrm>
            <a:off x="0" y="6488668"/>
            <a:ext cx="1273682" cy="369332"/>
          </a:xfrm>
          <a:prstGeom prst="rect">
            <a:avLst/>
          </a:prstGeom>
        </p:spPr>
        <p:txBody>
          <a:bodyPr wrap="none">
            <a:spAutoFit/>
          </a:bodyPr>
          <a:lstStyle/>
          <a:p>
            <a:r>
              <a:rPr lang="en-US" dirty="0" smtClean="0">
                <a:hlinkClick r:id="rId5"/>
              </a:rPr>
              <a:t>www.aclf.in</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228600"/>
            <a:ext cx="5715000" cy="1538288"/>
          </a:xfrm>
          <a:prstGeom prst="rect">
            <a:avLst/>
          </a:prstGeom>
          <a:noFill/>
          <a:ln w="9525">
            <a:noFill/>
            <a:miter lim="800000"/>
            <a:headEnd/>
            <a:tailEnd/>
          </a:ln>
        </p:spPr>
        <p:txBody>
          <a:bodyPr>
            <a:spAutoFit/>
          </a:bodyPr>
          <a:lstStyle/>
          <a:p>
            <a:pPr>
              <a:spcBef>
                <a:spcPct val="50000"/>
              </a:spcBef>
            </a:pPr>
            <a:r>
              <a:rPr lang="en-US" altLang="zh-CN" sz="3200" b="1">
                <a:solidFill>
                  <a:schemeClr val="bg1"/>
                </a:solidFill>
              </a:rPr>
              <a:t>Institute of Liver &amp; Biliary Sciences</a:t>
            </a:r>
          </a:p>
          <a:p>
            <a:pPr>
              <a:spcBef>
                <a:spcPct val="50000"/>
              </a:spcBef>
            </a:pPr>
            <a:endParaRPr lang="en-US" altLang="zh-CN" sz="2000" b="1">
              <a:solidFill>
                <a:srgbClr val="C0504D"/>
              </a:solidFill>
            </a:endParaRPr>
          </a:p>
        </p:txBody>
      </p:sp>
      <p:sp>
        <p:nvSpPr>
          <p:cNvPr id="12" name="TextBox 13"/>
          <p:cNvSpPr txBox="1">
            <a:spLocks noChangeArrowheads="1"/>
          </p:cNvSpPr>
          <p:nvPr/>
        </p:nvSpPr>
        <p:spPr bwMode="auto">
          <a:xfrm>
            <a:off x="1676400" y="838200"/>
            <a:ext cx="6324600" cy="310854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fr-FR" sz="4400" b="1" dirty="0" smtClean="0">
                <a:solidFill>
                  <a:schemeClr val="bg1"/>
                </a:solidFill>
              </a:rPr>
              <a:t>          APASL – ACLF</a:t>
            </a:r>
          </a:p>
          <a:p>
            <a:pPr>
              <a:defRPr/>
            </a:pPr>
            <a:r>
              <a:rPr lang="en-IN" sz="3200" b="1" dirty="0" smtClean="0">
                <a:solidFill>
                  <a:schemeClr val="bg1"/>
                </a:solidFill>
              </a:rPr>
              <a:t>                Consensus  2014 </a:t>
            </a:r>
          </a:p>
          <a:p>
            <a:pPr>
              <a:defRPr/>
            </a:pPr>
            <a:endParaRPr lang="fr-FR" sz="3200" b="1" dirty="0" smtClean="0">
              <a:solidFill>
                <a:schemeClr val="bg1"/>
              </a:solidFill>
            </a:endParaRPr>
          </a:p>
          <a:p>
            <a:pPr>
              <a:defRPr/>
            </a:pPr>
            <a:endParaRPr lang="fr-FR" sz="3200" b="1" dirty="0" smtClean="0">
              <a:solidFill>
                <a:schemeClr val="bg1"/>
              </a:solidFill>
            </a:endParaRPr>
          </a:p>
          <a:p>
            <a:pPr>
              <a:defRPr/>
            </a:pPr>
            <a:r>
              <a:rPr lang="fr-FR" sz="2800" b="1" i="1" dirty="0" smtClean="0">
                <a:solidFill>
                  <a:schemeClr val="bg1"/>
                </a:solidFill>
              </a:rPr>
              <a:t>APASL- ACLF RESEARCH CONSORTIUM 		       (AARC)   </a:t>
            </a:r>
          </a:p>
        </p:txBody>
      </p:sp>
      <p:pic>
        <p:nvPicPr>
          <p:cNvPr id="16" name="Picture 15" descr="http://gastro.com.br/wp-content/uploads/2013/06/apasl-logo.jpg"/>
          <p:cNvPicPr/>
          <p:nvPr/>
        </p:nvPicPr>
        <p:blipFill>
          <a:blip r:embed="rId3" cstate="print"/>
          <a:srcRect/>
          <a:stretch>
            <a:fillRect/>
          </a:stretch>
        </p:blipFill>
        <p:spPr bwMode="auto">
          <a:xfrm>
            <a:off x="8382000" y="0"/>
            <a:ext cx="762000" cy="685798"/>
          </a:xfrm>
          <a:prstGeom prst="rect">
            <a:avLst/>
          </a:prstGeom>
          <a:noFill/>
        </p:spPr>
      </p:pic>
      <p:pic>
        <p:nvPicPr>
          <p:cNvPr id="17" name="Picture 16" descr="http://gastro.com.br/wp-content/uploads/2013/06/apasl-logo.jpg"/>
          <p:cNvPicPr/>
          <p:nvPr/>
        </p:nvPicPr>
        <p:blipFill>
          <a:blip r:embed="rId3" cstate="print"/>
          <a:srcRect/>
          <a:stretch>
            <a:fillRect/>
          </a:stretch>
        </p:blipFill>
        <p:spPr bwMode="auto">
          <a:xfrm>
            <a:off x="0" y="0"/>
            <a:ext cx="762000" cy="685798"/>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0" y="1857364"/>
            <a:ext cx="9143999" cy="3017267"/>
          </a:xfrm>
          <a:prstGeom prst="rect">
            <a:avLst/>
          </a:prstGeom>
          <a:noFill/>
          <a:ln w="9525">
            <a:noFill/>
            <a:miter lim="800000"/>
            <a:headEnd/>
            <a:tailEnd/>
          </a:ln>
        </p:spPr>
      </p:pic>
      <p:sp>
        <p:nvSpPr>
          <p:cNvPr id="4" name="Rectangle 3"/>
          <p:cNvSpPr/>
          <p:nvPr/>
        </p:nvSpPr>
        <p:spPr>
          <a:xfrm>
            <a:off x="0" y="1922304"/>
            <a:ext cx="914400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581001"/>
            <a:ext cx="3456384" cy="276999"/>
          </a:xfrm>
          <a:prstGeom prst="rect">
            <a:avLst/>
          </a:prstGeom>
        </p:spPr>
        <p:txBody>
          <a:bodyPr wrap="square">
            <a:spAutoFit/>
          </a:bodyPr>
          <a:lstStyle/>
          <a:p>
            <a:r>
              <a:rPr lang="en-GB" sz="1200" dirty="0"/>
              <a:t>Garg V et al., Gastroenterology 2012;142:505–512.</a:t>
            </a:r>
          </a:p>
        </p:txBody>
      </p:sp>
      <p:sp>
        <p:nvSpPr>
          <p:cNvPr id="5" name="TextBox 4"/>
          <p:cNvSpPr txBox="1"/>
          <p:nvPr/>
        </p:nvSpPr>
        <p:spPr>
          <a:xfrm>
            <a:off x="467544" y="2060848"/>
            <a:ext cx="3672408" cy="584775"/>
          </a:xfrm>
          <a:prstGeom prst="rect">
            <a:avLst/>
          </a:prstGeom>
          <a:solidFill>
            <a:srgbClr val="FFFFFF"/>
          </a:solidFill>
        </p:spPr>
        <p:txBody>
          <a:bodyPr wrap="square" rtlCol="0">
            <a:spAutoFit/>
          </a:bodyPr>
          <a:lstStyle/>
          <a:p>
            <a:pPr algn="ctr"/>
            <a:r>
              <a:rPr lang="en-US" sz="3200" b="1" dirty="0" smtClean="0">
                <a:solidFill>
                  <a:srgbClr val="C00000"/>
                </a:solidFill>
              </a:rPr>
              <a:t>Prevention of Sepsis</a:t>
            </a:r>
            <a:endParaRPr lang="en-US" sz="3200" b="1" dirty="0">
              <a:solidFill>
                <a:srgbClr val="C00000"/>
              </a:solidFill>
            </a:endParaRPr>
          </a:p>
        </p:txBody>
      </p:sp>
      <p:pic>
        <p:nvPicPr>
          <p:cNvPr id="6" name="Picture 11" descr="ilbslogo"/>
          <p:cNvPicPr>
            <a:picLocks noChangeAspect="1" noChangeArrowheads="1"/>
          </p:cNvPicPr>
          <p:nvPr/>
        </p:nvPicPr>
        <p:blipFill>
          <a:blip r:embed="rId4"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C00000"/>
                </a:solidFill>
              </a:rPr>
              <a:t>Post GCSF</a:t>
            </a:r>
            <a:br>
              <a:rPr lang="en-US" sz="4000" b="1" dirty="0" smtClean="0">
                <a:solidFill>
                  <a:srgbClr val="C00000"/>
                </a:solidFill>
              </a:rPr>
            </a:br>
            <a:r>
              <a:rPr lang="en-US" sz="2800" b="1" dirty="0" smtClean="0">
                <a:solidFill>
                  <a:srgbClr val="C00000"/>
                </a:solidFill>
              </a:rPr>
              <a:t> Development of HRS, HE, sepsis improved </a:t>
            </a:r>
            <a:endParaRPr lang="en-US" sz="2800" b="1" dirty="0">
              <a:solidFill>
                <a:srgbClr val="C00000"/>
              </a:solidFill>
            </a:endParaRPr>
          </a:p>
        </p:txBody>
      </p:sp>
      <p:sp>
        <p:nvSpPr>
          <p:cNvPr id="5" name="TextBox 4"/>
          <p:cNvSpPr txBox="1"/>
          <p:nvPr/>
        </p:nvSpPr>
        <p:spPr>
          <a:xfrm>
            <a:off x="1524000" y="1828800"/>
            <a:ext cx="1295400" cy="461665"/>
          </a:xfrm>
          <a:prstGeom prst="rect">
            <a:avLst/>
          </a:prstGeom>
          <a:solidFill>
            <a:srgbClr val="FFFF00"/>
          </a:solidFill>
        </p:spPr>
        <p:txBody>
          <a:bodyPr wrap="square" rtlCol="0">
            <a:spAutoFit/>
          </a:bodyPr>
          <a:lstStyle/>
          <a:p>
            <a:r>
              <a:rPr lang="en-US" sz="2400" dirty="0" smtClean="0"/>
              <a:t>P=0.009</a:t>
            </a:r>
            <a:endParaRPr lang="en-US" sz="2400" dirty="0"/>
          </a:p>
        </p:txBody>
      </p:sp>
      <p:sp>
        <p:nvSpPr>
          <p:cNvPr id="6" name="TextBox 5"/>
          <p:cNvSpPr txBox="1"/>
          <p:nvPr/>
        </p:nvSpPr>
        <p:spPr>
          <a:xfrm>
            <a:off x="3352800" y="1976735"/>
            <a:ext cx="1295400" cy="461665"/>
          </a:xfrm>
          <a:prstGeom prst="rect">
            <a:avLst/>
          </a:prstGeom>
          <a:solidFill>
            <a:srgbClr val="FFFF00"/>
          </a:solidFill>
        </p:spPr>
        <p:txBody>
          <a:bodyPr wrap="square" rtlCol="0">
            <a:spAutoFit/>
          </a:bodyPr>
          <a:lstStyle/>
          <a:p>
            <a:r>
              <a:rPr lang="en-US" sz="2400" dirty="0" smtClean="0"/>
              <a:t>P=0.02</a:t>
            </a:r>
            <a:endParaRPr lang="en-US" sz="2400" dirty="0"/>
          </a:p>
        </p:txBody>
      </p:sp>
      <p:sp>
        <p:nvSpPr>
          <p:cNvPr id="7" name="TextBox 6"/>
          <p:cNvSpPr txBox="1"/>
          <p:nvPr/>
        </p:nvSpPr>
        <p:spPr>
          <a:xfrm>
            <a:off x="4953000" y="2743200"/>
            <a:ext cx="1295400" cy="461665"/>
          </a:xfrm>
          <a:prstGeom prst="rect">
            <a:avLst/>
          </a:prstGeom>
          <a:solidFill>
            <a:srgbClr val="FFFF00"/>
          </a:solidFill>
        </p:spPr>
        <p:txBody>
          <a:bodyPr wrap="square" rtlCol="0">
            <a:spAutoFit/>
          </a:bodyPr>
          <a:lstStyle/>
          <a:p>
            <a:r>
              <a:rPr lang="en-US" sz="2400" dirty="0" smtClean="0"/>
              <a:t>P=0.03</a:t>
            </a:r>
            <a:endParaRPr lang="en-US" sz="2400" dirty="0"/>
          </a:p>
        </p:txBody>
      </p:sp>
      <p:graphicFrame>
        <p:nvGraphicFramePr>
          <p:cNvPr id="9" name="Content Placeholder 8"/>
          <p:cNvGraphicFramePr>
            <a:graphicFrameLocks noGrp="1"/>
          </p:cNvGraphicFramePr>
          <p:nvPr>
            <p:ph idx="1"/>
          </p:nvPr>
        </p:nvGraphicFramePr>
        <p:xfrm>
          <a:off x="533400" y="1981200"/>
          <a:ext cx="79248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096000" y="5715000"/>
            <a:ext cx="1981200" cy="646331"/>
          </a:xfrm>
          <a:prstGeom prst="rect">
            <a:avLst/>
          </a:prstGeom>
          <a:solidFill>
            <a:schemeClr val="accent4">
              <a:lumMod val="20000"/>
              <a:lumOff val="80000"/>
            </a:schemeClr>
          </a:solidFill>
        </p:spPr>
        <p:txBody>
          <a:bodyPr wrap="square" rtlCol="0">
            <a:spAutoFit/>
          </a:bodyPr>
          <a:lstStyle/>
          <a:p>
            <a:r>
              <a:rPr lang="en-US" b="1" dirty="0" smtClean="0"/>
              <a:t>3: SBP</a:t>
            </a:r>
          </a:p>
          <a:p>
            <a:r>
              <a:rPr lang="en-US" b="1" dirty="0" smtClean="0"/>
              <a:t>4: Chest infection</a:t>
            </a:r>
            <a:endParaRPr lang="en-US" b="1" dirty="0"/>
          </a:p>
        </p:txBody>
      </p:sp>
      <p:pic>
        <p:nvPicPr>
          <p:cNvPr id="11" name="Picture 11" descr="ilbslogo"/>
          <p:cNvPicPr>
            <a:picLocks noChangeAspect="1" noChangeArrowheads="1"/>
          </p:cNvPicPr>
          <p:nvPr/>
        </p:nvPicPr>
        <p:blipFill>
          <a:blip r:embed="rId4" cstate="print"/>
          <a:srcRect/>
          <a:stretch>
            <a:fillRect/>
          </a:stretch>
        </p:blipFill>
        <p:spPr bwMode="auto">
          <a:xfrm>
            <a:off x="8593138" y="6381750"/>
            <a:ext cx="550862" cy="476250"/>
          </a:xfrm>
          <a:prstGeom prst="rect">
            <a:avLst/>
          </a:prstGeom>
          <a:noFill/>
          <a:ln w="9525">
            <a:noFill/>
            <a:miter lim="800000"/>
            <a:headEnd/>
            <a:tailEnd/>
          </a:ln>
        </p:spPr>
      </p:pic>
      <p:sp>
        <p:nvSpPr>
          <p:cNvPr id="12" name="Rectangle 11"/>
          <p:cNvSpPr/>
          <p:nvPr/>
        </p:nvSpPr>
        <p:spPr>
          <a:xfrm>
            <a:off x="0" y="6581001"/>
            <a:ext cx="3456384" cy="276999"/>
          </a:xfrm>
          <a:prstGeom prst="rect">
            <a:avLst/>
          </a:prstGeom>
        </p:spPr>
        <p:txBody>
          <a:bodyPr wrap="square">
            <a:spAutoFit/>
          </a:bodyPr>
          <a:lstStyle/>
          <a:p>
            <a:r>
              <a:rPr lang="en-GB" sz="1200" dirty="0"/>
              <a:t>Garg V et al., Gastroenterology 2012;142:505–512.</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2770" name="Picture 2"/>
          <p:cNvPicPr>
            <a:picLocks noChangeAspect="1" noChangeArrowheads="1"/>
          </p:cNvPicPr>
          <p:nvPr/>
        </p:nvPicPr>
        <p:blipFill>
          <a:blip r:embed="rId3" cstate="print"/>
          <a:srcRect l="6442" t="12500" r="28551" b="10417"/>
          <a:stretch>
            <a:fillRect/>
          </a:stretch>
        </p:blipFill>
        <p:spPr bwMode="auto">
          <a:xfrm>
            <a:off x="304800" y="685800"/>
            <a:ext cx="8458200" cy="5638800"/>
          </a:xfrm>
          <a:prstGeom prst="rect">
            <a:avLst/>
          </a:prstGeom>
          <a:noFill/>
          <a:ln w="9525">
            <a:noFill/>
            <a:miter lim="800000"/>
            <a:headEnd/>
            <a:tailEnd/>
          </a:ln>
        </p:spPr>
      </p:pic>
      <p:sp>
        <p:nvSpPr>
          <p:cNvPr id="5" name="Explosion 2 4"/>
          <p:cNvSpPr/>
          <p:nvPr/>
        </p:nvSpPr>
        <p:spPr>
          <a:xfrm>
            <a:off x="685800" y="2362200"/>
            <a:ext cx="2362200" cy="838200"/>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7427889" y="3212205"/>
            <a:ext cx="0" cy="228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29400" y="3200400"/>
            <a:ext cx="0" cy="152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987824" y="2996952"/>
            <a:ext cx="3528392" cy="301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11" descr="ilbslogo"/>
          <p:cNvPicPr>
            <a:picLocks noChangeAspect="1" noChangeArrowheads="1"/>
          </p:cNvPicPr>
          <p:nvPr/>
        </p:nvPicPr>
        <p:blipFill>
          <a:blip r:embed="rId4" cstate="print"/>
          <a:srcRect/>
          <a:stretch>
            <a:fillRect/>
          </a:stretch>
        </p:blipFill>
        <p:spPr bwMode="auto">
          <a:xfrm>
            <a:off x="8593138" y="6381750"/>
            <a:ext cx="550862" cy="476250"/>
          </a:xfrm>
          <a:prstGeom prst="rect">
            <a:avLst/>
          </a:prstGeom>
          <a:noFill/>
          <a:ln w="9525">
            <a:noFill/>
            <a:miter lim="800000"/>
            <a:headEnd/>
            <a:tailEnd/>
          </a:ln>
        </p:spPr>
      </p:pic>
      <p:sp>
        <p:nvSpPr>
          <p:cNvPr id="9" name="TextBox 8"/>
          <p:cNvSpPr txBox="1"/>
          <p:nvPr/>
        </p:nvSpPr>
        <p:spPr>
          <a:xfrm>
            <a:off x="0" y="6581001"/>
            <a:ext cx="2767136" cy="276999"/>
          </a:xfrm>
          <a:prstGeom prst="rect">
            <a:avLst/>
          </a:prstGeom>
          <a:noFill/>
          <a:ln w="76200">
            <a:noFill/>
          </a:ln>
        </p:spPr>
        <p:txBody>
          <a:bodyPr wrap="square" rtlCol="0">
            <a:spAutoFit/>
          </a:bodyPr>
          <a:lstStyle/>
          <a:p>
            <a:r>
              <a:rPr lang="en-US" sz="1200" i="1" dirty="0" err="1" smtClean="0"/>
              <a:t>Garg</a:t>
            </a:r>
            <a:r>
              <a:rPr lang="en-US" sz="1200" i="1" dirty="0" smtClean="0"/>
              <a:t> et al Gastroenterology 2012</a:t>
            </a:r>
            <a:endParaRPr lang="en-US" sz="1200" i="1" dirty="0"/>
          </a:p>
        </p:txBody>
      </p:sp>
      <p:sp>
        <p:nvSpPr>
          <p:cNvPr id="12" name="TextBox 11"/>
          <p:cNvSpPr txBox="1"/>
          <p:nvPr/>
        </p:nvSpPr>
        <p:spPr>
          <a:xfrm>
            <a:off x="1046270" y="0"/>
            <a:ext cx="7311944" cy="584775"/>
          </a:xfrm>
          <a:prstGeom prst="rect">
            <a:avLst/>
          </a:prstGeom>
          <a:noFill/>
        </p:spPr>
        <p:txBody>
          <a:bodyPr wrap="square" rtlCol="0">
            <a:spAutoFit/>
          </a:bodyPr>
          <a:lstStyle/>
          <a:p>
            <a:pPr algn="ctr"/>
            <a:r>
              <a:rPr lang="en-US" sz="3200" b="1" dirty="0" smtClean="0">
                <a:solidFill>
                  <a:srgbClr val="C00000"/>
                </a:solidFill>
              </a:rPr>
              <a:t>Mechanism of GCSF Therapy in ACLF</a:t>
            </a:r>
            <a:endParaRPr lang="en-US" sz="3200" b="1" dirty="0">
              <a:solidFill>
                <a:srgbClr val="C00000"/>
              </a:solidFill>
            </a:endParaRPr>
          </a:p>
        </p:txBody>
      </p:sp>
      <p:sp>
        <p:nvSpPr>
          <p:cNvPr id="17" name="Multiply 16"/>
          <p:cNvSpPr/>
          <p:nvPr/>
        </p:nvSpPr>
        <p:spPr>
          <a:xfrm>
            <a:off x="6372200" y="3096724"/>
            <a:ext cx="576064" cy="360040"/>
          </a:xfrm>
          <a:prstGeom prst="mathMultiply">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11760" y="1628800"/>
            <a:ext cx="1512168" cy="646331"/>
          </a:xfrm>
          <a:prstGeom prst="rect">
            <a:avLst/>
          </a:prstGeom>
          <a:solidFill>
            <a:srgbClr val="CCFF99"/>
          </a:solidFill>
        </p:spPr>
        <p:txBody>
          <a:bodyPr wrap="square" rtlCol="0">
            <a:spAutoFit/>
          </a:bodyPr>
          <a:lstStyle/>
          <a:p>
            <a:r>
              <a:rPr lang="en-US" b="1" dirty="0" smtClean="0"/>
              <a:t>Improved DC Function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58"/>
            <a:ext cx="8229600" cy="439718"/>
          </a:xfrm>
        </p:spPr>
        <p:txBody>
          <a:bodyPr>
            <a:noAutofit/>
          </a:bodyPr>
          <a:lstStyle/>
          <a:p>
            <a:pPr>
              <a:lnSpc>
                <a:spcPct val="115000"/>
              </a:lnSpc>
              <a:spcAft>
                <a:spcPts val="1000"/>
              </a:spcAft>
            </a:pPr>
            <a:r>
              <a:rPr lang="en-US" sz="3200" b="1" dirty="0">
                <a:solidFill>
                  <a:srgbClr val="C00000"/>
                </a:solidFill>
                <a:ea typeface="Calibri"/>
                <a:cs typeface="Times New Roman"/>
              </a:rPr>
              <a:t>Organ Dysfunction in </a:t>
            </a:r>
            <a:r>
              <a:rPr lang="en-US" sz="3200" b="1" dirty="0" smtClean="0">
                <a:solidFill>
                  <a:srgbClr val="C00000"/>
                </a:solidFill>
                <a:ea typeface="Calibri"/>
                <a:cs typeface="Times New Roman"/>
              </a:rPr>
              <a:t>ACLF</a:t>
            </a:r>
            <a:endParaRPr lang="en-IN" sz="3200" dirty="0"/>
          </a:p>
        </p:txBody>
      </p:sp>
      <p:sp>
        <p:nvSpPr>
          <p:cNvPr id="17409" name="Rectangle 1"/>
          <p:cNvSpPr>
            <a:spLocks noChangeArrowheads="1"/>
          </p:cNvSpPr>
          <p:nvPr/>
        </p:nvSpPr>
        <p:spPr bwMode="auto">
          <a:xfrm>
            <a:off x="142908" y="1408330"/>
            <a:ext cx="9001092"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1F497D"/>
                </a:solidFill>
                <a:effectLst/>
                <a:latin typeface="Calibri" pitchFamily="34" charset="0"/>
                <a:ea typeface="Calibri" pitchFamily="34" charset="0"/>
                <a:cs typeface="Times New Roman" pitchFamily="18" charset="0"/>
              </a:rPr>
              <a:t>Kidney and</a:t>
            </a:r>
            <a:r>
              <a:rPr kumimoji="0" lang="en-US" sz="3200" b="1" i="0" u="none" strike="noStrike" cap="none" normalizeH="0" dirty="0" smtClean="0">
                <a:ln>
                  <a:noFill/>
                </a:ln>
                <a:solidFill>
                  <a:srgbClr val="1F497D"/>
                </a:solidFill>
                <a:effectLst/>
                <a:latin typeface="Calibri" pitchFamily="34" charset="0"/>
                <a:ea typeface="Calibri" pitchFamily="34" charset="0"/>
                <a:cs typeface="Times New Roman" pitchFamily="18" charset="0"/>
              </a:rPr>
              <a:t> Brain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SIRS, high bilirubin and HE have  increased risk of</a:t>
            </a:r>
          </a:p>
          <a:p>
            <a:pPr marL="0" marR="0" lvl="0" indent="0" algn="l" defTabSz="914400" rtl="0" eaLnBrk="0" fontAlgn="base" latinLnBrk="0" hangingPunct="0">
              <a:lnSpc>
                <a:spcPct val="100000"/>
              </a:lnSpc>
              <a:spcBef>
                <a:spcPct val="0"/>
              </a:spcBef>
              <a:spcAft>
                <a:spcPct val="0"/>
              </a:spcAft>
              <a:buClrTx/>
              <a:buSzTx/>
              <a:tabLst/>
            </a:pPr>
            <a:r>
              <a:rPr lang="en-US" sz="2800" dirty="0" smtClean="0">
                <a:latin typeface="Calibri" pitchFamily="34"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development and progression of AKI. 		</a:t>
            </a:r>
            <a:r>
              <a:rPr lang="en-US" sz="2800" dirty="0" smtClean="0">
                <a:latin typeface="Calibri" pitchFamily="34" charset="0"/>
                <a:ea typeface="Calibri" pitchFamily="34" charset="0"/>
                <a:cs typeface="Times New Roman" pitchFamily="18" charset="0"/>
              </a:rPr>
              <a:t>    </a:t>
            </a:r>
            <a:r>
              <a:rPr kumimoji="0" lang="en-US" sz="2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(3b, C)</a:t>
            </a:r>
            <a:endParaRPr kumimoji="0" lang="en-US" sz="16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Vasoconstrictor are less effective in ACLF who have</a:t>
            </a:r>
          </a:p>
          <a:p>
            <a:pPr marL="0" marR="0" lvl="0" indent="0" algn="l" defTabSz="914400" rtl="0" eaLnBrk="0" fontAlgn="base" latinLnBrk="0" hangingPunct="0">
              <a:lnSpc>
                <a:spcPct val="100000"/>
              </a:lnSpc>
              <a:spcBef>
                <a:spcPct val="0"/>
              </a:spcBef>
              <a:spcAft>
                <a:spcPct val="0"/>
              </a:spcAft>
              <a:buClrTx/>
              <a:buSzTx/>
              <a:tabLst/>
            </a:pPr>
            <a:r>
              <a:rPr lang="en-US" sz="2800" dirty="0" smtClean="0">
                <a:latin typeface="Calibri" pitchFamily="34"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volume non-responsive AKI or HRS                  </a:t>
            </a:r>
            <a:r>
              <a:rPr kumimoji="0" lang="en-US" sz="2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(3b, B)</a:t>
            </a:r>
          </a:p>
          <a:p>
            <a:pPr marL="0" marR="0" lvl="0" indent="0" algn="l" defTabSz="914400" rtl="0" eaLnBrk="0" fontAlgn="base" latinLnBrk="0" hangingPunct="0">
              <a:lnSpc>
                <a:spcPct val="100000"/>
              </a:lnSpc>
              <a:spcBef>
                <a:spcPct val="0"/>
              </a:spcBef>
              <a:spcAft>
                <a:spcPct val="0"/>
              </a:spcAft>
              <a:buClrTx/>
              <a:buSzTx/>
              <a:tabLst/>
            </a:pPr>
            <a:endParaRPr lang="en-US" sz="2800" i="1" dirty="0" smtClean="0">
              <a:latin typeface="Calibri" pitchFamily="34" charset="0"/>
              <a:cs typeface="Times New Roman" pitchFamily="18" charset="0"/>
            </a:endParaRPr>
          </a:p>
          <a:p>
            <a:pPr eaLnBrk="0" fontAlgn="base" hangingPunct="0">
              <a:spcBef>
                <a:spcPct val="0"/>
              </a:spcBef>
              <a:spcAft>
                <a:spcPct val="0"/>
              </a:spcAft>
              <a:buFont typeface="Arial" pitchFamily="34" charset="0"/>
              <a:buChar char="•"/>
            </a:pPr>
            <a:r>
              <a:rPr lang="en-US" sz="1600" dirty="0" smtClean="0">
                <a:latin typeface="Calibri" pitchFamily="34" charset="0"/>
                <a:ea typeface="Calibri" pitchFamily="34" charset="0"/>
                <a:cs typeface="Arial" pitchFamily="34" charset="0"/>
              </a:rPr>
              <a:t>   </a:t>
            </a:r>
            <a:r>
              <a:rPr lang="en-US" sz="2800" dirty="0" smtClean="0">
                <a:latin typeface="Calibri" pitchFamily="34" charset="0"/>
                <a:ea typeface="Calibri" pitchFamily="34" charset="0"/>
                <a:cs typeface="Arial" pitchFamily="34" charset="0"/>
              </a:rPr>
              <a:t>HE is seen in 40-50% of the ACLF patients              </a:t>
            </a:r>
            <a:r>
              <a:rPr lang="en-US" sz="2800" i="1" dirty="0" smtClean="0">
                <a:latin typeface="Calibri" pitchFamily="34" charset="0"/>
                <a:ea typeface="Calibri" pitchFamily="34" charset="0"/>
                <a:cs typeface="Arial" pitchFamily="34" charset="0"/>
              </a:rPr>
              <a:t>(2b, C)</a:t>
            </a:r>
          </a:p>
          <a:p>
            <a:pPr eaLnBrk="0" fontAlgn="base" hangingPunct="0">
              <a:spcBef>
                <a:spcPct val="0"/>
              </a:spcBef>
              <a:spcAft>
                <a:spcPct val="0"/>
              </a:spcAft>
              <a:buFont typeface="Arial" pitchFamily="34" charset="0"/>
              <a:buChar char="•"/>
            </a:pPr>
            <a:endParaRPr lang="en-US" sz="2800" i="1" dirty="0" smtClean="0">
              <a:latin typeface="Calibri" pitchFamily="34" charset="0"/>
              <a:ea typeface="Calibri" pitchFamily="34" charset="0"/>
              <a:cs typeface="Arial" pitchFamily="34" charset="0"/>
            </a:endParaRPr>
          </a:p>
          <a:p>
            <a:pPr lvl="0" algn="just" eaLnBrk="0" fontAlgn="base" hangingPunct="0">
              <a:buFont typeface="Arial" pitchFamily="34" charset="0"/>
              <a:buChar char="•"/>
              <a:tabLst>
                <a:tab pos="139700" algn="l"/>
                <a:tab pos="457200" algn="l"/>
              </a:tabLst>
            </a:pPr>
            <a:r>
              <a:rPr lang="en-US" sz="2800" dirty="0" smtClean="0">
                <a:latin typeface="Calibri" pitchFamily="34" charset="0"/>
                <a:ea typeface="Calibri" pitchFamily="34" charset="0"/>
                <a:cs typeface="Arial" pitchFamily="34" charset="0"/>
              </a:rPr>
              <a:t> </a:t>
            </a:r>
            <a:r>
              <a:rPr lang="en-US" sz="2800" dirty="0" err="1" smtClean="0">
                <a:latin typeface="Calibri" pitchFamily="34" charset="0"/>
                <a:ea typeface="Calibri" pitchFamily="34" charset="0"/>
                <a:cs typeface="Arial" pitchFamily="34" charset="0"/>
              </a:rPr>
              <a:t>Lactulose</a:t>
            </a:r>
            <a:r>
              <a:rPr lang="en-US" sz="2800" dirty="0" smtClean="0">
                <a:latin typeface="Calibri" pitchFamily="34" charset="0"/>
                <a:ea typeface="Calibri" pitchFamily="34" charset="0"/>
                <a:cs typeface="Arial" pitchFamily="34" charset="0"/>
              </a:rPr>
              <a:t>, </a:t>
            </a:r>
            <a:r>
              <a:rPr lang="en-US" sz="2800" dirty="0" err="1" smtClean="0">
                <a:latin typeface="Calibri" pitchFamily="34" charset="0"/>
                <a:ea typeface="Calibri" pitchFamily="34" charset="0"/>
                <a:cs typeface="Arial" pitchFamily="34" charset="0"/>
              </a:rPr>
              <a:t>rifaximin</a:t>
            </a:r>
            <a:r>
              <a:rPr lang="en-US" sz="2800" dirty="0" smtClean="0">
                <a:latin typeface="Calibri" pitchFamily="34" charset="0"/>
                <a:ea typeface="Calibri" pitchFamily="34" charset="0"/>
                <a:cs typeface="Arial" pitchFamily="34" charset="0"/>
              </a:rPr>
              <a:t>, NH3  lowering strategies (1a, B)</a:t>
            </a:r>
          </a:p>
          <a:p>
            <a:endParaRPr lang="en-US" sz="2800" b="1" dirty="0" smtClean="0">
              <a:solidFill>
                <a:srgbClr val="002060"/>
              </a:solidFill>
            </a:endParaRPr>
          </a:p>
          <a:p>
            <a:pPr eaLnBrk="0" fontAlgn="base" hangingPunct="0">
              <a:spcBef>
                <a:spcPct val="0"/>
              </a:spcBef>
              <a:spcAft>
                <a:spcPct val="0"/>
              </a:spcAft>
              <a:buFont typeface="Arial" pitchFamily="34" charset="0"/>
              <a:buChar char="•"/>
            </a:pPr>
            <a:endParaRPr lang="en-US" sz="2800" i="1" dirty="0" smtClean="0">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16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pic>
        <p:nvPicPr>
          <p:cNvPr id="4" name="Picture 3" descr="http://gastro.com.br/wp-content/uploads/2013/06/apasl-logo.jpg"/>
          <p:cNvPicPr/>
          <p:nvPr/>
        </p:nvPicPr>
        <p:blipFill>
          <a:blip r:embed="rId3" cstate="print"/>
          <a:srcRect/>
          <a:stretch>
            <a:fillRect/>
          </a:stretch>
        </p:blipFill>
        <p:spPr bwMode="auto">
          <a:xfrm>
            <a:off x="0" y="0"/>
            <a:ext cx="762000" cy="685798"/>
          </a:xfrm>
          <a:prstGeom prst="rect">
            <a:avLst/>
          </a:prstGeom>
          <a:noFill/>
        </p:spPr>
      </p:pic>
      <p:sp>
        <p:nvSpPr>
          <p:cNvPr id="5" name="Rectangle 4"/>
          <p:cNvSpPr/>
          <p:nvPr/>
        </p:nvSpPr>
        <p:spPr>
          <a:xfrm>
            <a:off x="0" y="6488668"/>
            <a:ext cx="1273682" cy="369332"/>
          </a:xfrm>
          <a:prstGeom prst="rect">
            <a:avLst/>
          </a:prstGeom>
        </p:spPr>
        <p:txBody>
          <a:bodyPr wrap="none">
            <a:spAutoFit/>
          </a:bodyPr>
          <a:lstStyle/>
          <a:p>
            <a:r>
              <a:rPr lang="en-US" dirty="0" smtClean="0">
                <a:hlinkClick r:id="rId4"/>
              </a:rPr>
              <a:t>www.aclf.in</a:t>
            </a: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42876" y="1910239"/>
            <a:ext cx="885828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buClrTx/>
              <a:buSzTx/>
              <a:buFontTx/>
              <a:buNone/>
              <a:tabLst>
                <a:tab pos="139700" algn="l"/>
                <a:tab pos="457200" algn="l"/>
              </a:tabLst>
            </a:pPr>
            <a:r>
              <a:rPr kumimoji="0" lang="en-US" sz="2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Hepatic Encephalopathy </a:t>
            </a:r>
          </a:p>
          <a:p>
            <a:pPr marL="0" marR="0" lvl="0" indent="0" algn="just" defTabSz="914400" rtl="0" eaLnBrk="1" fontAlgn="base" latinLnBrk="0" hangingPunct="1">
              <a:buClrTx/>
              <a:buSzTx/>
              <a:buFontTx/>
              <a:buNone/>
              <a:tabLst>
                <a:tab pos="139700" algn="l"/>
                <a:tab pos="457200" algn="l"/>
              </a:tabLst>
            </a:pPr>
            <a:endParaRPr kumimoji="0" lang="en-US" sz="12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buClrTx/>
              <a:buSzTx/>
              <a:buFont typeface="Arial" pitchFamily="34" charset="0"/>
              <a:buChar char="•"/>
              <a:tabLst>
                <a:tab pos="139700" algn="l"/>
                <a:tab pos="457200" algn="l"/>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HE is present in about 40-50% of the ACLF patients              </a:t>
            </a:r>
            <a:r>
              <a:rPr kumimoji="0" lang="en-US" sz="2400" b="0" i="1" u="none" strike="noStrike" cap="none" normalizeH="0" baseline="0" dirty="0" smtClean="0">
                <a:ln>
                  <a:noFill/>
                </a:ln>
                <a:solidFill>
                  <a:schemeClr val="tx1"/>
                </a:solidFill>
                <a:effectLst/>
                <a:latin typeface="Calibri" pitchFamily="34" charset="0"/>
                <a:ea typeface="Calibri" pitchFamily="34" charset="0"/>
                <a:cs typeface="Arial" pitchFamily="34" charset="0"/>
              </a:rPr>
              <a:t>(2b, C)</a:t>
            </a:r>
          </a:p>
          <a:p>
            <a:pPr marL="0" marR="0" lvl="0" indent="0" algn="just" defTabSz="914400" rtl="0" eaLnBrk="0" fontAlgn="base" latinLnBrk="0" hangingPunct="0">
              <a:buClrTx/>
              <a:buSzTx/>
              <a:tabLst>
                <a:tab pos="139700" algn="l"/>
                <a:tab pos="457200" algn="l"/>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buFont typeface="Arial" pitchFamily="34" charset="0"/>
              <a:buChar char="•"/>
              <a:tabLst>
                <a:tab pos="139700" algn="l"/>
                <a:tab pos="457200" algn="l"/>
              </a:tabLst>
            </a:pPr>
            <a:r>
              <a:rPr lang="en-US" sz="2400" dirty="0" smtClean="0">
                <a:latin typeface="Calibri" pitchFamily="34" charset="0"/>
                <a:ea typeface="Calibri" pitchFamily="34" charset="0"/>
                <a:cs typeface="Arial" pitchFamily="34" charset="0"/>
              </a:rPr>
              <a:t> Grade III-IV HE is associated with increased mortality           </a:t>
            </a:r>
            <a:r>
              <a:rPr lang="en-US" sz="2400" i="1" dirty="0" smtClean="0">
                <a:latin typeface="Calibri" pitchFamily="34" charset="0"/>
                <a:ea typeface="Calibri" pitchFamily="34" charset="0"/>
                <a:cs typeface="Arial" pitchFamily="34" charset="0"/>
              </a:rPr>
              <a:t>(2b, B)</a:t>
            </a:r>
          </a:p>
          <a:p>
            <a:pPr lvl="0" algn="just" eaLnBrk="0" fontAlgn="base" hangingPunct="0">
              <a:tabLst>
                <a:tab pos="139700" algn="l"/>
                <a:tab pos="457200" algn="l"/>
              </a:tabLst>
            </a:pPr>
            <a:endParaRPr lang="en-US" sz="2400" dirty="0" smtClean="0">
              <a:latin typeface="Calibri" pitchFamily="34" charset="0"/>
              <a:ea typeface="Calibri" pitchFamily="34" charset="0"/>
              <a:cs typeface="Arial" pitchFamily="34" charset="0"/>
            </a:endParaRPr>
          </a:p>
          <a:p>
            <a:pPr lvl="0" algn="just" eaLnBrk="0" fontAlgn="base" hangingPunct="0">
              <a:buFont typeface="Arial" pitchFamily="34" charset="0"/>
              <a:buChar char="•"/>
              <a:tabLst>
                <a:tab pos="139700" algn="l"/>
                <a:tab pos="457200" algn="l"/>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MRI/CT brain may help in ACLF with </a:t>
            </a:r>
            <a:r>
              <a:rPr lang="en-US" sz="2400" dirty="0" smtClean="0">
                <a:latin typeface="Calibri" pitchFamily="34" charset="0"/>
                <a:ea typeface="Calibri" pitchFamily="34" charset="0"/>
                <a:cs typeface="Arial" pitchFamily="34" charset="0"/>
              </a:rPr>
              <a:t>G</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r. III-IV HE when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intracerebral</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hemorrhage or other brain pathology is suspected  </a:t>
            </a:r>
          </a:p>
          <a:p>
            <a:pPr lvl="0" algn="just" eaLnBrk="0" fontAlgn="base" hangingPunct="0">
              <a:tabLst>
                <a:tab pos="139700" algn="l"/>
                <a:tab pos="457200" algn="l"/>
              </a:tabLst>
            </a:pPr>
            <a:r>
              <a:rPr lang="en-US" sz="2400" dirty="0" smtClean="0">
                <a:latin typeface="Calibri" pitchFamily="34" charset="0"/>
                <a:ea typeface="Calibri" pitchFamily="34" charset="0"/>
                <a:cs typeface="Arial" pitchFamily="34" charset="0"/>
              </a:rPr>
              <a:t>                                                                                                             </a:t>
            </a:r>
            <a:r>
              <a:rPr kumimoji="0" lang="en-US" sz="2400" b="0" i="1" u="none" strike="noStrike" cap="none" normalizeH="0" baseline="0" dirty="0" smtClean="0">
                <a:ln>
                  <a:noFill/>
                </a:ln>
                <a:solidFill>
                  <a:schemeClr val="tx1"/>
                </a:solidFill>
                <a:effectLst/>
                <a:latin typeface="Calibri" pitchFamily="34" charset="0"/>
                <a:ea typeface="Calibri" pitchFamily="34" charset="0"/>
                <a:cs typeface="Arial" pitchFamily="34" charset="0"/>
              </a:rPr>
              <a:t>(3b, C)</a:t>
            </a:r>
            <a:endParaRPr kumimoji="0" lang="en-US" sz="1400" b="0" i="1"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buFont typeface="Arial" pitchFamily="34" charset="0"/>
              <a:buChar char="•"/>
              <a:tabLst>
                <a:tab pos="139700" algn="l"/>
                <a:tab pos="457200" algn="l"/>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Lactulose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rifaximin</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NH3  lowering strategies remain the main therapy for </a:t>
            </a:r>
            <a:r>
              <a:rPr lang="en-US" sz="2400" dirty="0" smtClean="0">
                <a:latin typeface="Calibri" pitchFamily="34" charset="0"/>
                <a:ea typeface="Calibri" pitchFamily="34" charset="0"/>
                <a:cs typeface="Arial" pitchFamily="34" charset="0"/>
              </a:rPr>
              <a:t>HE (1a, B);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more evidence is needed in ACLF</a:t>
            </a:r>
          </a:p>
          <a:p>
            <a:endParaRPr lang="en-US" sz="2400" b="1" dirty="0" smtClean="0">
              <a:solidFill>
                <a:srgbClr val="002060"/>
              </a:solidFill>
            </a:endParaRPr>
          </a:p>
        </p:txBody>
      </p:sp>
      <p:sp>
        <p:nvSpPr>
          <p:cNvPr id="3" name="Rectangle 2"/>
          <p:cNvSpPr/>
          <p:nvPr/>
        </p:nvSpPr>
        <p:spPr>
          <a:xfrm>
            <a:off x="1219200" y="0"/>
            <a:ext cx="5041573" cy="584775"/>
          </a:xfrm>
          <a:prstGeom prst="rect">
            <a:avLst/>
          </a:prstGeom>
        </p:spPr>
        <p:txBody>
          <a:bodyPr wrap="none">
            <a:spAutoFit/>
          </a:bodyPr>
          <a:lstStyle/>
          <a:p>
            <a:r>
              <a:rPr lang="en-US" sz="3200" b="1" dirty="0" smtClean="0">
                <a:solidFill>
                  <a:srgbClr val="C00000"/>
                </a:solidFill>
                <a:ea typeface="Calibri"/>
                <a:cs typeface="Times New Roman"/>
              </a:rPr>
              <a:t>    Organ Dysfunction in ACLF</a:t>
            </a:r>
            <a:endParaRPr lang="en-US" sz="3200" dirty="0"/>
          </a:p>
        </p:txBody>
      </p:sp>
      <p:pic>
        <p:nvPicPr>
          <p:cNvPr id="4" name="Picture 3" descr="http://gastro.com.br/wp-content/uploads/2013/06/apasl-logo.jpg"/>
          <p:cNvPicPr/>
          <p:nvPr/>
        </p:nvPicPr>
        <p:blipFill>
          <a:blip r:embed="rId3" cstate="print"/>
          <a:srcRect/>
          <a:stretch>
            <a:fillRect/>
          </a:stretch>
        </p:blipFill>
        <p:spPr bwMode="auto">
          <a:xfrm>
            <a:off x="0" y="0"/>
            <a:ext cx="762000" cy="685798"/>
          </a:xfrm>
          <a:prstGeom prst="rect">
            <a:avLst/>
          </a:prstGeom>
          <a:noFill/>
        </p:spPr>
      </p:pic>
      <p:sp>
        <p:nvSpPr>
          <p:cNvPr id="5" name="TextBox 4"/>
          <p:cNvSpPr txBox="1"/>
          <p:nvPr/>
        </p:nvSpPr>
        <p:spPr>
          <a:xfrm>
            <a:off x="7254765" y="1371600"/>
            <a:ext cx="1916743" cy="369332"/>
          </a:xfrm>
          <a:prstGeom prst="rect">
            <a:avLst/>
          </a:prstGeom>
          <a:noFill/>
        </p:spPr>
        <p:txBody>
          <a:bodyPr wrap="none" rtlCol="0">
            <a:spAutoFit/>
          </a:bodyPr>
          <a:lstStyle/>
          <a:p>
            <a:r>
              <a:rPr lang="en-US" dirty="0" smtClean="0"/>
              <a:t> Dr. Guan </a:t>
            </a:r>
            <a:r>
              <a:rPr lang="en-US" dirty="0" err="1" smtClean="0"/>
              <a:t>Huei</a:t>
            </a:r>
            <a:r>
              <a:rPr lang="en-US" dirty="0" smtClean="0"/>
              <a:t> Lee</a:t>
            </a:r>
            <a:endParaRPr lang="en-IN" dirty="0"/>
          </a:p>
        </p:txBody>
      </p:sp>
      <p:pic>
        <p:nvPicPr>
          <p:cNvPr id="6" name="Picture 5" descr="DSC_0069.JPG"/>
          <p:cNvPicPr>
            <a:picLocks noChangeAspect="1"/>
          </p:cNvPicPr>
          <p:nvPr/>
        </p:nvPicPr>
        <p:blipFill>
          <a:blip r:embed="rId4" cstate="print"/>
          <a:stretch>
            <a:fillRect/>
          </a:stretch>
        </p:blipFill>
        <p:spPr>
          <a:xfrm>
            <a:off x="7682894" y="0"/>
            <a:ext cx="1461106" cy="1447800"/>
          </a:xfrm>
          <a:prstGeom prst="rect">
            <a:avLst/>
          </a:prstGeom>
        </p:spPr>
      </p:pic>
      <p:sp>
        <p:nvSpPr>
          <p:cNvPr id="7" name="Rectangle 6"/>
          <p:cNvSpPr/>
          <p:nvPr/>
        </p:nvSpPr>
        <p:spPr>
          <a:xfrm>
            <a:off x="0" y="6488668"/>
            <a:ext cx="1273682" cy="369332"/>
          </a:xfrm>
          <a:prstGeom prst="rect">
            <a:avLst/>
          </a:prstGeom>
        </p:spPr>
        <p:txBody>
          <a:bodyPr wrap="none">
            <a:spAutoFit/>
          </a:bodyPr>
          <a:lstStyle/>
          <a:p>
            <a:r>
              <a:rPr lang="en-US" dirty="0" smtClean="0">
                <a:hlinkClick r:id="rId5"/>
              </a:rPr>
              <a:t>www.aclf.in</a:t>
            </a: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b="1" dirty="0" smtClean="0">
                <a:solidFill>
                  <a:srgbClr val="C00000"/>
                </a:solidFill>
              </a:rPr>
              <a:t>Treatment options for ACLF </a:t>
            </a:r>
          </a:p>
        </p:txBody>
      </p:sp>
      <p:sp>
        <p:nvSpPr>
          <p:cNvPr id="4" name="Rounded Rectangle 3"/>
          <p:cNvSpPr/>
          <p:nvPr/>
        </p:nvSpPr>
        <p:spPr>
          <a:xfrm>
            <a:off x="1907704" y="1628800"/>
            <a:ext cx="2951857" cy="1008112"/>
          </a:xfrm>
          <a:prstGeom prst="roundRect">
            <a:avLst/>
          </a:prstGeom>
          <a:solidFill>
            <a:srgbClr val="AFE8A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C00000"/>
                </a:solidFill>
              </a:rPr>
              <a:t>Liver </a:t>
            </a:r>
            <a:r>
              <a:rPr lang="en-US" sz="3200" b="1" dirty="0" smtClean="0">
                <a:solidFill>
                  <a:srgbClr val="C00000"/>
                </a:solidFill>
              </a:rPr>
              <a:t>support dialysis </a:t>
            </a:r>
            <a:endParaRPr lang="en-US" sz="3200" b="1" dirty="0">
              <a:solidFill>
                <a:srgbClr val="C00000"/>
              </a:solidFill>
            </a:endParaRPr>
          </a:p>
        </p:txBody>
      </p:sp>
      <p:sp>
        <p:nvSpPr>
          <p:cNvPr id="5" name="Rounded Rectangle 4"/>
          <p:cNvSpPr/>
          <p:nvPr/>
        </p:nvSpPr>
        <p:spPr>
          <a:xfrm>
            <a:off x="5292725" y="1628775"/>
            <a:ext cx="2951163" cy="936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prstClr val="white"/>
                </a:solidFill>
              </a:rPr>
              <a:t>Liver transplant</a:t>
            </a:r>
          </a:p>
        </p:txBody>
      </p:sp>
      <p:sp>
        <p:nvSpPr>
          <p:cNvPr id="6" name="Down Arrow 5"/>
          <p:cNvSpPr/>
          <p:nvPr/>
        </p:nvSpPr>
        <p:spPr>
          <a:xfrm>
            <a:off x="3275856" y="2924944"/>
            <a:ext cx="304800" cy="990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Oval 6"/>
          <p:cNvSpPr/>
          <p:nvPr/>
        </p:nvSpPr>
        <p:spPr>
          <a:xfrm>
            <a:off x="2411760" y="4077072"/>
            <a:ext cx="2160240" cy="1224136"/>
          </a:xfrm>
          <a:prstGeom prst="ellipse">
            <a:avLst/>
          </a:prstGeom>
          <a:solidFill>
            <a:srgbClr val="AFE8A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rPr>
              <a:t>Bridge</a:t>
            </a:r>
          </a:p>
        </p:txBody>
      </p:sp>
      <p:sp>
        <p:nvSpPr>
          <p:cNvPr id="8" name="Down Arrow 7"/>
          <p:cNvSpPr/>
          <p:nvPr/>
        </p:nvSpPr>
        <p:spPr>
          <a:xfrm>
            <a:off x="6732588" y="2781300"/>
            <a:ext cx="3048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p:cNvSpPr/>
          <p:nvPr/>
        </p:nvSpPr>
        <p:spPr>
          <a:xfrm>
            <a:off x="5661992" y="3855566"/>
            <a:ext cx="2438400" cy="1517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prstClr val="white"/>
                </a:solidFill>
              </a:rPr>
              <a:t>Definitive therapy</a:t>
            </a:r>
          </a:p>
        </p:txBody>
      </p:sp>
      <p:cxnSp>
        <p:nvCxnSpPr>
          <p:cNvPr id="13" name="Straight Arrow Connector 12"/>
          <p:cNvCxnSpPr/>
          <p:nvPr/>
        </p:nvCxnSpPr>
        <p:spPr>
          <a:xfrm rot="5400000">
            <a:off x="46038" y="1690687"/>
            <a:ext cx="990600" cy="317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38251" name="TextBox 14"/>
          <p:cNvSpPr txBox="1">
            <a:spLocks noChangeArrowheads="1"/>
          </p:cNvSpPr>
          <p:nvPr/>
        </p:nvSpPr>
        <p:spPr bwMode="auto">
          <a:xfrm>
            <a:off x="0" y="2276872"/>
            <a:ext cx="1763713" cy="923330"/>
          </a:xfrm>
          <a:prstGeom prst="rect">
            <a:avLst/>
          </a:prstGeom>
          <a:solidFill>
            <a:srgbClr val="FFC000"/>
          </a:solidFill>
          <a:ln w="9525">
            <a:solidFill>
              <a:srgbClr val="800000"/>
            </a:solidFill>
            <a:miter lim="800000"/>
            <a:headEnd/>
            <a:tailEnd/>
          </a:ln>
        </p:spPr>
        <p:txBody>
          <a:bodyPr>
            <a:spAutoFit/>
          </a:bodyPr>
          <a:lstStyle/>
          <a:p>
            <a:r>
              <a:rPr lang="en-US" b="1" dirty="0">
                <a:solidFill>
                  <a:prstClr val="black"/>
                </a:solidFill>
              </a:rPr>
              <a:t>Suppress Virus</a:t>
            </a:r>
          </a:p>
          <a:p>
            <a:endParaRPr lang="en-US" b="1" dirty="0">
              <a:solidFill>
                <a:prstClr val="black"/>
              </a:solidFill>
            </a:endParaRPr>
          </a:p>
          <a:p>
            <a:r>
              <a:rPr lang="en-US" b="1" dirty="0" smtClean="0">
                <a:solidFill>
                  <a:prstClr val="black"/>
                </a:solidFill>
              </a:rPr>
              <a:t>Tenofovir</a:t>
            </a:r>
            <a:r>
              <a:rPr lang="en-US" b="1" baseline="30000" dirty="0" smtClean="0">
                <a:solidFill>
                  <a:prstClr val="black"/>
                </a:solidFill>
              </a:rPr>
              <a:t>1</a:t>
            </a:r>
            <a:r>
              <a:rPr lang="en-US" b="1" dirty="0" smtClean="0">
                <a:solidFill>
                  <a:prstClr val="black"/>
                </a:solidFill>
              </a:rPr>
              <a:t> </a:t>
            </a:r>
            <a:endParaRPr lang="en-US" b="1" dirty="0">
              <a:solidFill>
                <a:prstClr val="black"/>
              </a:solidFill>
            </a:endParaRPr>
          </a:p>
        </p:txBody>
      </p:sp>
      <p:pic>
        <p:nvPicPr>
          <p:cNvPr id="138252"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
        <p:nvSpPr>
          <p:cNvPr id="2" name="TextBox 1"/>
          <p:cNvSpPr txBox="1"/>
          <p:nvPr/>
        </p:nvSpPr>
        <p:spPr>
          <a:xfrm>
            <a:off x="0" y="6581001"/>
            <a:ext cx="6473888" cy="276999"/>
          </a:xfrm>
          <a:prstGeom prst="rect">
            <a:avLst/>
          </a:prstGeom>
          <a:noFill/>
        </p:spPr>
        <p:txBody>
          <a:bodyPr wrap="none" rtlCol="0">
            <a:spAutoFit/>
          </a:bodyPr>
          <a:lstStyle/>
          <a:p>
            <a:r>
              <a:rPr lang="en-GB" sz="1200" dirty="0" smtClean="0"/>
              <a:t>1. Garg V et al., Hepatology 2011;53:774–80</a:t>
            </a:r>
            <a:r>
              <a:rPr lang="en-GB" sz="1200" dirty="0"/>
              <a:t>. </a:t>
            </a:r>
            <a:r>
              <a:rPr lang="en-GB" sz="1200" dirty="0" smtClean="0"/>
              <a:t>2. Garg V et al., Gastroenterology 2012;142:505–512.</a:t>
            </a:r>
            <a:endParaRPr lang="en-GB" sz="1200" dirty="0"/>
          </a:p>
        </p:txBody>
      </p:sp>
      <p:cxnSp>
        <p:nvCxnSpPr>
          <p:cNvPr id="14" name="Straight Arrow Connector 13"/>
          <p:cNvCxnSpPr/>
          <p:nvPr/>
        </p:nvCxnSpPr>
        <p:spPr>
          <a:xfrm rot="5400000">
            <a:off x="45839" y="3778697"/>
            <a:ext cx="990600" cy="317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5" name="TextBox 13"/>
          <p:cNvSpPr txBox="1">
            <a:spLocks noChangeArrowheads="1"/>
          </p:cNvSpPr>
          <p:nvPr/>
        </p:nvSpPr>
        <p:spPr bwMode="auto">
          <a:xfrm>
            <a:off x="0" y="4293096"/>
            <a:ext cx="2123728" cy="1938992"/>
          </a:xfrm>
          <a:prstGeom prst="rect">
            <a:avLst/>
          </a:prstGeom>
          <a:solidFill>
            <a:srgbClr val="FFC000"/>
          </a:solidFill>
          <a:ln w="9525">
            <a:noFill/>
            <a:miter lim="800000"/>
            <a:headEnd/>
            <a:tailEnd/>
          </a:ln>
        </p:spPr>
        <p:txBody>
          <a:bodyPr wrap="square">
            <a:spAutoFit/>
          </a:bodyPr>
          <a:lstStyle/>
          <a:p>
            <a:r>
              <a:rPr lang="en-US" sz="2000" b="1" dirty="0" smtClean="0">
                <a:solidFill>
                  <a:prstClr val="black"/>
                </a:solidFill>
              </a:rPr>
              <a:t>Ameliorate  Liver Injury and prevent Sepsis, Augment Liver regeneration</a:t>
            </a:r>
            <a:endParaRPr lang="en-US" sz="2000" b="1" dirty="0">
              <a:solidFill>
                <a:prstClr val="black"/>
              </a:solidFill>
            </a:endParaRPr>
          </a:p>
          <a:p>
            <a:r>
              <a:rPr lang="en-US" sz="2000" b="1" dirty="0" smtClean="0">
                <a:solidFill>
                  <a:prstClr val="black"/>
                </a:solidFill>
              </a:rPr>
              <a:t>G-CSF 300 mcg/d</a:t>
            </a:r>
            <a:r>
              <a:rPr lang="en-US" sz="2000" b="1" baseline="30000" dirty="0" smtClean="0">
                <a:solidFill>
                  <a:prstClr val="black"/>
                </a:solidFill>
              </a:rPr>
              <a:t>2</a:t>
            </a:r>
            <a:endParaRPr lang="en-US" sz="2000" b="1" baseline="300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Alternatives to liver transplant in ACLF</a:t>
            </a:r>
            <a:endParaRPr lang="en-US" b="1" dirty="0">
              <a:solidFill>
                <a:srgbClr val="C00000"/>
              </a:solidFill>
            </a:endParaRPr>
          </a:p>
        </p:txBody>
      </p:sp>
      <p:pic>
        <p:nvPicPr>
          <p:cNvPr id="3"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Content Placeholder 2"/>
          <p:cNvSpPr>
            <a:spLocks noGrp="1"/>
          </p:cNvSpPr>
          <p:nvPr>
            <p:ph idx="1"/>
          </p:nvPr>
        </p:nvSpPr>
        <p:spPr>
          <a:xfrm>
            <a:off x="457200" y="1295400"/>
            <a:ext cx="8229600" cy="5029200"/>
          </a:xfrm>
        </p:spPr>
        <p:txBody>
          <a:bodyPr>
            <a:normAutofit/>
          </a:bodyPr>
          <a:lstStyle/>
          <a:p>
            <a:pPr algn="ctr">
              <a:buFont typeface="Arial" charset="0"/>
              <a:buNone/>
            </a:pPr>
            <a:r>
              <a:rPr lang="en-US" sz="4400" b="1" dirty="0" smtClean="0">
                <a:solidFill>
                  <a:srgbClr val="C00000"/>
                </a:solidFill>
                <a:latin typeface="+mj-lt"/>
              </a:rPr>
              <a:t> </a:t>
            </a:r>
          </a:p>
          <a:p>
            <a:pPr algn="ctr">
              <a:buFont typeface="Arial" charset="0"/>
              <a:buNone/>
            </a:pPr>
            <a:r>
              <a:rPr lang="en-US" sz="4400" b="1" dirty="0" smtClean="0">
                <a:solidFill>
                  <a:srgbClr val="C00000"/>
                </a:solidFill>
                <a:latin typeface="+mj-lt"/>
              </a:rPr>
              <a:t>Liver dialysis in ACLF </a:t>
            </a:r>
          </a:p>
          <a:p>
            <a:pPr algn="ctr">
              <a:buFont typeface="Arial" charset="0"/>
              <a:buNone/>
            </a:pPr>
            <a:endParaRPr lang="en-US" sz="4400" dirty="0" smtClean="0">
              <a:solidFill>
                <a:srgbClr val="C00000"/>
              </a:solidFill>
              <a:latin typeface="+mj-lt"/>
            </a:endParaRPr>
          </a:p>
          <a:p>
            <a:pPr algn="ctr">
              <a:buFont typeface="Arial" charset="0"/>
              <a:buNone/>
            </a:pPr>
            <a:r>
              <a:rPr lang="en-US" sz="4400" dirty="0" smtClean="0">
                <a:solidFill>
                  <a:srgbClr val="C00000"/>
                </a:solidFill>
                <a:latin typeface="+mj-lt"/>
              </a:rPr>
              <a:t>				</a:t>
            </a:r>
            <a:endParaRPr lang="en-US" sz="4400" dirty="0" smtClean="0">
              <a:latin typeface="+mj-lt"/>
            </a:endParaRPr>
          </a:p>
        </p:txBody>
      </p:sp>
      <p:pic>
        <p:nvPicPr>
          <p:cNvPr id="148484" name="Picture 11" descr="ilbslogo"/>
          <p:cNvPicPr>
            <a:picLocks noChangeAspect="1" noChangeArrowheads="1"/>
          </p:cNvPicPr>
          <p:nvPr/>
        </p:nvPicPr>
        <p:blipFill>
          <a:blip r:embed="rId3" cstate="print"/>
          <a:srcRect/>
          <a:stretch>
            <a:fillRect/>
          </a:stretch>
        </p:blipFill>
        <p:spPr bwMode="auto">
          <a:xfrm>
            <a:off x="8153400" y="6000750"/>
            <a:ext cx="990600"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 descr="DSC02523_0.tmp"/>
          <p:cNvPicPr>
            <a:picLocks noChangeAspect="1"/>
          </p:cNvPicPr>
          <p:nvPr/>
        </p:nvPicPr>
        <p:blipFill>
          <a:blip r:embed="rId3" cstate="print"/>
          <a:srcRect/>
          <a:stretch>
            <a:fillRect/>
          </a:stretch>
        </p:blipFill>
        <p:spPr bwMode="auto">
          <a:xfrm>
            <a:off x="3352800" y="381000"/>
            <a:ext cx="4191000" cy="5943600"/>
          </a:xfrm>
          <a:prstGeom prst="rect">
            <a:avLst/>
          </a:prstGeom>
          <a:noFill/>
          <a:ln w="9525">
            <a:noFill/>
            <a:miter lim="800000"/>
            <a:headEnd/>
            <a:tailEnd/>
          </a:ln>
        </p:spPr>
      </p:pic>
      <p:sp>
        <p:nvSpPr>
          <p:cNvPr id="103427" name="TextBox 2"/>
          <p:cNvSpPr txBox="1">
            <a:spLocks noChangeArrowheads="1"/>
          </p:cNvSpPr>
          <p:nvPr/>
        </p:nvSpPr>
        <p:spPr bwMode="auto">
          <a:xfrm>
            <a:off x="685800" y="381000"/>
            <a:ext cx="2590800" cy="1570038"/>
          </a:xfrm>
          <a:prstGeom prst="rect">
            <a:avLst/>
          </a:prstGeom>
          <a:noFill/>
          <a:ln w="9525">
            <a:noFill/>
            <a:miter lim="800000"/>
            <a:headEnd/>
            <a:tailEnd/>
          </a:ln>
        </p:spPr>
        <p:txBody>
          <a:bodyPr>
            <a:spAutoFit/>
          </a:bodyPr>
          <a:lstStyle/>
          <a:p>
            <a:r>
              <a:rPr lang="en-US" sz="2400" b="1" dirty="0">
                <a:solidFill>
                  <a:srgbClr val="C00000"/>
                </a:solidFill>
                <a:latin typeface="Comic Sans MS" pitchFamily="66" charset="0"/>
              </a:rPr>
              <a:t>Liver Dialysis Treatment </a:t>
            </a:r>
          </a:p>
          <a:p>
            <a:r>
              <a:rPr lang="en-US" sz="2400" b="1" dirty="0">
                <a:solidFill>
                  <a:srgbClr val="C00000"/>
                </a:solidFill>
                <a:latin typeface="Comic Sans MS" pitchFamily="66" charset="0"/>
              </a:rPr>
              <a:t> at ILBS        (PROMETHUS)</a:t>
            </a:r>
            <a:endParaRPr lang="en-US" b="1" dirty="0">
              <a:solidFill>
                <a:srgbClr val="C00000"/>
              </a:solidFill>
              <a:latin typeface="Comic Sans MS" pitchFamily="66" charset="0"/>
            </a:endParaRPr>
          </a:p>
        </p:txBody>
      </p:sp>
      <p:pic>
        <p:nvPicPr>
          <p:cNvPr id="103428" name="Picture 11" descr="ilbslogo"/>
          <p:cNvPicPr>
            <a:picLocks noChangeAspect="1" noChangeArrowheads="1"/>
          </p:cNvPicPr>
          <p:nvPr/>
        </p:nvPicPr>
        <p:blipFill>
          <a:blip r:embed="rId4" cstate="print"/>
          <a:srcRect/>
          <a:stretch>
            <a:fillRect/>
          </a:stretch>
        </p:blipFill>
        <p:spPr bwMode="auto">
          <a:xfrm>
            <a:off x="8153400" y="6000750"/>
            <a:ext cx="990600"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214282" y="-71462"/>
            <a:ext cx="8229600" cy="895350"/>
          </a:xfrm>
        </p:spPr>
        <p:txBody>
          <a:bodyPr>
            <a:normAutofit/>
          </a:bodyPr>
          <a:lstStyle/>
          <a:p>
            <a:r>
              <a:rPr lang="en-US" b="1" dirty="0" smtClean="0">
                <a:solidFill>
                  <a:srgbClr val="C00000"/>
                </a:solidFill>
                <a:latin typeface="Calibri" pitchFamily="34" charset="0"/>
              </a:rPr>
              <a:t>         </a:t>
            </a:r>
            <a:r>
              <a:rPr lang="en-US" sz="3600" b="1" dirty="0" smtClean="0">
                <a:solidFill>
                  <a:srgbClr val="C00000"/>
                </a:solidFill>
                <a:latin typeface="Calibri" pitchFamily="34" charset="0"/>
              </a:rPr>
              <a:t>Liver dialysis (n=52) : MELD Score </a:t>
            </a:r>
          </a:p>
        </p:txBody>
      </p:sp>
      <p:graphicFrame>
        <p:nvGraphicFramePr>
          <p:cNvPr id="4" name="Content Placeholder 3"/>
          <p:cNvGraphicFramePr>
            <a:graphicFrameLocks noGrp="1"/>
          </p:cNvGraphicFramePr>
          <p:nvPr>
            <p:ph idx="1"/>
          </p:nvPr>
        </p:nvGraphicFramePr>
        <p:xfrm>
          <a:off x="357158" y="2143116"/>
          <a:ext cx="8229600" cy="4449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nvGraphicFramePr>
        <p:xfrm>
          <a:off x="428596" y="714356"/>
          <a:ext cx="8072494" cy="1354769"/>
        </p:xfrm>
        <a:graphic>
          <a:graphicData uri="http://schemas.openxmlformats.org/drawingml/2006/table">
            <a:tbl>
              <a:tblPr firstRow="1" bandRow="1">
                <a:tableStyleId>{284E427A-3D55-4303-BF80-6455036E1DE7}</a:tableStyleId>
              </a:tblPr>
              <a:tblGrid>
                <a:gridCol w="4036247"/>
                <a:gridCol w="4036247"/>
              </a:tblGrid>
              <a:tr h="338882">
                <a:tc gridSpan="2">
                  <a:txBody>
                    <a:bodyPr/>
                    <a:lstStyle/>
                    <a:p>
                      <a:r>
                        <a:rPr lang="en-US" sz="2000" baseline="0" dirty="0" smtClean="0">
                          <a:latin typeface="Comic Sans MS" pitchFamily="66" charset="0"/>
                        </a:rPr>
                        <a:t>   MELD  median  (range)  </a:t>
                      </a:r>
                      <a:endParaRPr lang="en-US" sz="2000" dirty="0">
                        <a:latin typeface="Comic Sans MS" pitchFamily="66" charset="0"/>
                      </a:endParaRPr>
                    </a:p>
                  </a:txBody>
                  <a:tcPr/>
                </a:tc>
                <a:tc hMerge="1">
                  <a:txBody>
                    <a:bodyPr/>
                    <a:lstStyle/>
                    <a:p>
                      <a:endParaRPr lang="en-US" dirty="0"/>
                    </a:p>
                  </a:txBody>
                  <a:tcPr/>
                </a:tc>
              </a:tr>
              <a:tr h="313275">
                <a:tc>
                  <a:txBody>
                    <a:bodyPr/>
                    <a:lstStyle/>
                    <a:p>
                      <a:r>
                        <a:rPr lang="en-US" sz="2000" dirty="0" smtClean="0">
                          <a:latin typeface="Comic Sans MS" pitchFamily="66" charset="0"/>
                        </a:rPr>
                        <a:t>Pre-dialysis</a:t>
                      </a:r>
                      <a:endParaRPr lang="en-US" sz="2000" dirty="0">
                        <a:latin typeface="Comic Sans MS" pitchFamily="66" charset="0"/>
                      </a:endParaRPr>
                    </a:p>
                  </a:txBody>
                  <a:tcPr>
                    <a:solidFill>
                      <a:srgbClr val="CCFF99"/>
                    </a:solidFill>
                  </a:tcPr>
                </a:tc>
                <a:tc>
                  <a:txBody>
                    <a:bodyPr/>
                    <a:lstStyle/>
                    <a:p>
                      <a:r>
                        <a:rPr lang="en-US" sz="2000" dirty="0" smtClean="0">
                          <a:latin typeface="Comic Sans MS" pitchFamily="66" charset="0"/>
                        </a:rPr>
                        <a:t>Post-dialysis (n=19)</a:t>
                      </a:r>
                      <a:endParaRPr lang="en-US" sz="2000" dirty="0">
                        <a:latin typeface="Comic Sans MS" pitchFamily="66" charset="0"/>
                      </a:endParaRPr>
                    </a:p>
                  </a:txBody>
                  <a:tcPr>
                    <a:solidFill>
                      <a:srgbClr val="CCFF99"/>
                    </a:solidFill>
                  </a:tcPr>
                </a:tc>
              </a:tr>
              <a:tr h="562289">
                <a:tc>
                  <a:txBody>
                    <a:bodyPr/>
                    <a:lstStyle/>
                    <a:p>
                      <a:r>
                        <a:rPr lang="en-US" sz="2000" dirty="0" smtClean="0">
                          <a:latin typeface="Comic Sans MS" pitchFamily="66" charset="0"/>
                        </a:rPr>
                        <a:t>35(</a:t>
                      </a:r>
                      <a:r>
                        <a:rPr lang="en-US" sz="2000" baseline="0" dirty="0" smtClean="0">
                          <a:latin typeface="Comic Sans MS" pitchFamily="66" charset="0"/>
                        </a:rPr>
                        <a:t> 12-57)</a:t>
                      </a:r>
                      <a:endParaRPr lang="en-US" sz="2000" dirty="0">
                        <a:latin typeface="Comic Sans MS" pitchFamily="66" charset="0"/>
                      </a:endParaRPr>
                    </a:p>
                  </a:txBody>
                  <a:tcPr>
                    <a:solidFill>
                      <a:srgbClr val="CCFF99"/>
                    </a:solidFill>
                  </a:tcPr>
                </a:tc>
                <a:tc>
                  <a:txBody>
                    <a:bodyPr/>
                    <a:lstStyle/>
                    <a:p>
                      <a:r>
                        <a:rPr lang="en-US" sz="2000" dirty="0" smtClean="0">
                          <a:latin typeface="Comic Sans MS" pitchFamily="66" charset="0"/>
                        </a:rPr>
                        <a:t>29 ( 13-47)</a:t>
                      </a:r>
                      <a:endParaRPr lang="en-US" sz="2000" dirty="0">
                        <a:latin typeface="Comic Sans MS" pitchFamily="66" charset="0"/>
                      </a:endParaRPr>
                    </a:p>
                  </a:txBody>
                  <a:tcPr>
                    <a:solidFill>
                      <a:srgbClr val="CCFF99"/>
                    </a:solidFill>
                  </a:tcPr>
                </a:tc>
              </a:tr>
            </a:tbl>
          </a:graphicData>
        </a:graphic>
      </p:graphicFrame>
      <p:pic>
        <p:nvPicPr>
          <p:cNvPr id="105477" name="Picture 11" descr="ilbslogo"/>
          <p:cNvPicPr>
            <a:picLocks noChangeAspect="1" noChangeArrowheads="1"/>
          </p:cNvPicPr>
          <p:nvPr/>
        </p:nvPicPr>
        <p:blipFill>
          <a:blip r:embed="rId4"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b="1" dirty="0" smtClean="0">
                <a:solidFill>
                  <a:srgbClr val="C00000"/>
                </a:solidFill>
              </a:rPr>
              <a:t>Talking points</a:t>
            </a:r>
          </a:p>
        </p:txBody>
      </p:sp>
      <p:sp>
        <p:nvSpPr>
          <p:cNvPr id="90115" name="Content Placeholder 2"/>
          <p:cNvSpPr>
            <a:spLocks noGrp="1"/>
          </p:cNvSpPr>
          <p:nvPr>
            <p:ph idx="1"/>
          </p:nvPr>
        </p:nvSpPr>
        <p:spPr>
          <a:xfrm>
            <a:off x="457200" y="1600200"/>
            <a:ext cx="8229600" cy="4997152"/>
          </a:xfrm>
          <a:ln>
            <a:noFill/>
          </a:ln>
        </p:spPr>
        <p:txBody>
          <a:bodyPr>
            <a:normAutofit fontScale="77500" lnSpcReduction="20000"/>
          </a:bodyPr>
          <a:lstStyle/>
          <a:p>
            <a:pPr>
              <a:buFont typeface="Arial" pitchFamily="34" charset="0"/>
              <a:buChar char="•"/>
              <a:defRPr/>
            </a:pPr>
            <a:r>
              <a:rPr lang="en-US" sz="3600" dirty="0" smtClean="0"/>
              <a:t>ALF vs. ACLF : Definition, Etiology 2014</a:t>
            </a:r>
          </a:p>
          <a:p>
            <a:pPr>
              <a:buFont typeface="Arial" pitchFamily="34" charset="0"/>
              <a:buChar char="•"/>
              <a:defRPr/>
            </a:pPr>
            <a:r>
              <a:rPr lang="en-US" sz="3600" dirty="0" smtClean="0"/>
              <a:t>Etiology, Natural History – 50-60% mortality</a:t>
            </a:r>
          </a:p>
          <a:p>
            <a:pPr>
              <a:buFont typeface="Arial" pitchFamily="34" charset="0"/>
              <a:buChar char="•"/>
              <a:defRPr/>
            </a:pPr>
            <a:r>
              <a:rPr lang="en-US" sz="3600" dirty="0" smtClean="0"/>
              <a:t>Diagnosis</a:t>
            </a:r>
          </a:p>
          <a:p>
            <a:pPr>
              <a:buFont typeface="Arial" pitchFamily="34" charset="0"/>
              <a:buChar char="•"/>
              <a:defRPr/>
            </a:pPr>
            <a:r>
              <a:rPr lang="en-US" sz="3600" dirty="0" smtClean="0">
                <a:solidFill>
                  <a:schemeClr val="bg1">
                    <a:lumMod val="50000"/>
                  </a:schemeClr>
                </a:solidFill>
              </a:rPr>
              <a:t>Treatment</a:t>
            </a:r>
          </a:p>
          <a:p>
            <a:pPr lvl="1">
              <a:buFont typeface="Arial" pitchFamily="34" charset="0"/>
              <a:buChar char="–"/>
              <a:defRPr/>
            </a:pPr>
            <a:r>
              <a:rPr lang="en-US" sz="3100" dirty="0" smtClean="0">
                <a:solidFill>
                  <a:schemeClr val="bg1">
                    <a:lumMod val="50000"/>
                  </a:schemeClr>
                </a:solidFill>
              </a:rPr>
              <a:t>Specific : HBV - </a:t>
            </a:r>
            <a:r>
              <a:rPr lang="en-US" sz="3100" dirty="0" err="1" smtClean="0">
                <a:solidFill>
                  <a:schemeClr val="bg1">
                    <a:lumMod val="50000"/>
                  </a:schemeClr>
                </a:solidFill>
              </a:rPr>
              <a:t>Tenofovir</a:t>
            </a:r>
            <a:r>
              <a:rPr lang="en-US" sz="3100" dirty="0" smtClean="0">
                <a:solidFill>
                  <a:schemeClr val="bg1">
                    <a:lumMod val="50000"/>
                  </a:schemeClr>
                </a:solidFill>
              </a:rPr>
              <a:t>,  Alcohol - Steroid</a:t>
            </a:r>
          </a:p>
          <a:p>
            <a:pPr lvl="1">
              <a:buFont typeface="Arial" pitchFamily="34" charset="0"/>
              <a:buChar char="–"/>
              <a:defRPr/>
            </a:pPr>
            <a:r>
              <a:rPr lang="en-US" sz="3100" dirty="0" smtClean="0">
                <a:solidFill>
                  <a:schemeClr val="bg1">
                    <a:lumMod val="50000"/>
                  </a:schemeClr>
                </a:solidFill>
              </a:rPr>
              <a:t>Complications</a:t>
            </a:r>
          </a:p>
          <a:p>
            <a:pPr lvl="2">
              <a:buFont typeface="Arial" pitchFamily="34" charset="0"/>
              <a:buChar char="•"/>
              <a:defRPr/>
            </a:pPr>
            <a:r>
              <a:rPr lang="en-US" sz="3100" dirty="0" smtClean="0">
                <a:solidFill>
                  <a:schemeClr val="bg1">
                    <a:lumMod val="50000"/>
                  </a:schemeClr>
                </a:solidFill>
              </a:rPr>
              <a:t>HE, Cerebral Edema</a:t>
            </a:r>
          </a:p>
          <a:p>
            <a:pPr lvl="2">
              <a:buFont typeface="Arial" pitchFamily="34" charset="0"/>
              <a:buChar char="•"/>
              <a:defRPr/>
            </a:pPr>
            <a:r>
              <a:rPr lang="en-US" sz="3100" dirty="0" smtClean="0">
                <a:solidFill>
                  <a:schemeClr val="bg1">
                    <a:lumMod val="50000"/>
                  </a:schemeClr>
                </a:solidFill>
              </a:rPr>
              <a:t>AKI, Infection/Sepsis</a:t>
            </a:r>
          </a:p>
          <a:p>
            <a:pPr lvl="2">
              <a:buFont typeface="Arial" pitchFamily="34" charset="0"/>
              <a:buChar char="•"/>
              <a:defRPr/>
            </a:pPr>
            <a:r>
              <a:rPr lang="en-US" sz="3100" dirty="0" smtClean="0">
                <a:solidFill>
                  <a:schemeClr val="bg1">
                    <a:lumMod val="50000"/>
                  </a:schemeClr>
                </a:solidFill>
              </a:rPr>
              <a:t>Role of GCSF</a:t>
            </a:r>
          </a:p>
          <a:p>
            <a:pPr lvl="1">
              <a:defRPr/>
            </a:pPr>
            <a:r>
              <a:rPr lang="en-US" sz="3100" dirty="0" smtClean="0">
                <a:solidFill>
                  <a:schemeClr val="bg1">
                    <a:lumMod val="50000"/>
                  </a:schemeClr>
                </a:solidFill>
              </a:rPr>
              <a:t>Liver Dialysis</a:t>
            </a:r>
          </a:p>
          <a:p>
            <a:pPr lvl="1">
              <a:defRPr/>
            </a:pPr>
            <a:r>
              <a:rPr lang="en-US" sz="3100" dirty="0" smtClean="0">
                <a:solidFill>
                  <a:schemeClr val="bg1">
                    <a:lumMod val="50000"/>
                  </a:schemeClr>
                </a:solidFill>
              </a:rPr>
              <a:t>Liver Regeneration</a:t>
            </a:r>
          </a:p>
          <a:p>
            <a:pPr lvl="1">
              <a:defRPr/>
            </a:pPr>
            <a:r>
              <a:rPr lang="en-US" sz="3100" dirty="0" smtClean="0">
                <a:solidFill>
                  <a:schemeClr val="bg1">
                    <a:lumMod val="50000"/>
                  </a:schemeClr>
                </a:solidFill>
              </a:rPr>
              <a:t>Liver Transplant</a:t>
            </a:r>
          </a:p>
          <a:p>
            <a:pPr lvl="1">
              <a:buNone/>
              <a:defRPr/>
            </a:pPr>
            <a:endParaRPr lang="en-US" sz="2400" dirty="0" smtClean="0"/>
          </a:p>
          <a:p>
            <a:pPr lvl="1">
              <a:buNone/>
              <a:defRPr/>
            </a:pPr>
            <a:endParaRPr lang="en-US" sz="2400" dirty="0" smtClean="0"/>
          </a:p>
        </p:txBody>
      </p:sp>
      <p:pic>
        <p:nvPicPr>
          <p:cNvPr id="4"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
        <p:nvSpPr>
          <p:cNvPr id="5" name="Rectangle 4"/>
          <p:cNvSpPr/>
          <p:nvPr/>
        </p:nvSpPr>
        <p:spPr>
          <a:xfrm>
            <a:off x="0" y="6488668"/>
            <a:ext cx="1273682" cy="369332"/>
          </a:xfrm>
          <a:prstGeom prst="rect">
            <a:avLst/>
          </a:prstGeom>
        </p:spPr>
        <p:txBody>
          <a:bodyPr wrap="none">
            <a:spAutoFit/>
          </a:bodyPr>
          <a:lstStyle/>
          <a:p>
            <a:r>
              <a:rPr lang="en-US" dirty="0" smtClean="0">
                <a:hlinkClick r:id="rId4"/>
              </a:rPr>
              <a:t>www.aclf.in</a:t>
            </a:r>
            <a:endParaRPr lang="en-US"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B07BC43-2180-4761-8442-42E7A3CE56E6}" type="slidenum">
              <a:rPr lang="en-US" smtClean="0">
                <a:solidFill>
                  <a:prstClr val="black">
                    <a:tint val="75000"/>
                  </a:prstClr>
                </a:solidFill>
              </a:rPr>
              <a:pPr>
                <a:defRPr/>
              </a:pPr>
              <a:t>60</a:t>
            </a:fld>
            <a:endParaRPr lang="en-US">
              <a:solidFill>
                <a:prstClr val="black">
                  <a:tint val="75000"/>
                </a:prstClr>
              </a:solidFill>
            </a:endParaRPr>
          </a:p>
        </p:txBody>
      </p:sp>
      <p:sp>
        <p:nvSpPr>
          <p:cNvPr id="7" name="Rectangle 6"/>
          <p:cNvSpPr/>
          <p:nvPr/>
        </p:nvSpPr>
        <p:spPr>
          <a:xfrm>
            <a:off x="152400" y="1371616"/>
            <a:ext cx="4495800" cy="914400"/>
          </a:xfrm>
          <a:prstGeom prst="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prstClr val="black"/>
                </a:solidFill>
              </a:rPr>
              <a:t>ACLF </a:t>
            </a:r>
          </a:p>
          <a:p>
            <a:pPr algn="ctr">
              <a:defRPr/>
            </a:pPr>
            <a:r>
              <a:rPr lang="en-US" sz="2800" b="1" dirty="0">
                <a:solidFill>
                  <a:prstClr val="black"/>
                </a:solidFill>
              </a:rPr>
              <a:t>MELD&gt;30</a:t>
            </a:r>
          </a:p>
        </p:txBody>
      </p:sp>
      <p:cxnSp>
        <p:nvCxnSpPr>
          <p:cNvPr id="11" name="Straight Arrow Connector 10"/>
          <p:cNvCxnSpPr/>
          <p:nvPr/>
        </p:nvCxnSpPr>
        <p:spPr>
          <a:xfrm flipH="1">
            <a:off x="533400" y="2286016"/>
            <a:ext cx="1981200" cy="2057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2581" name="TextBox 11"/>
          <p:cNvSpPr txBox="1">
            <a:spLocks noChangeArrowheads="1"/>
          </p:cNvSpPr>
          <p:nvPr/>
        </p:nvSpPr>
        <p:spPr bwMode="auto">
          <a:xfrm>
            <a:off x="152400" y="4267216"/>
            <a:ext cx="1600200" cy="646113"/>
          </a:xfrm>
          <a:prstGeom prst="rect">
            <a:avLst/>
          </a:prstGeom>
          <a:noFill/>
          <a:ln w="9525">
            <a:noFill/>
            <a:miter lim="800000"/>
            <a:headEnd/>
            <a:tailEnd/>
          </a:ln>
        </p:spPr>
        <p:txBody>
          <a:bodyPr>
            <a:spAutoFit/>
          </a:bodyPr>
          <a:lstStyle/>
          <a:p>
            <a:r>
              <a:rPr lang="en-US" b="1" dirty="0">
                <a:solidFill>
                  <a:prstClr val="black"/>
                </a:solidFill>
              </a:rPr>
              <a:t>LIVER DIALYSIS</a:t>
            </a:r>
          </a:p>
        </p:txBody>
      </p:sp>
      <p:sp>
        <p:nvSpPr>
          <p:cNvPr id="26" name="Rectangle 25"/>
          <p:cNvSpPr/>
          <p:nvPr/>
        </p:nvSpPr>
        <p:spPr>
          <a:xfrm>
            <a:off x="5181600" y="1371616"/>
            <a:ext cx="3657600" cy="990600"/>
          </a:xfrm>
          <a:prstGeom prst="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prstClr val="black"/>
                </a:solidFill>
              </a:rPr>
              <a:t>ACLF </a:t>
            </a:r>
          </a:p>
          <a:p>
            <a:pPr algn="ctr">
              <a:defRPr/>
            </a:pPr>
            <a:r>
              <a:rPr lang="en-US" sz="2800" b="1" dirty="0">
                <a:solidFill>
                  <a:prstClr val="black"/>
                </a:solidFill>
              </a:rPr>
              <a:t>MELD&lt;30</a:t>
            </a:r>
          </a:p>
        </p:txBody>
      </p:sp>
      <p:sp>
        <p:nvSpPr>
          <p:cNvPr id="27" name="Down Arrow 26"/>
          <p:cNvSpPr/>
          <p:nvPr/>
        </p:nvSpPr>
        <p:spPr>
          <a:xfrm>
            <a:off x="6553200" y="2362216"/>
            <a:ext cx="533400" cy="2362200"/>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 name="Rectangle 27"/>
          <p:cNvSpPr/>
          <p:nvPr/>
        </p:nvSpPr>
        <p:spPr>
          <a:xfrm>
            <a:off x="5410200" y="4724416"/>
            <a:ext cx="2971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2585" name="TextBox 28"/>
          <p:cNvSpPr txBox="1">
            <a:spLocks noChangeArrowheads="1"/>
          </p:cNvSpPr>
          <p:nvPr/>
        </p:nvSpPr>
        <p:spPr bwMode="auto">
          <a:xfrm>
            <a:off x="5486400" y="4800616"/>
            <a:ext cx="2819400" cy="400110"/>
          </a:xfrm>
          <a:prstGeom prst="rect">
            <a:avLst/>
          </a:prstGeom>
          <a:noFill/>
          <a:ln w="9525">
            <a:noFill/>
            <a:miter lim="800000"/>
            <a:headEnd/>
            <a:tailEnd/>
          </a:ln>
        </p:spPr>
        <p:txBody>
          <a:bodyPr>
            <a:spAutoFit/>
          </a:bodyPr>
          <a:lstStyle/>
          <a:p>
            <a:pPr algn="ctr"/>
            <a:r>
              <a:rPr lang="en-US" sz="2000" b="1" dirty="0" smtClean="0">
                <a:solidFill>
                  <a:prstClr val="black"/>
                </a:solidFill>
              </a:rPr>
              <a:t>LIVER TRANSPLANT</a:t>
            </a:r>
            <a:endParaRPr lang="en-US" sz="2000" b="1" dirty="0">
              <a:solidFill>
                <a:prstClr val="black"/>
              </a:solidFill>
            </a:endParaRPr>
          </a:p>
        </p:txBody>
      </p:sp>
      <p:cxnSp>
        <p:nvCxnSpPr>
          <p:cNvPr id="43" name="Elbow Connector 42"/>
          <p:cNvCxnSpPr/>
          <p:nvPr/>
        </p:nvCxnSpPr>
        <p:spPr>
          <a:xfrm>
            <a:off x="1676400" y="4419616"/>
            <a:ext cx="3733800" cy="106680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2587" name="TextBox 43"/>
          <p:cNvSpPr txBox="1">
            <a:spLocks noChangeArrowheads="1"/>
          </p:cNvSpPr>
          <p:nvPr/>
        </p:nvSpPr>
        <p:spPr bwMode="auto">
          <a:xfrm>
            <a:off x="2133600" y="3810016"/>
            <a:ext cx="2774950" cy="369888"/>
          </a:xfrm>
          <a:prstGeom prst="rect">
            <a:avLst/>
          </a:prstGeom>
          <a:noFill/>
          <a:ln w="9525">
            <a:noFill/>
            <a:miter lim="800000"/>
            <a:headEnd/>
            <a:tailEnd/>
          </a:ln>
        </p:spPr>
        <p:txBody>
          <a:bodyPr>
            <a:spAutoFit/>
          </a:bodyPr>
          <a:lstStyle/>
          <a:p>
            <a:r>
              <a:rPr lang="en-US" b="1">
                <a:solidFill>
                  <a:prstClr val="black"/>
                </a:solidFill>
              </a:rPr>
              <a:t>MELD SCORE &lt;30</a:t>
            </a:r>
          </a:p>
        </p:txBody>
      </p:sp>
      <p:sp>
        <p:nvSpPr>
          <p:cNvPr id="45" name="Oval 44"/>
          <p:cNvSpPr/>
          <p:nvPr/>
        </p:nvSpPr>
        <p:spPr>
          <a:xfrm>
            <a:off x="1752600" y="3657616"/>
            <a:ext cx="3276600" cy="609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2589" name="TextBox 12"/>
          <p:cNvSpPr txBox="1">
            <a:spLocks noChangeArrowheads="1"/>
          </p:cNvSpPr>
          <p:nvPr/>
        </p:nvSpPr>
        <p:spPr bwMode="auto">
          <a:xfrm>
            <a:off x="2500298" y="357166"/>
            <a:ext cx="5181600" cy="523220"/>
          </a:xfrm>
          <a:prstGeom prst="rect">
            <a:avLst/>
          </a:prstGeom>
          <a:noFill/>
          <a:ln w="9525">
            <a:noFill/>
            <a:miter lim="800000"/>
            <a:headEnd/>
            <a:tailEnd/>
          </a:ln>
        </p:spPr>
        <p:txBody>
          <a:bodyPr>
            <a:spAutoFit/>
          </a:bodyPr>
          <a:lstStyle/>
          <a:p>
            <a:r>
              <a:rPr lang="en-US" sz="2800" b="1" dirty="0">
                <a:solidFill>
                  <a:srgbClr val="C00000"/>
                </a:solidFill>
              </a:rPr>
              <a:t>ACLF : Liver Transplant Approach</a:t>
            </a:r>
          </a:p>
        </p:txBody>
      </p:sp>
      <p:pic>
        <p:nvPicPr>
          <p:cNvPr id="14"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
        <p:nvSpPr>
          <p:cNvPr id="15" name="TextBox 14"/>
          <p:cNvSpPr txBox="1"/>
          <p:nvPr/>
        </p:nvSpPr>
        <p:spPr>
          <a:xfrm>
            <a:off x="0" y="6581001"/>
            <a:ext cx="2716832" cy="276999"/>
          </a:xfrm>
          <a:prstGeom prst="rect">
            <a:avLst/>
          </a:prstGeom>
          <a:noFill/>
          <a:ln w="76200">
            <a:noFill/>
          </a:ln>
        </p:spPr>
        <p:txBody>
          <a:bodyPr wrap="square" rtlCol="0">
            <a:spAutoFit/>
          </a:bodyPr>
          <a:lstStyle/>
          <a:p>
            <a:r>
              <a:rPr lang="en-US" sz="1200" i="1" dirty="0" smtClean="0"/>
              <a:t>Concept slide based on Ling et al 2012</a:t>
            </a:r>
            <a:endParaRPr lang="en-US" sz="1200" i="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52600"/>
            <a:ext cx="7772400" cy="1143000"/>
          </a:xfrm>
        </p:spPr>
        <p:txBody>
          <a:bodyPr>
            <a:normAutofit fontScale="90000"/>
          </a:bodyPr>
          <a:lstStyle/>
          <a:p>
            <a:r>
              <a:rPr lang="en-US" b="1" dirty="0" smtClean="0">
                <a:solidFill>
                  <a:srgbClr val="C00000"/>
                </a:solidFill>
              </a:rPr>
              <a:t>Alternatives to liver transplant in ACLF</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Liver Regeneration</a:t>
            </a:r>
            <a:endParaRPr lang="en-US" b="1" dirty="0">
              <a:solidFill>
                <a:srgbClr val="C00000"/>
              </a:solidFill>
            </a:endParaRPr>
          </a:p>
        </p:txBody>
      </p:sp>
      <p:pic>
        <p:nvPicPr>
          <p:cNvPr id="3"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0" y="2643980"/>
            <a:ext cx="9143999" cy="3017267"/>
          </a:xfrm>
          <a:prstGeom prst="rect">
            <a:avLst/>
          </a:prstGeom>
          <a:noFill/>
          <a:ln w="9525">
            <a:noFill/>
            <a:miter lim="800000"/>
            <a:headEnd/>
            <a:tailEnd/>
          </a:ln>
        </p:spPr>
      </p:pic>
      <p:sp>
        <p:nvSpPr>
          <p:cNvPr id="4" name="Rectangle 3"/>
          <p:cNvSpPr/>
          <p:nvPr/>
        </p:nvSpPr>
        <p:spPr>
          <a:xfrm>
            <a:off x="0" y="2708920"/>
            <a:ext cx="914400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581001"/>
            <a:ext cx="3409529" cy="276999"/>
          </a:xfrm>
          <a:prstGeom prst="rect">
            <a:avLst/>
          </a:prstGeom>
        </p:spPr>
        <p:txBody>
          <a:bodyPr wrap="square">
            <a:spAutoFit/>
          </a:bodyPr>
          <a:lstStyle/>
          <a:p>
            <a:r>
              <a:rPr lang="en-GB" sz="1200" dirty="0"/>
              <a:t>Garg V et al., Gastroenterology 2012;142:505–512.</a:t>
            </a:r>
          </a:p>
        </p:txBody>
      </p:sp>
      <p:sp>
        <p:nvSpPr>
          <p:cNvPr id="6" name="TextBox 5"/>
          <p:cNvSpPr txBox="1"/>
          <p:nvPr/>
        </p:nvSpPr>
        <p:spPr>
          <a:xfrm>
            <a:off x="251520" y="2924944"/>
            <a:ext cx="3456384" cy="400110"/>
          </a:xfrm>
          <a:prstGeom prst="rect">
            <a:avLst/>
          </a:prstGeom>
          <a:solidFill>
            <a:srgbClr val="CCFF99"/>
          </a:solidFill>
        </p:spPr>
        <p:txBody>
          <a:bodyPr wrap="square" rtlCol="0">
            <a:spAutoFit/>
          </a:bodyPr>
          <a:lstStyle/>
          <a:p>
            <a:r>
              <a:rPr lang="en-US" sz="2000" b="1" dirty="0" smtClean="0"/>
              <a:t>Liver Regeneration by GCSF</a:t>
            </a:r>
            <a:endParaRPr lang="en-US" sz="2000" b="1" dirty="0"/>
          </a:p>
        </p:txBody>
      </p:sp>
      <p:pic>
        <p:nvPicPr>
          <p:cNvPr id="7" name="Picture 11" descr="ilbslogo"/>
          <p:cNvPicPr>
            <a:picLocks noChangeAspect="1" noChangeArrowheads="1"/>
          </p:cNvPicPr>
          <p:nvPr/>
        </p:nvPicPr>
        <p:blipFill>
          <a:blip r:embed="rId4"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1" descr="ilbslogo"/>
          <p:cNvPicPr>
            <a:picLocks noChangeAspect="1" noChangeArrowheads="1"/>
          </p:cNvPicPr>
          <p:nvPr/>
        </p:nvPicPr>
        <p:blipFill>
          <a:blip r:embed="rId3" cstate="print">
            <a:lum bright="70000" contrast="-70000"/>
          </a:blip>
          <a:srcRect t="4575"/>
          <a:stretch>
            <a:fillRect/>
          </a:stretch>
        </p:blipFill>
        <p:spPr bwMode="auto">
          <a:xfrm>
            <a:off x="7956550" y="5876925"/>
            <a:ext cx="990600" cy="819150"/>
          </a:xfrm>
          <a:prstGeom prst="rect">
            <a:avLst/>
          </a:prstGeom>
          <a:noFill/>
          <a:ln w="9525">
            <a:noFill/>
            <a:miter lim="800000"/>
            <a:headEnd/>
            <a:tailEnd/>
          </a:ln>
        </p:spPr>
      </p:pic>
      <p:pic>
        <p:nvPicPr>
          <p:cNvPr id="73731" name="Picture 2"/>
          <p:cNvPicPr>
            <a:picLocks noChangeAspect="1" noChangeArrowheads="1"/>
          </p:cNvPicPr>
          <p:nvPr/>
        </p:nvPicPr>
        <p:blipFill>
          <a:blip r:embed="rId4" cstate="print"/>
          <a:srcRect l="17203" b="20406"/>
          <a:stretch>
            <a:fillRect/>
          </a:stretch>
        </p:blipFill>
        <p:spPr bwMode="auto">
          <a:xfrm>
            <a:off x="2627313" y="3906838"/>
            <a:ext cx="3313112" cy="2951162"/>
          </a:xfrm>
          <a:prstGeom prst="rect">
            <a:avLst/>
          </a:prstGeom>
          <a:noFill/>
          <a:ln w="9525">
            <a:noFill/>
            <a:miter lim="800000"/>
            <a:headEnd/>
            <a:tailEnd/>
          </a:ln>
        </p:spPr>
      </p:pic>
      <p:sp>
        <p:nvSpPr>
          <p:cNvPr id="73732" name="Rectangle 4"/>
          <p:cNvSpPr>
            <a:spLocks noChangeArrowheads="1"/>
          </p:cNvSpPr>
          <p:nvPr/>
        </p:nvSpPr>
        <p:spPr bwMode="auto">
          <a:xfrm>
            <a:off x="-1233" y="0"/>
            <a:ext cx="9145265" cy="461665"/>
          </a:xfrm>
          <a:prstGeom prst="rect">
            <a:avLst/>
          </a:prstGeom>
          <a:noFill/>
          <a:ln w="9525">
            <a:noFill/>
            <a:miter lim="800000"/>
            <a:headEnd/>
            <a:tailEnd/>
          </a:ln>
        </p:spPr>
        <p:txBody>
          <a:bodyPr wrap="square">
            <a:spAutoFit/>
          </a:bodyPr>
          <a:lstStyle/>
          <a:p>
            <a:pPr algn="ctr"/>
            <a:r>
              <a:rPr lang="en-IN" sz="2400" b="1" dirty="0" smtClean="0">
                <a:solidFill>
                  <a:srgbClr val="C00000"/>
                </a:solidFill>
              </a:rPr>
              <a:t>G-CSF mobilizes </a:t>
            </a:r>
            <a:r>
              <a:rPr lang="en-IN" sz="2400" b="1" dirty="0">
                <a:solidFill>
                  <a:srgbClr val="C00000"/>
                </a:solidFill>
              </a:rPr>
              <a:t>CD34 </a:t>
            </a:r>
            <a:r>
              <a:rPr lang="en-IN" sz="2400" b="1" dirty="0" smtClean="0">
                <a:solidFill>
                  <a:srgbClr val="C00000"/>
                </a:solidFill>
              </a:rPr>
              <a:t>cells </a:t>
            </a:r>
            <a:r>
              <a:rPr lang="en-IN" sz="2400" b="1" dirty="0">
                <a:solidFill>
                  <a:srgbClr val="C00000"/>
                </a:solidFill>
              </a:rPr>
              <a:t>and </a:t>
            </a:r>
            <a:r>
              <a:rPr lang="en-IN" sz="2400" b="1" dirty="0" smtClean="0">
                <a:solidFill>
                  <a:srgbClr val="C00000"/>
                </a:solidFill>
              </a:rPr>
              <a:t>improves survival </a:t>
            </a:r>
            <a:r>
              <a:rPr lang="en-IN" sz="2400" b="1" dirty="0">
                <a:solidFill>
                  <a:srgbClr val="C00000"/>
                </a:solidFill>
              </a:rPr>
              <a:t>of </a:t>
            </a:r>
            <a:r>
              <a:rPr lang="en-IN" sz="2400" b="1" dirty="0" smtClean="0">
                <a:solidFill>
                  <a:srgbClr val="C00000"/>
                </a:solidFill>
              </a:rPr>
              <a:t>patients with ACLF</a:t>
            </a:r>
            <a:endParaRPr lang="en-IN" sz="2400" b="1" dirty="0">
              <a:solidFill>
                <a:srgbClr val="C00000"/>
              </a:solidFill>
            </a:endParaRPr>
          </a:p>
        </p:txBody>
      </p:sp>
      <p:sp>
        <p:nvSpPr>
          <p:cNvPr id="73733" name="TextBox 5"/>
          <p:cNvSpPr txBox="1">
            <a:spLocks noChangeArrowheads="1"/>
          </p:cNvSpPr>
          <p:nvPr/>
        </p:nvSpPr>
        <p:spPr bwMode="auto">
          <a:xfrm>
            <a:off x="0" y="6550025"/>
            <a:ext cx="2938462" cy="307975"/>
          </a:xfrm>
          <a:prstGeom prst="rect">
            <a:avLst/>
          </a:prstGeom>
          <a:noFill/>
          <a:ln w="9525">
            <a:noFill/>
            <a:miter lim="800000"/>
            <a:headEnd/>
            <a:tailEnd/>
          </a:ln>
        </p:spPr>
        <p:txBody>
          <a:bodyPr wrap="none">
            <a:spAutoFit/>
          </a:bodyPr>
          <a:lstStyle/>
          <a:p>
            <a:r>
              <a:rPr lang="en-IN" sz="1400" dirty="0" err="1"/>
              <a:t>Garg</a:t>
            </a:r>
            <a:r>
              <a:rPr lang="en-IN" sz="1400" dirty="0"/>
              <a:t> et al . Gastroenterology 2012</a:t>
            </a:r>
          </a:p>
        </p:txBody>
      </p:sp>
      <p:pic>
        <p:nvPicPr>
          <p:cNvPr id="73734" name="Picture 3"/>
          <p:cNvPicPr>
            <a:picLocks noChangeAspect="1" noChangeArrowheads="1"/>
          </p:cNvPicPr>
          <p:nvPr/>
        </p:nvPicPr>
        <p:blipFill>
          <a:blip r:embed="rId5" cstate="print"/>
          <a:srcRect/>
          <a:stretch>
            <a:fillRect/>
          </a:stretch>
        </p:blipFill>
        <p:spPr bwMode="auto">
          <a:xfrm>
            <a:off x="1259632" y="404664"/>
            <a:ext cx="7272039" cy="3318917"/>
          </a:xfrm>
          <a:prstGeom prst="rect">
            <a:avLst/>
          </a:prstGeom>
          <a:noFill/>
          <a:ln w="9525">
            <a:noFill/>
            <a:miter lim="800000"/>
            <a:headEnd/>
            <a:tailEnd/>
          </a:ln>
        </p:spPr>
      </p:pic>
      <p:sp>
        <p:nvSpPr>
          <p:cNvPr id="73735" name="TextBox 6"/>
          <p:cNvSpPr txBox="1">
            <a:spLocks noChangeArrowheads="1"/>
          </p:cNvSpPr>
          <p:nvPr/>
        </p:nvSpPr>
        <p:spPr bwMode="auto">
          <a:xfrm>
            <a:off x="381000" y="5029200"/>
            <a:ext cx="1752600" cy="923925"/>
          </a:xfrm>
          <a:prstGeom prst="rect">
            <a:avLst/>
          </a:prstGeom>
          <a:noFill/>
          <a:ln w="9525">
            <a:solidFill>
              <a:srgbClr val="FF0000"/>
            </a:solidFill>
            <a:miter lim="800000"/>
            <a:headEnd/>
            <a:tailEnd/>
          </a:ln>
        </p:spPr>
        <p:txBody>
          <a:bodyPr>
            <a:spAutoFit/>
          </a:bodyPr>
          <a:lstStyle/>
          <a:p>
            <a:r>
              <a:rPr lang="en-US" dirty="0"/>
              <a:t>300 mcg/d </a:t>
            </a:r>
            <a:r>
              <a:rPr lang="en-US" dirty="0" err="1"/>
              <a:t>sc</a:t>
            </a:r>
            <a:r>
              <a:rPr lang="en-US" dirty="0"/>
              <a:t>, 12 doses </a:t>
            </a:r>
            <a:r>
              <a:rPr lang="en-US" dirty="0" smtClean="0"/>
              <a:t>of </a:t>
            </a:r>
            <a:r>
              <a:rPr lang="en-US" dirty="0"/>
              <a:t>GCSF</a:t>
            </a:r>
          </a:p>
        </p:txBody>
      </p:sp>
      <p:sp>
        <p:nvSpPr>
          <p:cNvPr id="8" name="TextBox 7"/>
          <p:cNvSpPr txBox="1"/>
          <p:nvPr/>
        </p:nvSpPr>
        <p:spPr>
          <a:xfrm>
            <a:off x="6588224" y="4509120"/>
            <a:ext cx="1800200" cy="646331"/>
          </a:xfrm>
          <a:prstGeom prst="rect">
            <a:avLst/>
          </a:prstGeom>
          <a:noFill/>
          <a:ln>
            <a:solidFill>
              <a:srgbClr val="000099"/>
            </a:solidFill>
          </a:ln>
          <a:effectLst>
            <a:glow rad="63500">
              <a:schemeClr val="accent2">
                <a:satMod val="175000"/>
                <a:alpha val="40000"/>
              </a:schemeClr>
            </a:glow>
          </a:effectLst>
        </p:spPr>
        <p:txBody>
          <a:bodyPr wrap="square">
            <a:spAutoFit/>
          </a:bodyPr>
          <a:lstStyle/>
          <a:p>
            <a:pPr>
              <a:defRPr/>
            </a:pPr>
            <a:r>
              <a:rPr lang="en-US" dirty="0">
                <a:solidFill>
                  <a:prstClr val="black"/>
                </a:solidFill>
                <a:latin typeface="+mj-lt"/>
                <a:cs typeface="Arial" pitchFamily="34" charset="0"/>
              </a:rPr>
              <a:t>Untreated ACLF,  70% die in 2 </a:t>
            </a:r>
            <a:r>
              <a:rPr lang="en-US" dirty="0" err="1" smtClean="0">
                <a:solidFill>
                  <a:prstClr val="black"/>
                </a:solidFill>
                <a:latin typeface="+mj-lt"/>
                <a:cs typeface="Arial" pitchFamily="34" charset="0"/>
              </a:rPr>
              <a:t>mo</a:t>
            </a:r>
            <a:endParaRPr lang="en-US" dirty="0">
              <a:solidFill>
                <a:prstClr val="black"/>
              </a:solidFill>
              <a:latin typeface="+mj-lt"/>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04800" y="188913"/>
            <a:ext cx="8609013" cy="1143000"/>
          </a:xfrm>
        </p:spPr>
        <p:txBody>
          <a:bodyPr>
            <a:noAutofit/>
          </a:bodyPr>
          <a:lstStyle/>
          <a:p>
            <a:r>
              <a:rPr lang="en-US" sz="3200" b="1" i="1" dirty="0" smtClean="0">
                <a:solidFill>
                  <a:srgbClr val="C00000"/>
                </a:solidFill>
              </a:rPr>
              <a:t>In vivo </a:t>
            </a:r>
            <a:r>
              <a:rPr lang="en-US" sz="3200" b="1" dirty="0" smtClean="0">
                <a:solidFill>
                  <a:srgbClr val="C00000"/>
                </a:solidFill>
              </a:rPr>
              <a:t>liver regeneration  &amp; immune restoration: Role of G-CSF</a:t>
            </a:r>
            <a:endParaRPr lang="en-US" sz="3200" b="1" dirty="0" smtClean="0"/>
          </a:p>
        </p:txBody>
      </p:sp>
      <p:pic>
        <p:nvPicPr>
          <p:cNvPr id="74755" name="Picture 2"/>
          <p:cNvPicPr>
            <a:picLocks noGrp="1" noChangeAspect="1" noChangeArrowheads="1"/>
          </p:cNvPicPr>
          <p:nvPr>
            <p:ph idx="1"/>
          </p:nvPr>
        </p:nvPicPr>
        <p:blipFill>
          <a:blip r:embed="rId3" cstate="print"/>
          <a:srcRect t="3810" b="3810"/>
          <a:stretch>
            <a:fillRect/>
          </a:stretch>
        </p:blipFill>
        <p:spPr>
          <a:xfrm>
            <a:off x="1143000" y="1741760"/>
            <a:ext cx="6629400" cy="4927600"/>
          </a:xfrm>
        </p:spPr>
      </p:pic>
      <p:sp>
        <p:nvSpPr>
          <p:cNvPr id="5" name="TextBox 4"/>
          <p:cNvSpPr txBox="1"/>
          <p:nvPr/>
        </p:nvSpPr>
        <p:spPr>
          <a:xfrm>
            <a:off x="304800" y="1752600"/>
            <a:ext cx="1143000" cy="461963"/>
          </a:xfrm>
          <a:prstGeom prst="rect">
            <a:avLst/>
          </a:prstGeom>
          <a:solidFill>
            <a:schemeClr val="accent6">
              <a:lumMod val="40000"/>
              <a:lumOff val="60000"/>
            </a:schemeClr>
          </a:solidFill>
        </p:spPr>
        <p:txBody>
          <a:bodyPr>
            <a:spAutoFit/>
          </a:bodyPr>
          <a:lstStyle/>
          <a:p>
            <a:pPr algn="ctr">
              <a:defRPr/>
            </a:pPr>
            <a:r>
              <a:rPr lang="en-US" sz="2400" b="1" dirty="0">
                <a:latin typeface="+mj-lt"/>
                <a:cs typeface="Arial" pitchFamily="34" charset="0"/>
              </a:rPr>
              <a:t>G-CSF</a:t>
            </a:r>
          </a:p>
        </p:txBody>
      </p:sp>
      <p:cxnSp>
        <p:nvCxnSpPr>
          <p:cNvPr id="7" name="Straight Arrow Connector 6"/>
          <p:cNvCxnSpPr/>
          <p:nvPr/>
        </p:nvCxnSpPr>
        <p:spPr>
          <a:xfrm>
            <a:off x="914400" y="2438400"/>
            <a:ext cx="838200" cy="304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1600" y="2286000"/>
            <a:ext cx="4343400" cy="1981200"/>
          </a:xfrm>
          <a:prstGeom prst="straightConnector1">
            <a:avLst/>
          </a:prstGeom>
          <a:ln w="508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74759" name="Picture 11" descr="ilbslogo"/>
          <p:cNvPicPr>
            <a:picLocks noChangeAspect="1" noChangeArrowheads="1"/>
          </p:cNvPicPr>
          <p:nvPr/>
        </p:nvPicPr>
        <p:blipFill>
          <a:blip r:embed="rId4" cstate="print"/>
          <a:srcRect/>
          <a:stretch>
            <a:fillRect/>
          </a:stretch>
        </p:blipFill>
        <p:spPr bwMode="auto">
          <a:xfrm>
            <a:off x="8593138" y="6381750"/>
            <a:ext cx="550862" cy="476250"/>
          </a:xfrm>
          <a:prstGeom prst="rect">
            <a:avLst/>
          </a:prstGeom>
          <a:noFill/>
          <a:ln w="9525">
            <a:noFill/>
            <a:miter lim="800000"/>
            <a:headEnd/>
            <a:tailEnd/>
          </a:ln>
        </p:spPr>
      </p:pic>
      <p:sp>
        <p:nvSpPr>
          <p:cNvPr id="74760" name="TextBox 7"/>
          <p:cNvSpPr txBox="1">
            <a:spLocks noChangeArrowheads="1"/>
          </p:cNvSpPr>
          <p:nvPr/>
        </p:nvSpPr>
        <p:spPr bwMode="auto">
          <a:xfrm>
            <a:off x="0" y="4724400"/>
            <a:ext cx="1116013" cy="461963"/>
          </a:xfrm>
          <a:prstGeom prst="rect">
            <a:avLst/>
          </a:prstGeom>
          <a:solidFill>
            <a:srgbClr val="FFC000"/>
          </a:solidFill>
          <a:ln w="9525">
            <a:noFill/>
            <a:miter lim="800000"/>
            <a:headEnd/>
            <a:tailEnd/>
          </a:ln>
        </p:spPr>
        <p:txBody>
          <a:bodyPr>
            <a:spAutoFit/>
          </a:bodyPr>
          <a:lstStyle/>
          <a:p>
            <a:r>
              <a:rPr lang="en-US" sz="1200" dirty="0"/>
              <a:t>Macrophages/ Monocytes</a:t>
            </a:r>
          </a:p>
        </p:txBody>
      </p:sp>
      <p:cxnSp>
        <p:nvCxnSpPr>
          <p:cNvPr id="10" name="Straight Arrow Connector 9"/>
          <p:cNvCxnSpPr/>
          <p:nvPr/>
        </p:nvCxnSpPr>
        <p:spPr>
          <a:xfrm rot="5400000">
            <a:off x="-633413" y="3424238"/>
            <a:ext cx="2320925" cy="25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11188" y="4365625"/>
            <a:ext cx="838200" cy="304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5"/>
          <p:cNvSpPr txBox="1">
            <a:spLocks noChangeArrowheads="1"/>
          </p:cNvSpPr>
          <p:nvPr/>
        </p:nvSpPr>
        <p:spPr bwMode="auto">
          <a:xfrm>
            <a:off x="0" y="6623765"/>
            <a:ext cx="2938462" cy="307975"/>
          </a:xfrm>
          <a:prstGeom prst="rect">
            <a:avLst/>
          </a:prstGeom>
          <a:noFill/>
          <a:ln w="9525">
            <a:noFill/>
            <a:miter lim="800000"/>
            <a:headEnd/>
            <a:tailEnd/>
          </a:ln>
        </p:spPr>
        <p:txBody>
          <a:bodyPr wrap="none">
            <a:spAutoFit/>
          </a:bodyPr>
          <a:lstStyle/>
          <a:p>
            <a:r>
              <a:rPr lang="en-IN" sz="1400" dirty="0" err="1"/>
              <a:t>Garg</a:t>
            </a:r>
            <a:r>
              <a:rPr lang="en-IN" sz="1400" dirty="0"/>
              <a:t> et al . Gastroenterology 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G-CSF + </a:t>
            </a:r>
            <a:r>
              <a:rPr lang="en-US" b="1" dirty="0" err="1" smtClean="0">
                <a:solidFill>
                  <a:srgbClr val="C00000"/>
                </a:solidFill>
              </a:rPr>
              <a:t>Erythropoeitin</a:t>
            </a:r>
            <a:endParaRPr lang="en-US" b="1" dirty="0">
              <a:solidFill>
                <a:srgbClr val="C00000"/>
              </a:solidFill>
            </a:endParaRPr>
          </a:p>
        </p:txBody>
      </p:sp>
      <p:pic>
        <p:nvPicPr>
          <p:cNvPr id="3"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Probability of sepsis in Decompensated cirrhosis</a:t>
            </a:r>
            <a:endParaRPr lang="en-US" dirty="0">
              <a:solidFill>
                <a:srgbClr val="C00000"/>
              </a:solidFill>
            </a:endParaRPr>
          </a:p>
        </p:txBody>
      </p:sp>
      <p:pic>
        <p:nvPicPr>
          <p:cNvPr id="4" name="Content Placeholder 3"/>
          <p:cNvPicPr>
            <a:picLocks noGrp="1"/>
          </p:cNvPicPr>
          <p:nvPr>
            <p:ph idx="1"/>
          </p:nvPr>
        </p:nvPicPr>
        <p:blipFill>
          <a:blip r:embed="rId2" cstate="print">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r="6206"/>
          <a:stretch>
            <a:fillRect/>
          </a:stretch>
        </p:blipFill>
        <p:spPr bwMode="auto">
          <a:xfrm>
            <a:off x="1600200" y="1600200"/>
            <a:ext cx="5623917" cy="4800600"/>
          </a:xfrm>
          <a:prstGeom prst="rect">
            <a:avLst/>
          </a:prstGeom>
          <a:noFill/>
          <a:ln>
            <a:noFill/>
          </a:ln>
        </p:spPr>
      </p:pic>
      <p:sp>
        <p:nvSpPr>
          <p:cNvPr id="5" name="Rectangle 4"/>
          <p:cNvSpPr/>
          <p:nvPr/>
        </p:nvSpPr>
        <p:spPr>
          <a:xfrm>
            <a:off x="0" y="6248400"/>
            <a:ext cx="2912849" cy="369332"/>
          </a:xfrm>
          <a:prstGeom prst="rect">
            <a:avLst/>
          </a:prstGeom>
        </p:spPr>
        <p:txBody>
          <a:bodyPr wrap="none">
            <a:spAutoFit/>
          </a:bodyPr>
          <a:lstStyle/>
          <a:p>
            <a:r>
              <a:rPr lang="en-US" dirty="0" err="1" smtClean="0"/>
              <a:t>Chandan</a:t>
            </a:r>
            <a:r>
              <a:rPr lang="en-US" dirty="0" smtClean="0"/>
              <a:t> et al (under review)</a:t>
            </a:r>
            <a:endParaRPr lang="en-US" dirty="0"/>
          </a:p>
        </p:txBody>
      </p:sp>
      <p:pic>
        <p:nvPicPr>
          <p:cNvPr id="6" name="Picture 11" descr="ilbslogo"/>
          <p:cNvPicPr>
            <a:picLocks noChangeAspect="1" noChangeArrowheads="1"/>
          </p:cNvPicPr>
          <p:nvPr/>
        </p:nvPicPr>
        <p:blipFill>
          <a:blip r:embed="rId3" cstate="print"/>
          <a:srcRect/>
          <a:stretch>
            <a:fillRect/>
          </a:stretch>
        </p:blipFill>
        <p:spPr bwMode="auto">
          <a:xfrm>
            <a:off x="8593138" y="6381750"/>
            <a:ext cx="550862" cy="47625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29600" cy="1143000"/>
          </a:xfrm>
        </p:spPr>
        <p:txBody>
          <a:bodyPr/>
          <a:lstStyle/>
          <a:p>
            <a:r>
              <a:rPr lang="en-US" b="1" dirty="0" smtClean="0">
                <a:solidFill>
                  <a:srgbClr val="C00000"/>
                </a:solidFill>
              </a:rPr>
              <a:t>Transplant free survival</a:t>
            </a:r>
            <a:endParaRPr lang="en-US" b="1" dirty="0">
              <a:solidFill>
                <a:srgbClr val="C00000"/>
              </a:solidFill>
            </a:endParaRPr>
          </a:p>
        </p:txBody>
      </p:sp>
      <p:pic>
        <p:nvPicPr>
          <p:cNvPr id="4" name="Picture 3"/>
          <p:cNvPicPr/>
          <p:nvPr/>
        </p:nvPicPr>
        <p:blipFill>
          <a:blip r:embed="rId3" cstate="print"/>
          <a:srcRect l="3250" t="7233" r="5927"/>
          <a:stretch>
            <a:fillRect/>
          </a:stretch>
        </p:blipFill>
        <p:spPr bwMode="auto">
          <a:xfrm>
            <a:off x="0" y="1124744"/>
            <a:ext cx="9144000" cy="5733256"/>
          </a:xfrm>
          <a:prstGeom prst="rect">
            <a:avLst/>
          </a:prstGeom>
          <a:noFill/>
          <a:ln w="9525">
            <a:noFill/>
            <a:miter lim="800000"/>
            <a:headEnd/>
            <a:tailEnd/>
          </a:ln>
        </p:spPr>
      </p:pic>
      <p:sp>
        <p:nvSpPr>
          <p:cNvPr id="30722" name="Text Box 2"/>
          <p:cNvSpPr txBox="1">
            <a:spLocks noChangeArrowheads="1"/>
          </p:cNvSpPr>
          <p:nvPr/>
        </p:nvSpPr>
        <p:spPr bwMode="auto">
          <a:xfrm>
            <a:off x="4495800" y="2590800"/>
            <a:ext cx="685800" cy="304800"/>
          </a:xfrm>
          <a:prstGeom prst="rect">
            <a:avLst/>
          </a:prstGeom>
          <a:solidFill>
            <a:srgbClr val="DAEEF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68.9%</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30723" name="Text Box 3"/>
          <p:cNvSpPr txBox="1">
            <a:spLocks noChangeArrowheads="1"/>
          </p:cNvSpPr>
          <p:nvPr/>
        </p:nvSpPr>
        <p:spPr bwMode="auto">
          <a:xfrm>
            <a:off x="4495800" y="4048125"/>
            <a:ext cx="638175" cy="295275"/>
          </a:xfrm>
          <a:prstGeom prst="rect">
            <a:avLst/>
          </a:prstGeom>
          <a:solidFill>
            <a:srgbClr val="DAEEF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46.2%</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5715000" y="2362200"/>
            <a:ext cx="990600" cy="381000"/>
          </a:xfrm>
          <a:prstGeom prst="rect">
            <a:avLst/>
          </a:prstGeom>
          <a:noFill/>
        </p:spPr>
        <p:txBody>
          <a:bodyPr wrap="square" rtlCol="0">
            <a:spAutoFit/>
          </a:bodyPr>
          <a:lstStyle/>
          <a:p>
            <a:r>
              <a:rPr lang="en-US" b="1" dirty="0" smtClean="0"/>
              <a:t>P=0.04</a:t>
            </a:r>
            <a:endParaRPr lang="en-US" b="1" dirty="0"/>
          </a:p>
        </p:txBody>
      </p:sp>
      <p:sp>
        <p:nvSpPr>
          <p:cNvPr id="8" name="TextBox 7"/>
          <p:cNvSpPr txBox="1"/>
          <p:nvPr/>
        </p:nvSpPr>
        <p:spPr>
          <a:xfrm>
            <a:off x="0" y="6581001"/>
            <a:ext cx="2767136" cy="307777"/>
          </a:xfrm>
          <a:prstGeom prst="rect">
            <a:avLst/>
          </a:prstGeom>
          <a:noFill/>
          <a:ln w="76200">
            <a:noFill/>
          </a:ln>
        </p:spPr>
        <p:txBody>
          <a:bodyPr wrap="square" rtlCol="0">
            <a:spAutoFit/>
          </a:bodyPr>
          <a:lstStyle/>
          <a:p>
            <a:r>
              <a:rPr lang="en-US" sz="1400" i="1" dirty="0" smtClean="0"/>
              <a:t>Kumar C et al unpublished data</a:t>
            </a:r>
            <a:endParaRPr lang="en-US" sz="1400" i="1" dirty="0"/>
          </a:p>
        </p:txBody>
      </p:sp>
      <p:pic>
        <p:nvPicPr>
          <p:cNvPr id="9" name="Picture 11" descr="ilbslogo"/>
          <p:cNvPicPr>
            <a:picLocks noChangeAspect="1" noChangeArrowheads="1"/>
          </p:cNvPicPr>
          <p:nvPr/>
        </p:nvPicPr>
        <p:blipFill>
          <a:blip r:embed="rId4"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normAutofit fontScale="90000"/>
          </a:bodyPr>
          <a:lstStyle/>
          <a:p>
            <a:r>
              <a:rPr lang="en-US" altLang="zh-CN" smtClean="0"/>
              <a:t>Liver transplantation: The final savior</a:t>
            </a:r>
          </a:p>
        </p:txBody>
      </p:sp>
      <p:pic>
        <p:nvPicPr>
          <p:cNvPr id="90115" name="Picture 2" descr="http://rds.yahoo.com/_ylt=A9G_Rq97mc1GM2EBpl2jzbkF/SIG=13dtlq53p/EXP=1187965691/**http%3A/www.debakeydepartmentofsurgery.org/home/content_images/fellows_liver_overview2.jpg"/>
          <p:cNvPicPr>
            <a:picLocks noChangeAspect="1" noChangeArrowheads="1"/>
          </p:cNvPicPr>
          <p:nvPr/>
        </p:nvPicPr>
        <p:blipFill>
          <a:blip r:embed="rId3" cstate="print"/>
          <a:srcRect/>
          <a:stretch>
            <a:fillRect/>
          </a:stretch>
        </p:blipFill>
        <p:spPr bwMode="auto">
          <a:xfrm>
            <a:off x="1295400" y="1828800"/>
            <a:ext cx="6523038" cy="4495800"/>
          </a:xfrm>
          <a:prstGeom prst="rect">
            <a:avLst/>
          </a:prstGeom>
          <a:noFill/>
          <a:ln w="9525">
            <a:noFill/>
            <a:miter lim="800000"/>
            <a:headEnd/>
            <a:tailEnd/>
          </a:ln>
        </p:spPr>
      </p:pic>
      <p:pic>
        <p:nvPicPr>
          <p:cNvPr id="90116" name="Picture 11" descr="ilbslogo"/>
          <p:cNvPicPr>
            <a:picLocks noChangeAspect="1" noChangeArrowheads="1"/>
          </p:cNvPicPr>
          <p:nvPr/>
        </p:nvPicPr>
        <p:blipFill>
          <a:blip r:embed="rId4" cstate="print"/>
          <a:srcRect/>
          <a:stretch>
            <a:fillRect/>
          </a:stretch>
        </p:blipFill>
        <p:spPr bwMode="auto">
          <a:xfrm>
            <a:off x="8458200" y="6264275"/>
            <a:ext cx="685800" cy="593725"/>
          </a:xfrm>
          <a:prstGeom prst="rect">
            <a:avLst/>
          </a:prstGeom>
          <a:noFill/>
          <a:ln w="9525">
            <a:noFill/>
            <a:miter lim="800000"/>
            <a:headEnd/>
            <a:tailEnd/>
          </a:ln>
        </p:spPr>
      </p:pic>
      <p:sp>
        <p:nvSpPr>
          <p:cNvPr id="90117" name="Rectangle 4"/>
          <p:cNvSpPr>
            <a:spLocks noChangeArrowheads="1"/>
          </p:cNvSpPr>
          <p:nvPr/>
        </p:nvSpPr>
        <p:spPr bwMode="auto">
          <a:xfrm>
            <a:off x="1143000" y="6488113"/>
            <a:ext cx="1509713" cy="369887"/>
          </a:xfrm>
          <a:prstGeom prst="rect">
            <a:avLst/>
          </a:prstGeom>
          <a:noFill/>
          <a:ln w="9525">
            <a:noFill/>
            <a:miter lim="800000"/>
            <a:headEnd/>
            <a:tailEnd/>
          </a:ln>
        </p:spPr>
        <p:txBody>
          <a:bodyPr wrap="none">
            <a:spAutoFit/>
          </a:bodyPr>
          <a:lstStyle/>
          <a:p>
            <a:pPr>
              <a:spcBef>
                <a:spcPct val="50000"/>
              </a:spcBef>
            </a:pPr>
            <a:r>
              <a:rPr lang="en-US" altLang="zh-CN" b="1">
                <a:solidFill>
                  <a:srgbClr val="CC0000"/>
                </a:solidFill>
                <a:hlinkClick r:id="rId5"/>
              </a:rPr>
              <a:t>www.aclf.in</a:t>
            </a:r>
            <a:r>
              <a:rPr lang="en-US" altLang="zh-CN"/>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86" name="Group 130"/>
          <p:cNvGraphicFramePr>
            <a:graphicFrameLocks noGrp="1"/>
          </p:cNvGraphicFramePr>
          <p:nvPr>
            <p:ph type="tbl" idx="1"/>
          </p:nvPr>
        </p:nvGraphicFramePr>
        <p:xfrm>
          <a:off x="179389" y="1371600"/>
          <a:ext cx="8964611" cy="4975225"/>
        </p:xfrm>
        <a:graphic>
          <a:graphicData uri="http://schemas.openxmlformats.org/drawingml/2006/table">
            <a:tbl>
              <a:tblPr/>
              <a:tblGrid>
                <a:gridCol w="2660391"/>
                <a:gridCol w="1300172"/>
                <a:gridCol w="2020786"/>
                <a:gridCol w="1660479"/>
                <a:gridCol w="1322783"/>
              </a:tblGrid>
              <a:tr h="1368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200" b="0" i="0" u="none" strike="noStrike" cap="none" normalizeH="0" baseline="0" dirty="0" smtClean="0">
                        <a:ln>
                          <a:noFill/>
                        </a:ln>
                        <a:solidFill>
                          <a:schemeClr val="tx1"/>
                        </a:solidFill>
                        <a:effectLst/>
                        <a:latin typeface="Calibri"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Calibri" pitchFamily="34" charset="0"/>
                          <a:ea typeface="新細明體" pitchFamily="18" charset="-120"/>
                        </a:rPr>
                        <a:t>FHF</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Calibri" pitchFamily="34" charset="0"/>
                          <a:ea typeface="新細明體" pitchFamily="18" charset="-120"/>
                        </a:rPr>
                        <a:t>(n=37)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Calibri" pitchFamily="34" charset="0"/>
                          <a:ea typeface="新細明體" pitchFamily="18" charset="-120"/>
                        </a:rPr>
                        <a:t>Acute exacerbation of HBV (n=50)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Calibri" pitchFamily="34" charset="0"/>
                          <a:ea typeface="新細明體" pitchFamily="18" charset="-120"/>
                        </a:rPr>
                        <a:t>Cirrhosis with  AD (n=99)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Calibri" pitchFamily="34" charset="0"/>
                          <a:ea typeface="新細明體" pitchFamily="18" charset="-120"/>
                        </a:rPr>
                        <a:t>Cirrhosis (n=301)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Early complication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Calibri" pitchFamily="34" charset="0"/>
                          <a:ea typeface="新細明體" pitchFamily="18" charset="-12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Calibri" pitchFamily="34" charset="0"/>
                          <a:ea typeface="新細明體" pitchFamily="18" charset="-12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Calibri" pitchFamily="34" charset="0"/>
                          <a:ea typeface="新細明體" pitchFamily="18" charset="-12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52.5%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Post-op hemodialysis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ICU days &gt; (median)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Calibri" pitchFamily="34" charset="0"/>
                          <a:ea typeface="新細明體" pitchFamily="18" charset="-12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Hospital mortality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Calibri" pitchFamily="34" charset="0"/>
                          <a:ea typeface="新細明體" pitchFamily="18" charset="-12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One-year overall survival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Calibri" pitchFamily="34" charset="0"/>
                          <a:ea typeface="新細明體" pitchFamily="18" charset="-12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Five-year overall survival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Calibri" pitchFamily="34" charset="0"/>
                          <a:ea typeface="新細明體" pitchFamily="18" charset="-12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Calibri" pitchFamily="34" charset="0"/>
                          <a:ea typeface="新細明體" pitchFamily="18" charset="-120"/>
                        </a:rPr>
                        <a:t>90.5%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Calibri" pitchFamily="34" charset="0"/>
                          <a:ea typeface="新細明體" pitchFamily="18" charset="-120"/>
                        </a:rPr>
                        <a:t>79.3%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588" name="Text Box 132"/>
          <p:cNvSpPr txBox="1">
            <a:spLocks noChangeArrowheads="1"/>
          </p:cNvSpPr>
          <p:nvPr/>
        </p:nvSpPr>
        <p:spPr bwMode="auto">
          <a:xfrm>
            <a:off x="1332149" y="0"/>
            <a:ext cx="7097504" cy="1015663"/>
          </a:xfrm>
          <a:prstGeom prst="rect">
            <a:avLst/>
          </a:prstGeom>
          <a:noFill/>
          <a:ln w="9525">
            <a:noFill/>
            <a:miter lim="800000"/>
            <a:headEnd/>
            <a:tailEnd/>
          </a:ln>
          <a:effectLst/>
        </p:spPr>
        <p:txBody>
          <a:bodyPr wrap="square">
            <a:spAutoFit/>
          </a:bodyPr>
          <a:lstStyle/>
          <a:p>
            <a:pPr algn="ctr"/>
            <a:r>
              <a:rPr lang="en-US" altLang="zh-TW" sz="3600" b="1" dirty="0" smtClean="0">
                <a:solidFill>
                  <a:srgbClr val="C00000"/>
                </a:solidFill>
                <a:latin typeface="Calibri" pitchFamily="34" charset="0"/>
              </a:rPr>
              <a:t>Transplant Data from </a:t>
            </a:r>
            <a:r>
              <a:rPr lang="en-US" altLang="zh-TW" sz="3600" b="1" dirty="0" err="1" smtClean="0">
                <a:solidFill>
                  <a:srgbClr val="C00000"/>
                </a:solidFill>
                <a:latin typeface="Calibri" pitchFamily="34" charset="0"/>
              </a:rPr>
              <a:t>HongKong</a:t>
            </a:r>
            <a:endParaRPr lang="en-US" altLang="zh-TW" sz="3600" b="1" dirty="0" smtClean="0">
              <a:solidFill>
                <a:srgbClr val="C00000"/>
              </a:solidFill>
              <a:latin typeface="Calibri" pitchFamily="34" charset="0"/>
            </a:endParaRPr>
          </a:p>
          <a:p>
            <a:pPr algn="ctr"/>
            <a:r>
              <a:rPr lang="en-US" altLang="zh-TW" sz="2400" dirty="0" smtClean="0">
                <a:latin typeface="Calibri" pitchFamily="34" charset="0"/>
              </a:rPr>
              <a:t>Fan ST et al., </a:t>
            </a:r>
            <a:r>
              <a:rPr lang="en-US" altLang="zh-TW" sz="2400" dirty="0" err="1" smtClean="0">
                <a:latin typeface="Calibri" pitchFamily="34" charset="0"/>
              </a:rPr>
              <a:t>Hepatol</a:t>
            </a:r>
            <a:r>
              <a:rPr lang="en-US" altLang="zh-TW" sz="2400" dirty="0" smtClean="0">
                <a:latin typeface="Calibri" pitchFamily="34" charset="0"/>
              </a:rPr>
              <a:t> </a:t>
            </a:r>
            <a:r>
              <a:rPr lang="en-US" altLang="zh-TW" sz="2400" dirty="0" err="1" smtClean="0">
                <a:latin typeface="Calibri" pitchFamily="34" charset="0"/>
              </a:rPr>
              <a:t>Int</a:t>
            </a:r>
            <a:r>
              <a:rPr lang="en-US" altLang="zh-TW" sz="2400" dirty="0" smtClean="0">
                <a:latin typeface="Calibri" pitchFamily="34" charset="0"/>
              </a:rPr>
              <a:t> 2009</a:t>
            </a:r>
            <a:endParaRPr lang="en-US" altLang="zh-TW" sz="3200" dirty="0">
              <a:latin typeface="Calibri" pitchFamily="34" charset="0"/>
            </a:endParaRPr>
          </a:p>
        </p:txBody>
      </p:sp>
      <p:sp>
        <p:nvSpPr>
          <p:cNvPr id="5" name="Oval 4"/>
          <p:cNvSpPr/>
          <p:nvPr/>
        </p:nvSpPr>
        <p:spPr>
          <a:xfrm>
            <a:off x="3059832" y="5589240"/>
            <a:ext cx="914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6" name="Oval 5"/>
          <p:cNvSpPr/>
          <p:nvPr/>
        </p:nvSpPr>
        <p:spPr>
          <a:xfrm>
            <a:off x="4716016" y="3284984"/>
            <a:ext cx="914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7" name="Oval 6"/>
          <p:cNvSpPr/>
          <p:nvPr/>
        </p:nvSpPr>
        <p:spPr>
          <a:xfrm>
            <a:off x="4788024" y="5589240"/>
            <a:ext cx="914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pic>
        <p:nvPicPr>
          <p:cNvPr id="8"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1"/>
          <p:cNvSpPr>
            <a:spLocks noGrp="1"/>
          </p:cNvSpPr>
          <p:nvPr>
            <p:ph type="dt" sz="quarter" idx="10"/>
          </p:nvPr>
        </p:nvSpPr>
        <p:spPr>
          <a:noFill/>
        </p:spPr>
        <p:txBody>
          <a:bodyPr/>
          <a:lstStyle/>
          <a:p>
            <a:endParaRPr lang="en-US" smtClean="0"/>
          </a:p>
        </p:txBody>
      </p:sp>
      <p:sp>
        <p:nvSpPr>
          <p:cNvPr id="91138" name="Text Box 2"/>
          <p:cNvSpPr txBox="1">
            <a:spLocks noChangeArrowheads="1"/>
          </p:cNvSpPr>
          <p:nvPr/>
        </p:nvSpPr>
        <p:spPr bwMode="auto">
          <a:xfrm>
            <a:off x="1371600" y="228600"/>
            <a:ext cx="7548563" cy="57943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dirty="0">
                <a:solidFill>
                  <a:srgbClr val="C00000"/>
                </a:solidFill>
                <a:latin typeface="Arial"/>
                <a:cs typeface="+mn-cs"/>
              </a:rPr>
              <a:t>Liver Failure : Time Line !!</a:t>
            </a:r>
          </a:p>
        </p:txBody>
      </p:sp>
      <p:sp>
        <p:nvSpPr>
          <p:cNvPr id="91139" name="Line 3"/>
          <p:cNvSpPr>
            <a:spLocks noChangeShapeType="1"/>
          </p:cNvSpPr>
          <p:nvPr/>
        </p:nvSpPr>
        <p:spPr bwMode="auto">
          <a:xfrm>
            <a:off x="1368425" y="3019425"/>
            <a:ext cx="6400800" cy="0"/>
          </a:xfrm>
          <a:prstGeom prst="line">
            <a:avLst/>
          </a:prstGeom>
          <a:noFill/>
          <a:ln w="28575">
            <a:solidFill>
              <a:schemeClr val="hlink"/>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40" name="Line 4"/>
          <p:cNvSpPr>
            <a:spLocks noChangeShapeType="1"/>
          </p:cNvSpPr>
          <p:nvPr/>
        </p:nvSpPr>
        <p:spPr bwMode="auto">
          <a:xfrm>
            <a:off x="1368425" y="2638425"/>
            <a:ext cx="0" cy="762000"/>
          </a:xfrm>
          <a:prstGeom prst="line">
            <a:avLst/>
          </a:prstGeom>
          <a:noFill/>
          <a:ln w="28575">
            <a:solidFill>
              <a:schemeClr val="bg1"/>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41" name="Text Box 5"/>
          <p:cNvSpPr txBox="1">
            <a:spLocks noChangeArrowheads="1"/>
          </p:cNvSpPr>
          <p:nvPr/>
        </p:nvSpPr>
        <p:spPr bwMode="auto">
          <a:xfrm>
            <a:off x="6626225" y="2105025"/>
            <a:ext cx="2038350" cy="517525"/>
          </a:xfrm>
          <a:prstGeom prst="rect">
            <a:avLst/>
          </a:prstGeom>
          <a:noFill/>
          <a:ln w="28575">
            <a:noFill/>
            <a:miter lim="800000"/>
            <a:headEnd/>
            <a:tailEnd/>
          </a:ln>
          <a:effectLst/>
        </p:spPr>
        <p:txBody>
          <a:bodyPr>
            <a:spAutoFit/>
          </a:bodyPr>
          <a:lstStyle/>
          <a:p>
            <a:pPr algn="ctr" fontAlgn="auto">
              <a:spcBef>
                <a:spcPts val="0"/>
              </a:spcBef>
              <a:spcAft>
                <a:spcPts val="0"/>
              </a:spcAft>
              <a:defRPr/>
            </a:pPr>
            <a:r>
              <a:rPr lang="en-US" sz="1400" b="1">
                <a:solidFill>
                  <a:srgbClr val="0000CC"/>
                </a:solidFill>
                <a:latin typeface="Tahoma" pitchFamily="34" charset="0"/>
                <a:cs typeface="+mn-cs"/>
              </a:rPr>
              <a:t>                                                                                 AASLD</a:t>
            </a:r>
            <a:endParaRPr lang="en-US" sz="1600" b="1">
              <a:solidFill>
                <a:srgbClr val="0000CC"/>
              </a:solidFill>
              <a:latin typeface="Tahoma" pitchFamily="34" charset="0"/>
              <a:cs typeface="+mn-cs"/>
            </a:endParaRPr>
          </a:p>
        </p:txBody>
      </p:sp>
      <p:sp>
        <p:nvSpPr>
          <p:cNvPr id="91142" name="Text Box 6"/>
          <p:cNvSpPr txBox="1">
            <a:spLocks noChangeArrowheads="1"/>
          </p:cNvSpPr>
          <p:nvPr/>
        </p:nvSpPr>
        <p:spPr bwMode="auto">
          <a:xfrm>
            <a:off x="3502025" y="6296025"/>
            <a:ext cx="212725" cy="485775"/>
          </a:xfrm>
          <a:prstGeom prst="rect">
            <a:avLst/>
          </a:prstGeom>
          <a:noFill/>
          <a:ln w="28575">
            <a:solidFill>
              <a:schemeClr val="bg1"/>
            </a:solidFill>
            <a:miter lim="800000"/>
            <a:headEnd/>
            <a:tailEnd/>
          </a:ln>
          <a:effectLst/>
        </p:spPr>
        <p:txBody>
          <a:bodyPr wrap="none">
            <a:spAutoFit/>
          </a:bodyPr>
          <a:lstStyle/>
          <a:p>
            <a:pPr fontAlgn="auto">
              <a:spcBef>
                <a:spcPts val="0"/>
              </a:spcBef>
              <a:spcAft>
                <a:spcPts val="0"/>
              </a:spcAft>
              <a:defRPr/>
            </a:pPr>
            <a:endParaRPr lang="en-US" sz="2400" b="1">
              <a:solidFill>
                <a:srgbClr val="000099"/>
              </a:solidFill>
              <a:latin typeface="Tahoma" pitchFamily="34" charset="0"/>
              <a:cs typeface="+mn-cs"/>
            </a:endParaRPr>
          </a:p>
        </p:txBody>
      </p:sp>
      <p:sp>
        <p:nvSpPr>
          <p:cNvPr id="91143" name="Line 7"/>
          <p:cNvSpPr>
            <a:spLocks noChangeShapeType="1"/>
          </p:cNvSpPr>
          <p:nvPr/>
        </p:nvSpPr>
        <p:spPr bwMode="auto">
          <a:xfrm>
            <a:off x="7769225" y="3019425"/>
            <a:ext cx="0" cy="304800"/>
          </a:xfrm>
          <a:prstGeom prst="line">
            <a:avLst/>
          </a:prstGeom>
          <a:noFill/>
          <a:ln w="28575">
            <a:solidFill>
              <a:schemeClr val="bg1"/>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44" name="Line 8"/>
          <p:cNvSpPr>
            <a:spLocks noChangeShapeType="1"/>
          </p:cNvSpPr>
          <p:nvPr/>
        </p:nvSpPr>
        <p:spPr bwMode="auto">
          <a:xfrm>
            <a:off x="7769225" y="2714625"/>
            <a:ext cx="0" cy="304800"/>
          </a:xfrm>
          <a:prstGeom prst="line">
            <a:avLst/>
          </a:prstGeom>
          <a:noFill/>
          <a:ln w="28575">
            <a:solidFill>
              <a:schemeClr val="hlink"/>
            </a:solidFill>
            <a:round/>
            <a:headEnd/>
            <a:tailEnd type="triangle" w="med" len="me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45" name="Line 9"/>
          <p:cNvSpPr>
            <a:spLocks noChangeShapeType="1"/>
          </p:cNvSpPr>
          <p:nvPr/>
        </p:nvSpPr>
        <p:spPr bwMode="auto">
          <a:xfrm flipV="1">
            <a:off x="3273425" y="3171825"/>
            <a:ext cx="0" cy="304800"/>
          </a:xfrm>
          <a:prstGeom prst="line">
            <a:avLst/>
          </a:prstGeom>
          <a:noFill/>
          <a:ln w="28575">
            <a:solidFill>
              <a:schemeClr val="bg1"/>
            </a:solidFill>
            <a:round/>
            <a:headEnd/>
            <a:tailEnd type="triangle" w="med" len="me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46" name="Line 10"/>
          <p:cNvSpPr>
            <a:spLocks noChangeShapeType="1"/>
          </p:cNvSpPr>
          <p:nvPr/>
        </p:nvSpPr>
        <p:spPr bwMode="auto">
          <a:xfrm flipV="1">
            <a:off x="5559425" y="3171825"/>
            <a:ext cx="0" cy="304800"/>
          </a:xfrm>
          <a:prstGeom prst="line">
            <a:avLst/>
          </a:prstGeom>
          <a:noFill/>
          <a:ln w="28575">
            <a:solidFill>
              <a:schemeClr val="bg1"/>
            </a:solidFill>
            <a:round/>
            <a:headEnd/>
            <a:tailEnd type="triangle" w="med" len="me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47" name="Text Box 11"/>
          <p:cNvSpPr txBox="1">
            <a:spLocks noChangeArrowheads="1"/>
          </p:cNvSpPr>
          <p:nvPr/>
        </p:nvSpPr>
        <p:spPr bwMode="auto">
          <a:xfrm>
            <a:off x="1444625" y="2652713"/>
            <a:ext cx="3733800" cy="366712"/>
          </a:xfrm>
          <a:prstGeom prst="rect">
            <a:avLst/>
          </a:prstGeom>
          <a:noFill/>
          <a:ln w="9525">
            <a:noFill/>
            <a:miter lim="800000"/>
            <a:headEnd/>
            <a:tailEnd/>
          </a:ln>
          <a:effectLst/>
        </p:spPr>
        <p:txBody>
          <a:bodyPr>
            <a:spAutoFit/>
          </a:bodyPr>
          <a:lstStyle/>
          <a:p>
            <a:pPr fontAlgn="auto">
              <a:spcBef>
                <a:spcPts val="0"/>
              </a:spcBef>
              <a:spcAft>
                <a:spcPts val="0"/>
              </a:spcAft>
              <a:defRPr/>
            </a:pPr>
            <a:r>
              <a:rPr lang="en-US">
                <a:solidFill>
                  <a:srgbClr val="000099"/>
                </a:solidFill>
                <a:latin typeface="Arial"/>
                <a:cs typeface="+mn-cs"/>
              </a:rPr>
              <a:t>         </a:t>
            </a:r>
            <a:r>
              <a:rPr lang="en-US" sz="1600" b="1">
                <a:solidFill>
                  <a:srgbClr val="000099"/>
                </a:solidFill>
                <a:latin typeface="Tahoma" pitchFamily="34" charset="0"/>
                <a:cs typeface="+mn-cs"/>
              </a:rPr>
              <a:t>1 Wk                     4 Wk</a:t>
            </a:r>
          </a:p>
        </p:txBody>
      </p:sp>
      <p:sp>
        <p:nvSpPr>
          <p:cNvPr id="91148" name="Rectangle 12"/>
          <p:cNvSpPr>
            <a:spLocks noChangeArrowheads="1"/>
          </p:cNvSpPr>
          <p:nvPr/>
        </p:nvSpPr>
        <p:spPr bwMode="auto">
          <a:xfrm>
            <a:off x="152400" y="2514600"/>
            <a:ext cx="914400" cy="914400"/>
          </a:xfrm>
          <a:prstGeom prst="rect">
            <a:avLst/>
          </a:prstGeom>
          <a:noFill/>
          <a:ln w="9525">
            <a:noFill/>
            <a:miter lim="800000"/>
            <a:headEnd/>
            <a:tailEnd/>
          </a:ln>
          <a:effectLst/>
        </p:spPr>
        <p:txBody>
          <a:bodyPr wrap="none" anchor="ctr"/>
          <a:lstStyle/>
          <a:p>
            <a:pPr algn="ctr" fontAlgn="auto">
              <a:spcBef>
                <a:spcPts val="0"/>
              </a:spcBef>
              <a:spcAft>
                <a:spcPts val="0"/>
              </a:spcAft>
              <a:defRPr/>
            </a:pPr>
            <a:r>
              <a:rPr lang="en-US" sz="1400" b="1">
                <a:solidFill>
                  <a:srgbClr val="000099"/>
                </a:solidFill>
                <a:latin typeface="Tahoma" pitchFamily="34" charset="0"/>
                <a:cs typeface="+mn-cs"/>
              </a:rPr>
              <a:t>No</a:t>
            </a:r>
          </a:p>
          <a:p>
            <a:pPr algn="ctr" fontAlgn="auto">
              <a:spcBef>
                <a:spcPts val="0"/>
              </a:spcBef>
              <a:spcAft>
                <a:spcPts val="0"/>
              </a:spcAft>
              <a:defRPr/>
            </a:pPr>
            <a:r>
              <a:rPr lang="en-US" sz="1400" b="1">
                <a:solidFill>
                  <a:srgbClr val="000099"/>
                </a:solidFill>
                <a:latin typeface="Tahoma" pitchFamily="34" charset="0"/>
                <a:cs typeface="+mn-cs"/>
              </a:rPr>
              <a:t> pre-existing </a:t>
            </a:r>
          </a:p>
          <a:p>
            <a:pPr algn="ctr" fontAlgn="auto">
              <a:spcBef>
                <a:spcPts val="0"/>
              </a:spcBef>
              <a:spcAft>
                <a:spcPts val="0"/>
              </a:spcAft>
              <a:defRPr/>
            </a:pPr>
            <a:r>
              <a:rPr lang="en-US" sz="1400" b="1">
                <a:solidFill>
                  <a:srgbClr val="000099"/>
                </a:solidFill>
                <a:latin typeface="Tahoma" pitchFamily="34" charset="0"/>
                <a:cs typeface="+mn-cs"/>
              </a:rPr>
              <a:t>Liver Disease</a:t>
            </a:r>
          </a:p>
        </p:txBody>
      </p:sp>
      <p:sp>
        <p:nvSpPr>
          <p:cNvPr id="91149" name="Text Box 13"/>
          <p:cNvSpPr txBox="1">
            <a:spLocks noChangeArrowheads="1"/>
          </p:cNvSpPr>
          <p:nvPr/>
        </p:nvSpPr>
        <p:spPr bwMode="auto">
          <a:xfrm>
            <a:off x="2435225" y="2181225"/>
            <a:ext cx="3810000" cy="36671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a:solidFill>
                  <a:srgbClr val="FFFFFF"/>
                </a:solidFill>
                <a:latin typeface="Tahoma" pitchFamily="34" charset="0"/>
                <a:cs typeface="+mn-cs"/>
              </a:rPr>
              <a:t>ACUTE         LIVER        FAILURE</a:t>
            </a:r>
          </a:p>
        </p:txBody>
      </p:sp>
      <p:sp>
        <p:nvSpPr>
          <p:cNvPr id="91150" name="Line 14"/>
          <p:cNvSpPr>
            <a:spLocks noChangeShapeType="1"/>
          </p:cNvSpPr>
          <p:nvPr/>
        </p:nvSpPr>
        <p:spPr bwMode="auto">
          <a:xfrm>
            <a:off x="2359025" y="3019425"/>
            <a:ext cx="0" cy="152400"/>
          </a:xfrm>
          <a:prstGeom prst="line">
            <a:avLst/>
          </a:prstGeom>
          <a:noFill/>
          <a:ln w="28575">
            <a:solidFill>
              <a:schemeClr val="hlink"/>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51" name="Line 15"/>
          <p:cNvSpPr>
            <a:spLocks noChangeShapeType="1"/>
          </p:cNvSpPr>
          <p:nvPr/>
        </p:nvSpPr>
        <p:spPr bwMode="auto">
          <a:xfrm>
            <a:off x="4187825" y="3019425"/>
            <a:ext cx="0" cy="152400"/>
          </a:xfrm>
          <a:prstGeom prst="line">
            <a:avLst/>
          </a:prstGeom>
          <a:noFill/>
          <a:ln w="28575">
            <a:solidFill>
              <a:schemeClr val="hlink"/>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52" name="Text Box 16"/>
          <p:cNvSpPr txBox="1">
            <a:spLocks noChangeArrowheads="1"/>
          </p:cNvSpPr>
          <p:nvPr/>
        </p:nvSpPr>
        <p:spPr bwMode="auto">
          <a:xfrm>
            <a:off x="2436813" y="2182813"/>
            <a:ext cx="3810000" cy="366712"/>
          </a:xfrm>
          <a:prstGeom prst="rect">
            <a:avLst/>
          </a:prstGeom>
          <a:noFill/>
          <a:ln w="9525">
            <a:noFill/>
            <a:miter lim="800000"/>
            <a:headEnd/>
            <a:tailEnd/>
          </a:ln>
          <a:effectLst/>
        </p:spPr>
        <p:txBody>
          <a:bodyPr>
            <a:spAutoFit/>
          </a:bodyPr>
          <a:lstStyle/>
          <a:p>
            <a:pPr fontAlgn="auto">
              <a:spcBef>
                <a:spcPts val="0"/>
              </a:spcBef>
              <a:spcAft>
                <a:spcPts val="0"/>
              </a:spcAft>
              <a:defRPr/>
            </a:pPr>
            <a:r>
              <a:rPr lang="en-US">
                <a:solidFill>
                  <a:srgbClr val="FFFFFF"/>
                </a:solidFill>
                <a:latin typeface="Tahoma" pitchFamily="34" charset="0"/>
                <a:cs typeface="+mn-cs"/>
              </a:rPr>
              <a:t>ACUTE         LIVER        FAILURE</a:t>
            </a:r>
          </a:p>
        </p:txBody>
      </p:sp>
      <p:sp>
        <p:nvSpPr>
          <p:cNvPr id="91153" name="Text Box 17"/>
          <p:cNvSpPr txBox="1">
            <a:spLocks noChangeArrowheads="1"/>
          </p:cNvSpPr>
          <p:nvPr/>
        </p:nvSpPr>
        <p:spPr bwMode="auto">
          <a:xfrm rot="10800000" flipV="1">
            <a:off x="1444625" y="3095625"/>
            <a:ext cx="7699375" cy="641350"/>
          </a:xfrm>
          <a:prstGeom prst="rect">
            <a:avLst/>
          </a:prstGeom>
          <a:noFill/>
          <a:ln w="28575">
            <a:noFill/>
            <a:miter lim="800000"/>
            <a:headEnd/>
            <a:tailEnd/>
          </a:ln>
          <a:effectLst/>
        </p:spPr>
        <p:txBody>
          <a:bodyPr>
            <a:spAutoFit/>
          </a:bodyPr>
          <a:lstStyle/>
          <a:p>
            <a:pPr fontAlgn="auto">
              <a:spcBef>
                <a:spcPts val="0"/>
              </a:spcBef>
              <a:spcAft>
                <a:spcPts val="0"/>
              </a:spcAft>
              <a:defRPr/>
            </a:pPr>
            <a:r>
              <a:rPr lang="en-US" b="1">
                <a:solidFill>
                  <a:srgbClr val="000099"/>
                </a:solidFill>
                <a:latin typeface="Arial"/>
                <a:cs typeface="+mn-cs"/>
              </a:rPr>
              <a:t>Hyper 		  Acute 	      Sub acute	</a:t>
            </a:r>
          </a:p>
          <a:p>
            <a:pPr fontAlgn="auto">
              <a:spcBef>
                <a:spcPts val="0"/>
              </a:spcBef>
              <a:spcAft>
                <a:spcPts val="0"/>
              </a:spcAft>
              <a:defRPr/>
            </a:pPr>
            <a:r>
              <a:rPr lang="en-US" b="1">
                <a:solidFill>
                  <a:srgbClr val="000099"/>
                </a:solidFill>
                <a:latin typeface="Arial"/>
                <a:cs typeface="+mn-cs"/>
              </a:rPr>
              <a:t>acute 				</a:t>
            </a:r>
          </a:p>
        </p:txBody>
      </p:sp>
      <p:sp>
        <p:nvSpPr>
          <p:cNvPr id="91154" name="Text Box 18"/>
          <p:cNvSpPr txBox="1">
            <a:spLocks noChangeArrowheads="1"/>
          </p:cNvSpPr>
          <p:nvPr/>
        </p:nvSpPr>
        <p:spPr bwMode="auto">
          <a:xfrm>
            <a:off x="1905000" y="1295400"/>
            <a:ext cx="4495800" cy="646113"/>
          </a:xfrm>
          <a:prstGeom prst="rect">
            <a:avLst/>
          </a:prstGeom>
          <a:solidFill>
            <a:srgbClr val="FFFF99"/>
          </a:solidFill>
          <a:ln w="9525">
            <a:noFill/>
            <a:miter lim="800000"/>
            <a:headEnd/>
            <a:tailEnd/>
          </a:ln>
          <a:effectLst/>
        </p:spPr>
        <p:txBody>
          <a:bodyPr>
            <a:spAutoFit/>
          </a:bodyPr>
          <a:lstStyle/>
          <a:p>
            <a:pPr fontAlgn="auto">
              <a:spcBef>
                <a:spcPts val="0"/>
              </a:spcBef>
              <a:spcAft>
                <a:spcPts val="0"/>
              </a:spcAft>
              <a:defRPr/>
            </a:pPr>
            <a:r>
              <a:rPr lang="en-US" b="1" dirty="0">
                <a:solidFill>
                  <a:srgbClr val="CC0000"/>
                </a:solidFill>
                <a:latin typeface="Tahoma" pitchFamily="34" charset="0"/>
                <a:cs typeface="+mn-cs"/>
              </a:rPr>
              <a:t>ACUTE         LIVER        FAILURE: Jaundice + HE</a:t>
            </a:r>
          </a:p>
        </p:txBody>
      </p:sp>
      <p:sp>
        <p:nvSpPr>
          <p:cNvPr id="91155" name="Line 19"/>
          <p:cNvSpPr>
            <a:spLocks noChangeShapeType="1"/>
          </p:cNvSpPr>
          <p:nvPr/>
        </p:nvSpPr>
        <p:spPr bwMode="auto">
          <a:xfrm>
            <a:off x="1368425" y="2638425"/>
            <a:ext cx="0" cy="762000"/>
          </a:xfrm>
          <a:prstGeom prst="line">
            <a:avLst/>
          </a:prstGeom>
          <a:noFill/>
          <a:ln w="28575">
            <a:solidFill>
              <a:schemeClr val="hlink"/>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56" name="Line 20"/>
          <p:cNvSpPr>
            <a:spLocks noChangeShapeType="1"/>
          </p:cNvSpPr>
          <p:nvPr/>
        </p:nvSpPr>
        <p:spPr bwMode="auto">
          <a:xfrm>
            <a:off x="2663825" y="2562225"/>
            <a:ext cx="0" cy="457200"/>
          </a:xfrm>
          <a:prstGeom prst="line">
            <a:avLst/>
          </a:prstGeom>
          <a:noFill/>
          <a:ln w="38100">
            <a:solidFill>
              <a:srgbClr val="0000CC"/>
            </a:solidFill>
            <a:round/>
            <a:headEnd/>
            <a:tailEnd type="triangle" w="med" len="me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57" name="Text Box 21"/>
          <p:cNvSpPr txBox="1">
            <a:spLocks noChangeArrowheads="1"/>
          </p:cNvSpPr>
          <p:nvPr/>
        </p:nvSpPr>
        <p:spPr bwMode="auto">
          <a:xfrm>
            <a:off x="2892425" y="1952625"/>
            <a:ext cx="914400" cy="836613"/>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400" b="1">
                <a:solidFill>
                  <a:srgbClr val="0000CC"/>
                </a:solidFill>
                <a:latin typeface="Arial"/>
                <a:cs typeface="+mn-cs"/>
              </a:rPr>
              <a:t>French, Chinese</a:t>
            </a:r>
          </a:p>
          <a:p>
            <a:pPr fontAlgn="auto">
              <a:spcBef>
                <a:spcPct val="50000"/>
              </a:spcBef>
              <a:spcAft>
                <a:spcPts val="0"/>
              </a:spcAft>
              <a:defRPr/>
            </a:pPr>
            <a:endParaRPr lang="en-US" sz="1400" b="1">
              <a:solidFill>
                <a:srgbClr val="0000CC"/>
              </a:solidFill>
              <a:latin typeface="Arial"/>
              <a:cs typeface="+mn-cs"/>
            </a:endParaRPr>
          </a:p>
        </p:txBody>
      </p:sp>
      <p:sp>
        <p:nvSpPr>
          <p:cNvPr id="91158" name="Line 22"/>
          <p:cNvSpPr>
            <a:spLocks noChangeShapeType="1"/>
          </p:cNvSpPr>
          <p:nvPr/>
        </p:nvSpPr>
        <p:spPr bwMode="auto">
          <a:xfrm>
            <a:off x="3276600" y="2590800"/>
            <a:ext cx="0" cy="457200"/>
          </a:xfrm>
          <a:prstGeom prst="line">
            <a:avLst/>
          </a:prstGeom>
          <a:noFill/>
          <a:ln w="38100">
            <a:solidFill>
              <a:srgbClr val="0000CC"/>
            </a:solidFill>
            <a:round/>
            <a:headEnd/>
            <a:tailEnd type="triangle" w="med" len="me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59" name="Rectangle 23"/>
          <p:cNvSpPr>
            <a:spLocks noChangeArrowheads="1"/>
          </p:cNvSpPr>
          <p:nvPr/>
        </p:nvSpPr>
        <p:spPr bwMode="auto">
          <a:xfrm>
            <a:off x="2054225" y="2257425"/>
            <a:ext cx="990600" cy="304800"/>
          </a:xfrm>
          <a:prstGeom prst="rect">
            <a:avLst/>
          </a:prstGeom>
          <a:noFill/>
          <a:ln w="9525">
            <a:noFill/>
            <a:miter lim="800000"/>
            <a:headEnd/>
            <a:tailEnd/>
          </a:ln>
          <a:effectLst/>
        </p:spPr>
        <p:txBody>
          <a:bodyPr wrap="none">
            <a:spAutoFit/>
          </a:bodyPr>
          <a:lstStyle/>
          <a:p>
            <a:pPr fontAlgn="auto">
              <a:spcBef>
                <a:spcPct val="50000"/>
              </a:spcBef>
              <a:spcAft>
                <a:spcPts val="0"/>
              </a:spcAft>
              <a:defRPr/>
            </a:pPr>
            <a:r>
              <a:rPr lang="en-US" sz="1400" b="1">
                <a:solidFill>
                  <a:srgbClr val="0000CC"/>
                </a:solidFill>
                <a:latin typeface="Arial"/>
                <a:cs typeface="+mn-cs"/>
              </a:rPr>
              <a:t>Japanese</a:t>
            </a:r>
          </a:p>
        </p:txBody>
      </p:sp>
      <p:sp>
        <p:nvSpPr>
          <p:cNvPr id="91160" name="Line 24"/>
          <p:cNvSpPr>
            <a:spLocks noChangeShapeType="1"/>
          </p:cNvSpPr>
          <p:nvPr/>
        </p:nvSpPr>
        <p:spPr bwMode="auto">
          <a:xfrm>
            <a:off x="4264025" y="2333625"/>
            <a:ext cx="0" cy="381000"/>
          </a:xfrm>
          <a:prstGeom prst="line">
            <a:avLst/>
          </a:prstGeom>
          <a:noFill/>
          <a:ln w="38100">
            <a:solidFill>
              <a:srgbClr val="0000CC"/>
            </a:solidFill>
            <a:round/>
            <a:headEnd/>
            <a:tailEnd type="triangle" w="med" len="me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61" name="Rectangle 25"/>
          <p:cNvSpPr>
            <a:spLocks noChangeArrowheads="1"/>
          </p:cNvSpPr>
          <p:nvPr/>
        </p:nvSpPr>
        <p:spPr bwMode="auto">
          <a:xfrm>
            <a:off x="4035425" y="2028825"/>
            <a:ext cx="1069975" cy="3048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400" b="1">
                <a:solidFill>
                  <a:srgbClr val="0000CC"/>
                </a:solidFill>
                <a:latin typeface="Arial"/>
                <a:cs typeface="+mn-cs"/>
              </a:rPr>
              <a:t>UK/ IASL</a:t>
            </a:r>
          </a:p>
        </p:txBody>
      </p:sp>
      <p:sp>
        <p:nvSpPr>
          <p:cNvPr id="91162" name="Rectangle 26"/>
          <p:cNvSpPr>
            <a:spLocks noChangeArrowheads="1"/>
          </p:cNvSpPr>
          <p:nvPr/>
        </p:nvSpPr>
        <p:spPr bwMode="auto">
          <a:xfrm>
            <a:off x="5483225" y="2128838"/>
            <a:ext cx="465138" cy="336550"/>
          </a:xfrm>
          <a:prstGeom prst="rect">
            <a:avLst/>
          </a:prstGeom>
          <a:noFill/>
          <a:ln w="9525">
            <a:noFill/>
            <a:miter lim="800000"/>
            <a:headEnd/>
            <a:tailEnd/>
          </a:ln>
          <a:effectLst/>
        </p:spPr>
        <p:txBody>
          <a:bodyPr wrap="none">
            <a:spAutoFit/>
          </a:bodyPr>
          <a:lstStyle/>
          <a:p>
            <a:pPr fontAlgn="auto">
              <a:spcBef>
                <a:spcPct val="50000"/>
              </a:spcBef>
              <a:spcAft>
                <a:spcPts val="0"/>
              </a:spcAft>
              <a:defRPr/>
            </a:pPr>
            <a:r>
              <a:rPr lang="en-US" sz="1600" b="1">
                <a:solidFill>
                  <a:srgbClr val="0000CC"/>
                </a:solidFill>
                <a:latin typeface="Arial"/>
                <a:cs typeface="+mn-cs"/>
              </a:rPr>
              <a:t>US</a:t>
            </a:r>
          </a:p>
        </p:txBody>
      </p:sp>
      <p:sp>
        <p:nvSpPr>
          <p:cNvPr id="91163" name="Line 27"/>
          <p:cNvSpPr>
            <a:spLocks noChangeShapeType="1"/>
          </p:cNvSpPr>
          <p:nvPr/>
        </p:nvSpPr>
        <p:spPr bwMode="auto">
          <a:xfrm>
            <a:off x="5788025" y="3019425"/>
            <a:ext cx="0" cy="152400"/>
          </a:xfrm>
          <a:prstGeom prst="line">
            <a:avLst/>
          </a:prstGeom>
          <a:noFill/>
          <a:ln w="28575">
            <a:solidFill>
              <a:schemeClr val="hlink"/>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64" name="Rectangle 28"/>
          <p:cNvSpPr>
            <a:spLocks noChangeArrowheads="1"/>
          </p:cNvSpPr>
          <p:nvPr/>
        </p:nvSpPr>
        <p:spPr bwMode="auto">
          <a:xfrm>
            <a:off x="5407025" y="2638425"/>
            <a:ext cx="781050" cy="36671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a:solidFill>
                  <a:srgbClr val="000099"/>
                </a:solidFill>
                <a:latin typeface="Arial"/>
                <a:cs typeface="+mn-cs"/>
              </a:rPr>
              <a:t>8  Wk</a:t>
            </a:r>
          </a:p>
        </p:txBody>
      </p:sp>
      <p:sp>
        <p:nvSpPr>
          <p:cNvPr id="91165" name="Rectangle 29"/>
          <p:cNvSpPr>
            <a:spLocks noChangeArrowheads="1"/>
          </p:cNvSpPr>
          <p:nvPr/>
        </p:nvSpPr>
        <p:spPr bwMode="auto">
          <a:xfrm>
            <a:off x="7769225" y="2638425"/>
            <a:ext cx="992188" cy="30480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400" b="1">
                <a:solidFill>
                  <a:srgbClr val="0000CC"/>
                </a:solidFill>
                <a:latin typeface="Arial"/>
                <a:cs typeface="+mn-cs"/>
              </a:rPr>
              <a:t>26 Weeks</a:t>
            </a:r>
          </a:p>
        </p:txBody>
      </p:sp>
      <p:sp>
        <p:nvSpPr>
          <p:cNvPr id="91186" name="Rectangle 50"/>
          <p:cNvSpPr>
            <a:spLocks noChangeArrowheads="1"/>
          </p:cNvSpPr>
          <p:nvPr/>
        </p:nvSpPr>
        <p:spPr bwMode="auto">
          <a:xfrm>
            <a:off x="7391400" y="1600200"/>
            <a:ext cx="1752600" cy="641350"/>
          </a:xfrm>
          <a:prstGeom prst="rect">
            <a:avLst/>
          </a:prstGeom>
          <a:noFill/>
          <a:ln w="9525">
            <a:noFill/>
            <a:miter lim="800000"/>
            <a:headEnd/>
            <a:tailEnd/>
          </a:ln>
          <a:effectLst/>
        </p:spPr>
        <p:txBody>
          <a:bodyPr>
            <a:spAutoFit/>
          </a:bodyPr>
          <a:lstStyle/>
          <a:p>
            <a:pPr fontAlgn="auto">
              <a:spcBef>
                <a:spcPts val="0"/>
              </a:spcBef>
              <a:spcAft>
                <a:spcPts val="0"/>
              </a:spcAft>
              <a:defRPr/>
            </a:pPr>
            <a:r>
              <a:rPr lang="en-US" b="1">
                <a:solidFill>
                  <a:srgbClr val="0000CC"/>
                </a:solidFill>
                <a:latin typeface="Arial"/>
                <a:cs typeface="+mn-cs"/>
              </a:rPr>
              <a:t>Chronic Liver Failure</a:t>
            </a:r>
          </a:p>
        </p:txBody>
      </p:sp>
      <p:pic>
        <p:nvPicPr>
          <p:cNvPr id="75808" name="Picture 53" descr="http://www.ilbs.in/contact/images/logo-ilbs19.jpg"/>
          <p:cNvPicPr>
            <a:picLocks noChangeAspect="1" noChangeArrowheads="1"/>
          </p:cNvPicPr>
          <p:nvPr/>
        </p:nvPicPr>
        <p:blipFill>
          <a:blip r:embed="rId3" r:link="rId4" cstate="print"/>
          <a:srcRect/>
          <a:stretch>
            <a:fillRect/>
          </a:stretch>
        </p:blipFill>
        <p:spPr bwMode="auto">
          <a:xfrm>
            <a:off x="8248650" y="6318250"/>
            <a:ext cx="895350" cy="539750"/>
          </a:xfrm>
          <a:prstGeom prst="rect">
            <a:avLst/>
          </a:prstGeom>
          <a:noFill/>
          <a:ln w="9525">
            <a:noFill/>
            <a:miter lim="800000"/>
            <a:headEnd/>
            <a:tailEnd/>
          </a:ln>
        </p:spPr>
      </p:pic>
      <p:sp>
        <p:nvSpPr>
          <p:cNvPr id="33" name="Rectangle 32"/>
          <p:cNvSpPr/>
          <p:nvPr/>
        </p:nvSpPr>
        <p:spPr>
          <a:xfrm>
            <a:off x="0" y="6488668"/>
            <a:ext cx="1273682" cy="369332"/>
          </a:xfrm>
          <a:prstGeom prst="rect">
            <a:avLst/>
          </a:prstGeom>
        </p:spPr>
        <p:txBody>
          <a:bodyPr wrap="none">
            <a:spAutoFit/>
          </a:bodyPr>
          <a:lstStyle/>
          <a:p>
            <a:r>
              <a:rPr lang="en-US" dirty="0" smtClean="0">
                <a:hlinkClick r:id="rId5"/>
              </a:rPr>
              <a:t>www.aclf.in</a:t>
            </a:r>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C00000"/>
                </a:solidFill>
              </a:rPr>
              <a:t>ILBS Liver Transplant Program </a:t>
            </a:r>
            <a:endParaRPr lang="en-US" sz="4000" b="1" dirty="0">
              <a:solidFill>
                <a:srgbClr val="C00000"/>
              </a:solidFill>
            </a:endParaRPr>
          </a:p>
        </p:txBody>
      </p:sp>
      <p:graphicFrame>
        <p:nvGraphicFramePr>
          <p:cNvPr id="6" name="Table 5"/>
          <p:cNvGraphicFramePr>
            <a:graphicFrameLocks noGrp="1"/>
          </p:cNvGraphicFramePr>
          <p:nvPr/>
        </p:nvGraphicFramePr>
        <p:xfrm>
          <a:off x="757214" y="1714490"/>
          <a:ext cx="7172372" cy="4028409"/>
        </p:xfrm>
        <a:graphic>
          <a:graphicData uri="http://schemas.openxmlformats.org/drawingml/2006/table">
            <a:tbl>
              <a:tblPr firstRow="1" bandRow="1">
                <a:tableStyleId>{5C22544A-7EE6-4342-B048-85BDC9FD1C3A}</a:tableStyleId>
              </a:tblPr>
              <a:tblGrid>
                <a:gridCol w="3586186"/>
                <a:gridCol w="3586186"/>
              </a:tblGrid>
              <a:tr h="461017">
                <a:tc>
                  <a:txBody>
                    <a:bodyPr/>
                    <a:lstStyle/>
                    <a:p>
                      <a:endParaRPr lang="en-US" dirty="0">
                        <a:solidFill>
                          <a:schemeClr val="bg1"/>
                        </a:solidFill>
                      </a:endParaRPr>
                    </a:p>
                  </a:txBody>
                  <a:tcPr/>
                </a:tc>
                <a:tc>
                  <a:txBody>
                    <a:bodyPr/>
                    <a:lstStyle/>
                    <a:p>
                      <a:endParaRPr lang="en-US" dirty="0">
                        <a:solidFill>
                          <a:schemeClr val="bg1"/>
                        </a:solidFill>
                      </a:endParaRPr>
                    </a:p>
                  </a:txBody>
                  <a:tcPr/>
                </a:tc>
              </a:tr>
              <a:tr h="891848">
                <a:tc>
                  <a:txBody>
                    <a:bodyPr/>
                    <a:lstStyle/>
                    <a:p>
                      <a:r>
                        <a:rPr lang="en-US" sz="3200" b="1" dirty="0" smtClean="0"/>
                        <a:t> Total </a:t>
                      </a:r>
                      <a:endParaRPr lang="en-US" sz="3200" b="1" dirty="0"/>
                    </a:p>
                  </a:txBody>
                  <a:tcPr/>
                </a:tc>
                <a:tc>
                  <a:txBody>
                    <a:bodyPr/>
                    <a:lstStyle/>
                    <a:p>
                      <a:r>
                        <a:rPr lang="en-US" sz="3200" b="1" dirty="0" smtClean="0"/>
                        <a:t>156</a:t>
                      </a:r>
                      <a:endParaRPr lang="en-US" sz="3200" b="1" dirty="0"/>
                    </a:p>
                  </a:txBody>
                  <a:tcPr/>
                </a:tc>
              </a:tr>
              <a:tr h="891848">
                <a:tc>
                  <a:txBody>
                    <a:bodyPr/>
                    <a:lstStyle/>
                    <a:p>
                      <a:r>
                        <a:rPr lang="en-US" sz="3200" b="1" dirty="0" smtClean="0"/>
                        <a:t>DDLT</a:t>
                      </a:r>
                      <a:endParaRPr lang="en-US" sz="3200" b="1" dirty="0"/>
                    </a:p>
                  </a:txBody>
                  <a:tcPr/>
                </a:tc>
                <a:tc>
                  <a:txBody>
                    <a:bodyPr/>
                    <a:lstStyle/>
                    <a:p>
                      <a:r>
                        <a:rPr lang="en-US" sz="3200" b="1" dirty="0" smtClean="0"/>
                        <a:t>6</a:t>
                      </a:r>
                      <a:endParaRPr lang="en-US" sz="3200" b="1" dirty="0"/>
                    </a:p>
                  </a:txBody>
                  <a:tcPr/>
                </a:tc>
              </a:tr>
              <a:tr h="891848">
                <a:tc>
                  <a:txBody>
                    <a:bodyPr/>
                    <a:lstStyle/>
                    <a:p>
                      <a:r>
                        <a:rPr lang="en-US" sz="3200" b="1" dirty="0" smtClean="0"/>
                        <a:t>LDLT</a:t>
                      </a:r>
                      <a:endParaRPr lang="en-US" sz="3200" b="1" dirty="0"/>
                    </a:p>
                  </a:txBody>
                  <a:tcPr/>
                </a:tc>
                <a:tc>
                  <a:txBody>
                    <a:bodyPr/>
                    <a:lstStyle/>
                    <a:p>
                      <a:r>
                        <a:rPr lang="en-US" sz="3200" b="1" dirty="0" smtClean="0"/>
                        <a:t>150</a:t>
                      </a:r>
                      <a:endParaRPr lang="en-US" sz="3200" b="1" dirty="0"/>
                    </a:p>
                  </a:txBody>
                  <a:tcPr/>
                </a:tc>
              </a:tr>
              <a:tr h="891848">
                <a:tc>
                  <a:txBody>
                    <a:bodyPr/>
                    <a:lstStyle/>
                    <a:p>
                      <a:r>
                        <a:rPr lang="en-US" sz="3200" b="1" dirty="0" smtClean="0"/>
                        <a:t>ACLF </a:t>
                      </a:r>
                      <a:endParaRPr lang="en-US" sz="3200" b="1" dirty="0"/>
                    </a:p>
                  </a:txBody>
                  <a:tcPr/>
                </a:tc>
                <a:tc>
                  <a:txBody>
                    <a:bodyPr/>
                    <a:lstStyle/>
                    <a:p>
                      <a:r>
                        <a:rPr lang="en-US" sz="3200" b="1" dirty="0" smtClean="0"/>
                        <a:t>13 (10 survived)</a:t>
                      </a:r>
                      <a:endParaRPr lang="en-US" sz="3200" b="1" dirty="0"/>
                    </a:p>
                  </a:txBody>
                  <a:tcPr/>
                </a:tc>
              </a:tr>
            </a:tbl>
          </a:graphicData>
        </a:graphic>
      </p:graphicFrame>
      <p:pic>
        <p:nvPicPr>
          <p:cNvPr id="5" name="Picture 11" descr="ilbslogo"/>
          <p:cNvPicPr>
            <a:picLocks noChangeAspect="1" noChangeArrowheads="1"/>
          </p:cNvPicPr>
          <p:nvPr/>
        </p:nvPicPr>
        <p:blipFill>
          <a:blip r:embed="rId3" cstate="print"/>
          <a:srcRect/>
          <a:stretch>
            <a:fillRect/>
          </a:stretch>
        </p:blipFill>
        <p:spPr bwMode="auto">
          <a:xfrm>
            <a:off x="8458200" y="6264275"/>
            <a:ext cx="685800" cy="593725"/>
          </a:xfrm>
          <a:prstGeom prst="rect">
            <a:avLst/>
          </a:prstGeom>
          <a:noFill/>
          <a:ln w="9525">
            <a:noFill/>
            <a:miter lim="800000"/>
            <a:headEnd/>
            <a:tailEnd/>
          </a:ln>
        </p:spPr>
      </p:pic>
      <p:sp>
        <p:nvSpPr>
          <p:cNvPr id="7" name="TextBox 6"/>
          <p:cNvSpPr txBox="1"/>
          <p:nvPr/>
        </p:nvSpPr>
        <p:spPr>
          <a:xfrm>
            <a:off x="1828800" y="5903893"/>
            <a:ext cx="4724400" cy="954107"/>
          </a:xfrm>
          <a:prstGeom prst="rect">
            <a:avLst/>
          </a:prstGeom>
          <a:solidFill>
            <a:srgbClr val="FFC000"/>
          </a:solidFill>
        </p:spPr>
        <p:txBody>
          <a:bodyPr wrap="square" rtlCol="0">
            <a:spAutoFit/>
          </a:bodyPr>
          <a:lstStyle/>
          <a:p>
            <a:r>
              <a:rPr lang="en-US" sz="2800" b="1" i="1" dirty="0" smtClean="0"/>
              <a:t>Most economical : 11.5 </a:t>
            </a:r>
            <a:r>
              <a:rPr lang="en-US" sz="2800" b="1" i="1" dirty="0" err="1" smtClean="0"/>
              <a:t>Lacs</a:t>
            </a:r>
            <a:r>
              <a:rPr lang="en-US" sz="2800" b="1" i="1" dirty="0" smtClean="0"/>
              <a:t>, </a:t>
            </a:r>
          </a:p>
          <a:p>
            <a:r>
              <a:rPr lang="en-US" sz="2800" b="1" i="1" dirty="0" smtClean="0"/>
              <a:t>&gt;90% success </a:t>
            </a:r>
            <a:endParaRPr lang="en-US" sz="2800" b="1" i="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rd APASL-ACLF (A.A.R.C.) Consensus meeting"/>
          <p:cNvPicPr>
            <a:picLocks noChangeAspect="1" noChangeArrowheads="1"/>
          </p:cNvPicPr>
          <p:nvPr/>
        </p:nvPicPr>
        <p:blipFill>
          <a:blip r:embed="rId3" cstate="print"/>
          <a:srcRect/>
          <a:stretch>
            <a:fillRect/>
          </a:stretch>
        </p:blipFill>
        <p:spPr bwMode="auto">
          <a:xfrm>
            <a:off x="457200" y="497941"/>
            <a:ext cx="8001000" cy="5862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http://gastro.com.br/wp-content/uploads/2013/06/apasl-logo.jpg"/>
          <p:cNvPicPr/>
          <p:nvPr/>
        </p:nvPicPr>
        <p:blipFill>
          <a:blip r:embed="rId4" cstate="print"/>
          <a:srcRect/>
          <a:stretch>
            <a:fillRect/>
          </a:stretch>
        </p:blipFill>
        <p:spPr bwMode="auto">
          <a:xfrm>
            <a:off x="0" y="0"/>
            <a:ext cx="762000" cy="685798"/>
          </a:xfrm>
          <a:prstGeom prst="rect">
            <a:avLst/>
          </a:prstGeom>
          <a:noFill/>
        </p:spPr>
      </p:pic>
      <p:sp>
        <p:nvSpPr>
          <p:cNvPr id="4" name="TextBox 3"/>
          <p:cNvSpPr txBox="1"/>
          <p:nvPr/>
        </p:nvSpPr>
        <p:spPr>
          <a:xfrm>
            <a:off x="3200400" y="6488668"/>
            <a:ext cx="2438400" cy="369332"/>
          </a:xfrm>
          <a:prstGeom prst="rect">
            <a:avLst/>
          </a:prstGeom>
          <a:noFill/>
        </p:spPr>
        <p:txBody>
          <a:bodyPr wrap="square" rtlCol="0">
            <a:spAutoFit/>
          </a:bodyPr>
          <a:lstStyle/>
          <a:p>
            <a:r>
              <a:rPr lang="en-US" b="1" dirty="0" smtClean="0"/>
              <a:t>February 22-23 , 2014</a:t>
            </a:r>
            <a:endParaRPr lang="en-US" b="1" dirty="0"/>
          </a:p>
        </p:txBody>
      </p:sp>
      <p:sp>
        <p:nvSpPr>
          <p:cNvPr id="5" name="TextBox 4"/>
          <p:cNvSpPr txBox="1"/>
          <p:nvPr/>
        </p:nvSpPr>
        <p:spPr>
          <a:xfrm>
            <a:off x="76200" y="6440269"/>
            <a:ext cx="1828800" cy="646331"/>
          </a:xfrm>
          <a:prstGeom prst="rect">
            <a:avLst/>
          </a:prstGeom>
          <a:noFill/>
        </p:spPr>
        <p:txBody>
          <a:bodyPr wrap="square" rtlCol="0">
            <a:spAutoFit/>
          </a:bodyPr>
          <a:lstStyle/>
          <a:p>
            <a:r>
              <a:rPr lang="en-US" dirty="0" smtClean="0">
                <a:hlinkClick r:id="rId5"/>
              </a:rPr>
              <a:t>www.aclf.in</a:t>
            </a:r>
            <a:endParaRPr lang="en-US" dirty="0" smtClean="0"/>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4"/>
          <p:cNvSpPr txBox="1">
            <a:spLocks noChangeArrowheads="1"/>
          </p:cNvSpPr>
          <p:nvPr/>
        </p:nvSpPr>
        <p:spPr bwMode="auto">
          <a:xfrm>
            <a:off x="2195736" y="0"/>
            <a:ext cx="6948264" cy="1077218"/>
          </a:xfrm>
          <a:prstGeom prst="rect">
            <a:avLst/>
          </a:prstGeom>
          <a:noFill/>
          <a:ln w="9525">
            <a:noFill/>
            <a:miter lim="800000"/>
            <a:headEnd/>
            <a:tailEnd/>
          </a:ln>
        </p:spPr>
        <p:txBody>
          <a:bodyPr wrap="square">
            <a:spAutoFit/>
          </a:bodyPr>
          <a:lstStyle/>
          <a:p>
            <a:pPr algn="ctr"/>
            <a:r>
              <a:rPr lang="en-US" sz="2800" dirty="0" smtClean="0">
                <a:solidFill>
                  <a:srgbClr val="C00000"/>
                </a:solidFill>
                <a:latin typeface="+mj-lt"/>
              </a:rPr>
              <a:t>	  </a:t>
            </a:r>
            <a:r>
              <a:rPr lang="en-US" sz="3200" b="1" dirty="0" smtClean="0">
                <a:solidFill>
                  <a:srgbClr val="C00000"/>
                </a:solidFill>
                <a:latin typeface="+mj-lt"/>
              </a:rPr>
              <a:t>Summary: </a:t>
            </a:r>
          </a:p>
          <a:p>
            <a:pPr algn="ctr"/>
            <a:r>
              <a:rPr lang="en-US" sz="3200" b="1" dirty="0" smtClean="0">
                <a:solidFill>
                  <a:srgbClr val="C00000"/>
                </a:solidFill>
                <a:latin typeface="+mj-lt"/>
              </a:rPr>
              <a:t>	ACLF: 2014 Perspectives</a:t>
            </a:r>
          </a:p>
        </p:txBody>
      </p:sp>
      <p:sp>
        <p:nvSpPr>
          <p:cNvPr id="153605" name="Rectangle 48"/>
          <p:cNvSpPr>
            <a:spLocks noChangeArrowheads="1"/>
          </p:cNvSpPr>
          <p:nvPr/>
        </p:nvSpPr>
        <p:spPr bwMode="auto">
          <a:xfrm>
            <a:off x="0" y="25400"/>
            <a:ext cx="2514600" cy="646113"/>
          </a:xfrm>
          <a:prstGeom prst="rect">
            <a:avLst/>
          </a:prstGeom>
          <a:noFill/>
          <a:ln w="9525">
            <a:noFill/>
            <a:miter lim="800000"/>
            <a:headEnd/>
            <a:tailEnd/>
          </a:ln>
        </p:spPr>
        <p:txBody>
          <a:bodyPr>
            <a:spAutoFit/>
          </a:bodyPr>
          <a:lstStyle/>
          <a:p>
            <a:pPr>
              <a:spcBef>
                <a:spcPct val="50000"/>
              </a:spcBef>
            </a:pPr>
            <a:r>
              <a:rPr lang="en-US" b="1" i="1">
                <a:solidFill>
                  <a:schemeClr val="bg1"/>
                </a:solidFill>
              </a:rPr>
              <a:t>Institute of Liver &amp; Biliary Sciences</a:t>
            </a:r>
          </a:p>
        </p:txBody>
      </p:sp>
      <p:sp>
        <p:nvSpPr>
          <p:cNvPr id="153607" name="Rectangle 50"/>
          <p:cNvSpPr>
            <a:spLocks noChangeArrowheads="1"/>
          </p:cNvSpPr>
          <p:nvPr/>
        </p:nvSpPr>
        <p:spPr bwMode="auto">
          <a:xfrm>
            <a:off x="-74613" y="392113"/>
            <a:ext cx="1446213" cy="369887"/>
          </a:xfrm>
          <a:prstGeom prst="rect">
            <a:avLst/>
          </a:prstGeom>
          <a:noFill/>
          <a:ln w="9525">
            <a:noFill/>
            <a:miter lim="800000"/>
            <a:headEnd/>
            <a:tailEnd/>
          </a:ln>
        </p:spPr>
        <p:txBody>
          <a:bodyPr wrap="none">
            <a:spAutoFit/>
          </a:bodyPr>
          <a:lstStyle/>
          <a:p>
            <a:pPr algn="ctr"/>
            <a:r>
              <a:rPr lang="en-US" b="1" dirty="0">
                <a:solidFill>
                  <a:srgbClr val="C00000"/>
                </a:solidFill>
              </a:rPr>
              <a:t>www.ilbs.in</a:t>
            </a:r>
          </a:p>
        </p:txBody>
      </p:sp>
      <p:sp>
        <p:nvSpPr>
          <p:cNvPr id="153608" name="Rectangle 51"/>
          <p:cNvSpPr>
            <a:spLocks noChangeArrowheads="1"/>
          </p:cNvSpPr>
          <p:nvPr/>
        </p:nvSpPr>
        <p:spPr bwMode="auto">
          <a:xfrm>
            <a:off x="0" y="6596063"/>
            <a:ext cx="1636713" cy="261937"/>
          </a:xfrm>
          <a:prstGeom prst="rect">
            <a:avLst/>
          </a:prstGeom>
          <a:noFill/>
          <a:ln w="9525">
            <a:noFill/>
            <a:miter lim="800000"/>
            <a:headEnd/>
            <a:tailEnd/>
          </a:ln>
        </p:spPr>
        <p:txBody>
          <a:bodyPr wrap="none">
            <a:spAutoFit/>
          </a:bodyPr>
          <a:lstStyle/>
          <a:p>
            <a:r>
              <a:rPr lang="en-US" sz="1100" b="1" dirty="0">
                <a:solidFill>
                  <a:srgbClr val="000000"/>
                </a:solidFill>
                <a:hlinkClick r:id="rId3"/>
              </a:rPr>
              <a:t>shivsarin@gmail.com</a:t>
            </a:r>
            <a:endParaRPr lang="en-US" sz="1100" b="1" dirty="0">
              <a:solidFill>
                <a:srgbClr val="000000"/>
              </a:solidFill>
            </a:endParaRPr>
          </a:p>
        </p:txBody>
      </p:sp>
      <p:sp>
        <p:nvSpPr>
          <p:cNvPr id="125961" name="Rectangle 54"/>
          <p:cNvSpPr>
            <a:spLocks noChangeArrowheads="1"/>
          </p:cNvSpPr>
          <p:nvPr/>
        </p:nvSpPr>
        <p:spPr bwMode="auto">
          <a:xfrm>
            <a:off x="2057400" y="1219200"/>
            <a:ext cx="6804248" cy="5180905"/>
          </a:xfrm>
          <a:prstGeom prst="rect">
            <a:avLst/>
          </a:prstGeom>
          <a:noFill/>
          <a:ln w="9525">
            <a:noFill/>
            <a:miter lim="800000"/>
            <a:headEnd/>
            <a:tailEnd/>
          </a:ln>
        </p:spPr>
        <p:txBody>
          <a:bodyPr wrap="square">
            <a:spAutoFit/>
          </a:bodyPr>
          <a:lstStyle/>
          <a:p>
            <a:pPr algn="just">
              <a:spcAft>
                <a:spcPts val="1000"/>
              </a:spcAft>
              <a:buFont typeface="Arial" pitchFamily="34" charset="0"/>
              <a:buChar char="•"/>
              <a:defRPr/>
            </a:pPr>
            <a:r>
              <a:rPr lang="en-US" sz="2400" dirty="0" smtClean="0">
                <a:ea typeface="Calibri" pitchFamily="34" charset="0"/>
              </a:rPr>
              <a:t> ALF –   </a:t>
            </a:r>
            <a:r>
              <a:rPr lang="en-US" sz="2400" dirty="0" err="1" smtClean="0">
                <a:ea typeface="Calibri" pitchFamily="34" charset="0"/>
              </a:rPr>
              <a:t>Coagulopathy</a:t>
            </a:r>
            <a:r>
              <a:rPr lang="en-US" sz="2400" dirty="0" smtClean="0">
                <a:ea typeface="Calibri" pitchFamily="34" charset="0"/>
              </a:rPr>
              <a:t> +  Jaundice + HE, 4 wk </a:t>
            </a:r>
          </a:p>
          <a:p>
            <a:pPr algn="just">
              <a:spcAft>
                <a:spcPts val="1000"/>
              </a:spcAft>
              <a:buFont typeface="Arial" pitchFamily="34" charset="0"/>
              <a:buChar char="•"/>
              <a:defRPr/>
            </a:pPr>
            <a:r>
              <a:rPr lang="en-US" sz="2400" dirty="0" smtClean="0">
                <a:ea typeface="Calibri" pitchFamily="34" charset="0"/>
              </a:rPr>
              <a:t> ACLF </a:t>
            </a:r>
            <a:r>
              <a:rPr lang="en-US" sz="2400" dirty="0">
                <a:ea typeface="Calibri" pitchFamily="34" charset="0"/>
              </a:rPr>
              <a:t>– </a:t>
            </a:r>
            <a:r>
              <a:rPr lang="en-US" sz="2400" dirty="0" err="1" smtClean="0">
                <a:ea typeface="Calibri" pitchFamily="34" charset="0"/>
              </a:rPr>
              <a:t>Coag</a:t>
            </a:r>
            <a:r>
              <a:rPr lang="en-US" sz="2400" dirty="0" smtClean="0">
                <a:ea typeface="Calibri" pitchFamily="34" charset="0"/>
              </a:rPr>
              <a:t> + Jn. + ascites/HE 4 </a:t>
            </a:r>
            <a:r>
              <a:rPr lang="en-US" sz="2400" dirty="0">
                <a:ea typeface="Calibri" pitchFamily="34" charset="0"/>
              </a:rPr>
              <a:t>wk, </a:t>
            </a:r>
            <a:r>
              <a:rPr lang="en-US" sz="2400" dirty="0" smtClean="0">
                <a:ea typeface="Calibri" pitchFamily="34" charset="0"/>
              </a:rPr>
              <a:t>55% 4 wk mort.</a:t>
            </a:r>
          </a:p>
          <a:p>
            <a:pPr algn="just">
              <a:spcAft>
                <a:spcPts val="1000"/>
              </a:spcAft>
              <a:buFont typeface="Arial" pitchFamily="34" charset="0"/>
              <a:buChar char="•"/>
              <a:defRPr/>
            </a:pPr>
            <a:r>
              <a:rPr lang="en-US" sz="2400" dirty="0" smtClean="0">
                <a:ea typeface="Calibri" pitchFamily="34" charset="0"/>
              </a:rPr>
              <a:t> Acute :    Alcohol</a:t>
            </a:r>
            <a:r>
              <a:rPr lang="en-US" sz="2400" dirty="0">
                <a:ea typeface="Calibri" pitchFamily="34" charset="0"/>
              </a:rPr>
              <a:t>, HBV </a:t>
            </a:r>
            <a:r>
              <a:rPr lang="en-US" sz="2400" dirty="0" smtClean="0">
                <a:ea typeface="Calibri" pitchFamily="34" charset="0"/>
              </a:rPr>
              <a:t>reactivation</a:t>
            </a:r>
            <a:r>
              <a:rPr lang="en-US" sz="2400" dirty="0">
                <a:ea typeface="Calibri" pitchFamily="34" charset="0"/>
              </a:rPr>
              <a:t>, HEV, </a:t>
            </a:r>
            <a:r>
              <a:rPr lang="en-US" sz="2400" dirty="0" smtClean="0">
                <a:ea typeface="Calibri" pitchFamily="34" charset="0"/>
              </a:rPr>
              <a:t>ATT, drugs</a:t>
            </a:r>
          </a:p>
          <a:p>
            <a:pPr algn="just">
              <a:spcAft>
                <a:spcPts val="1000"/>
              </a:spcAft>
              <a:buFont typeface="Arial" pitchFamily="34" charset="0"/>
              <a:buChar char="•"/>
              <a:defRPr/>
            </a:pPr>
            <a:r>
              <a:rPr lang="en-US" sz="2400" dirty="0" smtClean="0">
                <a:ea typeface="Calibri" pitchFamily="34" charset="0"/>
              </a:rPr>
              <a:t> Chronic : Alcohol, HBV, Cryptogenic, HCV  </a:t>
            </a:r>
            <a:endParaRPr lang="en-US" sz="2400" dirty="0">
              <a:ea typeface="Calibri" pitchFamily="34" charset="0"/>
            </a:endParaRPr>
          </a:p>
          <a:p>
            <a:pPr algn="just">
              <a:spcAft>
                <a:spcPts val="1000"/>
              </a:spcAft>
              <a:buFont typeface="Arial" pitchFamily="34" charset="0"/>
              <a:buChar char="•"/>
              <a:defRPr/>
            </a:pPr>
            <a:r>
              <a:rPr lang="en-US" sz="2400" dirty="0">
                <a:ea typeface="Calibri" pitchFamily="34" charset="0"/>
              </a:rPr>
              <a:t> </a:t>
            </a:r>
            <a:r>
              <a:rPr lang="en-US" sz="2400" dirty="0" smtClean="0">
                <a:ea typeface="Calibri" pitchFamily="34" charset="0"/>
              </a:rPr>
              <a:t>TJLB – diagnosis, prognosis</a:t>
            </a:r>
          </a:p>
          <a:p>
            <a:pPr algn="just">
              <a:spcAft>
                <a:spcPts val="1000"/>
              </a:spcAft>
              <a:buFont typeface="Arial" pitchFamily="34" charset="0"/>
              <a:buChar char="•"/>
              <a:defRPr/>
            </a:pPr>
            <a:r>
              <a:rPr lang="en-US" sz="2400" dirty="0" smtClean="0">
                <a:ea typeface="Calibri" pitchFamily="34" charset="0"/>
              </a:rPr>
              <a:t> </a:t>
            </a:r>
            <a:r>
              <a:rPr lang="en-US" sz="2400" b="1" dirty="0" smtClean="0">
                <a:ea typeface="Calibri" pitchFamily="34" charset="0"/>
              </a:rPr>
              <a:t>Treatment</a:t>
            </a:r>
            <a:r>
              <a:rPr lang="en-US" sz="2400" dirty="0" smtClean="0">
                <a:ea typeface="Calibri" pitchFamily="34" charset="0"/>
              </a:rPr>
              <a:t> : </a:t>
            </a:r>
            <a:r>
              <a:rPr lang="en-US" sz="2400" dirty="0" err="1" smtClean="0">
                <a:ea typeface="Calibri" pitchFamily="34" charset="0"/>
              </a:rPr>
              <a:t>Tenofovir</a:t>
            </a:r>
            <a:r>
              <a:rPr lang="en-US" sz="2400" dirty="0" smtClean="0">
                <a:ea typeface="Calibri" pitchFamily="34" charset="0"/>
              </a:rPr>
              <a:t>, NAC, Rx of AKI, HE</a:t>
            </a:r>
          </a:p>
          <a:p>
            <a:pPr algn="just">
              <a:spcAft>
                <a:spcPts val="1000"/>
              </a:spcAft>
              <a:buFont typeface="Arial" pitchFamily="34" charset="0"/>
              <a:buChar char="•"/>
              <a:defRPr/>
            </a:pPr>
            <a:r>
              <a:rPr lang="en-US" sz="2400" b="1" dirty="0" smtClean="0">
                <a:ea typeface="Calibri" pitchFamily="34" charset="0"/>
              </a:rPr>
              <a:t>  Prevent sepsis - GCSF </a:t>
            </a:r>
            <a:r>
              <a:rPr lang="en-US" sz="2400" dirty="0">
                <a:ea typeface="Calibri" pitchFamily="34" charset="0"/>
              </a:rPr>
              <a:t>– </a:t>
            </a:r>
            <a:r>
              <a:rPr lang="en-US" sz="2400" dirty="0" smtClean="0">
                <a:ea typeface="Calibri" pitchFamily="34" charset="0"/>
              </a:rPr>
              <a:t>r</a:t>
            </a:r>
            <a:r>
              <a:rPr lang="en-US" sz="2400" dirty="0" smtClean="0">
                <a:ea typeface="Calibri" pitchFamily="34" charset="0"/>
                <a:sym typeface="Symbol"/>
              </a:rPr>
              <a:t>ecruits DC</a:t>
            </a:r>
            <a:r>
              <a:rPr lang="en-US" sz="2400" dirty="0">
                <a:ea typeface="Calibri" pitchFamily="34" charset="0"/>
                <a:sym typeface="Symbol"/>
              </a:rPr>
              <a:t>, neutrophil, </a:t>
            </a:r>
            <a:r>
              <a:rPr lang="en-US" sz="2400" dirty="0" smtClean="0">
                <a:ea typeface="Calibri" pitchFamily="34" charset="0"/>
                <a:sym typeface="Symbol"/>
              </a:rPr>
              <a:t>monocyte function</a:t>
            </a:r>
            <a:r>
              <a:rPr lang="en-US" sz="2400" dirty="0">
                <a:ea typeface="Calibri" pitchFamily="34" charset="0"/>
                <a:sym typeface="Symbol"/>
              </a:rPr>
              <a:t>, </a:t>
            </a:r>
            <a:r>
              <a:rPr lang="en-US" sz="2400" dirty="0" smtClean="0">
                <a:ea typeface="Calibri" pitchFamily="34" charset="0"/>
                <a:sym typeface="Symbol"/>
              </a:rPr>
              <a:t></a:t>
            </a:r>
            <a:r>
              <a:rPr lang="en-US" sz="2400" dirty="0" err="1" smtClean="0">
                <a:ea typeface="Calibri" pitchFamily="34" charset="0"/>
                <a:sym typeface="Symbol"/>
              </a:rPr>
              <a:t>rIFN</a:t>
            </a:r>
            <a:r>
              <a:rPr lang="en-US" sz="2400" dirty="0">
                <a:ea typeface="Calibri" pitchFamily="34" charset="0"/>
                <a:sym typeface="Symbol"/>
              </a:rPr>
              <a:t>, </a:t>
            </a:r>
            <a:r>
              <a:rPr lang="en-US" sz="2400" b="1" dirty="0">
                <a:ea typeface="Calibri" pitchFamily="34" charset="0"/>
                <a:sym typeface="Symbol"/>
              </a:rPr>
              <a:t>prevents</a:t>
            </a:r>
            <a:r>
              <a:rPr lang="en-US" sz="2400" dirty="0">
                <a:ea typeface="Calibri" pitchFamily="34" charset="0"/>
                <a:sym typeface="Symbol"/>
              </a:rPr>
              <a:t> liver injury, </a:t>
            </a:r>
            <a:r>
              <a:rPr lang="en-US" sz="2400" b="1" dirty="0" smtClean="0">
                <a:ea typeface="Calibri" pitchFamily="34" charset="0"/>
                <a:sym typeface="Symbol"/>
              </a:rPr>
              <a:t>sepsis</a:t>
            </a:r>
            <a:r>
              <a:rPr lang="en-US" sz="2400" dirty="0">
                <a:ea typeface="Calibri" pitchFamily="34" charset="0"/>
                <a:sym typeface="Symbol"/>
              </a:rPr>
              <a:t>, </a:t>
            </a:r>
            <a:r>
              <a:rPr lang="en-US" sz="2400" dirty="0" smtClean="0">
                <a:ea typeface="Calibri" pitchFamily="34" charset="0"/>
                <a:sym typeface="Symbol"/>
              </a:rPr>
              <a:t>CD34+ enhances </a:t>
            </a:r>
            <a:r>
              <a:rPr lang="en-US" sz="2400" b="1" dirty="0" smtClean="0">
                <a:ea typeface="Calibri" pitchFamily="34" charset="0"/>
                <a:sym typeface="Symbol"/>
              </a:rPr>
              <a:t>regeneration</a:t>
            </a:r>
          </a:p>
          <a:p>
            <a:pPr algn="just">
              <a:spcAft>
                <a:spcPts val="1000"/>
              </a:spcAft>
              <a:buFont typeface="Arial" pitchFamily="34" charset="0"/>
              <a:buChar char="•"/>
              <a:defRPr/>
            </a:pPr>
            <a:r>
              <a:rPr lang="en-US" sz="2400" dirty="0">
                <a:ea typeface="Calibri" pitchFamily="34" charset="0"/>
                <a:sym typeface="Symbol"/>
              </a:rPr>
              <a:t> </a:t>
            </a:r>
            <a:r>
              <a:rPr lang="en-US" sz="2400" dirty="0" smtClean="0">
                <a:ea typeface="Calibri" pitchFamily="34" charset="0"/>
              </a:rPr>
              <a:t> Liver dialysis – a bridge,  reduces MELD </a:t>
            </a:r>
          </a:p>
          <a:p>
            <a:pPr algn="just">
              <a:spcAft>
                <a:spcPts val="1000"/>
              </a:spcAft>
              <a:buFont typeface="Arial" pitchFamily="34" charset="0"/>
              <a:buChar char="•"/>
              <a:defRPr/>
            </a:pPr>
            <a:r>
              <a:rPr lang="en-US" sz="2400" dirty="0" smtClean="0">
                <a:ea typeface="Calibri" pitchFamily="34" charset="0"/>
              </a:rPr>
              <a:t>  Transplant – best &lt;30 MELD, 90% 5 yr survival</a:t>
            </a:r>
            <a:endParaRPr lang="en-US" sz="2400" dirty="0">
              <a:ea typeface="Calibri" pitchFamily="34" charset="0"/>
            </a:endParaRPr>
          </a:p>
        </p:txBody>
      </p:sp>
      <p:pic>
        <p:nvPicPr>
          <p:cNvPr id="10" name="Picture 2" descr="hep-intl-cover"/>
          <p:cNvPicPr>
            <a:picLocks noChangeAspect="1" noChangeArrowheads="1"/>
          </p:cNvPicPr>
          <p:nvPr/>
        </p:nvPicPr>
        <p:blipFill>
          <a:blip r:embed="rId4" cstate="print"/>
          <a:srcRect/>
          <a:stretch>
            <a:fillRect/>
          </a:stretch>
        </p:blipFill>
        <p:spPr bwMode="auto">
          <a:xfrm>
            <a:off x="-76200" y="990600"/>
            <a:ext cx="1447799" cy="1752600"/>
          </a:xfrm>
          <a:prstGeom prst="rect">
            <a:avLst/>
          </a:prstGeom>
          <a:noFill/>
          <a:ln w="9525">
            <a:noFill/>
            <a:miter lim="800000"/>
            <a:headEnd/>
            <a:tailEnd/>
          </a:ln>
        </p:spPr>
      </p:pic>
      <p:sp>
        <p:nvSpPr>
          <p:cNvPr id="11" name="TextBox 2"/>
          <p:cNvSpPr txBox="1">
            <a:spLocks noChangeArrowheads="1"/>
          </p:cNvSpPr>
          <p:nvPr/>
        </p:nvSpPr>
        <p:spPr bwMode="auto">
          <a:xfrm>
            <a:off x="0" y="2743200"/>
            <a:ext cx="1371600" cy="523220"/>
          </a:xfrm>
          <a:prstGeom prst="rect">
            <a:avLst/>
          </a:prstGeom>
          <a:solidFill>
            <a:srgbClr val="FFCCCC"/>
          </a:solidFill>
          <a:ln w="9525">
            <a:noFill/>
            <a:miter lim="800000"/>
            <a:headEnd/>
            <a:tailEnd/>
          </a:ln>
        </p:spPr>
        <p:txBody>
          <a:bodyPr wrap="square">
            <a:spAutoFit/>
          </a:bodyPr>
          <a:lstStyle/>
          <a:p>
            <a:r>
              <a:rPr lang="en-US" altLang="zh-CN" sz="1400" b="1" dirty="0">
                <a:ea typeface="宋体" charset="-122"/>
              </a:rPr>
              <a:t>ACLF Consensus </a:t>
            </a:r>
            <a:r>
              <a:rPr lang="en-US" altLang="zh-CN" sz="1400" b="1" dirty="0" smtClean="0">
                <a:ea typeface="宋体" charset="-122"/>
              </a:rPr>
              <a:t>2014</a:t>
            </a:r>
            <a:endParaRPr lang="zh-CN" altLang="en-US" sz="1400" b="1" dirty="0">
              <a:ea typeface="宋体" charset="-122"/>
            </a:endParaRPr>
          </a:p>
        </p:txBody>
      </p:sp>
      <p:pic>
        <p:nvPicPr>
          <p:cNvPr id="12" name="Picture 11" descr="ilbslogo"/>
          <p:cNvPicPr>
            <a:picLocks noChangeAspect="1" noChangeArrowheads="1"/>
          </p:cNvPicPr>
          <p:nvPr/>
        </p:nvPicPr>
        <p:blipFill>
          <a:blip r:embed="rId5"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1"/>
          <p:cNvSpPr>
            <a:spLocks noGrp="1"/>
          </p:cNvSpPr>
          <p:nvPr>
            <p:ph type="dt" sz="quarter" idx="10"/>
          </p:nvPr>
        </p:nvSpPr>
        <p:spPr>
          <a:noFill/>
        </p:spPr>
        <p:txBody>
          <a:bodyPr/>
          <a:lstStyle/>
          <a:p>
            <a:r>
              <a:rPr lang="en-US" smtClean="0"/>
              <a:t>www.aclf.in</a:t>
            </a:r>
          </a:p>
        </p:txBody>
      </p:sp>
      <p:sp>
        <p:nvSpPr>
          <p:cNvPr id="91138" name="Text Box 2"/>
          <p:cNvSpPr txBox="1">
            <a:spLocks noChangeArrowheads="1"/>
          </p:cNvSpPr>
          <p:nvPr/>
        </p:nvSpPr>
        <p:spPr bwMode="auto">
          <a:xfrm>
            <a:off x="1116013" y="0"/>
            <a:ext cx="7548562" cy="57943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dirty="0">
                <a:solidFill>
                  <a:srgbClr val="C00000"/>
                </a:solidFill>
                <a:latin typeface="Arial"/>
                <a:cs typeface="+mn-cs"/>
              </a:rPr>
              <a:t>Liver Failure :Time Line !!</a:t>
            </a:r>
          </a:p>
        </p:txBody>
      </p:sp>
      <p:sp>
        <p:nvSpPr>
          <p:cNvPr id="91139" name="Line 3"/>
          <p:cNvSpPr>
            <a:spLocks noChangeShapeType="1"/>
          </p:cNvSpPr>
          <p:nvPr/>
        </p:nvSpPr>
        <p:spPr bwMode="auto">
          <a:xfrm>
            <a:off x="1368425" y="3019425"/>
            <a:ext cx="6400800" cy="0"/>
          </a:xfrm>
          <a:prstGeom prst="line">
            <a:avLst/>
          </a:prstGeom>
          <a:noFill/>
          <a:ln w="28575">
            <a:solidFill>
              <a:schemeClr val="hlink"/>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40" name="Line 4"/>
          <p:cNvSpPr>
            <a:spLocks noChangeShapeType="1"/>
          </p:cNvSpPr>
          <p:nvPr/>
        </p:nvSpPr>
        <p:spPr bwMode="auto">
          <a:xfrm>
            <a:off x="1368425" y="2638425"/>
            <a:ext cx="0" cy="762000"/>
          </a:xfrm>
          <a:prstGeom prst="line">
            <a:avLst/>
          </a:prstGeom>
          <a:noFill/>
          <a:ln w="28575">
            <a:solidFill>
              <a:schemeClr val="bg1"/>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41" name="Text Box 5"/>
          <p:cNvSpPr txBox="1">
            <a:spLocks noChangeArrowheads="1"/>
          </p:cNvSpPr>
          <p:nvPr/>
        </p:nvSpPr>
        <p:spPr bwMode="auto">
          <a:xfrm>
            <a:off x="6626225" y="2105025"/>
            <a:ext cx="2038350" cy="517525"/>
          </a:xfrm>
          <a:prstGeom prst="rect">
            <a:avLst/>
          </a:prstGeom>
          <a:noFill/>
          <a:ln w="28575">
            <a:noFill/>
            <a:miter lim="800000"/>
            <a:headEnd/>
            <a:tailEnd/>
          </a:ln>
          <a:effectLst/>
        </p:spPr>
        <p:txBody>
          <a:bodyPr>
            <a:spAutoFit/>
          </a:bodyPr>
          <a:lstStyle/>
          <a:p>
            <a:pPr algn="ctr" fontAlgn="auto">
              <a:spcBef>
                <a:spcPts val="0"/>
              </a:spcBef>
              <a:spcAft>
                <a:spcPts val="0"/>
              </a:spcAft>
              <a:defRPr/>
            </a:pPr>
            <a:r>
              <a:rPr lang="en-US" sz="1400" b="1">
                <a:solidFill>
                  <a:srgbClr val="0000CC"/>
                </a:solidFill>
                <a:latin typeface="Tahoma" pitchFamily="34" charset="0"/>
                <a:cs typeface="+mn-cs"/>
              </a:rPr>
              <a:t>                                                                                 AASLD</a:t>
            </a:r>
            <a:endParaRPr lang="en-US" sz="1600" b="1">
              <a:solidFill>
                <a:srgbClr val="0000CC"/>
              </a:solidFill>
              <a:latin typeface="Tahoma" pitchFamily="34" charset="0"/>
              <a:cs typeface="+mn-cs"/>
            </a:endParaRPr>
          </a:p>
        </p:txBody>
      </p:sp>
      <p:sp>
        <p:nvSpPr>
          <p:cNvPr id="91142" name="Text Box 6"/>
          <p:cNvSpPr txBox="1">
            <a:spLocks noChangeArrowheads="1"/>
          </p:cNvSpPr>
          <p:nvPr/>
        </p:nvSpPr>
        <p:spPr bwMode="auto">
          <a:xfrm>
            <a:off x="3502025" y="6296025"/>
            <a:ext cx="212725" cy="485775"/>
          </a:xfrm>
          <a:prstGeom prst="rect">
            <a:avLst/>
          </a:prstGeom>
          <a:noFill/>
          <a:ln w="28575">
            <a:solidFill>
              <a:schemeClr val="bg1"/>
            </a:solidFill>
            <a:miter lim="800000"/>
            <a:headEnd/>
            <a:tailEnd/>
          </a:ln>
          <a:effectLst/>
        </p:spPr>
        <p:txBody>
          <a:bodyPr wrap="none">
            <a:spAutoFit/>
          </a:bodyPr>
          <a:lstStyle/>
          <a:p>
            <a:pPr fontAlgn="auto">
              <a:spcBef>
                <a:spcPts val="0"/>
              </a:spcBef>
              <a:spcAft>
                <a:spcPts val="0"/>
              </a:spcAft>
              <a:defRPr/>
            </a:pPr>
            <a:endParaRPr lang="en-US" sz="2400" b="1">
              <a:solidFill>
                <a:srgbClr val="000099"/>
              </a:solidFill>
              <a:latin typeface="Tahoma" pitchFamily="34" charset="0"/>
              <a:cs typeface="+mn-cs"/>
            </a:endParaRPr>
          </a:p>
        </p:txBody>
      </p:sp>
      <p:sp>
        <p:nvSpPr>
          <p:cNvPr id="91143" name="Line 7"/>
          <p:cNvSpPr>
            <a:spLocks noChangeShapeType="1"/>
          </p:cNvSpPr>
          <p:nvPr/>
        </p:nvSpPr>
        <p:spPr bwMode="auto">
          <a:xfrm>
            <a:off x="7769225" y="3019425"/>
            <a:ext cx="0" cy="304800"/>
          </a:xfrm>
          <a:prstGeom prst="line">
            <a:avLst/>
          </a:prstGeom>
          <a:noFill/>
          <a:ln w="28575">
            <a:solidFill>
              <a:schemeClr val="bg1"/>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44" name="Line 8"/>
          <p:cNvSpPr>
            <a:spLocks noChangeShapeType="1"/>
          </p:cNvSpPr>
          <p:nvPr/>
        </p:nvSpPr>
        <p:spPr bwMode="auto">
          <a:xfrm>
            <a:off x="7769225" y="2714625"/>
            <a:ext cx="0" cy="304800"/>
          </a:xfrm>
          <a:prstGeom prst="line">
            <a:avLst/>
          </a:prstGeom>
          <a:noFill/>
          <a:ln w="28575">
            <a:solidFill>
              <a:schemeClr val="hlink"/>
            </a:solidFill>
            <a:round/>
            <a:headEnd/>
            <a:tailEnd type="triangle" w="med" len="me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45" name="Line 9"/>
          <p:cNvSpPr>
            <a:spLocks noChangeShapeType="1"/>
          </p:cNvSpPr>
          <p:nvPr/>
        </p:nvSpPr>
        <p:spPr bwMode="auto">
          <a:xfrm flipV="1">
            <a:off x="3273425" y="3171825"/>
            <a:ext cx="0" cy="304800"/>
          </a:xfrm>
          <a:prstGeom prst="line">
            <a:avLst/>
          </a:prstGeom>
          <a:noFill/>
          <a:ln w="28575">
            <a:solidFill>
              <a:schemeClr val="bg1"/>
            </a:solidFill>
            <a:round/>
            <a:headEnd/>
            <a:tailEnd type="triangle" w="med" len="me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46" name="Line 10"/>
          <p:cNvSpPr>
            <a:spLocks noChangeShapeType="1"/>
          </p:cNvSpPr>
          <p:nvPr/>
        </p:nvSpPr>
        <p:spPr bwMode="auto">
          <a:xfrm flipV="1">
            <a:off x="5559425" y="3171825"/>
            <a:ext cx="0" cy="304800"/>
          </a:xfrm>
          <a:prstGeom prst="line">
            <a:avLst/>
          </a:prstGeom>
          <a:noFill/>
          <a:ln w="28575">
            <a:solidFill>
              <a:schemeClr val="bg1"/>
            </a:solidFill>
            <a:round/>
            <a:headEnd/>
            <a:tailEnd type="triangle" w="med" len="me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47" name="Text Box 11"/>
          <p:cNvSpPr txBox="1">
            <a:spLocks noChangeArrowheads="1"/>
          </p:cNvSpPr>
          <p:nvPr/>
        </p:nvSpPr>
        <p:spPr bwMode="auto">
          <a:xfrm>
            <a:off x="1444625" y="2652713"/>
            <a:ext cx="3733800" cy="366712"/>
          </a:xfrm>
          <a:prstGeom prst="rect">
            <a:avLst/>
          </a:prstGeom>
          <a:noFill/>
          <a:ln w="9525">
            <a:noFill/>
            <a:miter lim="800000"/>
            <a:headEnd/>
            <a:tailEnd/>
          </a:ln>
          <a:effectLst/>
        </p:spPr>
        <p:txBody>
          <a:bodyPr>
            <a:spAutoFit/>
          </a:bodyPr>
          <a:lstStyle/>
          <a:p>
            <a:pPr fontAlgn="auto">
              <a:spcBef>
                <a:spcPts val="0"/>
              </a:spcBef>
              <a:spcAft>
                <a:spcPts val="0"/>
              </a:spcAft>
              <a:defRPr/>
            </a:pPr>
            <a:r>
              <a:rPr lang="en-US">
                <a:solidFill>
                  <a:srgbClr val="000099"/>
                </a:solidFill>
                <a:latin typeface="Arial"/>
                <a:cs typeface="+mn-cs"/>
              </a:rPr>
              <a:t>         </a:t>
            </a:r>
            <a:r>
              <a:rPr lang="en-US" sz="1600" b="1">
                <a:solidFill>
                  <a:srgbClr val="000099"/>
                </a:solidFill>
                <a:latin typeface="Tahoma" pitchFamily="34" charset="0"/>
                <a:cs typeface="+mn-cs"/>
              </a:rPr>
              <a:t>1 Wk                     4 Wk</a:t>
            </a:r>
          </a:p>
        </p:txBody>
      </p:sp>
      <p:sp>
        <p:nvSpPr>
          <p:cNvPr id="91148" name="Rectangle 12"/>
          <p:cNvSpPr>
            <a:spLocks noChangeArrowheads="1"/>
          </p:cNvSpPr>
          <p:nvPr/>
        </p:nvSpPr>
        <p:spPr bwMode="auto">
          <a:xfrm>
            <a:off x="152400" y="2514600"/>
            <a:ext cx="914400" cy="914400"/>
          </a:xfrm>
          <a:prstGeom prst="rect">
            <a:avLst/>
          </a:prstGeom>
          <a:noFill/>
          <a:ln w="9525">
            <a:noFill/>
            <a:miter lim="800000"/>
            <a:headEnd/>
            <a:tailEnd/>
          </a:ln>
          <a:effectLst/>
        </p:spPr>
        <p:txBody>
          <a:bodyPr wrap="none" anchor="ctr"/>
          <a:lstStyle/>
          <a:p>
            <a:pPr algn="ctr" fontAlgn="auto">
              <a:spcBef>
                <a:spcPts val="0"/>
              </a:spcBef>
              <a:spcAft>
                <a:spcPts val="0"/>
              </a:spcAft>
              <a:defRPr/>
            </a:pPr>
            <a:r>
              <a:rPr lang="en-US" sz="1400" b="1">
                <a:solidFill>
                  <a:srgbClr val="000099"/>
                </a:solidFill>
                <a:latin typeface="Tahoma" pitchFamily="34" charset="0"/>
                <a:cs typeface="+mn-cs"/>
              </a:rPr>
              <a:t>No</a:t>
            </a:r>
          </a:p>
          <a:p>
            <a:pPr algn="ctr" fontAlgn="auto">
              <a:spcBef>
                <a:spcPts val="0"/>
              </a:spcBef>
              <a:spcAft>
                <a:spcPts val="0"/>
              </a:spcAft>
              <a:defRPr/>
            </a:pPr>
            <a:r>
              <a:rPr lang="en-US" sz="1400" b="1">
                <a:solidFill>
                  <a:srgbClr val="000099"/>
                </a:solidFill>
                <a:latin typeface="Tahoma" pitchFamily="34" charset="0"/>
                <a:cs typeface="+mn-cs"/>
              </a:rPr>
              <a:t> pre-existing </a:t>
            </a:r>
          </a:p>
          <a:p>
            <a:pPr algn="ctr" fontAlgn="auto">
              <a:spcBef>
                <a:spcPts val="0"/>
              </a:spcBef>
              <a:spcAft>
                <a:spcPts val="0"/>
              </a:spcAft>
              <a:defRPr/>
            </a:pPr>
            <a:r>
              <a:rPr lang="en-US" sz="1400" b="1">
                <a:solidFill>
                  <a:srgbClr val="000099"/>
                </a:solidFill>
                <a:latin typeface="Tahoma" pitchFamily="34" charset="0"/>
                <a:cs typeface="+mn-cs"/>
              </a:rPr>
              <a:t>Liver Disease</a:t>
            </a:r>
          </a:p>
        </p:txBody>
      </p:sp>
      <p:sp>
        <p:nvSpPr>
          <p:cNvPr id="91149" name="Text Box 13"/>
          <p:cNvSpPr txBox="1">
            <a:spLocks noChangeArrowheads="1"/>
          </p:cNvSpPr>
          <p:nvPr/>
        </p:nvSpPr>
        <p:spPr bwMode="auto">
          <a:xfrm>
            <a:off x="2435225" y="2181225"/>
            <a:ext cx="3810000" cy="36671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a:solidFill>
                  <a:srgbClr val="FFFFFF"/>
                </a:solidFill>
                <a:latin typeface="Tahoma" pitchFamily="34" charset="0"/>
                <a:cs typeface="+mn-cs"/>
              </a:rPr>
              <a:t>ACUTE         LIVER        FAILURE</a:t>
            </a:r>
          </a:p>
        </p:txBody>
      </p:sp>
      <p:sp>
        <p:nvSpPr>
          <p:cNvPr id="91150" name="Line 14"/>
          <p:cNvSpPr>
            <a:spLocks noChangeShapeType="1"/>
          </p:cNvSpPr>
          <p:nvPr/>
        </p:nvSpPr>
        <p:spPr bwMode="auto">
          <a:xfrm>
            <a:off x="2359025" y="3019425"/>
            <a:ext cx="0" cy="152400"/>
          </a:xfrm>
          <a:prstGeom prst="line">
            <a:avLst/>
          </a:prstGeom>
          <a:noFill/>
          <a:ln w="28575">
            <a:solidFill>
              <a:schemeClr val="hlink"/>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51" name="Line 15"/>
          <p:cNvSpPr>
            <a:spLocks noChangeShapeType="1"/>
          </p:cNvSpPr>
          <p:nvPr/>
        </p:nvSpPr>
        <p:spPr bwMode="auto">
          <a:xfrm>
            <a:off x="4187825" y="3019425"/>
            <a:ext cx="0" cy="152400"/>
          </a:xfrm>
          <a:prstGeom prst="line">
            <a:avLst/>
          </a:prstGeom>
          <a:noFill/>
          <a:ln w="28575">
            <a:solidFill>
              <a:schemeClr val="hlink"/>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52" name="Text Box 16"/>
          <p:cNvSpPr txBox="1">
            <a:spLocks noChangeArrowheads="1"/>
          </p:cNvSpPr>
          <p:nvPr/>
        </p:nvSpPr>
        <p:spPr bwMode="auto">
          <a:xfrm>
            <a:off x="2436813" y="2182813"/>
            <a:ext cx="3810000" cy="366712"/>
          </a:xfrm>
          <a:prstGeom prst="rect">
            <a:avLst/>
          </a:prstGeom>
          <a:noFill/>
          <a:ln w="9525">
            <a:noFill/>
            <a:miter lim="800000"/>
            <a:headEnd/>
            <a:tailEnd/>
          </a:ln>
          <a:effectLst/>
        </p:spPr>
        <p:txBody>
          <a:bodyPr>
            <a:spAutoFit/>
          </a:bodyPr>
          <a:lstStyle/>
          <a:p>
            <a:pPr fontAlgn="auto">
              <a:spcBef>
                <a:spcPts val="0"/>
              </a:spcBef>
              <a:spcAft>
                <a:spcPts val="0"/>
              </a:spcAft>
              <a:defRPr/>
            </a:pPr>
            <a:r>
              <a:rPr lang="en-US">
                <a:solidFill>
                  <a:srgbClr val="FFFFFF"/>
                </a:solidFill>
                <a:latin typeface="Tahoma" pitchFamily="34" charset="0"/>
                <a:cs typeface="+mn-cs"/>
              </a:rPr>
              <a:t>ACUTE         LIVER        FAILURE</a:t>
            </a:r>
          </a:p>
        </p:txBody>
      </p:sp>
      <p:sp>
        <p:nvSpPr>
          <p:cNvPr id="91153" name="Text Box 17"/>
          <p:cNvSpPr txBox="1">
            <a:spLocks noChangeArrowheads="1"/>
          </p:cNvSpPr>
          <p:nvPr/>
        </p:nvSpPr>
        <p:spPr bwMode="auto">
          <a:xfrm rot="10800000" flipV="1">
            <a:off x="1444625" y="3095625"/>
            <a:ext cx="7699375" cy="641350"/>
          </a:xfrm>
          <a:prstGeom prst="rect">
            <a:avLst/>
          </a:prstGeom>
          <a:noFill/>
          <a:ln w="28575">
            <a:noFill/>
            <a:miter lim="800000"/>
            <a:headEnd/>
            <a:tailEnd/>
          </a:ln>
          <a:effectLst/>
        </p:spPr>
        <p:txBody>
          <a:bodyPr>
            <a:spAutoFit/>
          </a:bodyPr>
          <a:lstStyle/>
          <a:p>
            <a:pPr fontAlgn="auto">
              <a:spcBef>
                <a:spcPts val="0"/>
              </a:spcBef>
              <a:spcAft>
                <a:spcPts val="0"/>
              </a:spcAft>
              <a:defRPr/>
            </a:pPr>
            <a:r>
              <a:rPr lang="en-US" b="1">
                <a:solidFill>
                  <a:srgbClr val="000099"/>
                </a:solidFill>
                <a:latin typeface="Arial"/>
                <a:cs typeface="+mn-cs"/>
              </a:rPr>
              <a:t>Hyper 		  Acute 	      Sub acute	</a:t>
            </a:r>
          </a:p>
          <a:p>
            <a:pPr fontAlgn="auto">
              <a:spcBef>
                <a:spcPts val="0"/>
              </a:spcBef>
              <a:spcAft>
                <a:spcPts val="0"/>
              </a:spcAft>
              <a:defRPr/>
            </a:pPr>
            <a:r>
              <a:rPr lang="en-US" b="1">
                <a:solidFill>
                  <a:srgbClr val="000099"/>
                </a:solidFill>
                <a:latin typeface="Arial"/>
                <a:cs typeface="+mn-cs"/>
              </a:rPr>
              <a:t>acute 				</a:t>
            </a:r>
          </a:p>
        </p:txBody>
      </p:sp>
      <p:sp>
        <p:nvSpPr>
          <p:cNvPr id="91154" name="Text Box 18"/>
          <p:cNvSpPr txBox="1">
            <a:spLocks noChangeArrowheads="1"/>
          </p:cNvSpPr>
          <p:nvPr/>
        </p:nvSpPr>
        <p:spPr bwMode="auto">
          <a:xfrm>
            <a:off x="1905000" y="1295400"/>
            <a:ext cx="4495800" cy="646113"/>
          </a:xfrm>
          <a:prstGeom prst="rect">
            <a:avLst/>
          </a:prstGeom>
          <a:solidFill>
            <a:srgbClr val="FFFF99"/>
          </a:solidFill>
          <a:ln w="9525">
            <a:noFill/>
            <a:miter lim="800000"/>
            <a:headEnd/>
            <a:tailEnd/>
          </a:ln>
          <a:effectLst/>
        </p:spPr>
        <p:txBody>
          <a:bodyPr>
            <a:spAutoFit/>
          </a:bodyPr>
          <a:lstStyle/>
          <a:p>
            <a:pPr fontAlgn="auto">
              <a:spcBef>
                <a:spcPts val="0"/>
              </a:spcBef>
              <a:spcAft>
                <a:spcPts val="0"/>
              </a:spcAft>
              <a:defRPr/>
            </a:pPr>
            <a:r>
              <a:rPr lang="en-US" b="1" dirty="0">
                <a:solidFill>
                  <a:srgbClr val="CC0000"/>
                </a:solidFill>
                <a:latin typeface="Tahoma" pitchFamily="34" charset="0"/>
                <a:cs typeface="+mn-cs"/>
              </a:rPr>
              <a:t>ACUTE         LIVER        FAILURE: Jaundice + HE</a:t>
            </a:r>
          </a:p>
        </p:txBody>
      </p:sp>
      <p:sp>
        <p:nvSpPr>
          <p:cNvPr id="91155" name="Line 19"/>
          <p:cNvSpPr>
            <a:spLocks noChangeShapeType="1"/>
          </p:cNvSpPr>
          <p:nvPr/>
        </p:nvSpPr>
        <p:spPr bwMode="auto">
          <a:xfrm>
            <a:off x="1368425" y="2638425"/>
            <a:ext cx="0" cy="762000"/>
          </a:xfrm>
          <a:prstGeom prst="line">
            <a:avLst/>
          </a:prstGeom>
          <a:noFill/>
          <a:ln w="28575">
            <a:solidFill>
              <a:schemeClr val="hlink"/>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56" name="Line 20"/>
          <p:cNvSpPr>
            <a:spLocks noChangeShapeType="1"/>
          </p:cNvSpPr>
          <p:nvPr/>
        </p:nvSpPr>
        <p:spPr bwMode="auto">
          <a:xfrm>
            <a:off x="2663825" y="2562225"/>
            <a:ext cx="0" cy="457200"/>
          </a:xfrm>
          <a:prstGeom prst="line">
            <a:avLst/>
          </a:prstGeom>
          <a:noFill/>
          <a:ln w="38100">
            <a:solidFill>
              <a:srgbClr val="0000CC"/>
            </a:solidFill>
            <a:round/>
            <a:headEnd/>
            <a:tailEnd type="triangle" w="med" len="me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57" name="Text Box 21"/>
          <p:cNvSpPr txBox="1">
            <a:spLocks noChangeArrowheads="1"/>
          </p:cNvSpPr>
          <p:nvPr/>
        </p:nvSpPr>
        <p:spPr bwMode="auto">
          <a:xfrm>
            <a:off x="2892425" y="1952625"/>
            <a:ext cx="914400" cy="836613"/>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400" b="1">
                <a:solidFill>
                  <a:srgbClr val="0000CC"/>
                </a:solidFill>
                <a:latin typeface="Arial"/>
                <a:cs typeface="+mn-cs"/>
              </a:rPr>
              <a:t>French, Chinese</a:t>
            </a:r>
          </a:p>
          <a:p>
            <a:pPr fontAlgn="auto">
              <a:spcBef>
                <a:spcPct val="50000"/>
              </a:spcBef>
              <a:spcAft>
                <a:spcPts val="0"/>
              </a:spcAft>
              <a:defRPr/>
            </a:pPr>
            <a:endParaRPr lang="en-US" sz="1400" b="1">
              <a:solidFill>
                <a:srgbClr val="0000CC"/>
              </a:solidFill>
              <a:latin typeface="Arial"/>
              <a:cs typeface="+mn-cs"/>
            </a:endParaRPr>
          </a:p>
        </p:txBody>
      </p:sp>
      <p:sp>
        <p:nvSpPr>
          <p:cNvPr id="91158" name="Line 22"/>
          <p:cNvSpPr>
            <a:spLocks noChangeShapeType="1"/>
          </p:cNvSpPr>
          <p:nvPr/>
        </p:nvSpPr>
        <p:spPr bwMode="auto">
          <a:xfrm>
            <a:off x="3276600" y="2590800"/>
            <a:ext cx="0" cy="457200"/>
          </a:xfrm>
          <a:prstGeom prst="line">
            <a:avLst/>
          </a:prstGeom>
          <a:noFill/>
          <a:ln w="38100">
            <a:solidFill>
              <a:srgbClr val="0000CC"/>
            </a:solidFill>
            <a:round/>
            <a:headEnd/>
            <a:tailEnd type="triangle" w="med" len="me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59" name="Rectangle 23"/>
          <p:cNvSpPr>
            <a:spLocks noChangeArrowheads="1"/>
          </p:cNvSpPr>
          <p:nvPr/>
        </p:nvSpPr>
        <p:spPr bwMode="auto">
          <a:xfrm>
            <a:off x="2054225" y="2257425"/>
            <a:ext cx="990600" cy="304800"/>
          </a:xfrm>
          <a:prstGeom prst="rect">
            <a:avLst/>
          </a:prstGeom>
          <a:noFill/>
          <a:ln w="9525">
            <a:noFill/>
            <a:miter lim="800000"/>
            <a:headEnd/>
            <a:tailEnd/>
          </a:ln>
          <a:effectLst/>
        </p:spPr>
        <p:txBody>
          <a:bodyPr wrap="none">
            <a:spAutoFit/>
          </a:bodyPr>
          <a:lstStyle/>
          <a:p>
            <a:pPr fontAlgn="auto">
              <a:spcBef>
                <a:spcPct val="50000"/>
              </a:spcBef>
              <a:spcAft>
                <a:spcPts val="0"/>
              </a:spcAft>
              <a:defRPr/>
            </a:pPr>
            <a:r>
              <a:rPr lang="en-US" sz="1400" b="1">
                <a:solidFill>
                  <a:srgbClr val="0000CC"/>
                </a:solidFill>
                <a:latin typeface="Arial"/>
                <a:cs typeface="+mn-cs"/>
              </a:rPr>
              <a:t>Japanese</a:t>
            </a:r>
          </a:p>
        </p:txBody>
      </p:sp>
      <p:sp>
        <p:nvSpPr>
          <p:cNvPr id="91160" name="Line 24"/>
          <p:cNvSpPr>
            <a:spLocks noChangeShapeType="1"/>
          </p:cNvSpPr>
          <p:nvPr/>
        </p:nvSpPr>
        <p:spPr bwMode="auto">
          <a:xfrm>
            <a:off x="4264025" y="2333625"/>
            <a:ext cx="0" cy="381000"/>
          </a:xfrm>
          <a:prstGeom prst="line">
            <a:avLst/>
          </a:prstGeom>
          <a:noFill/>
          <a:ln w="38100">
            <a:solidFill>
              <a:srgbClr val="0000CC"/>
            </a:solidFill>
            <a:round/>
            <a:headEnd/>
            <a:tailEnd type="triangle" w="med" len="me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61" name="Rectangle 25"/>
          <p:cNvSpPr>
            <a:spLocks noChangeArrowheads="1"/>
          </p:cNvSpPr>
          <p:nvPr/>
        </p:nvSpPr>
        <p:spPr bwMode="auto">
          <a:xfrm>
            <a:off x="4035425" y="2028825"/>
            <a:ext cx="1069975" cy="3048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400" b="1">
                <a:solidFill>
                  <a:srgbClr val="0000CC"/>
                </a:solidFill>
                <a:latin typeface="Arial"/>
                <a:cs typeface="+mn-cs"/>
              </a:rPr>
              <a:t>UK/ IASL</a:t>
            </a:r>
          </a:p>
        </p:txBody>
      </p:sp>
      <p:sp>
        <p:nvSpPr>
          <p:cNvPr id="91162" name="Rectangle 26"/>
          <p:cNvSpPr>
            <a:spLocks noChangeArrowheads="1"/>
          </p:cNvSpPr>
          <p:nvPr/>
        </p:nvSpPr>
        <p:spPr bwMode="auto">
          <a:xfrm>
            <a:off x="5483225" y="2128838"/>
            <a:ext cx="465138" cy="336550"/>
          </a:xfrm>
          <a:prstGeom prst="rect">
            <a:avLst/>
          </a:prstGeom>
          <a:noFill/>
          <a:ln w="9525">
            <a:noFill/>
            <a:miter lim="800000"/>
            <a:headEnd/>
            <a:tailEnd/>
          </a:ln>
          <a:effectLst/>
        </p:spPr>
        <p:txBody>
          <a:bodyPr wrap="none">
            <a:spAutoFit/>
          </a:bodyPr>
          <a:lstStyle/>
          <a:p>
            <a:pPr fontAlgn="auto">
              <a:spcBef>
                <a:spcPct val="50000"/>
              </a:spcBef>
              <a:spcAft>
                <a:spcPts val="0"/>
              </a:spcAft>
              <a:defRPr/>
            </a:pPr>
            <a:r>
              <a:rPr lang="en-US" sz="1600" b="1">
                <a:solidFill>
                  <a:srgbClr val="0000CC"/>
                </a:solidFill>
                <a:latin typeface="Arial"/>
                <a:cs typeface="+mn-cs"/>
              </a:rPr>
              <a:t>US</a:t>
            </a:r>
          </a:p>
        </p:txBody>
      </p:sp>
      <p:sp>
        <p:nvSpPr>
          <p:cNvPr id="91163" name="Line 27"/>
          <p:cNvSpPr>
            <a:spLocks noChangeShapeType="1"/>
          </p:cNvSpPr>
          <p:nvPr/>
        </p:nvSpPr>
        <p:spPr bwMode="auto">
          <a:xfrm>
            <a:off x="5788025" y="3019425"/>
            <a:ext cx="0" cy="152400"/>
          </a:xfrm>
          <a:prstGeom prst="line">
            <a:avLst/>
          </a:prstGeom>
          <a:noFill/>
          <a:ln w="28575">
            <a:solidFill>
              <a:schemeClr val="hlink"/>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64" name="Rectangle 28"/>
          <p:cNvSpPr>
            <a:spLocks noChangeArrowheads="1"/>
          </p:cNvSpPr>
          <p:nvPr/>
        </p:nvSpPr>
        <p:spPr bwMode="auto">
          <a:xfrm>
            <a:off x="5407025" y="2638425"/>
            <a:ext cx="781050" cy="36671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a:solidFill>
                  <a:srgbClr val="000099"/>
                </a:solidFill>
                <a:latin typeface="Arial"/>
                <a:cs typeface="+mn-cs"/>
              </a:rPr>
              <a:t>8  Wk</a:t>
            </a:r>
          </a:p>
        </p:txBody>
      </p:sp>
      <p:sp>
        <p:nvSpPr>
          <p:cNvPr id="91165" name="Rectangle 29"/>
          <p:cNvSpPr>
            <a:spLocks noChangeArrowheads="1"/>
          </p:cNvSpPr>
          <p:nvPr/>
        </p:nvSpPr>
        <p:spPr bwMode="auto">
          <a:xfrm>
            <a:off x="7769225" y="2638425"/>
            <a:ext cx="992188" cy="30480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400" b="1">
                <a:solidFill>
                  <a:srgbClr val="0000CC"/>
                </a:solidFill>
                <a:latin typeface="Arial"/>
                <a:cs typeface="+mn-cs"/>
              </a:rPr>
              <a:t>26 Weeks</a:t>
            </a:r>
          </a:p>
        </p:txBody>
      </p:sp>
      <p:grpSp>
        <p:nvGrpSpPr>
          <p:cNvPr id="2" name="Group 30"/>
          <p:cNvGrpSpPr>
            <a:grpSpLocks/>
          </p:cNvGrpSpPr>
          <p:nvPr/>
        </p:nvGrpSpPr>
        <p:grpSpPr bwMode="auto">
          <a:xfrm>
            <a:off x="533400" y="4206876"/>
            <a:ext cx="7162800" cy="2195513"/>
            <a:chOff x="286" y="2364"/>
            <a:chExt cx="4512" cy="1383"/>
          </a:xfrm>
        </p:grpSpPr>
        <p:sp>
          <p:nvSpPr>
            <p:cNvPr id="91167" name="Line 31"/>
            <p:cNvSpPr>
              <a:spLocks noChangeShapeType="1"/>
            </p:cNvSpPr>
            <p:nvPr/>
          </p:nvSpPr>
          <p:spPr bwMode="auto">
            <a:xfrm>
              <a:off x="814" y="2958"/>
              <a:ext cx="0" cy="480"/>
            </a:xfrm>
            <a:prstGeom prst="line">
              <a:avLst/>
            </a:prstGeom>
            <a:noFill/>
            <a:ln w="28575">
              <a:solidFill>
                <a:schemeClr val="hlink"/>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68" name="Line 32"/>
            <p:cNvSpPr>
              <a:spLocks noChangeShapeType="1"/>
            </p:cNvSpPr>
            <p:nvPr/>
          </p:nvSpPr>
          <p:spPr bwMode="auto">
            <a:xfrm>
              <a:off x="814" y="3198"/>
              <a:ext cx="3984" cy="0"/>
            </a:xfrm>
            <a:prstGeom prst="line">
              <a:avLst/>
            </a:prstGeom>
            <a:noFill/>
            <a:ln w="28575">
              <a:solidFill>
                <a:schemeClr val="hlink"/>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69" name="Line 33"/>
            <p:cNvSpPr>
              <a:spLocks noChangeShapeType="1"/>
            </p:cNvSpPr>
            <p:nvPr/>
          </p:nvSpPr>
          <p:spPr bwMode="auto">
            <a:xfrm>
              <a:off x="1390" y="3198"/>
              <a:ext cx="0" cy="96"/>
            </a:xfrm>
            <a:prstGeom prst="line">
              <a:avLst/>
            </a:prstGeom>
            <a:noFill/>
            <a:ln w="28575">
              <a:solidFill>
                <a:schemeClr val="hlink"/>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70" name="Line 34"/>
            <p:cNvSpPr>
              <a:spLocks noChangeShapeType="1"/>
            </p:cNvSpPr>
            <p:nvPr/>
          </p:nvSpPr>
          <p:spPr bwMode="auto">
            <a:xfrm>
              <a:off x="3310" y="3198"/>
              <a:ext cx="0" cy="96"/>
            </a:xfrm>
            <a:prstGeom prst="line">
              <a:avLst/>
            </a:prstGeom>
            <a:noFill/>
            <a:ln w="28575">
              <a:solidFill>
                <a:schemeClr val="bg1"/>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71" name="Line 35"/>
            <p:cNvSpPr>
              <a:spLocks noChangeShapeType="1"/>
            </p:cNvSpPr>
            <p:nvPr/>
          </p:nvSpPr>
          <p:spPr bwMode="auto">
            <a:xfrm>
              <a:off x="2638" y="3198"/>
              <a:ext cx="0" cy="96"/>
            </a:xfrm>
            <a:prstGeom prst="line">
              <a:avLst/>
            </a:prstGeom>
            <a:noFill/>
            <a:ln w="28575">
              <a:solidFill>
                <a:schemeClr val="bg1"/>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72" name="Line 36"/>
            <p:cNvSpPr>
              <a:spLocks noChangeShapeType="1"/>
            </p:cNvSpPr>
            <p:nvPr/>
          </p:nvSpPr>
          <p:spPr bwMode="auto">
            <a:xfrm>
              <a:off x="1966" y="3198"/>
              <a:ext cx="0" cy="96"/>
            </a:xfrm>
            <a:prstGeom prst="line">
              <a:avLst/>
            </a:prstGeom>
            <a:noFill/>
            <a:ln w="28575">
              <a:solidFill>
                <a:schemeClr val="hlink"/>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73" name="Text Box 37"/>
            <p:cNvSpPr txBox="1">
              <a:spLocks noChangeArrowheads="1"/>
            </p:cNvSpPr>
            <p:nvPr/>
          </p:nvSpPr>
          <p:spPr bwMode="auto">
            <a:xfrm>
              <a:off x="1198" y="3258"/>
              <a:ext cx="2502" cy="212"/>
            </a:xfrm>
            <a:prstGeom prst="rect">
              <a:avLst/>
            </a:prstGeom>
            <a:noFill/>
            <a:ln w="28575">
              <a:noFill/>
              <a:miter lim="800000"/>
              <a:headEnd/>
              <a:tailEnd/>
            </a:ln>
            <a:effectLst/>
          </p:spPr>
          <p:txBody>
            <a:bodyPr wrap="none">
              <a:spAutoFit/>
            </a:bodyPr>
            <a:lstStyle/>
            <a:p>
              <a:pPr fontAlgn="auto">
                <a:spcBef>
                  <a:spcPts val="0"/>
                </a:spcBef>
                <a:spcAft>
                  <a:spcPts val="0"/>
                </a:spcAft>
                <a:defRPr/>
              </a:pPr>
              <a:r>
                <a:rPr lang="en-US" sz="1600">
                  <a:solidFill>
                    <a:srgbClr val="FFFFFF"/>
                  </a:solidFill>
                  <a:latin typeface="Tahoma" pitchFamily="34" charset="0"/>
                  <a:cs typeface="+mn-cs"/>
                </a:rPr>
                <a:t> 4 Wk       6Wk           8Wk           12 Wk </a:t>
              </a:r>
            </a:p>
          </p:txBody>
        </p:sp>
        <p:sp>
          <p:nvSpPr>
            <p:cNvPr id="91174" name="Text Box 38"/>
            <p:cNvSpPr txBox="1">
              <a:spLocks noChangeArrowheads="1"/>
            </p:cNvSpPr>
            <p:nvPr/>
          </p:nvSpPr>
          <p:spPr bwMode="auto">
            <a:xfrm>
              <a:off x="1288" y="2364"/>
              <a:ext cx="2377" cy="407"/>
            </a:xfrm>
            <a:prstGeom prst="rect">
              <a:avLst/>
            </a:prstGeom>
            <a:solidFill>
              <a:srgbClr val="F3EF97"/>
            </a:solidFill>
            <a:ln w="28575">
              <a:solidFill>
                <a:srgbClr val="006600"/>
              </a:solidFill>
              <a:miter lim="800000"/>
              <a:headEnd/>
              <a:tailEnd/>
            </a:ln>
            <a:effectLst/>
          </p:spPr>
          <p:txBody>
            <a:bodyPr wrap="none">
              <a:spAutoFit/>
            </a:bodyPr>
            <a:lstStyle/>
            <a:p>
              <a:pPr fontAlgn="auto">
                <a:spcBef>
                  <a:spcPts val="0"/>
                </a:spcBef>
                <a:spcAft>
                  <a:spcPts val="0"/>
                </a:spcAft>
                <a:defRPr/>
              </a:pPr>
              <a:r>
                <a:rPr lang="en-US" b="1" dirty="0">
                  <a:solidFill>
                    <a:srgbClr val="CC0000"/>
                  </a:solidFill>
                  <a:latin typeface="Tahoma" pitchFamily="34" charset="0"/>
                  <a:cs typeface="+mn-cs"/>
                </a:rPr>
                <a:t>ACUTE           ON        CHRONIC </a:t>
              </a:r>
            </a:p>
            <a:p>
              <a:pPr fontAlgn="auto">
                <a:spcBef>
                  <a:spcPts val="0"/>
                </a:spcBef>
                <a:spcAft>
                  <a:spcPts val="0"/>
                </a:spcAft>
                <a:defRPr/>
              </a:pPr>
              <a:r>
                <a:rPr lang="en-US" b="1" dirty="0">
                  <a:solidFill>
                    <a:srgbClr val="CC0000"/>
                  </a:solidFill>
                  <a:latin typeface="Tahoma" pitchFamily="34" charset="0"/>
                  <a:cs typeface="+mn-cs"/>
                </a:rPr>
                <a:t>Jaundice + </a:t>
              </a:r>
              <a:r>
                <a:rPr lang="en-US" b="1" dirty="0" err="1">
                  <a:solidFill>
                    <a:srgbClr val="CC0000"/>
                  </a:solidFill>
                  <a:latin typeface="Tahoma" pitchFamily="34" charset="0"/>
                  <a:cs typeface="+mn-cs"/>
                </a:rPr>
                <a:t>Coag</a:t>
              </a:r>
              <a:r>
                <a:rPr lang="en-US" b="1" dirty="0">
                  <a:solidFill>
                    <a:srgbClr val="CC0000"/>
                  </a:solidFill>
                  <a:latin typeface="Tahoma" pitchFamily="34" charset="0"/>
                  <a:cs typeface="+mn-cs"/>
                </a:rPr>
                <a:t>+ </a:t>
              </a:r>
              <a:r>
                <a:rPr lang="en-US" b="1" dirty="0" err="1">
                  <a:solidFill>
                    <a:srgbClr val="CC0000"/>
                  </a:solidFill>
                  <a:latin typeface="Tahoma" pitchFamily="34" charset="0"/>
                  <a:cs typeface="+mn-cs"/>
                </a:rPr>
                <a:t>Ascites</a:t>
              </a:r>
              <a:endParaRPr lang="en-US" b="1" dirty="0">
                <a:solidFill>
                  <a:srgbClr val="CC0000"/>
                </a:solidFill>
                <a:latin typeface="Tahoma" pitchFamily="34" charset="0"/>
                <a:cs typeface="+mn-cs"/>
              </a:endParaRPr>
            </a:p>
          </p:txBody>
        </p:sp>
        <p:sp>
          <p:nvSpPr>
            <p:cNvPr id="91175" name="Text Box 39"/>
            <p:cNvSpPr txBox="1">
              <a:spLocks noChangeArrowheads="1"/>
            </p:cNvSpPr>
            <p:nvPr/>
          </p:nvSpPr>
          <p:spPr bwMode="auto">
            <a:xfrm>
              <a:off x="286" y="3054"/>
              <a:ext cx="373" cy="36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600" b="1">
                  <a:solidFill>
                    <a:srgbClr val="000099"/>
                  </a:solidFill>
                  <a:latin typeface="Tahoma" pitchFamily="34" charset="0"/>
                  <a:cs typeface="+mn-cs"/>
                </a:rPr>
                <a:t>CH/</a:t>
              </a:r>
            </a:p>
            <a:p>
              <a:pPr fontAlgn="auto">
                <a:spcBef>
                  <a:spcPts val="0"/>
                </a:spcBef>
                <a:spcAft>
                  <a:spcPts val="0"/>
                </a:spcAft>
                <a:defRPr/>
              </a:pPr>
              <a:r>
                <a:rPr lang="en-US" sz="1600" b="1">
                  <a:solidFill>
                    <a:srgbClr val="000099"/>
                  </a:solidFill>
                  <a:latin typeface="Tahoma" pitchFamily="34" charset="0"/>
                  <a:cs typeface="+mn-cs"/>
                </a:rPr>
                <a:t>CLD</a:t>
              </a:r>
            </a:p>
          </p:txBody>
        </p:sp>
        <p:sp>
          <p:nvSpPr>
            <p:cNvPr id="91176" name="Text Box 40"/>
            <p:cNvSpPr txBox="1">
              <a:spLocks noChangeArrowheads="1"/>
            </p:cNvSpPr>
            <p:nvPr/>
          </p:nvSpPr>
          <p:spPr bwMode="auto">
            <a:xfrm>
              <a:off x="925" y="3534"/>
              <a:ext cx="2889" cy="213"/>
            </a:xfrm>
            <a:prstGeom prst="rect">
              <a:avLst/>
            </a:prstGeom>
            <a:noFill/>
            <a:ln w="28575">
              <a:noFill/>
              <a:miter lim="800000"/>
              <a:headEnd/>
              <a:tailEnd/>
            </a:ln>
            <a:effectLst/>
          </p:spPr>
          <p:txBody>
            <a:bodyPr wrap="square">
              <a:spAutoFit/>
            </a:bodyPr>
            <a:lstStyle/>
            <a:p>
              <a:pPr fontAlgn="auto">
                <a:spcBef>
                  <a:spcPts val="0"/>
                </a:spcBef>
                <a:spcAft>
                  <a:spcPts val="0"/>
                </a:spcAft>
                <a:defRPr/>
              </a:pPr>
              <a:r>
                <a:rPr lang="en-US" sz="1600" b="1" dirty="0">
                  <a:solidFill>
                    <a:srgbClr val="000099"/>
                  </a:solidFill>
                  <a:latin typeface="Tahoma" pitchFamily="34" charset="0"/>
                  <a:cs typeface="+mn-cs"/>
                </a:rPr>
                <a:t> </a:t>
              </a:r>
              <a:r>
                <a:rPr lang="en-US" sz="1600" b="1" dirty="0" smtClean="0">
                  <a:solidFill>
                    <a:srgbClr val="000099"/>
                  </a:solidFill>
                  <a:latin typeface="Tahoma" pitchFamily="34" charset="0"/>
                  <a:cs typeface="+mn-cs"/>
                </a:rPr>
                <a:t>2 wk  4 </a:t>
              </a:r>
              <a:r>
                <a:rPr lang="en-US" sz="1600" b="1" dirty="0">
                  <a:solidFill>
                    <a:srgbClr val="000099"/>
                  </a:solidFill>
                  <a:latin typeface="Tahoma" pitchFamily="34" charset="0"/>
                  <a:cs typeface="+mn-cs"/>
                </a:rPr>
                <a:t>Wk       </a:t>
              </a:r>
              <a:r>
                <a:rPr lang="en-US" sz="1600" b="1" dirty="0" smtClean="0">
                  <a:solidFill>
                    <a:srgbClr val="000099"/>
                  </a:solidFill>
                  <a:latin typeface="Tahoma" pitchFamily="34" charset="0"/>
                </a:rPr>
                <a:t>8</a:t>
              </a:r>
              <a:r>
                <a:rPr lang="en-US" sz="1600" b="1" dirty="0" smtClean="0">
                  <a:solidFill>
                    <a:srgbClr val="000099"/>
                  </a:solidFill>
                  <a:latin typeface="Tahoma" pitchFamily="34" charset="0"/>
                  <a:cs typeface="+mn-cs"/>
                </a:rPr>
                <a:t>Wk                        12 </a:t>
              </a:r>
              <a:r>
                <a:rPr lang="en-US" sz="1600" b="1" dirty="0">
                  <a:solidFill>
                    <a:srgbClr val="000099"/>
                  </a:solidFill>
                  <a:latin typeface="Tahoma" pitchFamily="34" charset="0"/>
                  <a:cs typeface="+mn-cs"/>
                </a:rPr>
                <a:t>Wk </a:t>
              </a:r>
              <a:r>
                <a:rPr lang="en-US" sz="1600" b="1" dirty="0" smtClean="0">
                  <a:solidFill>
                    <a:srgbClr val="000099"/>
                  </a:solidFill>
                  <a:latin typeface="Tahoma" pitchFamily="34" charset="0"/>
                  <a:cs typeface="+mn-cs"/>
                </a:rPr>
                <a:t>     </a:t>
              </a:r>
              <a:endParaRPr lang="en-US" sz="1600" b="1" dirty="0">
                <a:solidFill>
                  <a:srgbClr val="000099"/>
                </a:solidFill>
                <a:latin typeface="Tahoma" pitchFamily="34" charset="0"/>
                <a:cs typeface="+mn-cs"/>
              </a:endParaRPr>
            </a:p>
          </p:txBody>
        </p:sp>
        <p:sp>
          <p:nvSpPr>
            <p:cNvPr id="91177" name="Line 41"/>
            <p:cNvSpPr>
              <a:spLocks noChangeShapeType="1"/>
            </p:cNvSpPr>
            <p:nvPr/>
          </p:nvSpPr>
          <p:spPr bwMode="auto">
            <a:xfrm>
              <a:off x="4798" y="2958"/>
              <a:ext cx="0" cy="480"/>
            </a:xfrm>
            <a:prstGeom prst="line">
              <a:avLst/>
            </a:prstGeom>
            <a:noFill/>
            <a:ln w="28575">
              <a:solidFill>
                <a:schemeClr val="hlink"/>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78" name="Line 42"/>
            <p:cNvSpPr>
              <a:spLocks noChangeShapeType="1"/>
            </p:cNvSpPr>
            <p:nvPr/>
          </p:nvSpPr>
          <p:spPr bwMode="auto">
            <a:xfrm>
              <a:off x="3310" y="3198"/>
              <a:ext cx="0" cy="96"/>
            </a:xfrm>
            <a:prstGeom prst="line">
              <a:avLst/>
            </a:prstGeom>
            <a:noFill/>
            <a:ln w="28575">
              <a:solidFill>
                <a:schemeClr val="hlink"/>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79" name="Line 43"/>
            <p:cNvSpPr>
              <a:spLocks noChangeShapeType="1"/>
            </p:cNvSpPr>
            <p:nvPr/>
          </p:nvSpPr>
          <p:spPr bwMode="auto">
            <a:xfrm>
              <a:off x="2638" y="3186"/>
              <a:ext cx="0" cy="96"/>
            </a:xfrm>
            <a:prstGeom prst="line">
              <a:avLst/>
            </a:prstGeom>
            <a:noFill/>
            <a:ln w="28575">
              <a:solidFill>
                <a:schemeClr val="hlink"/>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80" name="Rectangle 44"/>
            <p:cNvSpPr>
              <a:spLocks noChangeArrowheads="1"/>
            </p:cNvSpPr>
            <p:nvPr/>
          </p:nvSpPr>
          <p:spPr bwMode="auto">
            <a:xfrm>
              <a:off x="982" y="2877"/>
              <a:ext cx="300" cy="212"/>
            </a:xfrm>
            <a:prstGeom prst="rect">
              <a:avLst/>
            </a:prstGeom>
            <a:noFill/>
            <a:ln w="9525">
              <a:noFill/>
              <a:miter lim="800000"/>
              <a:headEnd/>
              <a:tailEnd/>
            </a:ln>
            <a:effectLst/>
          </p:spPr>
          <p:txBody>
            <a:bodyPr wrap="none">
              <a:spAutoFit/>
            </a:bodyPr>
            <a:lstStyle/>
            <a:p>
              <a:pPr fontAlgn="auto">
                <a:spcBef>
                  <a:spcPct val="50000"/>
                </a:spcBef>
                <a:spcAft>
                  <a:spcPts val="0"/>
                </a:spcAft>
                <a:defRPr/>
              </a:pPr>
              <a:r>
                <a:rPr lang="en-US" sz="1600" b="1" dirty="0">
                  <a:solidFill>
                    <a:srgbClr val="0000CC"/>
                  </a:solidFill>
                  <a:latin typeface="Arial"/>
                  <a:cs typeface="+mn-cs"/>
                </a:rPr>
                <a:t>UK</a:t>
              </a:r>
            </a:p>
          </p:txBody>
        </p:sp>
        <p:sp>
          <p:nvSpPr>
            <p:cNvPr id="91181" name="Line 45"/>
            <p:cNvSpPr>
              <a:spLocks noChangeShapeType="1"/>
            </p:cNvSpPr>
            <p:nvPr/>
          </p:nvSpPr>
          <p:spPr bwMode="auto">
            <a:xfrm>
              <a:off x="1102" y="3198"/>
              <a:ext cx="0" cy="96"/>
            </a:xfrm>
            <a:prstGeom prst="line">
              <a:avLst/>
            </a:prstGeom>
            <a:noFill/>
            <a:ln w="28575">
              <a:solidFill>
                <a:schemeClr val="hlink"/>
              </a:solidFill>
              <a:round/>
              <a:headEnd/>
              <a:tailEnd/>
            </a:ln>
            <a:effectLst/>
          </p:spPr>
          <p:txBody>
            <a:bodyPr/>
            <a:lstStyle/>
            <a:p>
              <a:pPr fontAlgn="auto">
                <a:spcBef>
                  <a:spcPts val="0"/>
                </a:spcBef>
                <a:spcAft>
                  <a:spcPts val="0"/>
                </a:spcAft>
                <a:defRPr/>
              </a:pPr>
              <a:endParaRPr lang="en-US">
                <a:solidFill>
                  <a:srgbClr val="000000"/>
                </a:solidFill>
                <a:latin typeface="Arial"/>
                <a:cs typeface="+mn-cs"/>
              </a:endParaRPr>
            </a:p>
          </p:txBody>
        </p:sp>
        <p:sp>
          <p:nvSpPr>
            <p:cNvPr id="91182" name="Rectangle 46"/>
            <p:cNvSpPr>
              <a:spLocks noChangeArrowheads="1"/>
            </p:cNvSpPr>
            <p:nvPr/>
          </p:nvSpPr>
          <p:spPr bwMode="auto">
            <a:xfrm>
              <a:off x="1270" y="2910"/>
              <a:ext cx="598" cy="23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rgbClr val="0000CC"/>
                  </a:solidFill>
                  <a:latin typeface="Arial"/>
                  <a:cs typeface="+mn-cs"/>
                </a:rPr>
                <a:t>APASL</a:t>
              </a:r>
              <a:endParaRPr lang="en-US" b="1" dirty="0">
                <a:solidFill>
                  <a:srgbClr val="0000CC"/>
                </a:solidFill>
                <a:latin typeface="Arial"/>
                <a:cs typeface="+mn-cs"/>
              </a:endParaRPr>
            </a:p>
          </p:txBody>
        </p:sp>
        <p:sp>
          <p:nvSpPr>
            <p:cNvPr id="91183" name="Rectangle 47"/>
            <p:cNvSpPr>
              <a:spLocks noChangeArrowheads="1"/>
            </p:cNvSpPr>
            <p:nvPr/>
          </p:nvSpPr>
          <p:spPr bwMode="auto">
            <a:xfrm>
              <a:off x="3166" y="2862"/>
              <a:ext cx="316" cy="23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a:solidFill>
                    <a:srgbClr val="0000CC"/>
                  </a:solidFill>
                  <a:latin typeface="Arial"/>
                  <a:cs typeface="+mn-cs"/>
                </a:rPr>
                <a:t>US</a:t>
              </a:r>
            </a:p>
          </p:txBody>
        </p:sp>
      </p:grpSp>
      <p:sp>
        <p:nvSpPr>
          <p:cNvPr id="91185" name="Rectangle 49"/>
          <p:cNvSpPr>
            <a:spLocks noChangeArrowheads="1"/>
          </p:cNvSpPr>
          <p:nvPr/>
        </p:nvSpPr>
        <p:spPr bwMode="auto">
          <a:xfrm>
            <a:off x="7620000" y="5105400"/>
            <a:ext cx="1676400" cy="73025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1400" b="1">
                <a:solidFill>
                  <a:srgbClr val="0000CC"/>
                </a:solidFill>
                <a:latin typeface="Arial"/>
                <a:cs typeface="+mn-cs"/>
              </a:rPr>
              <a:t>Spontaneously</a:t>
            </a:r>
          </a:p>
          <a:p>
            <a:pPr algn="ctr" fontAlgn="auto">
              <a:spcBef>
                <a:spcPts val="0"/>
              </a:spcBef>
              <a:spcAft>
                <a:spcPts val="0"/>
              </a:spcAft>
              <a:defRPr/>
            </a:pPr>
            <a:r>
              <a:rPr lang="en-US" sz="1400" b="1">
                <a:solidFill>
                  <a:srgbClr val="0000CC"/>
                </a:solidFill>
                <a:latin typeface="Arial"/>
                <a:cs typeface="+mn-cs"/>
              </a:rPr>
              <a:t>Decompensated</a:t>
            </a:r>
          </a:p>
          <a:p>
            <a:pPr algn="ctr" fontAlgn="auto">
              <a:spcBef>
                <a:spcPts val="0"/>
              </a:spcBef>
              <a:spcAft>
                <a:spcPts val="0"/>
              </a:spcAft>
              <a:defRPr/>
            </a:pPr>
            <a:r>
              <a:rPr lang="en-US" sz="1400" b="1">
                <a:solidFill>
                  <a:srgbClr val="0000CC"/>
                </a:solidFill>
                <a:latin typeface="Arial"/>
                <a:cs typeface="+mn-cs"/>
              </a:rPr>
              <a:t>CLD</a:t>
            </a:r>
          </a:p>
        </p:txBody>
      </p:sp>
      <p:sp>
        <p:nvSpPr>
          <p:cNvPr id="91186" name="Rectangle 50"/>
          <p:cNvSpPr>
            <a:spLocks noChangeArrowheads="1"/>
          </p:cNvSpPr>
          <p:nvPr/>
        </p:nvSpPr>
        <p:spPr bwMode="auto">
          <a:xfrm>
            <a:off x="7391400" y="1600200"/>
            <a:ext cx="1752600" cy="641350"/>
          </a:xfrm>
          <a:prstGeom prst="rect">
            <a:avLst/>
          </a:prstGeom>
          <a:noFill/>
          <a:ln w="9525">
            <a:noFill/>
            <a:miter lim="800000"/>
            <a:headEnd/>
            <a:tailEnd/>
          </a:ln>
          <a:effectLst/>
        </p:spPr>
        <p:txBody>
          <a:bodyPr>
            <a:spAutoFit/>
          </a:bodyPr>
          <a:lstStyle/>
          <a:p>
            <a:pPr fontAlgn="auto">
              <a:spcBef>
                <a:spcPts val="0"/>
              </a:spcBef>
              <a:spcAft>
                <a:spcPts val="0"/>
              </a:spcAft>
              <a:defRPr/>
            </a:pPr>
            <a:r>
              <a:rPr lang="en-US" b="1">
                <a:solidFill>
                  <a:srgbClr val="0000CC"/>
                </a:solidFill>
                <a:latin typeface="Arial"/>
                <a:cs typeface="+mn-cs"/>
              </a:rPr>
              <a:t>Chronic Liver Failure</a:t>
            </a:r>
          </a:p>
        </p:txBody>
      </p:sp>
      <p:pic>
        <p:nvPicPr>
          <p:cNvPr id="77858" name="Picture 53" descr="http://www.ilbs.in/contact/images/logo-ilbs19.jpg"/>
          <p:cNvPicPr>
            <a:picLocks noChangeAspect="1" noChangeArrowheads="1"/>
          </p:cNvPicPr>
          <p:nvPr/>
        </p:nvPicPr>
        <p:blipFill>
          <a:blip r:embed="rId3" r:link="rId4" cstate="print"/>
          <a:srcRect/>
          <a:stretch>
            <a:fillRect/>
          </a:stretch>
        </p:blipFill>
        <p:spPr bwMode="auto">
          <a:xfrm>
            <a:off x="8248650" y="6318250"/>
            <a:ext cx="895350" cy="539750"/>
          </a:xfrm>
          <a:prstGeom prst="rect">
            <a:avLst/>
          </a:prstGeom>
          <a:noFill/>
          <a:ln w="9525">
            <a:noFill/>
            <a:miter lim="800000"/>
            <a:headEnd/>
            <a:tailEnd/>
          </a:ln>
        </p:spPr>
      </p:pic>
      <p:sp>
        <p:nvSpPr>
          <p:cNvPr id="52" name="Oval 51"/>
          <p:cNvSpPr/>
          <p:nvPr/>
        </p:nvSpPr>
        <p:spPr>
          <a:xfrm>
            <a:off x="2209800" y="6019800"/>
            <a:ext cx="7620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noFill/>
        </p:spPr>
        <p:txBody>
          <a:bodyPr/>
          <a:lstStyle/>
          <a:p>
            <a:r>
              <a:rPr lang="en-US" altLang="zh-CN" smtClean="0">
                <a:ea typeface="宋体" pitchFamily="2" charset="-122"/>
              </a:rPr>
              <a:t>www.aclf.in</a:t>
            </a:r>
            <a:r>
              <a:rPr lang="en-US" altLang="zh-CN" smtClean="0">
                <a:solidFill>
                  <a:srgbClr val="000000"/>
                </a:solidFill>
                <a:ea typeface="宋体" pitchFamily="2" charset="-122"/>
              </a:rPr>
              <a:t> </a:t>
            </a:r>
          </a:p>
          <a:p>
            <a:endParaRPr lang="en-US" altLang="zh-CN" sz="1400" smtClean="0">
              <a:ea typeface="宋体" pitchFamily="2" charset="-122"/>
            </a:endParaRPr>
          </a:p>
        </p:txBody>
      </p:sp>
      <p:sp>
        <p:nvSpPr>
          <p:cNvPr id="1028" name="Rectangle 2"/>
          <p:cNvSpPr>
            <a:spLocks noGrp="1" noChangeArrowheads="1"/>
          </p:cNvSpPr>
          <p:nvPr>
            <p:ph type="title"/>
          </p:nvPr>
        </p:nvSpPr>
        <p:spPr>
          <a:xfrm>
            <a:off x="457200" y="0"/>
            <a:ext cx="8229600" cy="1143000"/>
          </a:xfrm>
        </p:spPr>
        <p:txBody>
          <a:bodyPr/>
          <a:lstStyle/>
          <a:p>
            <a:r>
              <a:rPr lang="en-US" altLang="zh-CN" b="1" dirty="0" smtClean="0">
                <a:solidFill>
                  <a:srgbClr val="CC0000"/>
                </a:solidFill>
                <a:ea typeface="宋体" pitchFamily="2" charset="-122"/>
              </a:rPr>
              <a:t>Clinical Case</a:t>
            </a:r>
          </a:p>
        </p:txBody>
      </p:sp>
      <p:graphicFrame>
        <p:nvGraphicFramePr>
          <p:cNvPr id="10" name="Object 2"/>
          <p:cNvGraphicFramePr>
            <a:graphicFrameLocks noGrp="1" noChangeAspect="1"/>
          </p:cNvGraphicFramePr>
          <p:nvPr>
            <p:ph idx="1"/>
          </p:nvPr>
        </p:nvGraphicFramePr>
        <p:xfrm>
          <a:off x="50800" y="2336800"/>
          <a:ext cx="5450080" cy="2870200"/>
        </p:xfrm>
        <a:graphic>
          <a:graphicData uri="http://schemas.openxmlformats.org/drawingml/2006/chart">
            <c:chart xmlns:c="http://schemas.openxmlformats.org/drawingml/2006/chart" xmlns:r="http://schemas.openxmlformats.org/officeDocument/2006/relationships" r:id="rId3"/>
          </a:graphicData>
        </a:graphic>
      </p:graphicFrame>
      <p:sp>
        <p:nvSpPr>
          <p:cNvPr id="1029" name="Text Box 4"/>
          <p:cNvSpPr txBox="1">
            <a:spLocks noChangeArrowheads="1"/>
          </p:cNvSpPr>
          <p:nvPr/>
        </p:nvSpPr>
        <p:spPr bwMode="auto">
          <a:xfrm>
            <a:off x="5339304" y="914400"/>
            <a:ext cx="3804696" cy="1200329"/>
          </a:xfrm>
          <a:prstGeom prst="rect">
            <a:avLst/>
          </a:prstGeom>
          <a:noFill/>
          <a:ln w="9525">
            <a:noFill/>
            <a:miter lim="800000"/>
            <a:headEnd/>
            <a:tailEnd/>
          </a:ln>
        </p:spPr>
        <p:txBody>
          <a:bodyPr wrap="none">
            <a:spAutoFit/>
          </a:bodyPr>
          <a:lstStyle/>
          <a:p>
            <a:r>
              <a:rPr lang="en-US" altLang="zh-CN" sz="2400" dirty="0">
                <a:solidFill>
                  <a:srgbClr val="000099"/>
                </a:solidFill>
                <a:ea typeface="宋体" pitchFamily="2" charset="-122"/>
              </a:rPr>
              <a:t>38 Yr., M</a:t>
            </a:r>
          </a:p>
          <a:p>
            <a:r>
              <a:rPr lang="en-US" altLang="zh-CN" sz="2400" dirty="0" smtClean="0">
                <a:solidFill>
                  <a:srgbClr val="000099"/>
                </a:solidFill>
                <a:ea typeface="宋体" pitchFamily="2" charset="-122"/>
              </a:rPr>
              <a:t>Pulmonary </a:t>
            </a:r>
            <a:r>
              <a:rPr lang="en-US" altLang="zh-CN" sz="2400" dirty="0">
                <a:solidFill>
                  <a:srgbClr val="000099"/>
                </a:solidFill>
                <a:ea typeface="宋体" pitchFamily="2" charset="-122"/>
              </a:rPr>
              <a:t>Koch’s,</a:t>
            </a:r>
          </a:p>
          <a:p>
            <a:r>
              <a:rPr lang="en-US" altLang="zh-CN" sz="2400" dirty="0">
                <a:solidFill>
                  <a:srgbClr val="000099"/>
                </a:solidFill>
                <a:ea typeface="宋体" pitchFamily="2" charset="-122"/>
              </a:rPr>
              <a:t>On anti tubercular treatment</a:t>
            </a:r>
          </a:p>
        </p:txBody>
      </p:sp>
      <p:sp>
        <p:nvSpPr>
          <p:cNvPr id="1030" name="Text Box 5"/>
          <p:cNvSpPr txBox="1">
            <a:spLocks noChangeArrowheads="1"/>
          </p:cNvSpPr>
          <p:nvPr/>
        </p:nvSpPr>
        <p:spPr bwMode="auto">
          <a:xfrm>
            <a:off x="228600" y="1295400"/>
            <a:ext cx="2796343" cy="461665"/>
          </a:xfrm>
          <a:prstGeom prst="rect">
            <a:avLst/>
          </a:prstGeom>
          <a:noFill/>
          <a:ln w="9525">
            <a:noFill/>
            <a:miter lim="800000"/>
            <a:headEnd/>
            <a:tailEnd/>
          </a:ln>
        </p:spPr>
        <p:txBody>
          <a:bodyPr wrap="none">
            <a:spAutoFit/>
          </a:bodyPr>
          <a:lstStyle/>
          <a:p>
            <a:r>
              <a:rPr lang="en-US" altLang="zh-CN" sz="2400" b="1" dirty="0">
                <a:ea typeface="宋体" pitchFamily="2" charset="-122"/>
              </a:rPr>
              <a:t>Clinical presentation</a:t>
            </a:r>
          </a:p>
        </p:txBody>
      </p:sp>
      <p:sp>
        <p:nvSpPr>
          <p:cNvPr id="1031" name="Text Box 6"/>
          <p:cNvSpPr txBox="1">
            <a:spLocks noChangeArrowheads="1"/>
          </p:cNvSpPr>
          <p:nvPr/>
        </p:nvSpPr>
        <p:spPr bwMode="auto">
          <a:xfrm>
            <a:off x="2133600" y="5181600"/>
            <a:ext cx="6350008" cy="1477328"/>
          </a:xfrm>
          <a:prstGeom prst="rect">
            <a:avLst/>
          </a:prstGeom>
          <a:noFill/>
          <a:ln w="9525">
            <a:noFill/>
            <a:miter lim="800000"/>
            <a:headEnd/>
            <a:tailEnd/>
          </a:ln>
        </p:spPr>
        <p:txBody>
          <a:bodyPr wrap="none">
            <a:spAutoFit/>
          </a:bodyPr>
          <a:lstStyle/>
          <a:p>
            <a:r>
              <a:rPr lang="en-US" altLang="zh-CN" sz="2400" b="1" dirty="0">
                <a:solidFill>
                  <a:srgbClr val="CC0000"/>
                </a:solidFill>
                <a:ea typeface="宋体" pitchFamily="2" charset="-122"/>
              </a:rPr>
              <a:t>On examination</a:t>
            </a:r>
          </a:p>
          <a:p>
            <a:endParaRPr lang="en-US" altLang="zh-CN" dirty="0">
              <a:solidFill>
                <a:srgbClr val="CC0000"/>
              </a:solidFill>
              <a:ea typeface="宋体" pitchFamily="2" charset="-122"/>
            </a:endParaRPr>
          </a:p>
          <a:p>
            <a:r>
              <a:rPr lang="en-US" altLang="zh-CN" sz="2400" dirty="0">
                <a:solidFill>
                  <a:srgbClr val="000099"/>
                </a:solidFill>
                <a:ea typeface="宋体" pitchFamily="2" charset="-122"/>
              </a:rPr>
              <a:t>Jaundice+ , Liver span </a:t>
            </a:r>
            <a:r>
              <a:rPr lang="en-US" altLang="zh-CN" sz="2400" dirty="0" smtClean="0">
                <a:solidFill>
                  <a:srgbClr val="000099"/>
                </a:solidFill>
                <a:ea typeface="宋体" pitchFamily="2" charset="-122"/>
              </a:rPr>
              <a:t>12 cm</a:t>
            </a:r>
            <a:r>
              <a:rPr lang="en-US" altLang="zh-CN" sz="2400" dirty="0">
                <a:solidFill>
                  <a:srgbClr val="000099"/>
                </a:solidFill>
                <a:ea typeface="宋体" pitchFamily="2" charset="-122"/>
              </a:rPr>
              <a:t>, Spleen not palpable</a:t>
            </a:r>
          </a:p>
          <a:p>
            <a:r>
              <a:rPr lang="en-US" altLang="zh-CN" sz="2400" dirty="0" err="1">
                <a:solidFill>
                  <a:srgbClr val="000099"/>
                </a:solidFill>
                <a:ea typeface="宋体" pitchFamily="2" charset="-122"/>
              </a:rPr>
              <a:t>Ascites</a:t>
            </a:r>
            <a:r>
              <a:rPr lang="en-US" altLang="zh-CN" sz="2400" dirty="0">
                <a:solidFill>
                  <a:srgbClr val="000099"/>
                </a:solidFill>
                <a:ea typeface="宋体" pitchFamily="2" charset="-122"/>
              </a:rPr>
              <a:t>+ </a:t>
            </a:r>
          </a:p>
        </p:txBody>
      </p:sp>
      <p:sp>
        <p:nvSpPr>
          <p:cNvPr id="1032" name="Rectangle 7"/>
          <p:cNvSpPr>
            <a:spLocks noChangeArrowheads="1"/>
          </p:cNvSpPr>
          <p:nvPr/>
        </p:nvSpPr>
        <p:spPr bwMode="auto">
          <a:xfrm>
            <a:off x="7467600" y="6248400"/>
            <a:ext cx="184150" cy="366713"/>
          </a:xfrm>
          <a:prstGeom prst="rect">
            <a:avLst/>
          </a:prstGeom>
          <a:noFill/>
          <a:ln w="9525">
            <a:noFill/>
            <a:miter lim="800000"/>
            <a:headEnd/>
            <a:tailEnd/>
          </a:ln>
        </p:spPr>
        <p:txBody>
          <a:bodyPr wrap="none">
            <a:spAutoFit/>
          </a:bodyPr>
          <a:lstStyle/>
          <a:p>
            <a:pPr>
              <a:spcBef>
                <a:spcPct val="50000"/>
              </a:spcBef>
            </a:pPr>
            <a:endParaRPr lang="zh-CN" altLang="zh-CN">
              <a:solidFill>
                <a:srgbClr val="000000"/>
              </a:solidFill>
              <a:ea typeface="宋体" pitchFamily="2" charset="-122"/>
            </a:endParaRPr>
          </a:p>
        </p:txBody>
      </p:sp>
      <p:pic>
        <p:nvPicPr>
          <p:cNvPr id="1034" name="Picture 11" descr="ilbslogo"/>
          <p:cNvPicPr>
            <a:picLocks noChangeAspect="1" noChangeArrowheads="1"/>
          </p:cNvPicPr>
          <p:nvPr/>
        </p:nvPicPr>
        <p:blipFill>
          <a:blip r:embed="rId4" cstate="print"/>
          <a:srcRect/>
          <a:stretch>
            <a:fillRect/>
          </a:stretch>
        </p:blipFill>
        <p:spPr bwMode="auto">
          <a:xfrm>
            <a:off x="8458200" y="6264275"/>
            <a:ext cx="685800"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6605</TotalTime>
  <Words>2624</Words>
  <Application>Microsoft Office PowerPoint</Application>
  <PresentationFormat>On-screen Show (4:3)</PresentationFormat>
  <Paragraphs>904</Paragraphs>
  <Slides>72</Slides>
  <Notes>71</Notes>
  <HiddenSlides>0</HiddenSlides>
  <MMClips>0</MMClips>
  <ScaleCrop>false</ScaleCrop>
  <HeadingPairs>
    <vt:vector size="4" baseType="variant">
      <vt:variant>
        <vt:lpstr>Theme</vt:lpstr>
      </vt:variant>
      <vt:variant>
        <vt:i4>2</vt:i4>
      </vt:variant>
      <vt:variant>
        <vt:lpstr>Slide Titles</vt:lpstr>
      </vt:variant>
      <vt:variant>
        <vt:i4>72</vt:i4>
      </vt:variant>
    </vt:vector>
  </HeadingPairs>
  <TitlesOfParts>
    <vt:vector size="74" baseType="lpstr">
      <vt:lpstr>Office Theme</vt:lpstr>
      <vt:lpstr>2_Office Theme</vt:lpstr>
      <vt:lpstr>Slide 1</vt:lpstr>
      <vt:lpstr>Slide 2</vt:lpstr>
      <vt:lpstr>Slide 3</vt:lpstr>
      <vt:lpstr>Slide 4</vt:lpstr>
      <vt:lpstr>Slide 5</vt:lpstr>
      <vt:lpstr>Talking points</vt:lpstr>
      <vt:lpstr>Slide 7</vt:lpstr>
      <vt:lpstr>Slide 8</vt:lpstr>
      <vt:lpstr>Clinical Case</vt:lpstr>
      <vt:lpstr>Slide 10</vt:lpstr>
      <vt:lpstr>Slide 11</vt:lpstr>
      <vt:lpstr>Slide 12</vt:lpstr>
      <vt:lpstr>Slide 13</vt:lpstr>
      <vt:lpstr>Slide 14</vt:lpstr>
      <vt:lpstr>Slide 15</vt:lpstr>
      <vt:lpstr>Case - 2</vt:lpstr>
      <vt:lpstr>Slide 17</vt:lpstr>
      <vt:lpstr>Slide 18</vt:lpstr>
      <vt:lpstr>Slide 19</vt:lpstr>
      <vt:lpstr>Slide 20</vt:lpstr>
      <vt:lpstr>Slide 21</vt:lpstr>
      <vt:lpstr>Liver Failure Scenarios</vt:lpstr>
      <vt:lpstr>Slide 23</vt:lpstr>
      <vt:lpstr>Slide 24</vt:lpstr>
      <vt:lpstr>ACLF</vt:lpstr>
      <vt:lpstr>Slide 26</vt:lpstr>
      <vt:lpstr>Slide 27</vt:lpstr>
      <vt:lpstr>Definition of ACLF - APASL Sarin SK Hep Int 2009 Proposed 2014</vt:lpstr>
      <vt:lpstr>Slide 29</vt:lpstr>
      <vt:lpstr>Definitions : Merits</vt:lpstr>
      <vt:lpstr>Etiology: Acute Insult</vt:lpstr>
      <vt:lpstr>Etiology: Chronic Insult</vt:lpstr>
      <vt:lpstr>Slide 33</vt:lpstr>
      <vt:lpstr>Liver biopsy in ACLF</vt:lpstr>
      <vt:lpstr>Slide 35</vt:lpstr>
      <vt:lpstr>Slide 36</vt:lpstr>
      <vt:lpstr>Slide 37</vt:lpstr>
      <vt:lpstr>Slide 38</vt:lpstr>
      <vt:lpstr>Slide 39</vt:lpstr>
      <vt:lpstr>Performing special histochemical stains- Important </vt:lpstr>
      <vt:lpstr>Talking points</vt:lpstr>
      <vt:lpstr>Treatment for ACLF </vt:lpstr>
      <vt:lpstr>Results: Survival after 12 wks</vt:lpstr>
      <vt:lpstr>Treatment Approaches for ACLF </vt:lpstr>
      <vt:lpstr>Slide 45</vt:lpstr>
      <vt:lpstr>Slide 46</vt:lpstr>
      <vt:lpstr>In ACLF Impaired  T cell, DC, neutrophil, monocyte, response </vt:lpstr>
      <vt:lpstr>ACLF: Liver Failure leads to Sepsis !</vt:lpstr>
      <vt:lpstr>Slide 49</vt:lpstr>
      <vt:lpstr>Slide 50</vt:lpstr>
      <vt:lpstr>Post GCSF  Development of HRS, HE, sepsis improved </vt:lpstr>
      <vt:lpstr>Slide 52</vt:lpstr>
      <vt:lpstr>Organ Dysfunction in ACLF</vt:lpstr>
      <vt:lpstr>Slide 54</vt:lpstr>
      <vt:lpstr>Treatment options for ACLF </vt:lpstr>
      <vt:lpstr>Alternatives to liver transplant in ACLF</vt:lpstr>
      <vt:lpstr>Slide 57</vt:lpstr>
      <vt:lpstr>Slide 58</vt:lpstr>
      <vt:lpstr>         Liver dialysis (n=52) : MELD Score </vt:lpstr>
      <vt:lpstr>Slide 60</vt:lpstr>
      <vt:lpstr>Alternatives to liver transplant in ACLF  Liver Regeneration</vt:lpstr>
      <vt:lpstr>Slide 62</vt:lpstr>
      <vt:lpstr>Slide 63</vt:lpstr>
      <vt:lpstr>In vivo liver regeneration  &amp; immune restoration: Role of G-CSF</vt:lpstr>
      <vt:lpstr>G-CSF + Erythropoeitin</vt:lpstr>
      <vt:lpstr>Probability of sepsis in Decompensated cirrhosis</vt:lpstr>
      <vt:lpstr>Transplant free survival</vt:lpstr>
      <vt:lpstr>Liver transplantation: The final savior</vt:lpstr>
      <vt:lpstr>Slide 69</vt:lpstr>
      <vt:lpstr>ILBS Liver Transplant Program </vt:lpstr>
      <vt:lpstr>Slide 71</vt:lpstr>
      <vt:lpstr>Slide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ACLF consensus meeting 18.2.14</dc:title>
  <dc:creator>chandan</dc:creator>
  <cp:lastModifiedBy>Duda</cp:lastModifiedBy>
  <cp:revision>288</cp:revision>
  <dcterms:created xsi:type="dcterms:W3CDTF">2014-02-18T04:28:08Z</dcterms:created>
  <dcterms:modified xsi:type="dcterms:W3CDTF">2014-08-26T08:09:36Z</dcterms:modified>
</cp:coreProperties>
</file>