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786" r:id="rId1"/>
    <p:sldMasterId id="2147483821" r:id="rId2"/>
  </p:sldMasterIdLst>
  <p:notesMasterIdLst>
    <p:notesMasterId r:id="rId44"/>
  </p:notesMasterIdLst>
  <p:sldIdLst>
    <p:sldId id="257" r:id="rId3"/>
    <p:sldId id="318" r:id="rId4"/>
    <p:sldId id="498" r:id="rId5"/>
    <p:sldId id="493" r:id="rId6"/>
    <p:sldId id="494" r:id="rId7"/>
    <p:sldId id="562" r:id="rId8"/>
    <p:sldId id="561" r:id="rId9"/>
    <p:sldId id="563" r:id="rId10"/>
    <p:sldId id="508" r:id="rId11"/>
    <p:sldId id="509" r:id="rId12"/>
    <p:sldId id="510" r:id="rId13"/>
    <p:sldId id="518" r:id="rId14"/>
    <p:sldId id="529" r:id="rId15"/>
    <p:sldId id="525" r:id="rId16"/>
    <p:sldId id="552" r:id="rId17"/>
    <p:sldId id="564" r:id="rId18"/>
    <p:sldId id="555" r:id="rId19"/>
    <p:sldId id="526" r:id="rId20"/>
    <p:sldId id="527" r:id="rId21"/>
    <p:sldId id="528" r:id="rId22"/>
    <p:sldId id="530" r:id="rId23"/>
    <p:sldId id="531" r:id="rId24"/>
    <p:sldId id="532" r:id="rId25"/>
    <p:sldId id="533" r:id="rId26"/>
    <p:sldId id="534" r:id="rId27"/>
    <p:sldId id="538" r:id="rId28"/>
    <p:sldId id="539" r:id="rId29"/>
    <p:sldId id="517" r:id="rId30"/>
    <p:sldId id="549" r:id="rId31"/>
    <p:sldId id="548" r:id="rId32"/>
    <p:sldId id="550" r:id="rId33"/>
    <p:sldId id="551" r:id="rId34"/>
    <p:sldId id="540" r:id="rId35"/>
    <p:sldId id="541" r:id="rId36"/>
    <p:sldId id="542" r:id="rId37"/>
    <p:sldId id="543" r:id="rId38"/>
    <p:sldId id="481" r:id="rId39"/>
    <p:sldId id="424" r:id="rId40"/>
    <p:sldId id="557" r:id="rId41"/>
    <p:sldId id="565" r:id="rId42"/>
    <p:sldId id="558" r:id="rId4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0066FF"/>
    <a:srgbClr val="00FFFF"/>
    <a:srgbClr val="00CCFF"/>
    <a:srgbClr val="FF9900"/>
    <a:srgbClr val="FF9933"/>
    <a:srgbClr val="FF00FF"/>
    <a:srgbClr val="0033CC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28" autoAdjust="0"/>
    <p:restoredTop sz="99652" autoAdjust="0"/>
  </p:normalViewPr>
  <p:slideViewPr>
    <p:cSldViewPr>
      <p:cViewPr varScale="1">
        <p:scale>
          <a:sx n="62" d="100"/>
          <a:sy n="62" d="100"/>
        </p:scale>
        <p:origin x="-7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IASL Symposium-World Congress of Pediatrics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27A6-6057-490A-BDBE-AD60DBD3C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IASL Symposium-World Congress of Pediatrics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BD81-A631-499D-87A3-EFA4BBBB3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IASL Symposium-World Congress of Pediatrics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0672-88DE-4274-A948-7A144735E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D5B2-A9B0-477A-BA11-9C12F914DB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E934-8017-4F52-9AEE-502182AD31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188C-2A1B-42E9-9C67-D82E6FB6B7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4157-3B03-4B81-843F-7378742900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0A05-A4C7-4A88-920E-069DADCBC4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E2F8C-9132-47DA-BF1F-3349093684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2089D-0EA0-4006-8190-E653A6A2E3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A5F34-848F-4017-BF6B-ABFF75BE16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IASL Symposium-World Congress of Pediatrics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78581-2263-40FC-941E-266FC4DB7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75EDC-76E4-4BBE-B7C9-5C7536780D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3CC45-71FC-434B-98FF-43E72ADF51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75861-8B04-4EEE-A191-3E8F14433C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IASL Symposium-World Congress of Pediatrics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1EBC2-A13D-4135-A835-338C08339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IASL Symposium-World Congress of Pediatrics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852FD-A85B-4A8B-8772-BBB068893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IASL Symposium-World Congress of Pediatrics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FADC5-1361-4951-AB57-CFC7EFE69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IASL Symposium-World Congress of Pediatrics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30D3-6C33-454C-B4AD-1B2D70263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IASL Symposium-World Congress of Pediatrics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9C03-1FDC-4F7F-91FD-C259494E3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IASL Symposium-World Congress of Pediatrics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7000-4582-413B-B5B9-E3F63CF3B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IASL Symposium-World Congress of Pediatrics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A257A-EE7B-4313-A590-2D6CC493C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IASL Symposium-World Congress of Pediatrics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95A28A-9279-42D2-A336-1FB0AE474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80F765-FDE8-4320-AD50-D6C588046C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0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2055812"/>
            <a:ext cx="7696200" cy="1754188"/>
          </a:xfrm>
        </p:spPr>
        <p:txBody>
          <a:bodyPr rtlCol="0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Management of HCV in Children</a:t>
            </a:r>
            <a:endParaRPr lang="en-US" sz="3600" dirty="0" smtClean="0">
              <a:solidFill>
                <a:schemeClr val="bg1"/>
              </a:solidFill>
              <a:latin typeface="+mn-lt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962400"/>
            <a:ext cx="6781800" cy="1752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Manal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Hamdy</a:t>
            </a:r>
            <a:r>
              <a:rPr lang="en-US" sz="2800" dirty="0" smtClean="0">
                <a:solidFill>
                  <a:srgbClr val="FFFF00"/>
                </a:solidFill>
              </a:rPr>
              <a:t> El-</a:t>
            </a:r>
            <a:r>
              <a:rPr lang="en-US" sz="2800" dirty="0" err="1" smtClean="0">
                <a:solidFill>
                  <a:srgbClr val="FFFF00"/>
                </a:solidFill>
              </a:rPr>
              <a:t>Sayed</a:t>
            </a:r>
            <a:endParaRPr lang="en-US" sz="2800" dirty="0" smtClean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Professor of Pediatrics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Ain</a:t>
            </a:r>
            <a:r>
              <a:rPr lang="en-US" sz="2400" dirty="0" smtClean="0">
                <a:solidFill>
                  <a:schemeClr val="bg1"/>
                </a:solidFill>
              </a:rPr>
              <a:t> Shams University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Egyptian National Committee for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Control of Viral Hepatitis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600200" y="6434138"/>
            <a:ext cx="7543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endParaRPr lang="en-US" sz="2000" b="1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6178" r="7336" b="4674"/>
          <a:stretch>
            <a:fillRect/>
          </a:stretch>
        </p:blipFill>
        <p:spPr bwMode="auto">
          <a:xfrm>
            <a:off x="0" y="1"/>
            <a:ext cx="1371600" cy="1273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Ainsha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524000" cy="1106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958239" y="6550223"/>
            <a:ext cx="4185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Liver Symposium, Georgia, October 12</a:t>
            </a:r>
            <a:r>
              <a:rPr lang="en-US" sz="1400" i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-13</a:t>
            </a:r>
            <a:r>
              <a:rPr lang="en-US" sz="1400" i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HCV Prevalence Studies in Children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en-US" sz="2200" dirty="0" smtClean="0"/>
              <a:t>A prospective cohort study determined </a:t>
            </a:r>
            <a:r>
              <a:rPr lang="en-US" sz="2200" dirty="0" err="1" smtClean="0"/>
              <a:t>perinatal</a:t>
            </a:r>
            <a:r>
              <a:rPr lang="en-US" sz="2200" dirty="0" smtClean="0"/>
              <a:t> HCV in 1,863 mother-infant pairs in rural Egyptian villages. </a:t>
            </a:r>
          </a:p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en-US" sz="2200" dirty="0" smtClean="0"/>
              <a:t>This study found 15.7% and 10.9% of pregnant women were anti-HCV and HCV-RNA +</a:t>
            </a:r>
            <a:r>
              <a:rPr lang="en-US" sz="2200" dirty="0" err="1" smtClean="0"/>
              <a:t>ve</a:t>
            </a:r>
            <a:r>
              <a:rPr lang="en-US" sz="2200" dirty="0" smtClean="0"/>
              <a:t>, respectively. </a:t>
            </a:r>
          </a:p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en-US" sz="2200" dirty="0" smtClean="0"/>
              <a:t>Among 329 infants born of these mothers, 33 (10.0%) WERE +</a:t>
            </a:r>
            <a:r>
              <a:rPr lang="en-US" sz="2200" dirty="0" err="1" smtClean="0"/>
              <a:t>ve</a:t>
            </a:r>
            <a:r>
              <a:rPr lang="en-US" sz="2200" dirty="0" smtClean="0"/>
              <a:t> for both anti-HCV and HCV-RNA 2 months following birth-29 (12.5%) having HCV-RNA positive mothers and 4 (with transient infections) having mothers with only anti-HCV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                                                                </a:t>
            </a:r>
            <a:r>
              <a:rPr lang="en-US" sz="1600" i="1" dirty="0" err="1" smtClean="0"/>
              <a:t>Shebl</a:t>
            </a:r>
            <a:r>
              <a:rPr lang="en-US" sz="1600" i="1" dirty="0" smtClean="0"/>
              <a:t> et al, J Med </a:t>
            </a:r>
            <a:r>
              <a:rPr lang="en-US" sz="1600" i="1" dirty="0" err="1" smtClean="0"/>
              <a:t>Virol</a:t>
            </a:r>
            <a:r>
              <a:rPr lang="en-US" sz="1600" i="1" dirty="0" smtClean="0"/>
              <a:t>, 2009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US" sz="2400" dirty="0" smtClean="0"/>
              <a:t>1042 children 1-9 years were screened for anti-HCV . Children with elevated ALT and/or detectable </a:t>
            </a:r>
            <a:r>
              <a:rPr lang="en-US" sz="2400" dirty="0" err="1" smtClean="0"/>
              <a:t>antiHCV</a:t>
            </a:r>
            <a:r>
              <a:rPr lang="en-US" sz="2400" dirty="0" smtClean="0"/>
              <a:t> were tested for HCV RNA and compared with two negative controls. </a:t>
            </a:r>
          </a:p>
          <a:p>
            <a:pPr>
              <a:buClr>
                <a:srgbClr val="FFFF00"/>
              </a:buClr>
            </a:pPr>
            <a:r>
              <a:rPr lang="en-US" sz="2400" dirty="0" smtClean="0"/>
              <a:t>Asymptomatic HCV infection was detectable in 2.02% Egyptian children                               </a:t>
            </a:r>
            <a:r>
              <a:rPr lang="en-US" sz="1600" i="1" dirty="0" smtClean="0"/>
              <a:t>El-</a:t>
            </a:r>
            <a:r>
              <a:rPr lang="en-US" sz="1600" i="1" dirty="0" err="1" smtClean="0"/>
              <a:t>Raziky</a:t>
            </a:r>
            <a:r>
              <a:rPr lang="en-US" sz="1600" i="1" dirty="0" smtClean="0"/>
              <a:t> et al, WJG 2007</a:t>
            </a:r>
          </a:p>
          <a:p>
            <a:pPr>
              <a:buClr>
                <a:srgbClr val="FFFF00"/>
              </a:buClr>
            </a:pPr>
            <a:endParaRPr lang="en-US" sz="1800" dirty="0" smtClean="0"/>
          </a:p>
          <a:p>
            <a:pPr>
              <a:buClr>
                <a:srgbClr val="FFFF00"/>
              </a:buClr>
            </a:pPr>
            <a:r>
              <a:rPr lang="en-US" sz="2400" dirty="0" smtClean="0"/>
              <a:t>692 children with type 1 DM and 1042 non-diabetic children were screened for anti-HCV </a:t>
            </a:r>
          </a:p>
          <a:p>
            <a:pPr>
              <a:buClr>
                <a:srgbClr val="FFFF00"/>
              </a:buClr>
            </a:pPr>
            <a:r>
              <a:rPr lang="en-US" sz="2400" dirty="0" smtClean="0"/>
              <a:t>Anti-HCV prevalence in diabetic children below 9 years of age was comparable to that of non diabetic children (2.5% vs. 1.4%; p=0.25).     </a:t>
            </a:r>
            <a:r>
              <a:rPr lang="en-US" sz="1600" i="1" dirty="0" smtClean="0"/>
              <a:t>El-</a:t>
            </a:r>
            <a:r>
              <a:rPr lang="en-US" sz="1600" i="1" dirty="0" err="1" smtClean="0"/>
              <a:t>Karaksy</a:t>
            </a:r>
            <a:r>
              <a:rPr lang="en-US" sz="1600" i="1" dirty="0" smtClean="0"/>
              <a:t> et al, </a:t>
            </a:r>
            <a:r>
              <a:rPr lang="en-US" sz="1600" i="1" dirty="0" err="1" smtClean="0"/>
              <a:t>Curr</a:t>
            </a:r>
            <a:r>
              <a:rPr lang="en-US" sz="1600" i="1" dirty="0" smtClean="0"/>
              <a:t> Diabetes Rev. 2010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HCV Prevalence Studies in Children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Perinatal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Intrafamilial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Transmission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A cohort study in Egypt following infants born to HCV-RNA+ mothers for 4 yrs revealed &lt;1% transmission vertically and another 1% during the 2 yrs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following 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delivery 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i="1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Stoszek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, 2002)  </a:t>
            </a: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      </a:t>
            </a: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HCV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intrafamilial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 clustering was reported more from sibling-sibling (31%) and to a lesser extent from mother-child (23%), Father-child (12%) or husband-wife (6%)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Plancoulaine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 et al, 2008)</a:t>
            </a:r>
          </a:p>
          <a:p>
            <a:pPr marL="342900" marR="0" lvl="0" indent="-342900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lvl="0" algn="ctr">
              <a:defRPr/>
            </a:pPr>
            <a:r>
              <a:rPr lang="en-US" sz="3600" kern="1200" dirty="0" smtClean="0">
                <a:solidFill>
                  <a:srgbClr val="FFFF00"/>
                </a:solidFill>
                <a:ea typeface="+mn-ea"/>
                <a:cs typeface="+mn-cs"/>
              </a:rPr>
              <a:t>Clinical Features of </a:t>
            </a:r>
            <a:br>
              <a:rPr lang="en-US" sz="3600" kern="1200" dirty="0" smtClean="0">
                <a:solidFill>
                  <a:srgbClr val="FFFF00"/>
                </a:solidFill>
                <a:ea typeface="+mn-ea"/>
                <a:cs typeface="+mn-cs"/>
              </a:rPr>
            </a:br>
            <a:r>
              <a:rPr lang="en-US" sz="3600" kern="1200" dirty="0" smtClean="0">
                <a:solidFill>
                  <a:srgbClr val="FFFF00"/>
                </a:solidFill>
                <a:ea typeface="+mn-ea"/>
                <a:cs typeface="+mn-cs"/>
              </a:rPr>
              <a:t>HCV Infection in Children</a:t>
            </a:r>
            <a:br>
              <a:rPr lang="en-US" sz="3600" kern="1200" dirty="0" smtClean="0">
                <a:solidFill>
                  <a:srgbClr val="FFFF00"/>
                </a:solidFill>
                <a:ea typeface="+mn-ea"/>
                <a:cs typeface="+mn-cs"/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Acute infection is rarely symptomatic</a:t>
            </a:r>
          </a:p>
          <a:p>
            <a:pPr>
              <a:lnSpc>
                <a:spcPct val="200000"/>
              </a:lnSpc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Chronic infection is rarely symptomatic</a:t>
            </a:r>
          </a:p>
          <a:p>
            <a:pPr>
              <a:buClr>
                <a:srgbClr val="FFFF00"/>
              </a:buClr>
              <a:buNone/>
              <a:defRPr/>
            </a:pPr>
            <a:r>
              <a:rPr lang="en-US" sz="3600" dirty="0" smtClean="0"/>
              <a:t>    </a:t>
            </a:r>
            <a:r>
              <a:rPr lang="en-US" sz="2800" dirty="0" smtClean="0"/>
              <a:t>- Chronic fatigue may be difficult to assess</a:t>
            </a:r>
          </a:p>
          <a:p>
            <a:pPr>
              <a:buClr>
                <a:srgbClr val="FFFF00"/>
              </a:buClr>
              <a:buNone/>
              <a:defRPr/>
            </a:pPr>
            <a:r>
              <a:rPr lang="en-US" sz="2800" dirty="0" smtClean="0"/>
              <a:t>     - </a:t>
            </a:r>
            <a:r>
              <a:rPr lang="en-US" sz="2800" dirty="0" err="1" smtClean="0"/>
              <a:t>Extrahepatic</a:t>
            </a:r>
            <a:r>
              <a:rPr lang="en-US" sz="2800" dirty="0" smtClean="0"/>
              <a:t> manifestations are much less </a:t>
            </a:r>
          </a:p>
          <a:p>
            <a:pPr>
              <a:buNone/>
              <a:defRPr/>
            </a:pPr>
            <a:r>
              <a:rPr lang="en-US" sz="2800" dirty="0" smtClean="0"/>
              <a:t>       common than in adults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Fibrosis in Chronic HCV Acquired in Infancy – “…a matter of time?”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+mn-cs"/>
              </a:rPr>
              <a:t>Biopsies from 112 pediatric patients with chronic HCV</a:t>
            </a:r>
          </a:p>
          <a:p>
            <a:pPr marL="342900" marR="0" lvl="0" indent="-3429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+mn-cs"/>
              </a:rPr>
              <a:t>Results:  Sex, genotype and route of infection did not correlate with stage of fibrosis</a:t>
            </a:r>
          </a:p>
          <a:p>
            <a:pPr marL="342900" marR="0" lvl="0" indent="-3429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+mn-cs"/>
              </a:rPr>
              <a:t>Age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+mn-cs"/>
              </a:rPr>
              <a:t> of patients at time of biopsy (p &lt; 0.002) and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+mn-cs"/>
              </a:rPr>
              <a:t>duration of infection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+mn-cs"/>
              </a:rPr>
              <a:t> (p &lt; 0.0005) correlated with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+mn-cs"/>
              </a:rPr>
              <a:t>stage of fibrosis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32708" y="6248400"/>
            <a:ext cx="46826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Guido et al. 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Amer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 J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Gastroenterol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 2003;98:660-3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26"/>
          <p:cNvSpPr>
            <a:spLocks noChangeArrowheads="1"/>
          </p:cNvSpPr>
          <p:nvPr/>
        </p:nvSpPr>
        <p:spPr bwMode="auto">
          <a:xfrm>
            <a:off x="381000" y="533400"/>
            <a:ext cx="8382000" cy="533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n-lt"/>
              </a:rPr>
              <a:t>Natural History of HCV Infection in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n-lt"/>
              </a:rPr>
              <a:t>Children-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n-lt"/>
              </a:rPr>
              <a:t>Critical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n-lt"/>
              </a:rPr>
              <a:t>Issues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280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cs typeface="Arial" pitchFamily="34" charset="0"/>
              </a:rPr>
              <a:t>Reactivation</a:t>
            </a:r>
            <a:endParaRPr kumimoji="0" lang="en-GB" altLang="en-GB" sz="2800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12" name="Text Box 1029"/>
          <p:cNvSpPr txBox="1">
            <a:spLocks noChangeArrowheads="1"/>
          </p:cNvSpPr>
          <p:nvPr/>
        </p:nvSpPr>
        <p:spPr bwMode="auto">
          <a:xfrm>
            <a:off x="4724400" y="1066800"/>
            <a:ext cx="185738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838200" y="5076825"/>
            <a:ext cx="7635875" cy="1323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Distension of portal tracts with lymphocytic infiltrate. Foci of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piece meal necrosis. Fibrous tissue expansion of portal tracts.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Grade 10/18, Stage 3/6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A 10 yr old with relapsing ALL and HCV-related reactivation</a:t>
            </a:r>
          </a:p>
        </p:txBody>
      </p:sp>
      <p:pic>
        <p:nvPicPr>
          <p:cNvPr id="5" name="Picture 1028" descr="SIOP 10"/>
          <p:cNvPicPr>
            <a:picLocks noChangeAspect="1" noChangeArrowheads="1"/>
          </p:cNvPicPr>
          <p:nvPr/>
        </p:nvPicPr>
        <p:blipFill>
          <a:blip r:embed="rId2" cstate="print">
            <a:lum bright="18000" contrast="48000"/>
          </a:blip>
          <a:srcRect t="16026" b="3847"/>
          <a:stretch>
            <a:fillRect/>
          </a:stretch>
        </p:blipFill>
        <p:spPr bwMode="auto">
          <a:xfrm>
            <a:off x="1447800" y="1579563"/>
            <a:ext cx="6172200" cy="337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5334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n-lt"/>
                <a:ea typeface="+mn-ea"/>
                <a:cs typeface="+mn-cs"/>
              </a:rPr>
              <a:t>Natural History of HCV Infection in Children-Critical Issues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+mn-lt"/>
                <a:ea typeface="+mn-ea"/>
                <a:cs typeface="Arial"/>
              </a:rPr>
              <a:t>Iron</a:t>
            </a:r>
            <a:r>
              <a:rPr kumimoji="0" lang="en-GB" sz="32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Arial"/>
              </a:rPr>
              <a:t/>
            </a:r>
            <a:br>
              <a:rPr kumimoji="0" lang="en-GB" sz="32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Arial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28600" y="49530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Ishak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score: Modified HAI: 9/18.   </a:t>
            </a:r>
            <a:b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Fibrosis score: 5/6.</a:t>
            </a:r>
            <a:b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METAVIR score: A3F3.</a:t>
            </a:r>
            <a:r>
              <a:rPr kumimoji="0" lang="en-US" sz="1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85236" y="2164625"/>
            <a:ext cx="44550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HCV-infected female (16 years old)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2050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cured of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Wilm’s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 Tumor 9 years before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11313"/>
            <a:ext cx="4252913" cy="318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613" y="3282950"/>
            <a:ext cx="4141787" cy="304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n-lt"/>
                <a:ea typeface="+mj-ea"/>
                <a:cs typeface="+mj-cs"/>
              </a:rPr>
              <a:t>Natural History of HCV Infection in Children-Critical Issues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0366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Steatosis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5800" y="5638800"/>
            <a:ext cx="78486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</a:rPr>
              <a:t>  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Female 16yrs old, diabetic for 11yrs, HBA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1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 8.8%, HCV +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ve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Picture 4" descr="FATLIVER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219200" y="1600200"/>
            <a:ext cx="6637338" cy="427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PEDS-C Baseline Histology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Liver biopsies in 121 children before treatment revealed moderate or severe inflammation in 41%.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had bridging fibrosis and 2 (1.7%) had cirrhosis.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Inflammation correlated with fibrosis and ALT, but not age, BMI or genotype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Steatosis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correlated with ALT and BMI.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Overweight children had more fibrosis.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32714" y="6443246"/>
            <a:ext cx="4358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Goodman Z et al.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Hepatology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 2008;47:836-43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Natural History of HCV Infection in Children-Summary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be different in children infected by transfusion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those infected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perinatally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be different according to underlying disease for which transfusion was indicated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Benign in the first 20-25 yrs in most instances: a few have aggressive disease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known in the third decade and beyond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7391400" cy="641350"/>
          </a:xfrm>
          <a:noFill/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Key Points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8001000" cy="4953000"/>
          </a:xfrm>
        </p:spPr>
        <p:txBody>
          <a:bodyPr/>
          <a:lstStyle/>
          <a:p>
            <a:pPr algn="l">
              <a:lnSpc>
                <a:spcPct val="160000"/>
              </a:lnSpc>
              <a:buClr>
                <a:srgbClr val="FFFF00"/>
              </a:buClr>
              <a:buSzPct val="65000"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60000"/>
              </a:lnSpc>
              <a:buClr>
                <a:srgbClr val="FFFF00"/>
              </a:buClr>
              <a:buSzPct val="95000"/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Epidemiology</a:t>
            </a:r>
          </a:p>
          <a:p>
            <a:pPr algn="l">
              <a:lnSpc>
                <a:spcPct val="160000"/>
              </a:lnSpc>
              <a:buClr>
                <a:srgbClr val="FFFF00"/>
              </a:buClr>
              <a:buSzPct val="95000"/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Hepatitis C in high risk children</a:t>
            </a:r>
          </a:p>
          <a:p>
            <a:pPr algn="l">
              <a:lnSpc>
                <a:spcPct val="160000"/>
              </a:lnSpc>
              <a:buClr>
                <a:srgbClr val="FFFF00"/>
              </a:buClr>
              <a:buSzPct val="95000"/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History</a:t>
            </a:r>
          </a:p>
          <a:p>
            <a:pPr algn="l">
              <a:lnSpc>
                <a:spcPct val="160000"/>
              </a:lnSpc>
              <a:buClr>
                <a:srgbClr val="FFFF00"/>
              </a:buClr>
              <a:buSzPct val="95000"/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Treatment </a:t>
            </a:r>
          </a:p>
          <a:p>
            <a:pPr algn="l">
              <a:lnSpc>
                <a:spcPct val="160000"/>
              </a:lnSpc>
              <a:buClr>
                <a:srgbClr val="FFFF00"/>
              </a:buClr>
              <a:buSzPct val="65000"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HCV in Childhood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“Goals of Therapy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”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+mn-cs"/>
              </a:rPr>
              <a:t>Sustained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+mn-cs"/>
              </a:rPr>
              <a:t>normalisation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+mn-cs"/>
              </a:rPr>
              <a:t> of ALT</a:t>
            </a:r>
          </a:p>
          <a:p>
            <a:pPr marL="342900" marR="0" lvl="0" indent="-342900" algn="l" defTabSz="91440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+mn-cs"/>
              </a:rPr>
              <a:t>Sustained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+mn-cs"/>
              </a:rPr>
              <a:t>virologic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+mn-cs"/>
              </a:rPr>
              <a:t> response</a:t>
            </a:r>
          </a:p>
          <a:p>
            <a:pPr marL="342900" marR="0" lvl="0" indent="-342900" algn="l" defTabSz="91440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+mn-cs"/>
              </a:rPr>
              <a:t>Improvement in hepatic histology</a:t>
            </a:r>
          </a:p>
          <a:p>
            <a:pPr marL="342900" marR="0" lvl="0" indent="-342900" algn="l" defTabSz="91440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+mn-cs"/>
              </a:rPr>
              <a:t>Decrease risk of cirrhosis</a:t>
            </a:r>
          </a:p>
          <a:p>
            <a:pPr marL="342900" marR="0" lvl="0" indent="-342900" algn="l" defTabSz="91440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+mn-cs"/>
              </a:rPr>
              <a:t>Decrease risk of HCC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Rationale to Treat HCV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during Childhood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7986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Higher SVR rate in older studies using conventional IFN</a:t>
            </a:r>
          </a:p>
          <a:p>
            <a:pPr marL="342900" marR="0" lvl="0" indent="-342900" algn="l" defTabSz="91440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Cost advantage using weight-based and BSA-based dosing</a:t>
            </a:r>
          </a:p>
          <a:p>
            <a:pPr marL="342900" marR="0" lvl="0" indent="-342900" algn="l" defTabSz="91440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Relative absence of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co-morbid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factors</a:t>
            </a:r>
          </a:p>
          <a:p>
            <a:pPr marL="342900" marR="0" lvl="0" indent="-342900" algn="l" defTabSz="91440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Benefits of eradicating HCV before risky behaviors associated with transmission</a:t>
            </a:r>
          </a:p>
          <a:p>
            <a:pPr marL="342900" marR="0" lvl="0" indent="-342900" algn="l" defTabSz="91440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Better tolerance of medications (?)</a:t>
            </a:r>
          </a:p>
          <a:p>
            <a:pPr marL="342900" marR="0" lvl="0" indent="-342900" algn="l" defTabSz="91440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Excellent compliance with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Chronic HCV in Children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Treatment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2000" y="1600200"/>
            <a:ext cx="807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IFN-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alfa</a:t>
            </a:r>
            <a:r>
              <a:rPr lang="en-US" sz="3200" kern="0" dirty="0" smtClean="0">
                <a:solidFill>
                  <a:sysClr val="window" lastClr="FFFFFF"/>
                </a:solidFill>
                <a:latin typeface="Arial"/>
              </a:rPr>
              <a:t>2b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and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ribavirin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 combination was the only approved therapy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(since 2003) 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indent="-342900" algn="l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indent="-342900" algn="l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Peginterferon-alfa2b with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ribavirin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 was FDA approved for children beginning at age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cs typeface="+mn-cs"/>
              </a:rPr>
              <a:t>3 years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in the U.S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. </a:t>
            </a:r>
            <a:r>
              <a:rPr lang="en-US" sz="2800" i="1" kern="0" dirty="0" smtClean="0">
                <a:solidFill>
                  <a:srgbClr val="FFFF00"/>
                </a:solidFill>
                <a:latin typeface="Arial"/>
              </a:rPr>
              <a:t>December 2008</a:t>
            </a:r>
          </a:p>
          <a:p>
            <a:pPr marL="342900" indent="-342900" algn="l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solidFill>
                  <a:sysClr val="window" lastClr="FFFFFF"/>
                </a:solidFill>
                <a:latin typeface="+mn-lt"/>
              </a:rPr>
              <a:t>Peginterferon-alfa2a with </a:t>
            </a:r>
            <a:r>
              <a:rPr lang="en-US" sz="3200" kern="0" dirty="0" err="1" smtClean="0">
                <a:solidFill>
                  <a:sysClr val="window" lastClr="FFFFFF"/>
                </a:solidFill>
                <a:latin typeface="+mn-lt"/>
              </a:rPr>
              <a:t>ribavirin</a:t>
            </a:r>
            <a:r>
              <a:rPr lang="en-US" sz="3200" kern="0" dirty="0" smtClean="0">
                <a:solidFill>
                  <a:sysClr val="window" lastClr="FFFFFF"/>
                </a:solidFill>
                <a:latin typeface="+mn-lt"/>
              </a:rPr>
              <a:t> was</a:t>
            </a:r>
          </a:p>
          <a:p>
            <a:pPr marL="342900" marR="0" lvl="0" indent="-342900" algn="l" defTabSz="91440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    FDA approved for children beginning at age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cs typeface="+mn-cs"/>
              </a:rPr>
              <a:t>5 years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cs typeface="+mn-cs"/>
              </a:rPr>
              <a:t>August 2011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Peginterferon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and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ribavirin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Open-labeled, uncontrolled pilot study*, 61 children and adolescents</a:t>
            </a:r>
          </a:p>
          <a:p>
            <a:pPr marL="742950" marR="0" lvl="1" indent="-28575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peginterferon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 alfa-2b at 1.5 g/kg weekly, plus </a:t>
            </a:r>
          </a:p>
          <a:p>
            <a:pPr marL="742950" marR="0" lvl="1" indent="-28575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oral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ribavirin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 (15 mg/kg × day) for 24 or 48 weeks.</a:t>
            </a:r>
          </a:p>
          <a:p>
            <a:pPr marL="342900" marR="0" lvl="0" indent="-3429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Sustained viral response in</a:t>
            </a:r>
          </a:p>
          <a:p>
            <a:pPr marL="742950" marR="0" lvl="1" indent="-28575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22 (47.8%) of 46 patients with genotype 1</a:t>
            </a:r>
          </a:p>
          <a:p>
            <a:pPr marL="742950" marR="0" lvl="1" indent="-28575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13 (100%) of 13 with genotype 2 or 3</a:t>
            </a:r>
          </a:p>
          <a:p>
            <a:pPr marL="742950" marR="0" lvl="1" indent="-28575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1 of 2 with genotype 4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62450" y="6477000"/>
            <a:ext cx="478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*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Wirth S, et al.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Hepatology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 2005;41(5):1013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Schering-Plough Pediatric Trial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513013" y="1598613"/>
            <a:ext cx="4294187" cy="830262"/>
          </a:xfrm>
          <a:prstGeom prst="rect">
            <a:avLst/>
          </a:prstGeom>
          <a:solidFill>
            <a:srgbClr val="00FFFF">
              <a:alpha val="40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107 Treatment Naïve Children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3 to 17 years of age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806700" y="2743200"/>
            <a:ext cx="3719513" cy="830263"/>
          </a:xfrm>
          <a:prstGeom prst="rect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PEG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α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2b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1.5 mcg/kg/week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Ribavirin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15 mg/kg/day</a:t>
            </a:r>
            <a:endParaRPr kumimoji="0" lang="el-GR" sz="2400" b="0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519388" y="4114800"/>
            <a:ext cx="1757212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GT 1, 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GT 3, HVL*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081824" y="4114800"/>
            <a:ext cx="1585690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GT 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GT 3, LVL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587500" y="5486400"/>
            <a:ext cx="1689100" cy="519113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48 weeks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019800" y="5486400"/>
            <a:ext cx="1689100" cy="519113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24 weeks</a:t>
            </a:r>
          </a:p>
        </p:txBody>
      </p:sp>
      <p:cxnSp>
        <p:nvCxnSpPr>
          <p:cNvPr id="22" name="AutoShape 25"/>
          <p:cNvCxnSpPr>
            <a:cxnSpLocks noChangeShapeType="1"/>
            <a:stCxn id="16" idx="2"/>
            <a:endCxn id="17" idx="0"/>
          </p:cNvCxnSpPr>
          <p:nvPr/>
        </p:nvCxnSpPr>
        <p:spPr bwMode="auto">
          <a:xfrm rot="16200000" flipH="1">
            <a:off x="4505325" y="2582863"/>
            <a:ext cx="314325" cy="6350"/>
          </a:xfrm>
          <a:prstGeom prst="straightConnector1">
            <a:avLst/>
          </a:prstGeom>
          <a:noFill/>
          <a:ln w="31750">
            <a:solidFill>
              <a:sysClr val="window" lastClr="FFFFFF"/>
            </a:solidFill>
            <a:round/>
            <a:headEnd/>
            <a:tailEnd/>
          </a:ln>
        </p:spPr>
      </p:cxnSp>
      <p:cxnSp>
        <p:nvCxnSpPr>
          <p:cNvPr id="23" name="AutoShape 27"/>
          <p:cNvCxnSpPr>
            <a:cxnSpLocks noChangeShapeType="1"/>
            <a:stCxn id="17" idx="1"/>
            <a:endCxn id="18" idx="1"/>
          </p:cNvCxnSpPr>
          <p:nvPr/>
        </p:nvCxnSpPr>
        <p:spPr bwMode="auto">
          <a:xfrm rot="10800000" flipV="1">
            <a:off x="1519388" y="3158331"/>
            <a:ext cx="1287312" cy="1371967"/>
          </a:xfrm>
          <a:prstGeom prst="bentConnector3">
            <a:avLst>
              <a:gd name="adj1" fmla="val 117758"/>
            </a:avLst>
          </a:prstGeom>
          <a:noFill/>
          <a:ln w="31750">
            <a:solidFill>
              <a:sysClr val="window" lastClr="FFFFFF"/>
            </a:solidFill>
            <a:miter lim="800000"/>
            <a:headEnd/>
            <a:tailEnd/>
          </a:ln>
        </p:spPr>
      </p:cxnSp>
      <p:cxnSp>
        <p:nvCxnSpPr>
          <p:cNvPr id="24" name="AutoShape 28"/>
          <p:cNvCxnSpPr>
            <a:cxnSpLocks noChangeShapeType="1"/>
            <a:stCxn id="17" idx="3"/>
            <a:endCxn id="19" idx="3"/>
          </p:cNvCxnSpPr>
          <p:nvPr/>
        </p:nvCxnSpPr>
        <p:spPr bwMode="auto">
          <a:xfrm>
            <a:off x="6526213" y="3158332"/>
            <a:ext cx="1141301" cy="1371967"/>
          </a:xfrm>
          <a:prstGeom prst="bentConnector3">
            <a:avLst>
              <a:gd name="adj1" fmla="val 120030"/>
            </a:avLst>
          </a:prstGeom>
          <a:noFill/>
          <a:ln w="31750">
            <a:solidFill>
              <a:sysClr val="window" lastClr="FFFFFF"/>
            </a:solidFill>
            <a:miter lim="800000"/>
            <a:headEnd/>
            <a:tailEnd/>
          </a:ln>
        </p:spPr>
      </p:cxn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2362200" y="4933950"/>
            <a:ext cx="0" cy="533400"/>
          </a:xfrm>
          <a:prstGeom prst="line">
            <a:avLst/>
          </a:prstGeom>
          <a:noFill/>
          <a:ln w="31750">
            <a:solidFill>
              <a:sysClr val="window" lastClr="FFFFFF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6858000" y="4953000"/>
            <a:ext cx="0" cy="533400"/>
          </a:xfrm>
          <a:prstGeom prst="line">
            <a:avLst/>
          </a:prstGeom>
          <a:noFill/>
          <a:ln w="31750">
            <a:solidFill>
              <a:sysClr val="window" lastClr="FFFFFF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746125" y="6284913"/>
            <a:ext cx="246380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*HVL:  &gt;600,000 IU/ml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Schering-Plough Pediatric Trial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51740" y="2438400"/>
            <a:ext cx="1781257" cy="954107"/>
          </a:xfrm>
          <a:prstGeom prst="rect">
            <a:avLst/>
          </a:prstGeom>
          <a:solidFill>
            <a:srgbClr val="FFFF99"/>
          </a:solidFill>
          <a:ln w="317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GT 1, 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GT 3 HVL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38203" y="2419350"/>
            <a:ext cx="1721945" cy="954107"/>
          </a:xfrm>
          <a:prstGeom prst="rect">
            <a:avLst/>
          </a:prstGeom>
          <a:solidFill>
            <a:srgbClr val="FFFF99"/>
          </a:solidFill>
          <a:ln w="31750">
            <a:solidFill>
              <a:srgbClr val="FFFF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GT 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GT 3 LVL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80200" y="4691063"/>
            <a:ext cx="1963999" cy="584775"/>
          </a:xfrm>
          <a:prstGeom prst="rect">
            <a:avLst/>
          </a:prstGeom>
          <a:solidFill>
            <a:srgbClr val="CCFFFF"/>
          </a:solidFill>
          <a:ln w="317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55% SVR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358475" y="4648200"/>
            <a:ext cx="1963999" cy="584775"/>
          </a:xfrm>
          <a:prstGeom prst="rect">
            <a:avLst/>
          </a:prstGeom>
          <a:solidFill>
            <a:srgbClr val="CCFFFF"/>
          </a:solidFill>
          <a:ln w="317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96% SVR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286000" y="3543300"/>
            <a:ext cx="0" cy="11430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6172200" y="3505200"/>
            <a:ext cx="0" cy="11430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FDA approved dose recommendations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7224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pediatric population, the recommended dose of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PEGINTRON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 mcg/m2/week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subcutaneously in combination with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mg/kg/day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REBETOL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orally in two divided doses.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treatment duration for patients with HCV genotype 1 is 48 weeks and for patients with HCV genotype 2 or 3 it is 24 weeks.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Patients receiving PEGINTRON combination therapy (excluding those with HCV genotype 2 or 3) should be discontinued from therapy at week 12 if their HCV RNA dropped less than 2 log10 compared to pretreatment or at 24 weeks if they have detectable HCV RNA at treatment week 24.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FDA approved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 descr="420_PeaceCa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"/>
            <a:ext cx="2667000" cy="203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981200" y="457200"/>
            <a:ext cx="4054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C- Free Child</a:t>
            </a:r>
            <a:endParaRPr lang="en-US" sz="3600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34899"/>
            <a:ext cx="83820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Funded through the Egyptian Liver Care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Society and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Sawiris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Foundation under the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supervision of the NCCVH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Six treatment centers: (Cairo Liver Institute   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 (TMRI),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Ain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Shams University, Cairo University,  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Mansoura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University,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Menoufia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Liver Institute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 and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Assiut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University)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322 children </a:t>
            </a:r>
            <a:r>
              <a:rPr lang="en-US" sz="2500" kern="0" dirty="0" smtClean="0">
                <a:solidFill>
                  <a:sysClr val="window" lastClr="FFFFFF"/>
                </a:solidFill>
                <a:latin typeface="+mj-lt"/>
              </a:rPr>
              <a:t>were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recruited in a 3 months </a:t>
            </a:r>
            <a:r>
              <a:rPr lang="en-US" sz="2500" kern="0" dirty="0" smtClean="0">
                <a:solidFill>
                  <a:sysClr val="window" lastClr="FFFFFF"/>
                </a:solidFill>
                <a:latin typeface="Arial"/>
              </a:rPr>
              <a:t>period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 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 and the first injection was given June 12</a:t>
            </a:r>
            <a:r>
              <a:rPr kumimoji="0" lang="en-US" sz="25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th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 2010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Inclusion Criteria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2400" dirty="0" smtClean="0"/>
              <a:t>Age 3-18 years</a:t>
            </a:r>
          </a:p>
          <a:p>
            <a:pPr>
              <a:buClr>
                <a:srgbClr val="FFFF00"/>
              </a:buClr>
            </a:pPr>
            <a:r>
              <a:rPr lang="en-US" sz="2400" dirty="0" err="1" smtClean="0"/>
              <a:t>Hb</a:t>
            </a:r>
            <a:r>
              <a:rPr lang="en-US" sz="2400" dirty="0" smtClean="0"/>
              <a:t> </a:t>
            </a:r>
            <a:r>
              <a:rPr lang="en-US" sz="2400" u="sng" dirty="0" smtClean="0"/>
              <a:t>&gt;</a:t>
            </a:r>
            <a:r>
              <a:rPr lang="en-US" sz="2400" dirty="0" smtClean="0"/>
              <a:t> 10 gm/</a:t>
            </a:r>
            <a:r>
              <a:rPr lang="en-US" sz="2400" dirty="0" err="1" smtClean="0"/>
              <a:t>dL</a:t>
            </a:r>
            <a:endParaRPr lang="en-US" sz="2400" dirty="0" smtClean="0"/>
          </a:p>
          <a:p>
            <a:pPr>
              <a:buClr>
                <a:srgbClr val="FFFF00"/>
              </a:buClr>
            </a:pPr>
            <a:r>
              <a:rPr lang="en-US" sz="2400" dirty="0" err="1" smtClean="0"/>
              <a:t>Neutrophil</a:t>
            </a:r>
            <a:r>
              <a:rPr lang="en-US" sz="2400" dirty="0" smtClean="0"/>
              <a:t> count </a:t>
            </a:r>
            <a:r>
              <a:rPr lang="en-US" sz="2400" u="sng" dirty="0" smtClean="0"/>
              <a:t>&gt;</a:t>
            </a:r>
            <a:r>
              <a:rPr lang="en-US" sz="2400" dirty="0" smtClean="0"/>
              <a:t> 1500/mm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pPr>
              <a:buClr>
                <a:srgbClr val="FFFF00"/>
              </a:buClr>
            </a:pPr>
            <a:r>
              <a:rPr lang="en-US" sz="2400" dirty="0" smtClean="0"/>
              <a:t>Platelets </a:t>
            </a:r>
            <a:r>
              <a:rPr lang="en-US" sz="2400" u="sng" dirty="0" smtClean="0"/>
              <a:t>&gt;</a:t>
            </a:r>
            <a:r>
              <a:rPr lang="en-US" sz="2400" dirty="0" smtClean="0"/>
              <a:t> 75000/mm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pPr>
              <a:buClr>
                <a:srgbClr val="FFFF00"/>
              </a:buClr>
            </a:pPr>
            <a:r>
              <a:rPr lang="en-US" sz="2400" dirty="0" smtClean="0"/>
              <a:t>Random blood glucose WNL </a:t>
            </a:r>
          </a:p>
          <a:p>
            <a:pPr>
              <a:buClr>
                <a:srgbClr val="FFFF00"/>
              </a:buClr>
            </a:pPr>
            <a:r>
              <a:rPr lang="en-US" sz="2400" dirty="0" smtClean="0"/>
              <a:t>ALT above ULN on 2 occasions at least 2 months apart</a:t>
            </a:r>
          </a:p>
          <a:p>
            <a:pPr>
              <a:buClr>
                <a:srgbClr val="FFFF00"/>
              </a:buClr>
            </a:pPr>
            <a:r>
              <a:rPr lang="en-US" sz="2400" dirty="0" smtClean="0"/>
              <a:t>Albumin &gt; 3.5 gm/L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2400" dirty="0" smtClean="0"/>
              <a:t>PT </a:t>
            </a:r>
            <a:r>
              <a:rPr lang="en-US" sz="2400" u="sng" dirty="0" smtClean="0"/>
              <a:t>&lt;</a:t>
            </a:r>
            <a:r>
              <a:rPr lang="en-US" sz="2400" dirty="0" smtClean="0"/>
              <a:t> 3 sec above ULN</a:t>
            </a:r>
          </a:p>
          <a:p>
            <a:pPr>
              <a:buClr>
                <a:srgbClr val="FFFF00"/>
              </a:buClr>
            </a:pPr>
            <a:r>
              <a:rPr lang="en-US" sz="2400" dirty="0" err="1" smtClean="0"/>
              <a:t>Creatinine</a:t>
            </a:r>
            <a:r>
              <a:rPr lang="en-US" sz="2400" dirty="0" smtClean="0"/>
              <a:t> WNL</a:t>
            </a:r>
          </a:p>
          <a:p>
            <a:pPr>
              <a:buClr>
                <a:srgbClr val="FFFF00"/>
              </a:buClr>
            </a:pPr>
            <a:r>
              <a:rPr lang="en-US" sz="2400" dirty="0" smtClean="0"/>
              <a:t>TSH WNL</a:t>
            </a:r>
          </a:p>
          <a:p>
            <a:pPr>
              <a:buClr>
                <a:srgbClr val="FFFF00"/>
              </a:buClr>
            </a:pPr>
            <a:r>
              <a:rPr lang="en-US" sz="2400" dirty="0" smtClean="0"/>
              <a:t>ANA &lt; 1/40 </a:t>
            </a:r>
          </a:p>
          <a:p>
            <a:pPr>
              <a:buClr>
                <a:srgbClr val="FFFF00"/>
              </a:buClr>
            </a:pPr>
            <a:r>
              <a:rPr lang="en-US" sz="2400" dirty="0" err="1" smtClean="0"/>
              <a:t>HBsAg</a:t>
            </a:r>
            <a:r>
              <a:rPr lang="en-US" sz="2400" dirty="0" smtClean="0"/>
              <a:t> negative</a:t>
            </a:r>
          </a:p>
          <a:p>
            <a:pPr>
              <a:buClr>
                <a:srgbClr val="FFFF00"/>
              </a:buClr>
            </a:pPr>
            <a:r>
              <a:rPr lang="en-US" sz="2400" dirty="0" smtClean="0"/>
              <a:t>HCV-</a:t>
            </a:r>
            <a:r>
              <a:rPr lang="en-US" sz="2400" dirty="0" err="1" smtClean="0"/>
              <a:t>Ab</a:t>
            </a:r>
            <a:r>
              <a:rPr lang="en-US" sz="2400" dirty="0" smtClean="0"/>
              <a:t> positive</a:t>
            </a:r>
          </a:p>
          <a:p>
            <a:pPr>
              <a:buClr>
                <a:srgbClr val="FFFF00"/>
              </a:buClr>
            </a:pPr>
            <a:r>
              <a:rPr lang="en-US" sz="2400" dirty="0" smtClean="0"/>
              <a:t>HCV-RNA positive</a:t>
            </a:r>
          </a:p>
          <a:p>
            <a:pPr>
              <a:buClr>
                <a:srgbClr val="FFFF00"/>
              </a:buClr>
            </a:pPr>
            <a:r>
              <a:rPr lang="en-US" sz="2400" dirty="0" smtClean="0"/>
              <a:t>Liver biopsy showing HAI &gt; 3/18 and/or &gt; F 1 (</a:t>
            </a:r>
            <a:r>
              <a:rPr lang="en-US" sz="2400" dirty="0" err="1" smtClean="0"/>
              <a:t>Ishak</a:t>
            </a:r>
            <a:r>
              <a:rPr lang="en-US" sz="2400" dirty="0" smtClean="0"/>
              <a:t> score)</a:t>
            </a:r>
          </a:p>
          <a:p>
            <a:pPr>
              <a:buClr>
                <a:srgbClr val="FFFF00"/>
              </a:buClr>
            </a:pPr>
            <a:r>
              <a:rPr lang="en-US" sz="2400" dirty="0" smtClean="0"/>
              <a:t>Signed informed consent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HCV in Children?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Infection is mostly asymptomatic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Children do not undergo biochemical testing or donate blood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children with HCV have normal ALT values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 factors are not known or sought by care-providers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Extrahepatic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manifestations are rare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Pediatricians do not consider HCV infection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Exclusion Criteria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2000" dirty="0" smtClean="0"/>
              <a:t>BMI </a:t>
            </a:r>
            <a:r>
              <a:rPr lang="en-US" sz="2000" u="sng" dirty="0" smtClean="0"/>
              <a:t>&gt;</a:t>
            </a:r>
            <a:r>
              <a:rPr lang="en-US" sz="2000" dirty="0" smtClean="0"/>
              <a:t> 95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percentile (Egyptian Growth Curves) </a:t>
            </a:r>
          </a:p>
          <a:p>
            <a:pPr>
              <a:buClr>
                <a:srgbClr val="FFFF00"/>
              </a:buClr>
            </a:pPr>
            <a:r>
              <a:rPr lang="en-US" sz="2000" dirty="0" smtClean="0"/>
              <a:t>Uncontrolled diabetes (HbA1C &gt; 6.5) </a:t>
            </a:r>
          </a:p>
          <a:p>
            <a:pPr>
              <a:buClr>
                <a:srgbClr val="FFFF00"/>
              </a:buClr>
            </a:pPr>
            <a:r>
              <a:rPr lang="en-US" sz="2000" dirty="0" err="1" smtClean="0"/>
              <a:t>Multitransfused</a:t>
            </a:r>
            <a:r>
              <a:rPr lang="en-US" sz="2000" dirty="0" smtClean="0"/>
              <a:t> (s </a:t>
            </a:r>
            <a:r>
              <a:rPr lang="en-US" sz="2000" dirty="0" err="1" smtClean="0"/>
              <a:t>ferritin</a:t>
            </a:r>
            <a:r>
              <a:rPr lang="en-US" sz="2000" dirty="0" smtClean="0"/>
              <a:t> &gt; 500) </a:t>
            </a:r>
          </a:p>
          <a:p>
            <a:pPr>
              <a:buClr>
                <a:srgbClr val="FFFF00"/>
              </a:buClr>
            </a:pPr>
            <a:r>
              <a:rPr lang="en-US" sz="2000" dirty="0" smtClean="0"/>
              <a:t>Major CNS trauma or seizures requiring medications </a:t>
            </a:r>
          </a:p>
          <a:p>
            <a:pPr>
              <a:buClr>
                <a:srgbClr val="FFFF00"/>
              </a:buClr>
            </a:pPr>
            <a:r>
              <a:rPr lang="en-US" sz="2000" dirty="0" err="1" smtClean="0"/>
              <a:t>Decompensated</a:t>
            </a:r>
            <a:r>
              <a:rPr lang="en-US" sz="2000" dirty="0" smtClean="0"/>
              <a:t> heart disease</a:t>
            </a:r>
          </a:p>
          <a:p>
            <a:pPr>
              <a:buClr>
                <a:srgbClr val="FFFF00"/>
              </a:buClr>
            </a:pPr>
            <a:r>
              <a:rPr lang="en-US" sz="2000" dirty="0" smtClean="0"/>
              <a:t>Evidence of retinopathy </a:t>
            </a:r>
          </a:p>
          <a:p>
            <a:pPr>
              <a:buClr>
                <a:srgbClr val="FFFF00"/>
              </a:buClr>
            </a:pPr>
            <a:r>
              <a:rPr lang="en-US" sz="2000" dirty="0" smtClean="0"/>
              <a:t>Psychiatric disorders </a:t>
            </a:r>
          </a:p>
          <a:p>
            <a:pPr>
              <a:buClr>
                <a:srgbClr val="FFFF00"/>
              </a:buClr>
            </a:pPr>
            <a:r>
              <a:rPr lang="en-US" sz="2000" dirty="0" smtClean="0"/>
              <a:t>Autoimmune disease (ANA) </a:t>
            </a:r>
          </a:p>
          <a:p>
            <a:pPr>
              <a:buClr>
                <a:srgbClr val="FFFF00"/>
              </a:buClr>
            </a:pPr>
            <a:r>
              <a:rPr lang="en-US" sz="2000" dirty="0" smtClean="0"/>
              <a:t>Steroids or immunosuppressive therapy 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2000" dirty="0" smtClean="0"/>
              <a:t>Substance abuse (alcohol, IV drugs, ….) </a:t>
            </a:r>
          </a:p>
          <a:p>
            <a:pPr>
              <a:buClr>
                <a:srgbClr val="FFFF00"/>
              </a:buClr>
            </a:pPr>
            <a:r>
              <a:rPr lang="en-US" sz="2000" dirty="0" smtClean="0"/>
              <a:t>Hypersensitivity to interferon or </a:t>
            </a:r>
            <a:r>
              <a:rPr lang="en-US" sz="2000" dirty="0" err="1" smtClean="0"/>
              <a:t>ribavirin</a:t>
            </a:r>
            <a:r>
              <a:rPr lang="en-US" sz="2000" dirty="0" smtClean="0"/>
              <a:t> </a:t>
            </a:r>
          </a:p>
          <a:p>
            <a:pPr>
              <a:buClr>
                <a:srgbClr val="FFFF00"/>
              </a:buClr>
            </a:pPr>
            <a:r>
              <a:rPr lang="en-US" sz="2000" dirty="0" smtClean="0"/>
              <a:t>Interferon therapy within 1 year </a:t>
            </a:r>
          </a:p>
          <a:p>
            <a:pPr>
              <a:buClr>
                <a:srgbClr val="FFFF00"/>
              </a:buClr>
            </a:pPr>
            <a:r>
              <a:rPr lang="en-US" sz="2000" dirty="0" smtClean="0"/>
              <a:t>Any cause of liver disease other than HCV</a:t>
            </a:r>
          </a:p>
          <a:p>
            <a:pPr lvl="0">
              <a:buClr>
                <a:srgbClr val="FFFF00"/>
              </a:buClr>
            </a:pPr>
            <a:r>
              <a:rPr lang="en-US" sz="2000" dirty="0" smtClean="0"/>
              <a:t>Co-infection with HBV </a:t>
            </a:r>
          </a:p>
          <a:p>
            <a:pPr lvl="0">
              <a:buClr>
                <a:srgbClr val="FFFF00"/>
              </a:buClr>
            </a:pPr>
            <a:r>
              <a:rPr lang="en-US" sz="2000" dirty="0" smtClean="0"/>
              <a:t>Alpha one antitrypsin deficiency  </a:t>
            </a:r>
          </a:p>
          <a:p>
            <a:pPr lvl="0">
              <a:buClr>
                <a:srgbClr val="FFFF00"/>
              </a:buClr>
            </a:pPr>
            <a:r>
              <a:rPr lang="en-US" sz="2000" dirty="0" smtClean="0"/>
              <a:t>Wilson's disease </a:t>
            </a:r>
          </a:p>
          <a:p>
            <a:pPr lvl="0">
              <a:buClr>
                <a:srgbClr val="FFFF00"/>
              </a:buClr>
            </a:pPr>
            <a:r>
              <a:rPr lang="en-US" sz="2000" dirty="0" err="1" smtClean="0"/>
              <a:t>Decompensated</a:t>
            </a:r>
            <a:r>
              <a:rPr lang="en-US" sz="2000" dirty="0" smtClean="0"/>
              <a:t> liver disease</a:t>
            </a:r>
          </a:p>
          <a:p>
            <a:pPr lvl="0">
              <a:buClr>
                <a:srgbClr val="FFFF00"/>
              </a:buClr>
            </a:pPr>
            <a:r>
              <a:rPr lang="en-US" sz="2000" dirty="0" smtClean="0"/>
              <a:t>Autoimmune hepatitis </a:t>
            </a:r>
          </a:p>
          <a:p>
            <a:pPr lvl="0">
              <a:buClr>
                <a:srgbClr val="FFFF00"/>
              </a:buClr>
            </a:pPr>
            <a:r>
              <a:rPr lang="en-US" sz="2000" dirty="0" err="1" smtClean="0"/>
              <a:t>Hemosiderosis</a:t>
            </a:r>
            <a:r>
              <a:rPr lang="en-US" sz="2000" dirty="0" smtClean="0"/>
              <a:t> by liver biopsy </a:t>
            </a:r>
          </a:p>
          <a:p>
            <a:pPr lvl="0">
              <a:buClr>
                <a:srgbClr val="FFFF00"/>
              </a:buClr>
            </a:pPr>
            <a:r>
              <a:rPr lang="en-US" sz="2000" dirty="0" smtClean="0"/>
              <a:t>Others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Adverse Events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US" dirty="0" smtClean="0"/>
              <a:t>0- Asked but negative response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1- Mild (does not interfere with daily activity)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2- Moderate (interferes with daily activity)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3- Severe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4- Life-threatening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8600"/>
          <a:ext cx="8686800" cy="64937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3066"/>
                <a:gridCol w="898634"/>
                <a:gridCol w="898634"/>
                <a:gridCol w="1273066"/>
                <a:gridCol w="898634"/>
                <a:gridCol w="1273066"/>
                <a:gridCol w="898634"/>
                <a:gridCol w="1273066"/>
              </a:tblGrid>
              <a:tr h="1025135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Center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W 0</a:t>
                      </a:r>
                    </a:p>
                    <a:p>
                      <a:r>
                        <a:rPr lang="en-US" sz="1400" dirty="0" smtClean="0"/>
                        <a:t>  </a:t>
                      </a:r>
                    </a:p>
                    <a:p>
                      <a:r>
                        <a:rPr lang="en-US" sz="1400" dirty="0" smtClean="0"/>
                        <a:t>    No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          W</a:t>
                      </a:r>
                      <a:r>
                        <a:rPr lang="en-US" baseline="0" dirty="0" smtClean="0"/>
                        <a:t> 12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    Total            Responders</a:t>
                      </a:r>
                    </a:p>
                    <a:p>
                      <a:r>
                        <a:rPr lang="en-US" sz="1200" baseline="0" dirty="0" smtClean="0"/>
                        <a:t>                           No (%)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           W</a:t>
                      </a:r>
                      <a:r>
                        <a:rPr lang="en-US" baseline="0" dirty="0" smtClean="0"/>
                        <a:t> 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    Total             Responders</a:t>
                      </a:r>
                      <a:endParaRPr lang="en-US" sz="1200" dirty="0" smtClean="0"/>
                    </a:p>
                    <a:p>
                      <a:r>
                        <a:rPr lang="en-US" sz="1200" baseline="0" dirty="0" smtClean="0"/>
                        <a:t>                             No (%)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          W 48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     Total            Responders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                              No (%)</a:t>
                      </a:r>
                      <a:endParaRPr 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746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  <a:effectLst/>
                        </a:rPr>
                        <a:t>NHTMRI (A1)</a:t>
                      </a:r>
                      <a:endParaRPr lang="en-US" b="1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</a:t>
                      </a: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48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47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33(68.8)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33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28(58.3)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28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26(54.2)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2"/>
                          </a:solidFill>
                          <a:effectLst/>
                        </a:rPr>
                        <a:t>NHTMRI (A2)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71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70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48(67.6)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47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35(49.3)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35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34(47.8)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0442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err="1" smtClean="0">
                          <a:solidFill>
                            <a:schemeClr val="accent2"/>
                          </a:solidFill>
                          <a:effectLst/>
                        </a:rPr>
                        <a:t>AbuReish</a:t>
                      </a:r>
                      <a:r>
                        <a:rPr lang="en-US" b="1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(B)</a:t>
                      </a:r>
                      <a:endParaRPr lang="en-US" b="1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40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40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23(57.5)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23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22(55)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22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21(52.5)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0442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2"/>
                          </a:solidFill>
                          <a:effectLst/>
                        </a:rPr>
                        <a:t>Ain</a:t>
                      </a:r>
                      <a:r>
                        <a:rPr lang="en-US" b="1" dirty="0" smtClean="0">
                          <a:solidFill>
                            <a:schemeClr val="accent2"/>
                          </a:solidFill>
                          <a:effectLst/>
                        </a:rPr>
                        <a:t> Shams (C)</a:t>
                      </a:r>
                      <a:endParaRPr lang="en-US" b="1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48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48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30(62.5)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29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26(54.2)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25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24(50)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0442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2"/>
                          </a:solidFill>
                          <a:effectLst/>
                        </a:rPr>
                        <a:t>Mansoura</a:t>
                      </a:r>
                      <a:r>
                        <a:rPr lang="en-US" b="1" dirty="0" smtClean="0">
                          <a:solidFill>
                            <a:schemeClr val="accent2"/>
                          </a:solidFill>
                          <a:effectLst/>
                        </a:rPr>
                        <a:t> (D)</a:t>
                      </a:r>
                      <a:endParaRPr lang="en-US" b="1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49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    49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32(65.3)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32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27(55.1)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27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24(49)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0442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2"/>
                          </a:solidFill>
                          <a:effectLst/>
                        </a:rPr>
                        <a:t>Menoufia</a:t>
                      </a:r>
                      <a:r>
                        <a:rPr lang="en-US" b="1" dirty="0" smtClean="0">
                          <a:solidFill>
                            <a:schemeClr val="accent2"/>
                          </a:solidFill>
                          <a:effectLst/>
                        </a:rPr>
                        <a:t> (E)</a:t>
                      </a:r>
                      <a:endParaRPr lang="en-US" b="1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48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47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37(77.1)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37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33(68.8)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30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30(62.5)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0442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2"/>
                          </a:solidFill>
                          <a:effectLst/>
                        </a:rPr>
                        <a:t>Assiut</a:t>
                      </a:r>
                      <a:r>
                        <a:rPr lang="en-US" b="1" dirty="0" smtClean="0">
                          <a:solidFill>
                            <a:schemeClr val="accent2"/>
                          </a:solidFill>
                          <a:effectLst/>
                        </a:rPr>
                        <a:t> (F)</a:t>
                      </a:r>
                      <a:endParaRPr lang="en-US" b="1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18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17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12(66.7)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12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9(50)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9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8(44.4)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044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  <a:effectLst/>
                        </a:rPr>
                        <a:t>Total</a:t>
                      </a:r>
                      <a:endParaRPr lang="en-US" b="1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322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318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215(66.8)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213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180(55.9)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   176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167(51.8)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Suggested Management of HCV in Children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048251" y="1524000"/>
            <a:ext cx="31983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     Child &gt; 3 years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with positive anti-HCV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3232150" y="2743200"/>
            <a:ext cx="2514600" cy="2209800"/>
          </a:xfrm>
          <a:prstGeom prst="diamond">
            <a:avLst/>
          </a:prstGeom>
          <a:noFill/>
          <a:ln w="25400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971800" y="1447800"/>
            <a:ext cx="3200400" cy="990600"/>
          </a:xfrm>
          <a:prstGeom prst="rect">
            <a:avLst/>
          </a:prstGeom>
          <a:noFill/>
          <a:ln w="254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734108" y="3200400"/>
            <a:ext cx="1709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    HCV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 infection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confirmed?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09600" y="3581400"/>
            <a:ext cx="2133600" cy="609600"/>
          </a:xfrm>
          <a:prstGeom prst="roundRect">
            <a:avLst>
              <a:gd name="adj" fmla="val 21616"/>
            </a:avLst>
          </a:prstGeom>
          <a:noFill/>
          <a:ln w="2540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6248400" y="3581400"/>
            <a:ext cx="1981200" cy="609600"/>
          </a:xfrm>
          <a:prstGeom prst="roundRect">
            <a:avLst>
              <a:gd name="adj" fmla="val 21616"/>
            </a:avLst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609600" y="4495800"/>
            <a:ext cx="2286000" cy="762000"/>
          </a:xfrm>
          <a:prstGeom prst="rect">
            <a:avLst/>
          </a:prstGeom>
          <a:noFill/>
          <a:ln w="25400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609600" y="5486400"/>
            <a:ext cx="2133600" cy="609600"/>
          </a:xfrm>
          <a:prstGeom prst="roundRect">
            <a:avLst>
              <a:gd name="adj" fmla="val 21616"/>
            </a:avLst>
          </a:prstGeom>
          <a:noFill/>
          <a:ln w="2540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685800" y="6324600"/>
            <a:ext cx="2057400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6096000" y="4876800"/>
            <a:ext cx="2743200" cy="533400"/>
          </a:xfrm>
          <a:prstGeom prst="rect">
            <a:avLst/>
          </a:prstGeom>
          <a:noFill/>
          <a:ln w="25400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>
            <a:off x="4114800" y="5105400"/>
            <a:ext cx="2057400" cy="1752600"/>
          </a:xfrm>
          <a:prstGeom prst="diamond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676349" y="3657600"/>
            <a:ext cx="2085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PCR negative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76349" y="5562600"/>
            <a:ext cx="2085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PCR negative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762195" y="4495800"/>
            <a:ext cx="18966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  Repeat 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6-12 months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1219200" y="6378575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STOP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6315730" y="3656013"/>
            <a:ext cx="1965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PCR positive</a:t>
            </a: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6159688" y="4953000"/>
            <a:ext cx="2719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General measures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4403735" y="5526088"/>
            <a:ext cx="16065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Treatment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Indicated?</a:t>
            </a:r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4495800" y="2438400"/>
            <a:ext cx="0" cy="30480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>
            <a:off x="2743200" y="3841750"/>
            <a:ext cx="457200" cy="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5715000" y="3854450"/>
            <a:ext cx="533400" cy="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>
            <a:off x="1676400" y="4191000"/>
            <a:ext cx="0" cy="30480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1676400" y="5257800"/>
            <a:ext cx="0" cy="22860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>
            <a:off x="1676400" y="6096000"/>
            <a:ext cx="0" cy="22860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 type="arrow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4" name="Line 27"/>
          <p:cNvSpPr>
            <a:spLocks noChangeShapeType="1"/>
          </p:cNvSpPr>
          <p:nvPr/>
        </p:nvSpPr>
        <p:spPr bwMode="auto">
          <a:xfrm>
            <a:off x="7239000" y="4191000"/>
            <a:ext cx="0" cy="68580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 type="arrow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 flipH="1">
            <a:off x="5334000" y="4191000"/>
            <a:ext cx="1905000" cy="99060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 type="arrow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3733800" y="304800"/>
            <a:ext cx="2971800" cy="1981200"/>
          </a:xfrm>
          <a:prstGeom prst="diamond">
            <a:avLst/>
          </a:prstGeom>
          <a:noFill/>
          <a:ln w="25400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7315200" y="1447800"/>
            <a:ext cx="13716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ysClr val="window" lastClr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auto">
          <a:xfrm>
            <a:off x="2057400" y="1447800"/>
            <a:ext cx="13716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ysClr val="window" lastClr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7391400" y="2667000"/>
            <a:ext cx="12192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752600" y="2438400"/>
            <a:ext cx="2057400" cy="457200"/>
          </a:xfrm>
          <a:prstGeom prst="rect">
            <a:avLst/>
          </a:prstGeom>
          <a:noFill/>
          <a:ln w="25400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auto">
          <a:xfrm>
            <a:off x="533400" y="3276600"/>
            <a:ext cx="13716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3657600" y="3276600"/>
            <a:ext cx="13716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76200" y="4267200"/>
            <a:ext cx="2362200" cy="762000"/>
          </a:xfrm>
          <a:prstGeom prst="rect">
            <a:avLst/>
          </a:prstGeom>
          <a:noFill/>
          <a:ln w="25400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3200400" y="4343400"/>
            <a:ext cx="2286000" cy="457200"/>
          </a:xfrm>
          <a:prstGeom prst="rect">
            <a:avLst/>
          </a:prstGeom>
          <a:noFill/>
          <a:ln w="25400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1219200" y="5715000"/>
            <a:ext cx="3124200" cy="6858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Peginterferon + ribavirin</a:t>
            </a: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1143000" y="3886200"/>
            <a:ext cx="0" cy="38100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>
            <a:off x="6019800" y="5791200"/>
            <a:ext cx="0" cy="30480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47" name="AutoShape 23"/>
          <p:cNvCxnSpPr>
            <a:cxnSpLocks noChangeShapeType="1"/>
            <a:stCxn id="39" idx="1"/>
            <a:endCxn id="40" idx="0"/>
          </p:cNvCxnSpPr>
          <p:nvPr/>
        </p:nvCxnSpPr>
        <p:spPr bwMode="auto">
          <a:xfrm rot="10800000" flipV="1">
            <a:off x="1219200" y="2667000"/>
            <a:ext cx="520700" cy="596900"/>
          </a:xfrm>
          <a:prstGeom prst="bentConnector2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</p:spPr>
      </p:cxnSp>
      <p:cxnSp>
        <p:nvCxnSpPr>
          <p:cNvPr id="48" name="AutoShape 24"/>
          <p:cNvCxnSpPr>
            <a:cxnSpLocks noChangeShapeType="1"/>
            <a:stCxn id="39" idx="3"/>
            <a:endCxn id="41" idx="0"/>
          </p:cNvCxnSpPr>
          <p:nvPr/>
        </p:nvCxnSpPr>
        <p:spPr bwMode="auto">
          <a:xfrm>
            <a:off x="3822700" y="2667000"/>
            <a:ext cx="520700" cy="596900"/>
          </a:xfrm>
          <a:prstGeom prst="bentConnector2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</p:spPr>
      </p:cxn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3983466" y="762000"/>
            <a:ext cx="2669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Interferon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contraindications?</a:t>
            </a:r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6705600" y="1295400"/>
            <a:ext cx="1066800" cy="15240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7543800" y="15240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Yes</a:t>
            </a: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7467600" y="2667000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STOP</a:t>
            </a: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2362200" y="15240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No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1752600" y="2514600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Consider liver bx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685800" y="3276600"/>
            <a:ext cx="98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Fibrosis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Stage 0</a:t>
            </a: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3733800" y="3276600"/>
            <a:ext cx="116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Fibrosis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&gt; Stage 0</a:t>
            </a:r>
          </a:p>
        </p:txBody>
      </p:sp>
      <p:sp>
        <p:nvSpPr>
          <p:cNvPr id="57" name="Text Box 33"/>
          <p:cNvSpPr txBox="1">
            <a:spLocks noChangeArrowheads="1"/>
          </p:cNvSpPr>
          <p:nvPr/>
        </p:nvSpPr>
        <p:spPr bwMode="auto">
          <a:xfrm>
            <a:off x="-304800" y="4343400"/>
            <a:ext cx="3060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Consider deferring treatment</a:t>
            </a:r>
          </a:p>
        </p:txBody>
      </p:sp>
      <p:sp>
        <p:nvSpPr>
          <p:cNvPr id="58" name="Text Box 34"/>
          <p:cNvSpPr txBox="1">
            <a:spLocks noChangeArrowheads="1"/>
          </p:cNvSpPr>
          <p:nvPr/>
        </p:nvSpPr>
        <p:spPr bwMode="auto">
          <a:xfrm>
            <a:off x="3276600" y="4419600"/>
            <a:ext cx="212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Consider treatment</a:t>
            </a:r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>
            <a:off x="5213350" y="0"/>
            <a:ext cx="0" cy="304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 flipH="1">
            <a:off x="2895600" y="1295400"/>
            <a:ext cx="838200" cy="15240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1" name="Line 42"/>
          <p:cNvSpPr>
            <a:spLocks noChangeShapeType="1"/>
          </p:cNvSpPr>
          <p:nvPr/>
        </p:nvSpPr>
        <p:spPr bwMode="auto">
          <a:xfrm>
            <a:off x="4343400" y="3886200"/>
            <a:ext cx="0" cy="45720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62" name="AutoShape 43"/>
          <p:cNvCxnSpPr>
            <a:cxnSpLocks noChangeShapeType="1"/>
            <a:stCxn id="40" idx="3"/>
            <a:endCxn id="43" idx="0"/>
          </p:cNvCxnSpPr>
          <p:nvPr/>
        </p:nvCxnSpPr>
        <p:spPr bwMode="auto">
          <a:xfrm>
            <a:off x="1917700" y="3581400"/>
            <a:ext cx="2425700" cy="749300"/>
          </a:xfrm>
          <a:prstGeom prst="straightConnector1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</p:spPr>
      </p:cxnSp>
      <p:sp>
        <p:nvSpPr>
          <p:cNvPr id="63" name="Text Box 44"/>
          <p:cNvSpPr txBox="1">
            <a:spLocks noChangeArrowheads="1"/>
          </p:cNvSpPr>
          <p:nvPr/>
        </p:nvSpPr>
        <p:spPr bwMode="auto">
          <a:xfrm>
            <a:off x="5946775" y="4532313"/>
            <a:ext cx="3092450" cy="17494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Treat obesity/insulin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resistance first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Examine school and other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Activities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Assure patient compliance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Provide appropriate support</a:t>
            </a:r>
          </a:p>
        </p:txBody>
      </p:sp>
      <p:cxnSp>
        <p:nvCxnSpPr>
          <p:cNvPr id="64" name="AutoShape 46"/>
          <p:cNvCxnSpPr>
            <a:cxnSpLocks noChangeShapeType="1"/>
            <a:stCxn id="43" idx="3"/>
            <a:endCxn id="63" idx="0"/>
          </p:cNvCxnSpPr>
          <p:nvPr/>
        </p:nvCxnSpPr>
        <p:spPr bwMode="auto">
          <a:xfrm flipV="1">
            <a:off x="5499100" y="4532313"/>
            <a:ext cx="1993900" cy="39687"/>
          </a:xfrm>
          <a:prstGeom prst="bentConnector4">
            <a:avLst>
              <a:gd name="adj1" fmla="val 10907"/>
              <a:gd name="adj2" fmla="val 676000"/>
            </a:avLst>
          </a:prstGeom>
          <a:noFill/>
          <a:ln w="9525">
            <a:solidFill>
              <a:sysClr val="window" lastClr="FFFFFF"/>
            </a:solidFill>
            <a:miter lim="800000"/>
            <a:headEnd/>
            <a:tailEnd type="triangle" w="med" len="med"/>
          </a:ln>
        </p:spPr>
      </p:cxnSp>
      <p:cxnSp>
        <p:nvCxnSpPr>
          <p:cNvPr id="65" name="AutoShape 47"/>
          <p:cNvCxnSpPr>
            <a:cxnSpLocks noChangeShapeType="1"/>
            <a:stCxn id="63" idx="2"/>
            <a:endCxn id="44" idx="3"/>
          </p:cNvCxnSpPr>
          <p:nvPr/>
        </p:nvCxnSpPr>
        <p:spPr bwMode="auto">
          <a:xfrm rot="16200000" flipV="1">
            <a:off x="5812631" y="4601369"/>
            <a:ext cx="223838" cy="3136900"/>
          </a:xfrm>
          <a:prstGeom prst="bentConnector4">
            <a:avLst>
              <a:gd name="adj1" fmla="val -102130"/>
              <a:gd name="adj2" fmla="val 74847"/>
            </a:avLst>
          </a:prstGeom>
          <a:noFill/>
          <a:ln w="9525">
            <a:solidFill>
              <a:sysClr val="window" lastClr="FFFFFF"/>
            </a:solidFill>
            <a:miter lim="800000"/>
            <a:headEnd/>
            <a:tailEnd type="triangle" w="med" len="med"/>
          </a:ln>
        </p:spPr>
      </p:cxnSp>
      <p:sp>
        <p:nvSpPr>
          <p:cNvPr id="66" name="Line 49"/>
          <p:cNvSpPr>
            <a:spLocks noChangeShapeType="1"/>
          </p:cNvSpPr>
          <p:nvPr/>
        </p:nvSpPr>
        <p:spPr bwMode="auto">
          <a:xfrm>
            <a:off x="8001000" y="2057400"/>
            <a:ext cx="0" cy="60960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7" name="Line 50"/>
          <p:cNvSpPr>
            <a:spLocks noChangeShapeType="1"/>
          </p:cNvSpPr>
          <p:nvPr/>
        </p:nvSpPr>
        <p:spPr bwMode="auto">
          <a:xfrm>
            <a:off x="2743200" y="2057400"/>
            <a:ext cx="0" cy="38100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Chronic Hepatitis C in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Children: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Therapeutic Challenges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Timing of therapy</a:t>
            </a:r>
          </a:p>
          <a:p>
            <a:pPr marL="742950" marR="0" lvl="1" indent="-28575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Mild disease</a:t>
            </a:r>
          </a:p>
          <a:p>
            <a:pPr marL="742950" marR="0" lvl="1" indent="-28575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Very good compliance</a:t>
            </a:r>
          </a:p>
          <a:p>
            <a:pPr marL="742950" marR="0" lvl="1" indent="-28575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Very good tolerance of therapy</a:t>
            </a:r>
          </a:p>
          <a:p>
            <a:pPr marL="342900" marR="0" lvl="0" indent="-3429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Management of non-responders</a:t>
            </a:r>
          </a:p>
          <a:p>
            <a:pPr marL="742950" marR="0" lvl="1" indent="-28575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Access to new therapies</a:t>
            </a:r>
          </a:p>
          <a:p>
            <a:pPr marL="342900" marR="0" lvl="0" indent="-3429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Treatment of adolescents with active substance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abuse</a:t>
            </a:r>
          </a:p>
          <a:p>
            <a:pPr marL="342900" marR="0" lvl="0" indent="-34290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solidFill>
                  <a:sysClr val="window" lastClr="FFFFFF"/>
                </a:solidFill>
                <a:latin typeface="+mn-lt"/>
              </a:rPr>
              <a:t>Treatment of children with iron overload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Management of  Chronic Viral Hepatitis: General Measures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981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Avoid Transmission to Others</a:t>
            </a:r>
          </a:p>
          <a:p>
            <a:pPr marL="742950" marR="0" lvl="1" indent="-285750" algn="l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Avoid sharing of razors, toothbrushes, nail clippers</a:t>
            </a:r>
          </a:p>
          <a:p>
            <a:pPr marL="742950" marR="0" lvl="1" indent="-285750" algn="l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Blood precautions</a:t>
            </a:r>
          </a:p>
          <a:p>
            <a:pPr marL="742950" marR="0" lvl="1" indent="-285750" algn="l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Sexual precautions for HBV</a:t>
            </a:r>
          </a:p>
          <a:p>
            <a:pPr marL="342900" marR="0" lvl="0" indent="-342900" algn="l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Delay Progression of Liver Disease</a:t>
            </a:r>
          </a:p>
          <a:p>
            <a:pPr marL="742950" marR="0" lvl="1" indent="-285750" algn="l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Hepatitis A and (Hepatitis B) immunizations</a:t>
            </a:r>
          </a:p>
          <a:p>
            <a:pPr marL="342900" marR="0" lvl="0" indent="-342900" algn="l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ct val="2500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Do not exclude children from work, school, play, child-care or other settings based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HCV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infection status</a:t>
            </a:r>
          </a:p>
          <a:p>
            <a:pPr marL="342900" marR="0" lvl="0" indent="-342900" algn="l" defTabSz="91440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cs typeface="+mn-cs"/>
              </a:rPr>
              <a:t>Tell the school nurse???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 is needed?</a:t>
            </a:r>
            <a:endParaRPr 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awareness and screening program</a:t>
            </a:r>
          </a:p>
          <a:p>
            <a:pPr>
              <a:buClr>
                <a:srgbClr val="FFFF00"/>
              </a:buClr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registry</a:t>
            </a:r>
          </a:p>
          <a:p>
            <a:pPr>
              <a:buClr>
                <a:srgbClr val="FFFF00"/>
              </a:buClr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Vaccination against HAV and HBV</a:t>
            </a:r>
          </a:p>
          <a:p>
            <a:pPr>
              <a:buClr>
                <a:srgbClr val="FFFF00"/>
              </a:buClr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 programs for adolescent IVDUs and orphans</a:t>
            </a:r>
          </a:p>
          <a:p>
            <a:pPr>
              <a:buClr>
                <a:srgbClr val="FFFF00"/>
              </a:buClr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Strict infection control procedures in hematology/oncology settings</a:t>
            </a:r>
          </a:p>
          <a:p>
            <a:pPr>
              <a:buClr>
                <a:srgbClr val="FFFF00"/>
              </a:buClr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Legislative procedures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304800" y="1447800"/>
            <a:ext cx="8485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50000"/>
              </a:lnSpc>
              <a:buClr>
                <a:srgbClr val="FFFF00"/>
              </a:buClr>
              <a:buSzPct val="80000"/>
              <a:buFontTx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Managing blood draws and home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injections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SzPct val="80000"/>
              <a:buFontTx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Child stigma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SzPct val="80000"/>
              <a:buFontTx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Strict infection control procedures in the    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hematology setting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SzPct val="80000"/>
              <a:buFontTx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Family screening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Clr>
                <a:srgbClr val="FFFF00"/>
              </a:buClr>
              <a:buSzPct val="80000"/>
              <a:buFontTx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Government support for HCV treatment in children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3100" b="1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WordArt 5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848600" cy="457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2800" kern="10" dirty="0">
                <a:ln w="9525" cmpd="dbl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Important issues that need to be </a:t>
            </a:r>
            <a:r>
              <a:rPr lang="en-US" sz="2800" kern="10" dirty="0" smtClean="0">
                <a:ln w="9525" cmpd="dbl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addressed</a:t>
            </a:r>
            <a:endParaRPr lang="en-US" sz="2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CHC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in children shares some features as with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adults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Risk factors, natural history, treatment goals may be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different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Children with CHC may have advanced liver disease and significant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fibrosis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+mn-lt"/>
              </a:rPr>
              <a:t>C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hildren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will benefit from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therapy with peg-interferon and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ribavirin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The challenges are to identify those children and select the best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</a:rPr>
              <a:t>regimen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n-lt"/>
                <a:ea typeface="+mj-ea"/>
                <a:cs typeface="+mj-cs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Egyptian Children at Risk for HCV Infection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Recurrent blood or blood product transfusion or multiple invasive procedures </a:t>
            </a:r>
          </a:p>
          <a:p>
            <a:pPr marL="342900" marR="0" lvl="0" indent="-342900" algn="l" defTabSz="9144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Adolescents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with high risk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behavior  (illicit drug use)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Children born to HCV-infected mothers</a:t>
            </a:r>
          </a:p>
          <a:p>
            <a:pPr marL="342900" marR="0" lvl="0" indent="-342900" algn="l" defTabSz="9144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Children with an infected house-hold member in Egypt </a:t>
            </a:r>
          </a:p>
          <a:p>
            <a:pPr marL="342900" marR="0" lvl="0" indent="-342900" algn="l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096821" y="5321427"/>
            <a:ext cx="3193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endParaRPr lang="en-US"/>
          </a:p>
        </p:txBody>
      </p:sp>
      <p:pic>
        <p:nvPicPr>
          <p:cNvPr id="3" name="Picture 2" descr="C:\Users\May\Desktop\Untitled.tif"/>
          <p:cNvPicPr>
            <a:picLocks noChangeAspect="1" noChangeArrowheads="1"/>
          </p:cNvPicPr>
          <p:nvPr/>
        </p:nvPicPr>
        <p:blipFill>
          <a:blip r:embed="rId2" cstate="print"/>
          <a:srcRect l="441"/>
          <a:stretch>
            <a:fillRect/>
          </a:stretch>
        </p:blipFill>
        <p:spPr bwMode="auto">
          <a:xfrm>
            <a:off x="0" y="0"/>
            <a:ext cx="9183420" cy="685800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 rot="10800000" flipV="1">
            <a:off x="939585" y="6107668"/>
            <a:ext cx="2757435" cy="369332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rgbClr val="3B9698">
                  <a:tint val="44500"/>
                  <a:satMod val="160000"/>
                </a:srgbClr>
              </a:gs>
              <a:gs pos="100000">
                <a:srgbClr val="3B9698">
                  <a:tint val="23500"/>
                  <a:satMod val="160000"/>
                </a:srgbClr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Times New Roman" pitchFamily="18" charset="0"/>
              </a:rPr>
              <a:t>HCV treatment centers</a:t>
            </a:r>
            <a:endParaRPr lang="en-US" sz="1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4071672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018" y="665020"/>
            <a:ext cx="4560514" cy="5279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4552735" y="2939626"/>
            <a:ext cx="4288674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dirty="0">
                <a:effectLst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THANK YOU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855788" y="5957888"/>
            <a:ext cx="21447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Egyptian Folk Dancer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8600" y="2286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FFFF00"/>
                </a:solidFill>
                <a:latin typeface="+mj-lt"/>
                <a:cs typeface="Arial" charset="0"/>
              </a:rPr>
              <a:t>Standards of Care in Egypt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FFFF00"/>
                </a:solidFill>
                <a:latin typeface="+mj-lt"/>
                <a:cs typeface="Arial" charset="0"/>
              </a:rPr>
              <a:t>(Hepatitis </a:t>
            </a:r>
            <a:r>
              <a:rPr lang="en-US" sz="3200" kern="0" dirty="0" smtClean="0">
                <a:solidFill>
                  <a:srgbClr val="FFFF00"/>
                </a:solidFill>
                <a:latin typeface="+mj-lt"/>
                <a:cs typeface="Arial" charset="0"/>
              </a:rPr>
              <a:t>C Prevention</a:t>
            </a:r>
            <a:r>
              <a:rPr lang="en-US" sz="3200" kern="0" dirty="0">
                <a:solidFill>
                  <a:srgbClr val="FFFF00"/>
                </a:solidFill>
                <a:latin typeface="+mj-lt"/>
                <a:cs typeface="Arial" charset="0"/>
              </a:rPr>
              <a:t>)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8600" y="9906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ct val="2000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l" defTabSz="91440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FFF00"/>
              </a:buClr>
              <a:buSzPct val="90000"/>
              <a:buFontTx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National 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screening of blood for HCV started 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1993 (ELISA)</a:t>
            </a:r>
          </a:p>
          <a:p>
            <a:pPr marL="342900" marR="0" lvl="0" indent="-342900" algn="l" defTabSz="91440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FFFF00"/>
              </a:buClr>
              <a:buSzPct val="90000"/>
              <a:buFontTx/>
              <a:buChar char="•"/>
              <a:tabLst/>
              <a:defRPr/>
            </a:pPr>
            <a:r>
              <a:rPr lang="en-GB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nly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15% of blood </a:t>
            </a:r>
            <a:r>
              <a:rPr lang="en-US" kern="0" noProof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screened by NAT </a:t>
            </a:r>
          </a:p>
          <a:p>
            <a:pPr marL="342900" indent="-342900" algn="l" eaLnBrk="0" fontAlgn="auto" hangingPunct="0">
              <a:lnSpc>
                <a:spcPct val="150000"/>
              </a:lnSpc>
              <a:spcBef>
                <a:spcPct val="25000"/>
              </a:spcBef>
              <a:spcAft>
                <a:spcPts val="0"/>
              </a:spcAft>
              <a:buClr>
                <a:srgbClr val="FFFF00"/>
              </a:buClr>
              <a:buSzPct val="95000"/>
              <a:buFontTx/>
              <a:buChar char="•"/>
              <a:defRPr/>
            </a:pPr>
            <a:r>
              <a:rPr lang="en-GB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Pregnant women are not routinely screened for anti-HCV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342900" algn="l" eaLnBrk="0" fontAlgn="auto" hangingPunct="0">
              <a:lnSpc>
                <a:spcPct val="150000"/>
              </a:lnSpc>
              <a:spcBef>
                <a:spcPct val="25000"/>
              </a:spcBef>
              <a:spcAft>
                <a:spcPts val="0"/>
              </a:spcAft>
              <a:buClr>
                <a:srgbClr val="FFFF00"/>
              </a:buClr>
              <a:buSzPct val="95000"/>
              <a:buFontTx/>
              <a:buChar char="•"/>
              <a:defRPr/>
            </a:pPr>
            <a:r>
              <a:rPr lang="en-US" kern="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Weak infection control programs (MOH-ICP started in 2003) or h</a:t>
            </a:r>
            <a:r>
              <a:rPr lang="en-US" dirty="0" smtClean="0">
                <a:latin typeface="+mn-lt"/>
              </a:rPr>
              <a:t>arm reduction interventions for IDU</a:t>
            </a:r>
            <a:endParaRPr lang="en-US" kern="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342900" indent="-342900" algn="l" eaLnBrk="0" fontAlgn="auto" hangingPunct="0">
              <a:lnSpc>
                <a:spcPct val="150000"/>
              </a:lnSpc>
              <a:spcBef>
                <a:spcPct val="25000"/>
              </a:spcBef>
              <a:spcAft>
                <a:spcPts val="0"/>
              </a:spcAft>
              <a:buClr>
                <a:srgbClr val="FFFF00"/>
              </a:buClr>
              <a:buSzPct val="95000"/>
              <a:buFontTx/>
              <a:buChar char="•"/>
              <a:defRPr/>
            </a:pPr>
            <a:r>
              <a:rPr lang="en-US" kern="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No national registry (MOH epidemiological surveillance unit since 1999)</a:t>
            </a:r>
          </a:p>
          <a:p>
            <a:pPr marL="342900" indent="-342900" algn="l" eaLnBrk="0" fontAlgn="auto" hangingPunct="0">
              <a:lnSpc>
                <a:spcPct val="150000"/>
              </a:lnSpc>
              <a:spcBef>
                <a:spcPct val="25000"/>
              </a:spcBef>
              <a:spcAft>
                <a:spcPts val="0"/>
              </a:spcAft>
              <a:buClr>
                <a:srgbClr val="FFFF00"/>
              </a:buClr>
              <a:buSzPct val="95000"/>
              <a:buFontTx/>
              <a:buChar char="•"/>
              <a:defRPr/>
            </a:pPr>
            <a:r>
              <a:rPr lang="en-US" kern="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Antiviral treatment not supported by the Government (except for adults since 2007)  </a:t>
            </a:r>
          </a:p>
          <a:p>
            <a:pPr marL="342900" marR="0" lvl="0" indent="-342900" algn="l" defTabSz="91440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ysClr val="window" lastClr="FFFFFF"/>
              </a:buClr>
              <a:buSzPct val="125000"/>
              <a:buFontTx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57200"/>
            <a:ext cx="2362199" cy="2979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0"/>
            <a:ext cx="50642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dirty="0">
                <a:solidFill>
                  <a:srgbClr val="FFFF00"/>
                </a:solidFill>
                <a:latin typeface="Arial" pitchFamily="34" charset="0"/>
              </a:rPr>
              <a:t>HCV National Survey: DHS </a:t>
            </a: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</a:rPr>
              <a:t>2008</a:t>
            </a:r>
            <a:endParaRPr lang="en-US" sz="26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0459" y="6519446"/>
            <a:ext cx="4783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1" dirty="0">
                <a:solidFill>
                  <a:srgbClr val="FFFFFF"/>
                </a:solidFill>
                <a:latin typeface="Arial" pitchFamily="34" charset="0"/>
              </a:rPr>
              <a:t>www.measuredhs.com/pubs/pdf/FR220/FR220.pdf 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81000" y="1371600"/>
          <a:ext cx="6314423" cy="3340099"/>
        </p:xfrm>
        <a:graphic>
          <a:graphicData uri="http://schemas.openxmlformats.org/presentationml/2006/ole">
            <p:oleObj spid="_x0000_s266242" name="Worksheet" r:id="rId4" imgW="4952875" imgH="2400249" progId="Excel.Sheet.8">
              <p:embed/>
            </p:oleObj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5296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Prevalence of HCV in Egypt 2008</a:t>
            </a:r>
            <a:r>
              <a:rPr lang="ar-E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1000" y="4724400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700" i="1" dirty="0" smtClean="0">
                <a:latin typeface="Arial" pitchFamily="34" charset="0"/>
                <a:cs typeface="Arial" pitchFamily="34" charset="0"/>
              </a:rPr>
              <a:t>Percentage of HCV-infected individuals between 15-59 years</a:t>
            </a:r>
          </a:p>
          <a:p>
            <a:pPr algn="l" rtl="0"/>
            <a:endParaRPr lang="en-US" sz="1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4102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j-lt"/>
              </a:rPr>
              <a:t>Anti-HCV prevalence: </a:t>
            </a:r>
          </a:p>
          <a:p>
            <a:pPr algn="l"/>
            <a:r>
              <a:rPr lang="en-US" sz="1800" dirty="0" smtClean="0">
                <a:latin typeface="+mj-lt"/>
              </a:rPr>
              <a:t>-15 years 3.8%</a:t>
            </a:r>
          </a:p>
          <a:p>
            <a:pPr algn="l"/>
            <a:r>
              <a:rPr lang="en-US" sz="1800" dirty="0" smtClean="0">
                <a:latin typeface="+mj-lt"/>
              </a:rPr>
              <a:t>-19 years 4.9%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228600"/>
            <a:ext cx="741073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n-lt"/>
                <a:ea typeface="+mj-ea"/>
                <a:cs typeface="Times New Roman" pitchFamily="18" charset="0"/>
              </a:rPr>
              <a:t>Geographic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n-lt"/>
                <a:ea typeface="+mj-ea"/>
                <a:cs typeface="Times New Roman" pitchFamily="18" charset="0"/>
              </a:rPr>
              <a:t> Distribution of HCV in Egypt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0" y="6172200"/>
            <a:ext cx="12715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eaLnBrk="0" hangingPunct="0"/>
            <a:endParaRPr lang="en-US" sz="2400" b="1" i="1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914400" y="1219200"/>
            <a:ext cx="7673975" cy="5257800"/>
            <a:chOff x="528" y="720"/>
            <a:chExt cx="4834" cy="3312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528" y="720"/>
              <a:ext cx="4834" cy="3312"/>
              <a:chOff x="135" y="877"/>
              <a:chExt cx="3383" cy="3143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242" y="1291"/>
                <a:ext cx="3137" cy="2729"/>
              </a:xfrm>
              <a:custGeom>
                <a:avLst/>
                <a:gdLst>
                  <a:gd name="T0" fmla="*/ 0 w 6975"/>
                  <a:gd name="T1" fmla="*/ 9 h 6270"/>
                  <a:gd name="T2" fmla="*/ 31 w 6975"/>
                  <a:gd name="T3" fmla="*/ 7 h 6270"/>
                  <a:gd name="T4" fmla="*/ 49 w 6975"/>
                  <a:gd name="T5" fmla="*/ 0 h 6270"/>
                  <a:gd name="T6" fmla="*/ 60 w 6975"/>
                  <a:gd name="T7" fmla="*/ 9 h 6270"/>
                  <a:gd name="T8" fmla="*/ 86 w 6975"/>
                  <a:gd name="T9" fmla="*/ 3 h 6270"/>
                  <a:gd name="T10" fmla="*/ 146 w 6975"/>
                  <a:gd name="T11" fmla="*/ 13 h 6270"/>
                  <a:gd name="T12" fmla="*/ 211 w 6975"/>
                  <a:gd name="T13" fmla="*/ 44 h 6270"/>
                  <a:gd name="T14" fmla="*/ 236 w 6975"/>
                  <a:gd name="T15" fmla="*/ 53 h 6270"/>
                  <a:gd name="T16" fmla="*/ 280 w 6975"/>
                  <a:gd name="T17" fmla="*/ 25 h 6270"/>
                  <a:gd name="T18" fmla="*/ 307 w 6975"/>
                  <a:gd name="T19" fmla="*/ 16 h 6270"/>
                  <a:gd name="T20" fmla="*/ 322 w 6975"/>
                  <a:gd name="T21" fmla="*/ 7 h 6270"/>
                  <a:gd name="T22" fmla="*/ 351 w 6975"/>
                  <a:gd name="T23" fmla="*/ 20 h 6270"/>
                  <a:gd name="T24" fmla="*/ 371 w 6975"/>
                  <a:gd name="T25" fmla="*/ 13 h 6270"/>
                  <a:gd name="T26" fmla="*/ 403 w 6975"/>
                  <a:gd name="T27" fmla="*/ 42 h 6270"/>
                  <a:gd name="T28" fmla="*/ 433 w 6975"/>
                  <a:gd name="T29" fmla="*/ 28 h 6270"/>
                  <a:gd name="T30" fmla="*/ 434 w 6975"/>
                  <a:gd name="T31" fmla="*/ 36 h 6270"/>
                  <a:gd name="T32" fmla="*/ 483 w 6975"/>
                  <a:gd name="T33" fmla="*/ 24 h 6270"/>
                  <a:gd name="T34" fmla="*/ 499 w 6975"/>
                  <a:gd name="T35" fmla="*/ 1 h 6270"/>
                  <a:gd name="T36" fmla="*/ 483 w 6975"/>
                  <a:gd name="T37" fmla="*/ 22 h 6270"/>
                  <a:gd name="T38" fmla="*/ 519 w 6975"/>
                  <a:gd name="T39" fmla="*/ 121 h 6270"/>
                  <a:gd name="T40" fmla="*/ 532 w 6975"/>
                  <a:gd name="T41" fmla="*/ 121 h 6270"/>
                  <a:gd name="T42" fmla="*/ 516 w 6975"/>
                  <a:gd name="T43" fmla="*/ 120 h 6270"/>
                  <a:gd name="T44" fmla="*/ 492 w 6975"/>
                  <a:gd name="T45" fmla="*/ 151 h 6270"/>
                  <a:gd name="T46" fmla="*/ 499 w 6975"/>
                  <a:gd name="T47" fmla="*/ 166 h 6270"/>
                  <a:gd name="T48" fmla="*/ 480 w 6975"/>
                  <a:gd name="T49" fmla="*/ 213 h 6270"/>
                  <a:gd name="T50" fmla="*/ 435 w 6975"/>
                  <a:gd name="T51" fmla="*/ 169 h 6270"/>
                  <a:gd name="T52" fmla="*/ 429 w 6975"/>
                  <a:gd name="T53" fmla="*/ 136 h 6270"/>
                  <a:gd name="T54" fmla="*/ 412 w 6975"/>
                  <a:gd name="T55" fmla="*/ 125 h 6270"/>
                  <a:gd name="T56" fmla="*/ 415 w 6975"/>
                  <a:gd name="T57" fmla="*/ 108 h 6270"/>
                  <a:gd name="T58" fmla="*/ 400 w 6975"/>
                  <a:gd name="T59" fmla="*/ 97 h 6270"/>
                  <a:gd name="T60" fmla="*/ 390 w 6975"/>
                  <a:gd name="T61" fmla="*/ 120 h 6270"/>
                  <a:gd name="T62" fmla="*/ 403 w 6975"/>
                  <a:gd name="T63" fmla="*/ 127 h 6270"/>
                  <a:gd name="T64" fmla="*/ 407 w 6975"/>
                  <a:gd name="T65" fmla="*/ 152 h 6270"/>
                  <a:gd name="T66" fmla="*/ 445 w 6975"/>
                  <a:gd name="T67" fmla="*/ 203 h 6270"/>
                  <a:gd name="T68" fmla="*/ 452 w 6975"/>
                  <a:gd name="T69" fmla="*/ 216 h 6270"/>
                  <a:gd name="T70" fmla="*/ 471 w 6975"/>
                  <a:gd name="T71" fmla="*/ 273 h 6270"/>
                  <a:gd name="T72" fmla="*/ 505 w 6975"/>
                  <a:gd name="T73" fmla="*/ 340 h 6270"/>
                  <a:gd name="T74" fmla="*/ 572 w 6975"/>
                  <a:gd name="T75" fmla="*/ 410 h 6270"/>
                  <a:gd name="T76" fmla="*/ 557 w 6975"/>
                  <a:gd name="T77" fmla="*/ 413 h 6270"/>
                  <a:gd name="T78" fmla="*/ 557 w 6975"/>
                  <a:gd name="T79" fmla="*/ 434 h 6270"/>
                  <a:gd name="T80" fmla="*/ 578 w 6975"/>
                  <a:gd name="T81" fmla="*/ 460 h 6270"/>
                  <a:gd name="T82" fmla="*/ 596 w 6975"/>
                  <a:gd name="T83" fmla="*/ 457 h 6270"/>
                  <a:gd name="T84" fmla="*/ 617 w 6975"/>
                  <a:gd name="T85" fmla="*/ 470 h 6270"/>
                  <a:gd name="T86" fmla="*/ 635 w 6975"/>
                  <a:gd name="T87" fmla="*/ 487 h 6270"/>
                  <a:gd name="T88" fmla="*/ 616 w 6975"/>
                  <a:gd name="T89" fmla="*/ 470 h 6270"/>
                  <a:gd name="T90" fmla="*/ 592 w 6975"/>
                  <a:gd name="T91" fmla="*/ 497 h 6270"/>
                  <a:gd name="T92" fmla="*/ 8 w 6975"/>
                  <a:gd name="T93" fmla="*/ 497 h 6270"/>
                  <a:gd name="T94" fmla="*/ 8 w 6975"/>
                  <a:gd name="T95" fmla="*/ 517 h 6270"/>
                  <a:gd name="T96" fmla="*/ 8 w 6975"/>
                  <a:gd name="T97" fmla="*/ 497 h 6270"/>
                  <a:gd name="T98" fmla="*/ 33 w 6975"/>
                  <a:gd name="T99" fmla="*/ 7 h 6270"/>
                  <a:gd name="T100" fmla="*/ 0 w 6975"/>
                  <a:gd name="T101" fmla="*/ 9 h 62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75"/>
                  <a:gd name="T154" fmla="*/ 0 h 6270"/>
                  <a:gd name="T155" fmla="*/ 6975 w 6975"/>
                  <a:gd name="T156" fmla="*/ 6270 h 62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75" h="6270">
                    <a:moveTo>
                      <a:pt x="0" y="105"/>
                    </a:moveTo>
                    <a:lnTo>
                      <a:pt x="345" y="90"/>
                    </a:lnTo>
                    <a:lnTo>
                      <a:pt x="540" y="0"/>
                    </a:lnTo>
                    <a:lnTo>
                      <a:pt x="660" y="105"/>
                    </a:lnTo>
                    <a:lnTo>
                      <a:pt x="945" y="30"/>
                    </a:lnTo>
                    <a:lnTo>
                      <a:pt x="1605" y="165"/>
                    </a:lnTo>
                    <a:lnTo>
                      <a:pt x="2325" y="525"/>
                    </a:lnTo>
                    <a:lnTo>
                      <a:pt x="2595" y="645"/>
                    </a:lnTo>
                    <a:lnTo>
                      <a:pt x="3075" y="300"/>
                    </a:lnTo>
                    <a:lnTo>
                      <a:pt x="3375" y="195"/>
                    </a:lnTo>
                    <a:lnTo>
                      <a:pt x="3540" y="90"/>
                    </a:lnTo>
                    <a:lnTo>
                      <a:pt x="3855" y="240"/>
                    </a:lnTo>
                    <a:lnTo>
                      <a:pt x="4080" y="165"/>
                    </a:lnTo>
                    <a:lnTo>
                      <a:pt x="4425" y="510"/>
                    </a:lnTo>
                    <a:lnTo>
                      <a:pt x="4755" y="345"/>
                    </a:lnTo>
                    <a:lnTo>
                      <a:pt x="4770" y="435"/>
                    </a:lnTo>
                    <a:lnTo>
                      <a:pt x="5310" y="285"/>
                    </a:lnTo>
                    <a:lnTo>
                      <a:pt x="5490" y="15"/>
                    </a:lnTo>
                    <a:lnTo>
                      <a:pt x="5310" y="270"/>
                    </a:lnTo>
                    <a:lnTo>
                      <a:pt x="5700" y="1470"/>
                    </a:lnTo>
                    <a:lnTo>
                      <a:pt x="5850" y="1470"/>
                    </a:lnTo>
                    <a:lnTo>
                      <a:pt x="5670" y="1455"/>
                    </a:lnTo>
                    <a:lnTo>
                      <a:pt x="5415" y="1830"/>
                    </a:lnTo>
                    <a:lnTo>
                      <a:pt x="5490" y="2010"/>
                    </a:lnTo>
                    <a:lnTo>
                      <a:pt x="5280" y="2580"/>
                    </a:lnTo>
                    <a:lnTo>
                      <a:pt x="4785" y="2055"/>
                    </a:lnTo>
                    <a:lnTo>
                      <a:pt x="4710" y="1650"/>
                    </a:lnTo>
                    <a:lnTo>
                      <a:pt x="4530" y="1515"/>
                    </a:lnTo>
                    <a:lnTo>
                      <a:pt x="4560" y="1305"/>
                    </a:lnTo>
                    <a:lnTo>
                      <a:pt x="4395" y="1170"/>
                    </a:lnTo>
                    <a:lnTo>
                      <a:pt x="4290" y="1455"/>
                    </a:lnTo>
                    <a:lnTo>
                      <a:pt x="4425" y="1545"/>
                    </a:lnTo>
                    <a:lnTo>
                      <a:pt x="4470" y="1845"/>
                    </a:lnTo>
                    <a:lnTo>
                      <a:pt x="4890" y="2460"/>
                    </a:lnTo>
                    <a:lnTo>
                      <a:pt x="4965" y="2625"/>
                    </a:lnTo>
                    <a:lnTo>
                      <a:pt x="5175" y="3315"/>
                    </a:lnTo>
                    <a:lnTo>
                      <a:pt x="5550" y="4125"/>
                    </a:lnTo>
                    <a:lnTo>
                      <a:pt x="6285" y="4965"/>
                    </a:lnTo>
                    <a:lnTo>
                      <a:pt x="6120" y="5010"/>
                    </a:lnTo>
                    <a:lnTo>
                      <a:pt x="6120" y="5265"/>
                    </a:lnTo>
                    <a:lnTo>
                      <a:pt x="6360" y="5580"/>
                    </a:lnTo>
                    <a:lnTo>
                      <a:pt x="6555" y="5535"/>
                    </a:lnTo>
                    <a:lnTo>
                      <a:pt x="6780" y="5700"/>
                    </a:lnTo>
                    <a:lnTo>
                      <a:pt x="6975" y="5910"/>
                    </a:lnTo>
                    <a:lnTo>
                      <a:pt x="6765" y="5693"/>
                    </a:lnTo>
                    <a:lnTo>
                      <a:pt x="6510" y="6030"/>
                    </a:lnTo>
                    <a:lnTo>
                      <a:pt x="90" y="6030"/>
                    </a:lnTo>
                    <a:lnTo>
                      <a:pt x="90" y="6270"/>
                    </a:lnTo>
                    <a:lnTo>
                      <a:pt x="90" y="6030"/>
                    </a:lnTo>
                    <a:lnTo>
                      <a:pt x="360" y="9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760" y="2444"/>
                <a:ext cx="620" cy="1136"/>
              </a:xfrm>
              <a:custGeom>
                <a:avLst/>
                <a:gdLst>
                  <a:gd name="T0" fmla="*/ 102 w 1380"/>
                  <a:gd name="T1" fmla="*/ 215 h 2610"/>
                  <a:gd name="T2" fmla="*/ 125 w 1380"/>
                  <a:gd name="T3" fmla="*/ 150 h 2610"/>
                  <a:gd name="T4" fmla="*/ 111 w 1380"/>
                  <a:gd name="T5" fmla="*/ 121 h 2610"/>
                  <a:gd name="T6" fmla="*/ 109 w 1380"/>
                  <a:gd name="T7" fmla="*/ 108 h 2610"/>
                  <a:gd name="T8" fmla="*/ 117 w 1380"/>
                  <a:gd name="T9" fmla="*/ 94 h 2610"/>
                  <a:gd name="T10" fmla="*/ 117 w 1380"/>
                  <a:gd name="T11" fmla="*/ 83 h 2610"/>
                  <a:gd name="T12" fmla="*/ 110 w 1380"/>
                  <a:gd name="T13" fmla="*/ 71 h 2610"/>
                  <a:gd name="T14" fmla="*/ 90 w 1380"/>
                  <a:gd name="T15" fmla="*/ 69 h 2610"/>
                  <a:gd name="T16" fmla="*/ 61 w 1380"/>
                  <a:gd name="T17" fmla="*/ 37 h 2610"/>
                  <a:gd name="T18" fmla="*/ 26 w 1380"/>
                  <a:gd name="T19" fmla="*/ 0 h 2610"/>
                  <a:gd name="T20" fmla="*/ 15 w 1380"/>
                  <a:gd name="T21" fmla="*/ 4 h 2610"/>
                  <a:gd name="T22" fmla="*/ 0 w 1380"/>
                  <a:gd name="T23" fmla="*/ 3 h 2610"/>
                  <a:gd name="T24" fmla="*/ 20 w 1380"/>
                  <a:gd name="T25" fmla="*/ 38 h 2610"/>
                  <a:gd name="T26" fmla="*/ 56 w 1380"/>
                  <a:gd name="T27" fmla="*/ 83 h 2610"/>
                  <a:gd name="T28" fmla="*/ 78 w 1380"/>
                  <a:gd name="T29" fmla="*/ 79 h 2610"/>
                  <a:gd name="T30" fmla="*/ 87 w 1380"/>
                  <a:gd name="T31" fmla="*/ 88 h 2610"/>
                  <a:gd name="T32" fmla="*/ 87 w 1380"/>
                  <a:gd name="T33" fmla="*/ 97 h 2610"/>
                  <a:gd name="T34" fmla="*/ 79 w 1380"/>
                  <a:gd name="T35" fmla="*/ 104 h 2610"/>
                  <a:gd name="T36" fmla="*/ 89 w 1380"/>
                  <a:gd name="T37" fmla="*/ 134 h 2610"/>
                  <a:gd name="T38" fmla="*/ 97 w 1380"/>
                  <a:gd name="T39" fmla="*/ 138 h 2610"/>
                  <a:gd name="T40" fmla="*/ 106 w 1380"/>
                  <a:gd name="T41" fmla="*/ 173 h 2610"/>
                  <a:gd name="T42" fmla="*/ 102 w 1380"/>
                  <a:gd name="T43" fmla="*/ 215 h 26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80"/>
                  <a:gd name="T67" fmla="*/ 0 h 2610"/>
                  <a:gd name="T68" fmla="*/ 1380 w 1380"/>
                  <a:gd name="T69" fmla="*/ 2610 h 26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80" h="2610">
                    <a:moveTo>
                      <a:pt x="1125" y="2610"/>
                    </a:moveTo>
                    <a:lnTo>
                      <a:pt x="1380" y="1815"/>
                    </a:lnTo>
                    <a:lnTo>
                      <a:pt x="1230" y="1470"/>
                    </a:lnTo>
                    <a:lnTo>
                      <a:pt x="1200" y="1305"/>
                    </a:lnTo>
                    <a:lnTo>
                      <a:pt x="1290" y="1140"/>
                    </a:lnTo>
                    <a:lnTo>
                      <a:pt x="1290" y="1005"/>
                    </a:lnTo>
                    <a:lnTo>
                      <a:pt x="1215" y="855"/>
                    </a:lnTo>
                    <a:lnTo>
                      <a:pt x="990" y="840"/>
                    </a:lnTo>
                    <a:lnTo>
                      <a:pt x="675" y="450"/>
                    </a:lnTo>
                    <a:lnTo>
                      <a:pt x="285" y="0"/>
                    </a:lnTo>
                    <a:lnTo>
                      <a:pt x="165" y="45"/>
                    </a:lnTo>
                    <a:lnTo>
                      <a:pt x="0" y="30"/>
                    </a:lnTo>
                    <a:lnTo>
                      <a:pt x="218" y="458"/>
                    </a:lnTo>
                    <a:lnTo>
                      <a:pt x="615" y="1005"/>
                    </a:lnTo>
                    <a:lnTo>
                      <a:pt x="855" y="960"/>
                    </a:lnTo>
                    <a:lnTo>
                      <a:pt x="960" y="1065"/>
                    </a:lnTo>
                    <a:lnTo>
                      <a:pt x="960" y="1170"/>
                    </a:lnTo>
                    <a:lnTo>
                      <a:pt x="870" y="1260"/>
                    </a:lnTo>
                    <a:lnTo>
                      <a:pt x="975" y="1620"/>
                    </a:lnTo>
                    <a:lnTo>
                      <a:pt x="1065" y="1665"/>
                    </a:lnTo>
                    <a:lnTo>
                      <a:pt x="1170" y="2100"/>
                    </a:lnTo>
                    <a:lnTo>
                      <a:pt x="1125" y="2610"/>
                    </a:lnTo>
                    <a:close/>
                  </a:path>
                </a:pathLst>
              </a:custGeom>
              <a:solidFill>
                <a:srgbClr val="FFCCFF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541" y="1734"/>
                <a:ext cx="533" cy="732"/>
              </a:xfrm>
              <a:custGeom>
                <a:avLst/>
                <a:gdLst>
                  <a:gd name="T0" fmla="*/ 58 w 1185"/>
                  <a:gd name="T1" fmla="*/ 139 h 1680"/>
                  <a:gd name="T2" fmla="*/ 45 w 1185"/>
                  <a:gd name="T3" fmla="*/ 137 h 1680"/>
                  <a:gd name="T4" fmla="*/ 41 w 1185"/>
                  <a:gd name="T5" fmla="*/ 117 h 1680"/>
                  <a:gd name="T6" fmla="*/ 42 w 1185"/>
                  <a:gd name="T7" fmla="*/ 69 h 1680"/>
                  <a:gd name="T8" fmla="*/ 26 w 1185"/>
                  <a:gd name="T9" fmla="*/ 66 h 1680"/>
                  <a:gd name="T10" fmla="*/ 0 w 1185"/>
                  <a:gd name="T11" fmla="*/ 56 h 1680"/>
                  <a:gd name="T12" fmla="*/ 46 w 1185"/>
                  <a:gd name="T13" fmla="*/ 35 h 1680"/>
                  <a:gd name="T14" fmla="*/ 28 w 1185"/>
                  <a:gd name="T15" fmla="*/ 19 h 1680"/>
                  <a:gd name="T16" fmla="*/ 58 w 1185"/>
                  <a:gd name="T17" fmla="*/ 0 h 1680"/>
                  <a:gd name="T18" fmla="*/ 74 w 1185"/>
                  <a:gd name="T19" fmla="*/ 11 h 1680"/>
                  <a:gd name="T20" fmla="*/ 74 w 1185"/>
                  <a:gd name="T21" fmla="*/ 22 h 1680"/>
                  <a:gd name="T22" fmla="*/ 108 w 1185"/>
                  <a:gd name="T23" fmla="*/ 22 h 1680"/>
                  <a:gd name="T24" fmla="*/ 108 w 1185"/>
                  <a:gd name="T25" fmla="*/ 73 h 1680"/>
                  <a:gd name="T26" fmla="*/ 78 w 1185"/>
                  <a:gd name="T27" fmla="*/ 73 h 1680"/>
                  <a:gd name="T28" fmla="*/ 67 w 1185"/>
                  <a:gd name="T29" fmla="*/ 135 h 1680"/>
                  <a:gd name="T30" fmla="*/ 58 w 1185"/>
                  <a:gd name="T31" fmla="*/ 139 h 16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85"/>
                  <a:gd name="T49" fmla="*/ 0 h 1680"/>
                  <a:gd name="T50" fmla="*/ 1185 w 1185"/>
                  <a:gd name="T51" fmla="*/ 1680 h 16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85" h="1680">
                    <a:moveTo>
                      <a:pt x="645" y="1680"/>
                    </a:moveTo>
                    <a:lnTo>
                      <a:pt x="488" y="1658"/>
                    </a:lnTo>
                    <a:lnTo>
                      <a:pt x="450" y="1410"/>
                    </a:lnTo>
                    <a:lnTo>
                      <a:pt x="465" y="840"/>
                    </a:lnTo>
                    <a:lnTo>
                      <a:pt x="285" y="795"/>
                    </a:lnTo>
                    <a:lnTo>
                      <a:pt x="0" y="675"/>
                    </a:lnTo>
                    <a:lnTo>
                      <a:pt x="510" y="420"/>
                    </a:lnTo>
                    <a:lnTo>
                      <a:pt x="308" y="225"/>
                    </a:lnTo>
                    <a:lnTo>
                      <a:pt x="645" y="0"/>
                    </a:lnTo>
                    <a:lnTo>
                      <a:pt x="810" y="135"/>
                    </a:lnTo>
                    <a:lnTo>
                      <a:pt x="810" y="270"/>
                    </a:lnTo>
                    <a:lnTo>
                      <a:pt x="1185" y="270"/>
                    </a:lnTo>
                    <a:lnTo>
                      <a:pt x="1185" y="885"/>
                    </a:lnTo>
                    <a:lnTo>
                      <a:pt x="855" y="885"/>
                    </a:lnTo>
                    <a:lnTo>
                      <a:pt x="735" y="1635"/>
                    </a:lnTo>
                    <a:lnTo>
                      <a:pt x="645" y="1680"/>
                    </a:lnTo>
                    <a:close/>
                  </a:path>
                </a:pathLst>
              </a:custGeom>
              <a:solidFill>
                <a:srgbClr val="FF66FF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534" y="1318"/>
                <a:ext cx="658" cy="515"/>
              </a:xfrm>
              <a:custGeom>
                <a:avLst/>
                <a:gdLst>
                  <a:gd name="T0" fmla="*/ 20 w 1463"/>
                  <a:gd name="T1" fmla="*/ 20 h 1185"/>
                  <a:gd name="T2" fmla="*/ 36 w 1463"/>
                  <a:gd name="T3" fmla="*/ 15 h 1185"/>
                  <a:gd name="T4" fmla="*/ 44 w 1463"/>
                  <a:gd name="T5" fmla="*/ 13 h 1185"/>
                  <a:gd name="T6" fmla="*/ 64 w 1463"/>
                  <a:gd name="T7" fmla="*/ 0 h 1185"/>
                  <a:gd name="T8" fmla="*/ 92 w 1463"/>
                  <a:gd name="T9" fmla="*/ 15 h 1185"/>
                  <a:gd name="T10" fmla="*/ 114 w 1463"/>
                  <a:gd name="T11" fmla="*/ 8 h 1185"/>
                  <a:gd name="T12" fmla="*/ 133 w 1463"/>
                  <a:gd name="T13" fmla="*/ 25 h 1185"/>
                  <a:gd name="T14" fmla="*/ 119 w 1463"/>
                  <a:gd name="T15" fmla="*/ 35 h 1185"/>
                  <a:gd name="T16" fmla="*/ 123 w 1463"/>
                  <a:gd name="T17" fmla="*/ 40 h 1185"/>
                  <a:gd name="T18" fmla="*/ 123 w 1463"/>
                  <a:gd name="T19" fmla="*/ 63 h 1185"/>
                  <a:gd name="T20" fmla="*/ 101 w 1463"/>
                  <a:gd name="T21" fmla="*/ 65 h 1185"/>
                  <a:gd name="T22" fmla="*/ 109 w 1463"/>
                  <a:gd name="T23" fmla="*/ 75 h 1185"/>
                  <a:gd name="T24" fmla="*/ 75 w 1463"/>
                  <a:gd name="T25" fmla="*/ 90 h 1185"/>
                  <a:gd name="T26" fmla="*/ 58 w 1463"/>
                  <a:gd name="T27" fmla="*/ 80 h 1185"/>
                  <a:gd name="T28" fmla="*/ 30 w 1463"/>
                  <a:gd name="T29" fmla="*/ 97 h 1185"/>
                  <a:gd name="T30" fmla="*/ 0 w 1463"/>
                  <a:gd name="T31" fmla="*/ 79 h 1185"/>
                  <a:gd name="T32" fmla="*/ 5 w 1463"/>
                  <a:gd name="T33" fmla="*/ 66 h 1185"/>
                  <a:gd name="T34" fmla="*/ 20 w 1463"/>
                  <a:gd name="T35" fmla="*/ 63 h 1185"/>
                  <a:gd name="T36" fmla="*/ 26 w 1463"/>
                  <a:gd name="T37" fmla="*/ 53 h 1185"/>
                  <a:gd name="T38" fmla="*/ 15 w 1463"/>
                  <a:gd name="T39" fmla="*/ 42 h 1185"/>
                  <a:gd name="T40" fmla="*/ 20 w 1463"/>
                  <a:gd name="T41" fmla="*/ 20 h 11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3"/>
                  <a:gd name="T64" fmla="*/ 0 h 1185"/>
                  <a:gd name="T65" fmla="*/ 1463 w 1463"/>
                  <a:gd name="T66" fmla="*/ 1185 h 11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3" h="1185">
                    <a:moveTo>
                      <a:pt x="225" y="240"/>
                    </a:moveTo>
                    <a:lnTo>
                      <a:pt x="390" y="180"/>
                    </a:lnTo>
                    <a:lnTo>
                      <a:pt x="480" y="165"/>
                    </a:lnTo>
                    <a:lnTo>
                      <a:pt x="705" y="0"/>
                    </a:lnTo>
                    <a:lnTo>
                      <a:pt x="1013" y="180"/>
                    </a:lnTo>
                    <a:lnTo>
                      <a:pt x="1253" y="98"/>
                    </a:lnTo>
                    <a:lnTo>
                      <a:pt x="1463" y="308"/>
                    </a:lnTo>
                    <a:lnTo>
                      <a:pt x="1305" y="420"/>
                    </a:lnTo>
                    <a:lnTo>
                      <a:pt x="1350" y="495"/>
                    </a:lnTo>
                    <a:lnTo>
                      <a:pt x="1350" y="765"/>
                    </a:lnTo>
                    <a:lnTo>
                      <a:pt x="1110" y="795"/>
                    </a:lnTo>
                    <a:lnTo>
                      <a:pt x="1200" y="915"/>
                    </a:lnTo>
                    <a:lnTo>
                      <a:pt x="825" y="1095"/>
                    </a:lnTo>
                    <a:lnTo>
                      <a:pt x="645" y="975"/>
                    </a:lnTo>
                    <a:lnTo>
                      <a:pt x="330" y="1185"/>
                    </a:lnTo>
                    <a:lnTo>
                      <a:pt x="0" y="960"/>
                    </a:lnTo>
                    <a:lnTo>
                      <a:pt x="60" y="810"/>
                    </a:lnTo>
                    <a:lnTo>
                      <a:pt x="225" y="765"/>
                    </a:lnTo>
                    <a:lnTo>
                      <a:pt x="285" y="645"/>
                    </a:lnTo>
                    <a:lnTo>
                      <a:pt x="165" y="510"/>
                    </a:lnTo>
                    <a:lnTo>
                      <a:pt x="225" y="240"/>
                    </a:lnTo>
                    <a:close/>
                  </a:path>
                </a:pathLst>
              </a:custGeom>
              <a:solidFill>
                <a:srgbClr val="CC00CC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534" y="1422"/>
                <a:ext cx="128" cy="274"/>
              </a:xfrm>
              <a:custGeom>
                <a:avLst/>
                <a:gdLst>
                  <a:gd name="T0" fmla="*/ 20 w 285"/>
                  <a:gd name="T1" fmla="*/ 0 h 630"/>
                  <a:gd name="T2" fmla="*/ 15 w 285"/>
                  <a:gd name="T3" fmla="*/ 21 h 630"/>
                  <a:gd name="T4" fmla="*/ 26 w 285"/>
                  <a:gd name="T5" fmla="*/ 35 h 630"/>
                  <a:gd name="T6" fmla="*/ 22 w 285"/>
                  <a:gd name="T7" fmla="*/ 43 h 630"/>
                  <a:gd name="T8" fmla="*/ 9 w 285"/>
                  <a:gd name="T9" fmla="*/ 47 h 630"/>
                  <a:gd name="T10" fmla="*/ 3 w 285"/>
                  <a:gd name="T11" fmla="*/ 52 h 630"/>
                  <a:gd name="T12" fmla="*/ 0 w 285"/>
                  <a:gd name="T13" fmla="*/ 15 h 630"/>
                  <a:gd name="T14" fmla="*/ 20 w 285"/>
                  <a:gd name="T15" fmla="*/ 0 h 6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5"/>
                  <a:gd name="T25" fmla="*/ 0 h 630"/>
                  <a:gd name="T26" fmla="*/ 285 w 285"/>
                  <a:gd name="T27" fmla="*/ 630 h 6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5" h="630">
                    <a:moveTo>
                      <a:pt x="225" y="0"/>
                    </a:moveTo>
                    <a:lnTo>
                      <a:pt x="165" y="255"/>
                    </a:lnTo>
                    <a:lnTo>
                      <a:pt x="285" y="420"/>
                    </a:lnTo>
                    <a:lnTo>
                      <a:pt x="240" y="525"/>
                    </a:lnTo>
                    <a:lnTo>
                      <a:pt x="105" y="570"/>
                    </a:lnTo>
                    <a:lnTo>
                      <a:pt x="30" y="630"/>
                    </a:lnTo>
                    <a:lnTo>
                      <a:pt x="0" y="180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99CCFF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910" y="1715"/>
                <a:ext cx="169" cy="133"/>
              </a:xfrm>
              <a:custGeom>
                <a:avLst/>
                <a:gdLst>
                  <a:gd name="T0" fmla="*/ 34 w 375"/>
                  <a:gd name="T1" fmla="*/ 0 h 308"/>
                  <a:gd name="T2" fmla="*/ 0 w 375"/>
                  <a:gd name="T3" fmla="*/ 13 h 308"/>
                  <a:gd name="T4" fmla="*/ 0 w 375"/>
                  <a:gd name="T5" fmla="*/ 25 h 308"/>
                  <a:gd name="T6" fmla="*/ 34 w 375"/>
                  <a:gd name="T7" fmla="*/ 25 h 308"/>
                  <a:gd name="T8" fmla="*/ 34 w 375"/>
                  <a:gd name="T9" fmla="*/ 0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"/>
                  <a:gd name="T16" fmla="*/ 0 h 308"/>
                  <a:gd name="T17" fmla="*/ 375 w 375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" h="308">
                    <a:moveTo>
                      <a:pt x="375" y="0"/>
                    </a:moveTo>
                    <a:lnTo>
                      <a:pt x="0" y="165"/>
                    </a:lnTo>
                    <a:lnTo>
                      <a:pt x="0" y="308"/>
                    </a:lnTo>
                    <a:lnTo>
                      <a:pt x="375" y="308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99CCFF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355" y="3586"/>
                <a:ext cx="125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eaLnBrk="0" hangingPunct="0">
                  <a:spcBef>
                    <a:spcPts val="1200"/>
                  </a:spcBef>
                  <a:spcAft>
                    <a:spcPts val="300"/>
                  </a:spcAft>
                </a:pPr>
                <a:r>
                  <a:rPr lang="en-US" sz="2800" b="1">
                    <a:solidFill>
                      <a:srgbClr val="000000"/>
                    </a:solidFill>
                  </a:rPr>
                  <a:t>EGYPT</a:t>
                </a:r>
                <a:endParaRPr lang="en-US" sz="2000" b="1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571" y="3108"/>
                <a:ext cx="1" cy="41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449" y="2886"/>
                <a:ext cx="330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r>
                  <a:rPr lang="en-US" sz="2000" b="1">
                    <a:solidFill>
                      <a:srgbClr val="000000"/>
                    </a:solidFill>
                  </a:rPr>
                  <a:t>N</a:t>
                </a:r>
                <a:endParaRPr lang="en-US" sz="1000" b="1">
                  <a:latin typeface="Times New Roman" pitchFamily="18" charset="0"/>
                </a:endParaRP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1639" y="3018"/>
                <a:ext cx="646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 eaLnBrk="0" hangingPunct="0"/>
                <a:r>
                  <a:rPr lang="de-DE" sz="1400" b="1" dirty="0">
                    <a:solidFill>
                      <a:srgbClr val="000000"/>
                    </a:solidFill>
                    <a:latin typeface="+mn-lt"/>
                  </a:rPr>
                  <a:t>Upper Egypt</a:t>
                </a:r>
              </a:p>
              <a:p>
                <a:pPr algn="ctr" rtl="0" eaLnBrk="0" hangingPunct="0"/>
                <a:r>
                  <a:rPr lang="de-DE" sz="1400" b="1" dirty="0">
                    <a:solidFill>
                      <a:srgbClr val="000000"/>
                    </a:solidFill>
                    <a:latin typeface="+mn-lt"/>
                  </a:rPr>
                  <a:t>10.2</a:t>
                </a:r>
                <a:r>
                  <a:rPr lang="de-DE" sz="1200" b="1" dirty="0">
                    <a:solidFill>
                      <a:srgbClr val="000000"/>
                    </a:solidFill>
                    <a:latin typeface="+mn-lt"/>
                  </a:rPr>
                  <a:t>%</a:t>
                </a:r>
              </a:p>
              <a:p>
                <a:pPr rtl="0" eaLnBrk="0" hangingPunct="0"/>
                <a:endParaRPr lang="de-DE" sz="14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255" y="2192"/>
                <a:ext cx="1455" cy="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0" eaLnBrk="0" hangingPunct="0"/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1347" y="877"/>
                <a:ext cx="1464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>
                <a:off x="1033" y="1651"/>
                <a:ext cx="680" cy="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 eaLnBrk="0" hangingPunct="0"/>
                <a:r>
                  <a:rPr lang="en-US" sz="1400" b="1" dirty="0">
                    <a:solidFill>
                      <a:srgbClr val="000000"/>
                    </a:solidFill>
                    <a:latin typeface="+mn-lt"/>
                  </a:rPr>
                  <a:t>Lower Egypt</a:t>
                </a:r>
              </a:p>
              <a:p>
                <a:pPr algn="ctr" rtl="0" eaLnBrk="0" hangingPunct="0"/>
                <a:r>
                  <a:rPr lang="en-US" sz="1400" b="1" dirty="0">
                    <a:solidFill>
                      <a:srgbClr val="000000"/>
                    </a:solidFill>
                    <a:latin typeface="+mn-lt"/>
                  </a:rPr>
                  <a:t>11.5%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2675" y="2212"/>
                <a:ext cx="760" cy="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endParaRPr lang="en-US" sz="1600" b="1"/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198" y="923"/>
                <a:ext cx="11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 eaLnBrk="0" hangingPunct="0"/>
                <a:r>
                  <a:rPr lang="en-US" sz="2000" b="1" i="1" dirty="0" smtClean="0"/>
                  <a:t>Mediterranean Sea</a:t>
                </a:r>
                <a:endParaRPr lang="en-US" sz="2000" b="1" i="1" dirty="0"/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135" y="1525"/>
                <a:ext cx="228" cy="1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 eaLnBrk="0" hangingPunct="0"/>
                <a:endParaRPr lang="en-US" sz="2400" b="1" i="1"/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3013" y="3093"/>
                <a:ext cx="505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r>
                  <a:rPr lang="de-DE" b="1" i="1" dirty="0" smtClean="0"/>
                  <a:t>Red Sea</a:t>
                </a:r>
                <a:endParaRPr lang="de-DE" b="1" i="1" dirty="0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1459" y="1124"/>
                <a:ext cx="84" cy="30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 flipV="1">
                <a:off x="1546" y="1623"/>
                <a:ext cx="271" cy="2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1397" y="1578"/>
                <a:ext cx="114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r>
                  <a:rPr lang="en-US" sz="1000" baseline="30000">
                    <a:latin typeface="Times New Roman" pitchFamily="18" charset="0"/>
                  </a:rPr>
                  <a:t>†</a:t>
                </a:r>
                <a:endParaRPr lang="en-US" sz="1000">
                  <a:latin typeface="Times New Roman" pitchFamily="18" charset="0"/>
                </a:endParaRPr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2542" y="1867"/>
                <a:ext cx="81" cy="219"/>
              </a:xfrm>
              <a:custGeom>
                <a:avLst/>
                <a:gdLst>
                  <a:gd name="T0" fmla="*/ 479 w 500"/>
                  <a:gd name="T1" fmla="*/ 636 h 630"/>
                  <a:gd name="T2" fmla="*/ 268 w 500"/>
                  <a:gd name="T3" fmla="*/ 0 h 630"/>
                  <a:gd name="T4" fmla="*/ 0 w 500"/>
                  <a:gd name="T5" fmla="*/ 120 h 630"/>
                  <a:gd name="T6" fmla="*/ 0 60000 65536"/>
                  <a:gd name="T7" fmla="*/ 0 60000 65536"/>
                  <a:gd name="T8" fmla="*/ 0 60000 65536"/>
                  <a:gd name="T9" fmla="*/ 0 w 500"/>
                  <a:gd name="T10" fmla="*/ 0 h 630"/>
                  <a:gd name="T11" fmla="*/ 500 w 500"/>
                  <a:gd name="T12" fmla="*/ 630 h 6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0" h="630">
                    <a:moveTo>
                      <a:pt x="500" y="630"/>
                    </a:moveTo>
                    <a:lnTo>
                      <a:pt x="280" y="0"/>
                    </a:lnTo>
                    <a:lnTo>
                      <a:pt x="0" y="120"/>
                    </a:lnTo>
                  </a:path>
                </a:pathLst>
              </a:custGeom>
              <a:noFill/>
              <a:ln w="0" cap="rnd">
                <a:noFill/>
                <a:prstDash val="sysDot"/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Rectangle 26"/>
            <p:cNvSpPr>
              <a:spLocks noChangeArrowheads="1"/>
            </p:cNvSpPr>
            <p:nvPr/>
          </p:nvSpPr>
          <p:spPr bwMode="auto">
            <a:xfrm>
              <a:off x="1968" y="1958"/>
              <a:ext cx="8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+mn-lt"/>
                </a:rPr>
                <a:t>Cairo</a:t>
              </a:r>
            </a:p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+mn-lt"/>
                </a:rPr>
                <a:t>6.2%</a:t>
              </a:r>
            </a:p>
          </p:txBody>
        </p:sp>
        <p:sp>
          <p:nvSpPr>
            <p:cNvPr id="7" name="Line 27"/>
            <p:cNvSpPr>
              <a:spLocks noChangeShapeType="1"/>
            </p:cNvSpPr>
            <p:nvPr/>
          </p:nvSpPr>
          <p:spPr bwMode="auto">
            <a:xfrm flipV="1">
              <a:off x="2592" y="1824"/>
              <a:ext cx="288" cy="24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8"/>
            <p:cNvSpPr>
              <a:spLocks noChangeShapeType="1"/>
            </p:cNvSpPr>
            <p:nvPr/>
          </p:nvSpPr>
          <p:spPr bwMode="auto">
            <a:xfrm flipV="1">
              <a:off x="3199" y="2662"/>
              <a:ext cx="48" cy="24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HCV incidence</a:t>
            </a:r>
            <a:endParaRPr kumimoji="0" lang="fr-FR" sz="400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Estimated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‰ /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year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at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national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level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Corresponding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to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165 000 new infections per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year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.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4" name="Picture 6" descr="Fig_Arna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66800"/>
            <a:ext cx="4392349" cy="49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67407" y="6519446"/>
            <a:ext cx="3476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Berban</a:t>
            </a:r>
            <a:r>
              <a:rPr lang="en-US" sz="1600" i="1" dirty="0" smtClean="0">
                <a:latin typeface="+mn-lt"/>
              </a:rPr>
              <a:t> et AL, J Viral Hepatitis, 2012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HCV Prevalence Studies in Children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en-US" sz="2400" dirty="0" smtClean="0"/>
              <a:t>A prospective study in 3 Egyptian villages examined incidence of community-acquired infection in children</a:t>
            </a:r>
          </a:p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en-US" sz="2400" dirty="0" smtClean="0"/>
              <a:t>2852 uninfected infants were prospectively followed from birth for up to 5.5 years</a:t>
            </a:r>
          </a:p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en-US" sz="2400" dirty="0" smtClean="0"/>
              <a:t>The incidence rate at all ages was 2.7/1000 person-years (PY). </a:t>
            </a:r>
          </a:p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en-US" sz="2400" dirty="0" smtClean="0"/>
              <a:t>It was 3.8/1000 PY during infancy and 2.0/1000 PY for the 1-5-years age group                                                    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None/>
            </a:pPr>
            <a:r>
              <a:rPr lang="en-US" sz="2400" dirty="0" smtClean="0"/>
              <a:t>                                              </a:t>
            </a:r>
            <a:r>
              <a:rPr lang="en-US" sz="1600" i="1" dirty="0" err="1" smtClean="0"/>
              <a:t>Saleh</a:t>
            </a:r>
            <a:r>
              <a:rPr lang="en-US" sz="1600" i="1" dirty="0" smtClean="0"/>
              <a:t> et al, </a:t>
            </a:r>
            <a:r>
              <a:rPr lang="en-US" sz="1600" i="1" dirty="0" smtClean="0">
                <a:ea typeface="Calibri"/>
              </a:rPr>
              <a:t>Trans R Soc </a:t>
            </a:r>
            <a:r>
              <a:rPr lang="en-US" sz="1600" i="1" dirty="0" err="1" smtClean="0">
                <a:ea typeface="Calibri"/>
              </a:rPr>
              <a:t>Trop</a:t>
            </a:r>
            <a:r>
              <a:rPr lang="en-US" sz="1600" i="1" dirty="0" smtClean="0">
                <a:ea typeface="Calibri"/>
              </a:rPr>
              <a:t> Med </a:t>
            </a:r>
            <a:r>
              <a:rPr lang="en-US" sz="1600" i="1" dirty="0" err="1" smtClean="0">
                <a:ea typeface="Calibri"/>
              </a:rPr>
              <a:t>Hyg</a:t>
            </a:r>
            <a:r>
              <a:rPr lang="en-US" sz="1600" i="1" dirty="0" smtClean="0">
                <a:ea typeface="Calibri"/>
              </a:rPr>
              <a:t>. 2010 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44wings">
  <a:themeElements>
    <a:clrScheme name="Office Theme 2">
      <a:dk1>
        <a:srgbClr val="737373"/>
      </a:dk1>
      <a:lt1>
        <a:srgbClr val="FFFFFF"/>
      </a:lt1>
      <a:dk2>
        <a:srgbClr val="4682B4"/>
      </a:dk2>
      <a:lt2>
        <a:srgbClr val="FFFFFF"/>
      </a:lt2>
      <a:accent1>
        <a:srgbClr val="3B9698"/>
      </a:accent1>
      <a:accent2>
        <a:srgbClr val="0010AE"/>
      </a:accent2>
      <a:accent3>
        <a:srgbClr val="B0C1D6"/>
      </a:accent3>
      <a:accent4>
        <a:srgbClr val="DADADA"/>
      </a:accent4>
      <a:accent5>
        <a:srgbClr val="AFC9CA"/>
      </a:accent5>
      <a:accent6>
        <a:srgbClr val="000D9D"/>
      </a:accent6>
      <a:hlink>
        <a:srgbClr val="00CFD4"/>
      </a:hlink>
      <a:folHlink>
        <a:srgbClr val="96A0FF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737373"/>
        </a:dk1>
        <a:lt1>
          <a:srgbClr val="FFFFFF"/>
        </a:lt1>
        <a:dk2>
          <a:srgbClr val="4682B4"/>
        </a:dk2>
        <a:lt2>
          <a:srgbClr val="FFFFFF"/>
        </a:lt2>
        <a:accent1>
          <a:srgbClr val="AACFEF"/>
        </a:accent1>
        <a:accent2>
          <a:srgbClr val="8FB4D2"/>
        </a:accent2>
        <a:accent3>
          <a:srgbClr val="B0C1D6"/>
        </a:accent3>
        <a:accent4>
          <a:srgbClr val="DADADA"/>
        </a:accent4>
        <a:accent5>
          <a:srgbClr val="D2E4F6"/>
        </a:accent5>
        <a:accent6>
          <a:srgbClr val="81A3BE"/>
        </a:accent6>
        <a:hlink>
          <a:srgbClr val="3B9698"/>
        </a:hlink>
        <a:folHlink>
          <a:srgbClr val="315B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37373"/>
        </a:dk1>
        <a:lt1>
          <a:srgbClr val="FFFFFF"/>
        </a:lt1>
        <a:dk2>
          <a:srgbClr val="4682B4"/>
        </a:dk2>
        <a:lt2>
          <a:srgbClr val="FFFFFF"/>
        </a:lt2>
        <a:accent1>
          <a:srgbClr val="3B9698"/>
        </a:accent1>
        <a:accent2>
          <a:srgbClr val="0010AE"/>
        </a:accent2>
        <a:accent3>
          <a:srgbClr val="B0C1D6"/>
        </a:accent3>
        <a:accent4>
          <a:srgbClr val="DADADA"/>
        </a:accent4>
        <a:accent5>
          <a:srgbClr val="AFC9CA"/>
        </a:accent5>
        <a:accent6>
          <a:srgbClr val="000D9D"/>
        </a:accent6>
        <a:hlink>
          <a:srgbClr val="00CFD4"/>
        </a:hlink>
        <a:folHlink>
          <a:srgbClr val="96A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37373"/>
        </a:dk1>
        <a:lt1>
          <a:srgbClr val="FFFFFF"/>
        </a:lt1>
        <a:dk2>
          <a:srgbClr val="4682B4"/>
        </a:dk2>
        <a:lt2>
          <a:srgbClr val="FFFFFF"/>
        </a:lt2>
        <a:accent1>
          <a:srgbClr val="AF8D31"/>
        </a:accent1>
        <a:accent2>
          <a:srgbClr val="3846BF"/>
        </a:accent2>
        <a:accent3>
          <a:srgbClr val="B0C1D6"/>
        </a:accent3>
        <a:accent4>
          <a:srgbClr val="DADADA"/>
        </a:accent4>
        <a:accent5>
          <a:srgbClr val="D4C5AD"/>
        </a:accent5>
        <a:accent6>
          <a:srgbClr val="323FAD"/>
        </a:accent6>
        <a:hlink>
          <a:srgbClr val="FF8C5C"/>
        </a:hlink>
        <a:folHlink>
          <a:srgbClr val="FFA94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737373"/>
        </a:dk1>
        <a:lt1>
          <a:srgbClr val="FFFFFF"/>
        </a:lt1>
        <a:dk2>
          <a:srgbClr val="4682B4"/>
        </a:dk2>
        <a:lt2>
          <a:srgbClr val="FFFFFF"/>
        </a:lt2>
        <a:accent1>
          <a:srgbClr val="8D9B2A"/>
        </a:accent1>
        <a:accent2>
          <a:srgbClr val="AF7431"/>
        </a:accent2>
        <a:accent3>
          <a:srgbClr val="B0C1D6"/>
        </a:accent3>
        <a:accent4>
          <a:srgbClr val="DADADA"/>
        </a:accent4>
        <a:accent5>
          <a:srgbClr val="C5CBAC"/>
        </a:accent5>
        <a:accent6>
          <a:srgbClr val="9E682B"/>
        </a:accent6>
        <a:hlink>
          <a:srgbClr val="F495FF"/>
        </a:hlink>
        <a:folHlink>
          <a:srgbClr val="61B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15658</TotalTime>
  <Words>2021</Words>
  <Application>Microsoft Office PowerPoint</Application>
  <PresentationFormat>On-screen Show (4:3)</PresentationFormat>
  <Paragraphs>439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044wings</vt:lpstr>
      <vt:lpstr>Worksheet</vt:lpstr>
      <vt:lpstr>Management of HCV in Children</vt:lpstr>
      <vt:lpstr>Key Points</vt:lpstr>
      <vt:lpstr>Slide 3</vt:lpstr>
      <vt:lpstr>Slide 4</vt:lpstr>
      <vt:lpstr>i</vt:lpstr>
      <vt:lpstr>Slide 6</vt:lpstr>
      <vt:lpstr>Slide 7</vt:lpstr>
      <vt:lpstr>Slide 8</vt:lpstr>
      <vt:lpstr>HCV Prevalence Studies in Children</vt:lpstr>
      <vt:lpstr>HCV Prevalence Studies in Children</vt:lpstr>
      <vt:lpstr>HCV Prevalence Studies in Children</vt:lpstr>
      <vt:lpstr>Slide 12</vt:lpstr>
      <vt:lpstr>Clinical Features of  HCV Infection in Children </vt:lpstr>
      <vt:lpstr>Slide 14</vt:lpstr>
      <vt:lpstr>Slide 15</vt:lpstr>
      <vt:lpstr>Slide 16</vt:lpstr>
      <vt:lpstr>Slide 17</vt:lpstr>
      <vt:lpstr>PEDS-C Baseline Histology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 </vt:lpstr>
      <vt:lpstr>Inclusion Criteria</vt:lpstr>
      <vt:lpstr>Exclusion Criteria</vt:lpstr>
      <vt:lpstr>Adverse Events</vt:lpstr>
      <vt:lpstr>Slide 32</vt:lpstr>
      <vt:lpstr>Slide 33</vt:lpstr>
      <vt:lpstr>Slide 34</vt:lpstr>
      <vt:lpstr>Slide 35</vt:lpstr>
      <vt:lpstr>Slide 36</vt:lpstr>
      <vt:lpstr>What is needed?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HEPATITIS  B &amp; C  IN CHILDREN UNDERGOING CHEMOTHERAPY AND BMT</dc:title>
  <dc:creator>Manal</dc:creator>
  <cp:lastModifiedBy>Manal</cp:lastModifiedBy>
  <cp:revision>877</cp:revision>
  <dcterms:created xsi:type="dcterms:W3CDTF">2003-09-24T06:12:00Z</dcterms:created>
  <dcterms:modified xsi:type="dcterms:W3CDTF">2012-10-12T07:57:43Z</dcterms:modified>
</cp:coreProperties>
</file>