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37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72" r:id="rId21"/>
    <p:sldId id="275" r:id="rId22"/>
    <p:sldId id="369" r:id="rId23"/>
    <p:sldId id="276" r:id="rId24"/>
    <p:sldId id="277" r:id="rId25"/>
    <p:sldId id="278" r:id="rId26"/>
    <p:sldId id="373" r:id="rId27"/>
    <p:sldId id="374" r:id="rId28"/>
    <p:sldId id="375" r:id="rId29"/>
    <p:sldId id="281" r:id="rId30"/>
    <p:sldId id="283" r:id="rId31"/>
    <p:sldId id="284" r:id="rId32"/>
    <p:sldId id="285" r:id="rId33"/>
    <p:sldId id="286" r:id="rId34"/>
    <p:sldId id="287" r:id="rId35"/>
    <p:sldId id="288" r:id="rId36"/>
    <p:sldId id="289" r:id="rId37"/>
    <p:sldId id="290" r:id="rId38"/>
    <p:sldId id="299" r:id="rId39"/>
    <p:sldId id="292" r:id="rId40"/>
    <p:sldId id="291" r:id="rId41"/>
    <p:sldId id="295" r:id="rId42"/>
    <p:sldId id="296" r:id="rId43"/>
    <p:sldId id="297" r:id="rId44"/>
    <p:sldId id="298" r:id="rId45"/>
    <p:sldId id="367" r:id="rId46"/>
    <p:sldId id="366" r:id="rId47"/>
    <p:sldId id="368" r:id="rId48"/>
    <p:sldId id="293" r:id="rId49"/>
    <p:sldId id="376" r:id="rId50"/>
    <p:sldId id="377" r:id="rId51"/>
    <p:sldId id="303" r:id="rId52"/>
    <p:sldId id="304" r:id="rId53"/>
    <p:sldId id="305" r:id="rId54"/>
    <p:sldId id="306" r:id="rId55"/>
    <p:sldId id="307" r:id="rId56"/>
    <p:sldId id="311" r:id="rId57"/>
    <p:sldId id="312" r:id="rId58"/>
    <p:sldId id="313" r:id="rId59"/>
    <p:sldId id="314" r:id="rId60"/>
    <p:sldId id="315" r:id="rId61"/>
    <p:sldId id="316" r:id="rId62"/>
    <p:sldId id="317" r:id="rId63"/>
    <p:sldId id="318" r:id="rId64"/>
    <p:sldId id="319" r:id="rId65"/>
    <p:sldId id="320" r:id="rId66"/>
    <p:sldId id="321" r:id="rId67"/>
    <p:sldId id="326" r:id="rId68"/>
    <p:sldId id="32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276" autoAdjust="0"/>
  </p:normalViewPr>
  <p:slideViewPr>
    <p:cSldViewPr>
      <p:cViewPr varScale="1">
        <p:scale>
          <a:sx n="56" d="100"/>
          <a:sy n="56" d="100"/>
        </p:scale>
        <p:origin x="-1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EVL+Somatostatin</c:v>
                </c:pt>
              </c:strCache>
            </c:strRef>
          </c:tx>
          <c:dLbls>
            <c:showVal val="1"/>
          </c:dLbls>
          <c:cat>
            <c:strRef>
              <c:f>Sheet1!$A$2:$A$3</c:f>
              <c:strCache>
                <c:ptCount val="2"/>
                <c:pt idx="0">
                  <c:v>Rebleed</c:v>
                </c:pt>
                <c:pt idx="1">
                  <c:v>Death</c:v>
                </c:pt>
              </c:strCache>
            </c:strRef>
          </c:cat>
          <c:val>
            <c:numRef>
              <c:f>Sheet1!$B$2:$B$3</c:f>
              <c:numCache>
                <c:formatCode>General</c:formatCode>
                <c:ptCount val="2"/>
                <c:pt idx="0">
                  <c:v>32</c:v>
                </c:pt>
                <c:pt idx="1">
                  <c:v>10</c:v>
                </c:pt>
              </c:numCache>
            </c:numRef>
          </c:val>
        </c:ser>
        <c:ser>
          <c:idx val="1"/>
          <c:order val="1"/>
          <c:tx>
            <c:strRef>
              <c:f>Sheet1!$C$1</c:f>
              <c:strCache>
                <c:ptCount val="1"/>
                <c:pt idx="0">
                  <c:v>EVL+Placebo</c:v>
                </c:pt>
              </c:strCache>
            </c:strRef>
          </c:tx>
          <c:dLbls>
            <c:showVal val="1"/>
          </c:dLbls>
          <c:cat>
            <c:strRef>
              <c:f>Sheet1!$A$2:$A$3</c:f>
              <c:strCache>
                <c:ptCount val="2"/>
                <c:pt idx="0">
                  <c:v>Rebleed</c:v>
                </c:pt>
                <c:pt idx="1">
                  <c:v>Death</c:v>
                </c:pt>
              </c:strCache>
            </c:strRef>
          </c:cat>
          <c:val>
            <c:numRef>
              <c:f>Sheet1!$C$2:$C$3</c:f>
              <c:numCache>
                <c:formatCode>General</c:formatCode>
                <c:ptCount val="2"/>
                <c:pt idx="0">
                  <c:v>27</c:v>
                </c:pt>
                <c:pt idx="1">
                  <c:v>10</c:v>
                </c:pt>
              </c:numCache>
            </c:numRef>
          </c:val>
        </c:ser>
        <c:axId val="112908160"/>
        <c:axId val="112909696"/>
      </c:barChart>
      <c:catAx>
        <c:axId val="112908160"/>
        <c:scaling>
          <c:orientation val="minMax"/>
        </c:scaling>
        <c:axPos val="b"/>
        <c:tickLblPos val="nextTo"/>
        <c:crossAx val="112909696"/>
        <c:crosses val="autoZero"/>
        <c:auto val="1"/>
        <c:lblAlgn val="ctr"/>
        <c:lblOffset val="100"/>
      </c:catAx>
      <c:valAx>
        <c:axId val="112909696"/>
        <c:scaling>
          <c:orientation val="minMax"/>
          <c:max val="100"/>
        </c:scaling>
        <c:axPos val="l"/>
        <c:majorGridlines/>
        <c:numFmt formatCode="General" sourceLinked="1"/>
        <c:tickLblPos val="nextTo"/>
        <c:crossAx val="112908160"/>
        <c:crosses val="autoZero"/>
        <c:crossBetween val="between"/>
      </c:valAx>
    </c:plotArea>
    <c:legend>
      <c:legendPos val="r"/>
      <c:layout/>
    </c:legend>
    <c:plotVisOnly val="1"/>
  </c:chart>
  <c:txPr>
    <a:bodyPr/>
    <a:lstStyle/>
    <a:p>
      <a:pPr>
        <a:defRPr sz="16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2BB6A-E5B9-4306-B921-719A3E8180A8}" type="datetimeFigureOut">
              <a:rPr lang="en-US" smtClean="0"/>
              <a:pPr/>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68A30-925E-4811-9B4C-0633C0EEFA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463D69-9764-4B93-A15D-D2CC858875BA}" type="slidenum">
              <a:rPr lang="en-IN" smtClean="0"/>
              <a:pPr>
                <a:defRPr/>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5C6850-1ACE-4D1A-8BA5-9DF77967769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F0813A-EF55-41F2-AB51-A4D0BE94F97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6B7DAA-BCB4-4B3E-B5E0-0A66421373D2}"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04ED9E-9154-4318-ABF2-2F45460A370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9873D3-3B02-4B9D-8087-1DC884B0B57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1B0BE6-BFB2-4AD4-A8FA-586D0F03E4F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866C7F-F51B-43B6-ABE2-22285EBAB896}" type="slidenum">
              <a:rPr lang="en-IN" smtClean="0"/>
              <a:pPr/>
              <a:t>16</a:t>
            </a:fld>
            <a:endParaRPr lang="en-I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773CB-D080-4E17-82A1-AC5C91B44A1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B959A2-9F37-44A1-9A0E-34DB898367D6}"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F3513E-8573-4559-B3B1-B4AA93B8E3C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649F41-5455-4482-A781-AA07FEAD515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04BFC2-B422-4100-92E6-2206CA1A26E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F3513E-8573-4559-B3B1-B4AA93B8E3C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4C0972-F14B-4C8C-989A-FD756CFD5467}"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CF48C9-0DD3-4AD1-B1B7-B5CE0445D89F}"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53C3EE-8DC7-48B6-88D0-294FB774F949}" type="slidenum">
              <a:rPr lang="en-US" smtClean="0">
                <a:solidFill>
                  <a:srgbClr val="000000"/>
                </a:solidFill>
              </a:rPr>
              <a:pPr/>
              <a:t>24</a:t>
            </a:fld>
            <a:endParaRPr lang="en-US" smtClean="0">
              <a:solidFill>
                <a:srgbClr val="000000"/>
              </a:solidFill>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BC2AFA-56AC-498B-86CD-2678AD796F8E}"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E8CD8B-37FD-4C63-9265-84BB98B1299E}"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5FAABE-14C9-4BA4-81E2-16622863E571}"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7523D-AD4D-4913-9344-F4144EFBADB5}" type="slidenum">
              <a:rPr lang="en-IN" smtClean="0">
                <a:solidFill>
                  <a:srgbClr val="000000"/>
                </a:solidFill>
              </a:rPr>
              <a:pPr/>
              <a:t>31</a:t>
            </a:fld>
            <a:endParaRPr lang="en-IN"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E89EF1-CEDF-4D7D-AA17-18F97B046D83}" type="slidenum">
              <a:rPr lang="en-IN" smtClean="0">
                <a:solidFill>
                  <a:srgbClr val="000000"/>
                </a:solidFill>
              </a:rPr>
              <a:pPr/>
              <a:t>32</a:t>
            </a:fld>
            <a:endParaRPr lang="en-IN"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BD4073-B741-431C-B6B5-A0105CE0DF95}"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82CFBD-691B-45FA-8BC8-CBF7876B42D7}" type="slidenum">
              <a:rPr lang="en-IN" smtClean="0">
                <a:solidFill>
                  <a:srgbClr val="000000"/>
                </a:solidFill>
              </a:rPr>
              <a:pPr/>
              <a:t>33</a:t>
            </a:fld>
            <a:endParaRPr lang="en-IN"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6063A9-DFD9-4837-86F9-96A11D637C70}" type="slidenum">
              <a:rPr lang="en-IN" smtClean="0">
                <a:solidFill>
                  <a:srgbClr val="000000"/>
                </a:solidFill>
              </a:rPr>
              <a:pPr/>
              <a:t>34</a:t>
            </a:fld>
            <a:endParaRPr lang="en-IN"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85F797-3E8F-4B4C-A93F-AA28D34FD615}" type="slidenum">
              <a:rPr lang="en-IN" smtClean="0">
                <a:solidFill>
                  <a:srgbClr val="000000"/>
                </a:solidFill>
              </a:rPr>
              <a:pPr/>
              <a:t>35</a:t>
            </a:fld>
            <a:endParaRPr lang="en-IN"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DC87CF-C8DB-43CA-9A92-68E276739BAC}" type="slidenum">
              <a:rPr lang="en-IN" smtClean="0">
                <a:solidFill>
                  <a:srgbClr val="000000"/>
                </a:solidFill>
              </a:rPr>
              <a:pPr/>
              <a:t>36</a:t>
            </a:fld>
            <a:endParaRPr lang="en-IN"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D67EC4-4EE2-454A-97D2-38C158087516}" type="slidenum">
              <a:rPr lang="en-US" smtClean="0"/>
              <a:pPr/>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 three </a:t>
            </a:r>
            <a:r>
              <a:rPr lang="en-IN" dirty="0" err="1" smtClean="0"/>
              <a:t>percutaneous</a:t>
            </a:r>
            <a:r>
              <a:rPr lang="en-IN" dirty="0" smtClean="0"/>
              <a:t> </a:t>
            </a:r>
            <a:r>
              <a:rPr lang="en-IN" dirty="0" err="1" smtClean="0"/>
              <a:t>transhepatic</a:t>
            </a:r>
            <a:r>
              <a:rPr lang="en-IN" dirty="0" smtClean="0"/>
              <a:t> </a:t>
            </a:r>
            <a:r>
              <a:rPr lang="en-IN" dirty="0" err="1" smtClean="0"/>
              <a:t>variceal</a:t>
            </a:r>
            <a:r>
              <a:rPr lang="en-IN" dirty="0" smtClean="0"/>
              <a:t> </a:t>
            </a:r>
            <a:r>
              <a:rPr lang="en-IN" dirty="0" err="1" smtClean="0"/>
              <a:t>embolization</a:t>
            </a:r>
            <a:r>
              <a:rPr lang="en-IN" dirty="0" smtClean="0"/>
              <a:t> obliteration types and the adjunctive endoscopic </a:t>
            </a:r>
            <a:r>
              <a:rPr lang="en-IN" dirty="0" err="1" smtClean="0"/>
              <a:t>variceal</a:t>
            </a:r>
            <a:r>
              <a:rPr lang="en-IN" dirty="0" smtClean="0"/>
              <a:t> ligation (EVL) showing (a) complete obliteration, where the lower endoscopic </a:t>
            </a:r>
            <a:r>
              <a:rPr lang="en-IN" dirty="0" err="1" smtClean="0"/>
              <a:t>varices</a:t>
            </a:r>
            <a:r>
              <a:rPr lang="en-IN" dirty="0" smtClean="0"/>
              <a:t> (EV) and feeding veins are completely obliterated with no need of EVL; (b) partial obliteration, where the lower EV are not obliterated and adjunctive EVL is performed; and (c) trunk obliteration, where the lower EV and cardiac </a:t>
            </a:r>
            <a:r>
              <a:rPr lang="en-IN" dirty="0" err="1" smtClean="0"/>
              <a:t>varices</a:t>
            </a:r>
            <a:r>
              <a:rPr lang="en-IN" dirty="0" smtClean="0"/>
              <a:t> are not obliterated and EVL is added.</a:t>
            </a:r>
          </a:p>
          <a:p>
            <a:endParaRPr lang="en-US" dirty="0"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5A7857-848D-4D26-B3F4-D0202E2954D1}" type="slidenum">
              <a:rPr lang="en-IN" smtClean="0"/>
              <a:pPr/>
              <a:t>38</a:t>
            </a:fld>
            <a:endParaRPr lang="en-I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FCBAE3-A035-43D2-AED5-C801D826C12A}" type="slidenum">
              <a:rPr lang="en-US" smtClean="0"/>
              <a:pPr/>
              <a:t>39</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table shows the causes of continued bleeding or recurrent bleeding, and EVL ulcer usually cause early rebleeding however some times it also caused failure to control bleeding</a:t>
            </a:r>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D0BE58-58BC-4E4A-B8FA-0E27058F25C8}" type="slidenum">
              <a:rPr lang="en-US" smtClean="0"/>
              <a:pPr/>
              <a:t>40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Gud morning everyone. In the next 15-20 min I will be discussing how to manage the Post EVL ulcer bleed. EVL ulcer well known, serious but poorly described entity, It leads to early rebleed and some time failure to control bleed. Undoubtaly many of us have burned our hands while managing EVL ulcer related bleed</a:t>
            </a:r>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0DC805-3ED8-4564-9DBA-BE938FDA1BF9}" type="slidenum">
              <a:rPr lang="en-US" smtClean="0"/>
              <a:pPr/>
              <a:t>41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Gud morning everyone. In the next 15-20 min I will be discussing how to manage the Post EVL ulcer bleed. EVL ulcer well known, serious but poorly described entity, It leads to early rebleed and some time failure to control bleed. Undoubtaly many of us have burned our hands while managing EVL ulcer related bleed</a:t>
            </a:r>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171F91-97F0-458B-B680-872F9843DAAE}"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9DF89E-E717-4924-B838-DA045B04687E}" type="slidenum">
              <a:rPr lang="en-US" smtClean="0"/>
              <a:pPr/>
              <a:t>4</a:t>
            </a:fld>
            <a:endParaRPr 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same sinus formation, seen in ILBS after 4-5 days of Glue injection. Patients died after few hrs.</a:t>
            </a:r>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4E1378-798A-4D86-8C7F-DBFED8F57E4D}" type="slidenum">
              <a:rPr lang="en-US" smtClean="0">
                <a:solidFill>
                  <a:srgbClr val="000000"/>
                </a:solidFill>
              </a:rPr>
              <a:pPr/>
              <a:t>43</a:t>
            </a:fld>
            <a:endParaRPr 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fully deployed stent which is 135 mm long and 25 mm wide including radiopaque markers as well as the gold markers for stent removal</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AF0504-B675-4604-B165-9B119DA66FBD}" type="slidenum">
              <a:rPr lang="en-US"/>
              <a:pPr fontAlgn="base">
                <a:spcBef>
                  <a:spcPct val="0"/>
                </a:spcBef>
                <a:spcAft>
                  <a:spcPct val="0"/>
                </a:spcAft>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SEMS is a new method for the control of variceal hemorrhage. It control the bleeding by temponade of varices in the lower esophagus. The SX-Ella Danis stent (Ella-CS, Hradec Kralove, Czech Republic) is a removable, covered, self-expanding metal stent (SEMS) that can be deployed in the lower esophagus over an endoscopically placed guidewire. It is supplied preloaded in an insertion device that has a 26F diameter and is 60 cm long.</a:t>
            </a:r>
          </a:p>
          <a:p>
            <a:pPr>
              <a:spcBef>
                <a:spcPct val="0"/>
              </a:spcBef>
            </a:pPr>
            <a:r>
              <a:rPr lang="en-US" smtClean="0"/>
              <a:t>without radiological screening. The stent controls bleeding by tamponade of varices in the lower esophagus and may have several advantages over current salvage methods of hemostasis.  First, the stent can be inserted and deployed without radiological or even endoscopic assistance,</a:t>
            </a:r>
          </a:p>
          <a:p>
            <a:pPr>
              <a:spcBef>
                <a:spcPct val="0"/>
              </a:spcBef>
            </a:pPr>
            <a:r>
              <a:rPr lang="en-US" smtClean="0"/>
              <a:t>making the device an attractive option when emergency endoscopy or a physician experienced in BT is unavailable. Second, after deployment of the stent, the oral route for fluids and nutrition is maintained and, in contrast to BT, there is no requirement for airway protection by endotracheal intubation.</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8708A-29DB-4B7F-A9BA-DFBAE272BF78}" type="slidenum">
              <a:rPr lang="en-US"/>
              <a:pPr fontAlgn="base">
                <a:spcBef>
                  <a:spcPct val="0"/>
                </a:spcBef>
                <a:spcAft>
                  <a:spcPct val="0"/>
                </a:spcAft>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diagramatic represenrtation of method of stent removal. And the stent is remove using the PEX-Ella extractor (Ella-CS) by using the following technique. At upper endoscopy, the retrieval loop at the top of the stent was snared with the hook of the PEX-Ella device and locked in position (Fig. 2A). The endoscope was then removed, leaving the wire in situ attached to the proximal retrieval loop, and the extraction device, which consists of a blunt-endodplastic sheath, is advanced over the wire. Gentle traction on the wire while advancing the removal sheath gradually constrains the stent within the removal device until all the stent is constrained in the stent extractor (Fig. 2B). Once the stent had been fully constrained, the PEX-Ella device is removed from the esophagus, and the esophagus is inspected endoscopically</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F8761-BC89-46ED-85FF-F03C3C31776B}" type="slidenum">
              <a:rPr lang="en-US"/>
              <a:pPr fontAlgn="base">
                <a:spcBef>
                  <a:spcPct val="0"/>
                </a:spcBef>
                <a:spcAft>
                  <a:spcPct val="0"/>
                </a:spcAft>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8690BE-001B-4C95-A07F-A312C2372711}" type="slidenum">
              <a:rPr lang="en-IN" smtClean="0"/>
              <a:pPr/>
              <a:t>47</a:t>
            </a:fld>
            <a:endParaRPr lang="en-IN"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table shows the studied which used denis ella stent in patients of refractory bleed and EVL induce ulcer, However no studied was controlled. But all studies showed the benefit IN TERMS OF REDUCING BLEED AND SURVIVAL..  </a:t>
            </a:r>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F29FBC-0682-4F13-80C7-B866BAB16990}" type="slidenum">
              <a:rPr lang="en-US"/>
              <a:pPr fontAlgn="base">
                <a:spcBef>
                  <a:spcPct val="0"/>
                </a:spcBef>
                <a:spcAft>
                  <a:spcPct val="0"/>
                </a:spcAft>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6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7D6003-9B61-4981-A986-47D60EF17E0E}" type="slidenum">
              <a:rPr lang="en-US" smtClean="0"/>
              <a:pPr/>
              <a:t>50</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7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A9DC0-A51C-40CC-83E7-FF73D5C0A38D}" type="slidenum">
              <a:rPr lang="en-US" smtClean="0"/>
              <a:pPr/>
              <a:t>51</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E4CE5E-166A-4511-9955-5988A1EB6A1F}" type="slidenum">
              <a:rPr lang="en-US" smtClean="0"/>
              <a:pPr/>
              <a:t>52</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31046-26B8-463B-B617-5141F8FCE394}" type="slidenum">
              <a:rPr lang="en-US" smtClean="0"/>
              <a:pPr/>
              <a:t>53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D309D1-1EDD-4592-881C-DFDEAF459971}" type="slidenum">
              <a:rPr lang="en-US" smtClean="0"/>
              <a:pPr/>
              <a:t>5</a:t>
            </a:fld>
            <a:endParaRPr lang="en-US"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0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453D3-57A8-48F1-B264-BD9386B3C35B}" type="slidenum">
              <a:rPr lang="en-US" smtClean="0"/>
              <a:pPr/>
              <a:t>54</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4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DC61-3E1E-4DB0-AC50-905B3913490B}" type="slidenum">
              <a:rPr lang="en-US" smtClean="0"/>
              <a:pPr/>
              <a:t>55</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BF1EC9-8293-470F-B497-4A52093ACBC5}" type="slidenum">
              <a:rPr lang="en-US" smtClean="0"/>
              <a:pPr/>
              <a:t>56</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6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C7A23C-4CA9-45CA-9FE8-0C5BB9DA22AC}" type="slidenum">
              <a:rPr lang="en-US" smtClean="0"/>
              <a:pPr/>
              <a:t>57</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7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232CB7-ECBC-4CA2-BB13-CE48A9C9609E}" type="slidenum">
              <a:rPr lang="en-US" smtClean="0">
                <a:solidFill>
                  <a:srgbClr val="000000"/>
                </a:solidFill>
              </a:rPr>
              <a:pPr/>
              <a:t>58</a:t>
            </a:fld>
            <a:endParaRPr lang="en-US"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8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F0EBC5-48AA-43AF-B7AD-8CF0FCA7871F}" type="slidenum">
              <a:rPr lang="en-US" smtClean="0"/>
              <a:pPr/>
              <a:t>59</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9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AE60FD-5192-48F5-B593-1D358FB88654}" type="slidenum">
              <a:rPr lang="en-US" smtClean="0"/>
              <a:pPr/>
              <a:t>60</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0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CF1BF3-464A-48FF-9661-E6C2FBEA6264}" type="slidenum">
              <a:rPr lang="en-US" smtClean="0">
                <a:solidFill>
                  <a:srgbClr val="000000"/>
                </a:solidFill>
              </a:rPr>
              <a:pPr/>
              <a:t>61</a:t>
            </a:fld>
            <a:endParaRPr lang="en-US" smtClean="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5CA212-E3D5-4835-8DEB-EAFB0BD708B2}" type="slidenum">
              <a:rPr lang="en-US" smtClean="0">
                <a:solidFill>
                  <a:srgbClr val="000000"/>
                </a:solidFill>
              </a:rPr>
              <a:pPr/>
              <a:t>62</a:t>
            </a:fld>
            <a:endParaRPr lang="en-US" smtClean="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2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27ADA3-0E3E-4395-A2AE-E630FB503BFC}" type="slidenum">
              <a:rPr lang="en-US" smtClean="0">
                <a:solidFill>
                  <a:srgbClr val="000000"/>
                </a:solidFill>
              </a:rPr>
              <a:pPr/>
              <a:t>63</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786F3-BC9B-49A8-B800-BF6F0973E0CB}"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3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45780F-A8A2-4731-B19E-14A43EC96F55}" type="slidenum">
              <a:rPr lang="en-US" smtClean="0"/>
              <a:pPr/>
              <a:t>64</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4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40677F-8E5A-47B8-8986-514B899CCD02}" type="slidenum">
              <a:rPr lang="en-US" smtClean="0"/>
              <a:pPr/>
              <a:t>65</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9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2DF7ED-AF07-40E8-A632-BB829E8FC4F6}" type="slidenum">
              <a:rPr lang="en-US" smtClean="0"/>
              <a:pPr/>
              <a:t>66</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1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1C9E54-1EB0-441F-A821-1500005D0A11}" type="slidenum">
              <a:rPr lang="en-US" smtClean="0"/>
              <a:pPr/>
              <a:t>67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3EBACC-1F2E-4B37-B97D-1C53F9DCCFD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B3E19E-859A-403C-8686-CC7932A66A9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F3513E-8573-4559-B3B1-B4AA93B8E3C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8224B3-E7FE-4FA0-BDFA-B5B68558353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224B3-E7FE-4FA0-BDFA-B5B68558353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224B3-E7FE-4FA0-BDFA-B5B68558353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B81F16-BC5F-4FD9-BEBE-5B57482D9E10}"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F8540-ECA4-471C-AFE0-CBDDBD26C60A}"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B87BD5-3379-45AD-9998-6305B3582882}"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F53783-EEA0-42F1-A146-A18DCDF480B7}"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1EC640-2A1D-4B70-AB56-D0FBBC8CACDF}"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D8CD6-BF0A-438F-A918-E7547347638B}"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76B5AC-F758-43CC-B3EC-51E01C197A47}"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0EB59-917E-44DB-847A-D80E667A1119}"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224B3-E7FE-4FA0-BDFA-B5B68558353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CA5203-8871-4A2C-B499-4A42437FA1CD}"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30986-FC45-4D35-847A-826E84A32EF0}"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4" y="274645"/>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E8FA12-7F9D-4326-8095-8A7B5A8DAB18}" type="slidenum">
              <a:rPr lang="ja-JP" altLang="en-US">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224B3-E7FE-4FA0-BDFA-B5B68558353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8224B3-E7FE-4FA0-BDFA-B5B68558353E}"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8224B3-E7FE-4FA0-BDFA-B5B68558353E}" type="datetimeFigureOut">
              <a:rPr lang="en-US" smtClean="0"/>
              <a:pPr/>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8224B3-E7FE-4FA0-BDFA-B5B68558353E}" type="datetimeFigureOut">
              <a:rPr lang="en-US" smtClean="0"/>
              <a:pPr/>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224B3-E7FE-4FA0-BDFA-B5B68558353E}" type="datetimeFigureOut">
              <a:rPr lang="en-US" smtClean="0"/>
              <a:pPr/>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224B3-E7FE-4FA0-BDFA-B5B68558353E}"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224B3-E7FE-4FA0-BDFA-B5B68558353E}"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24ED-DFB7-45E4-B56D-6EB848D775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224B3-E7FE-4FA0-BDFA-B5B68558353E}" type="datetimeFigureOut">
              <a:rPr lang="en-US" smtClean="0"/>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24ED-DFB7-45E4-B56D-6EB848D775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256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256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2564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mn-lt"/>
                <a:ea typeface="ＭＳ Ｐゴシック" pitchFamily="50" charset="-128"/>
              </a:defRPr>
            </a:lvl1pPr>
          </a:lstStyle>
          <a:p>
            <a:pPr fontAlgn="base">
              <a:spcBef>
                <a:spcPct val="0"/>
              </a:spcBef>
              <a:spcAft>
                <a:spcPct val="0"/>
              </a:spcAft>
              <a:defRPr/>
            </a:pPr>
            <a:fld id="{C0648976-D657-49DB-9F57-1C2B80405E03}" type="slidenum">
              <a:rPr lang="ja-JP" altLang="en-US">
                <a:solidFill>
                  <a:srgbClr val="000000"/>
                </a:solidFill>
              </a:rPr>
              <a:pPr fontAlgn="base">
                <a:spcBef>
                  <a:spcPct val="0"/>
                </a:spcBef>
                <a:spcAft>
                  <a:spcPct val="0"/>
                </a:spcAft>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shivsarin@gmail.co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http://www.ilbs.in/contact/images/logo-ilbs19.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http://www.ilbs.in/contact/images/logo-ilbs19.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http://www.ilbs.in/contact/images/logo-ilbs19.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image" Target="http://www.ilbs.in/contact/images/logo-ilbs19.jpg" TargetMode="External"/><Relationship Id="rId3" Type="http://schemas.openxmlformats.org/officeDocument/2006/relationships/image" Target="../media/image15.png"/><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http://www.ilbs.in/contact/images/logo-ilbs19.jpg" TargetMode="External"/><Relationship Id="rId5" Type="http://schemas.openxmlformats.org/officeDocument/2006/relationships/image" Target="../media/image5.jpeg"/><Relationship Id="rId4" Type="http://schemas.openxmlformats.org/officeDocument/2006/relationships/oleObject" Target="../embeddings/Microsoft_Office_Excel_97-2003_Worksheet1.xls"/></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http://www.ilbs.in/contact/images/logo-ilbs19.jpg" TargetMode="External"/><Relationship Id="rId5" Type="http://schemas.openxmlformats.org/officeDocument/2006/relationships/image" Target="../media/image5.jpeg"/><Relationship Id="rId4" Type="http://schemas.openxmlformats.org/officeDocument/2006/relationships/oleObject" Target="../embeddings/Microsoft_Office_Excel_97-2003_Worksheet2.xls"/></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http://www.ilbs.in/contact/images/logo-ilbs19.jpg" TargetMode="External"/><Relationship Id="rId5" Type="http://schemas.openxmlformats.org/officeDocument/2006/relationships/image" Target="../media/image5.jpe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http://www.ilbs.in/contact/images/logo-ilbs19.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http://www.ilbs.in/contact/images/logo-ilbs19.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50.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ideo" Target="file:///C:\Documents%20and%20Settings\Dr.Sarin\Desktop\NEW%20(E)\CLIPPING\glue%20duodenal%20varix.WMV" TargetMode="External"/><Relationship Id="rId6" Type="http://schemas.openxmlformats.org/officeDocument/2006/relationships/image" Target="../media/image36.emf"/><Relationship Id="rId5" Type="http://schemas.openxmlformats.org/officeDocument/2006/relationships/image" Target="../media/image35.png"/><Relationship Id="rId10" Type="http://schemas.openxmlformats.org/officeDocument/2006/relationships/image" Target="http://www.ilbs.in/contact/images/logo-ilbs19.jpg" TargetMode="External"/><Relationship Id="rId4" Type="http://schemas.openxmlformats.org/officeDocument/2006/relationships/image" Target="../media/image34.png"/><Relationship Id="rId9"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http://www.ilbs.in/contact/images/logo-ilbs19.jp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http://www.ilbs.in/contact/images/logo-ilbs19.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http://www.ilbs.in/contact/images/logo-ilbs19.jpg" TargetMode="External"/><Relationship Id="rId5" Type="http://schemas.openxmlformats.org/officeDocument/2006/relationships/image" Target="../media/image5.jpeg"/><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http://www.ilbs.in/contact/images/logo-ilbs19.jpg"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7.png"/><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http://www.ilbs.in/contact/images/logo-ilbs19.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http://www.ilbs.in/contact/images/logo-ilbs19.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http://www.ilbs.in/contact/images/logo-ilbs19.jpg" TargetMode="External"/><Relationship Id="rId5" Type="http://schemas.openxmlformats.org/officeDocument/2006/relationships/image" Target="../media/image5.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http://www.ilbs.in/contact/images/logo-ilbs19.jpg"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5334000" cy="5638800"/>
          </a:xfrm>
          <a:prstGeom prst="rect">
            <a:avLst/>
          </a:prstGeom>
          <a:solidFill>
            <a:srgbClr val="CC9900"/>
          </a:solidFill>
          <a:ln w="9525">
            <a:noFill/>
            <a:miter lim="800000"/>
            <a:headEnd/>
            <a:tailEnd/>
          </a:ln>
        </p:spPr>
        <p:txBody>
          <a:bodyPr wrap="none" anchor="ctr"/>
          <a:lstStyle/>
          <a:p>
            <a:endParaRPr lang="en-US" b="1" dirty="0"/>
          </a:p>
        </p:txBody>
      </p:sp>
      <p:sp>
        <p:nvSpPr>
          <p:cNvPr id="73731" name="Rectangle 3"/>
          <p:cNvSpPr>
            <a:spLocks noChangeArrowheads="1"/>
          </p:cNvSpPr>
          <p:nvPr/>
        </p:nvSpPr>
        <p:spPr bwMode="auto">
          <a:xfrm>
            <a:off x="0" y="5638800"/>
            <a:ext cx="5334000" cy="1219200"/>
          </a:xfrm>
          <a:prstGeom prst="rect">
            <a:avLst/>
          </a:prstGeom>
          <a:solidFill>
            <a:srgbClr val="800000"/>
          </a:solidFill>
          <a:ln w="9525">
            <a:noFill/>
            <a:miter lim="800000"/>
            <a:headEnd/>
            <a:tailEnd/>
          </a:ln>
        </p:spPr>
        <p:txBody>
          <a:bodyPr wrap="none" anchor="ctr"/>
          <a:lstStyle/>
          <a:p>
            <a:endParaRPr lang="zh-CN" altLang="zh-CN">
              <a:solidFill>
                <a:srgbClr val="000000"/>
              </a:solidFill>
            </a:endParaRPr>
          </a:p>
        </p:txBody>
      </p:sp>
      <p:sp>
        <p:nvSpPr>
          <p:cNvPr id="73732" name="Text Box 4"/>
          <p:cNvSpPr txBox="1">
            <a:spLocks noChangeArrowheads="1"/>
          </p:cNvSpPr>
          <p:nvPr/>
        </p:nvSpPr>
        <p:spPr bwMode="auto">
          <a:xfrm>
            <a:off x="251520" y="260648"/>
            <a:ext cx="5715000" cy="1538288"/>
          </a:xfrm>
          <a:prstGeom prst="rect">
            <a:avLst/>
          </a:prstGeom>
          <a:noFill/>
          <a:ln w="9525">
            <a:noFill/>
            <a:miter lim="800000"/>
            <a:headEnd/>
            <a:tailEnd/>
          </a:ln>
        </p:spPr>
        <p:txBody>
          <a:bodyPr>
            <a:spAutoFit/>
          </a:bodyPr>
          <a:lstStyle/>
          <a:p>
            <a:pPr>
              <a:spcBef>
                <a:spcPct val="50000"/>
              </a:spcBef>
            </a:pPr>
            <a:r>
              <a:rPr lang="en-US" altLang="zh-CN" sz="3200" b="1" dirty="0">
                <a:solidFill>
                  <a:schemeClr val="bg1"/>
                </a:solidFill>
              </a:rPr>
              <a:t>Institute of Liver &amp; Biliary Sciences</a:t>
            </a:r>
          </a:p>
          <a:p>
            <a:pPr>
              <a:spcBef>
                <a:spcPct val="50000"/>
              </a:spcBef>
            </a:pPr>
            <a:endParaRPr lang="en-US" altLang="zh-CN" sz="2000" b="1" dirty="0">
              <a:solidFill>
                <a:srgbClr val="C0504D"/>
              </a:solidFill>
            </a:endParaRPr>
          </a:p>
        </p:txBody>
      </p:sp>
      <p:pic>
        <p:nvPicPr>
          <p:cNvPr id="73733" name="Picture 5" descr="ILBS 1"/>
          <p:cNvPicPr>
            <a:picLocks noChangeAspect="1" noChangeArrowheads="1"/>
          </p:cNvPicPr>
          <p:nvPr/>
        </p:nvPicPr>
        <p:blipFill>
          <a:blip r:embed="rId3" cstate="print"/>
          <a:srcRect/>
          <a:stretch>
            <a:fillRect/>
          </a:stretch>
        </p:blipFill>
        <p:spPr bwMode="auto">
          <a:xfrm>
            <a:off x="2743200" y="2819400"/>
            <a:ext cx="2590800" cy="1928813"/>
          </a:xfrm>
          <a:prstGeom prst="rect">
            <a:avLst/>
          </a:prstGeom>
          <a:noFill/>
          <a:ln w="9525">
            <a:noFill/>
            <a:miter lim="800000"/>
            <a:headEnd/>
            <a:tailEnd/>
          </a:ln>
        </p:spPr>
      </p:pic>
      <p:sp>
        <p:nvSpPr>
          <p:cNvPr id="73734" name="Text Box 8"/>
          <p:cNvSpPr txBox="1">
            <a:spLocks noChangeArrowheads="1"/>
          </p:cNvSpPr>
          <p:nvPr/>
        </p:nvSpPr>
        <p:spPr bwMode="auto">
          <a:xfrm>
            <a:off x="0" y="5688013"/>
            <a:ext cx="5435600" cy="1015663"/>
          </a:xfrm>
          <a:prstGeom prst="rect">
            <a:avLst/>
          </a:prstGeom>
          <a:noFill/>
          <a:ln w="9525">
            <a:noFill/>
            <a:miter lim="800000"/>
            <a:headEnd/>
            <a:tailEnd/>
          </a:ln>
        </p:spPr>
        <p:txBody>
          <a:bodyPr>
            <a:spAutoFit/>
          </a:bodyPr>
          <a:lstStyle/>
          <a:p>
            <a:pPr algn="ctr"/>
            <a:r>
              <a:rPr lang="en-US" altLang="zh-CN" sz="2400" b="1" dirty="0">
                <a:solidFill>
                  <a:schemeClr val="bg1"/>
                </a:solidFill>
              </a:rPr>
              <a:t>New  Delhi, India</a:t>
            </a:r>
          </a:p>
          <a:p>
            <a:pPr algn="ctr"/>
            <a:endParaRPr lang="en-US" altLang="zh-CN" b="1" dirty="0">
              <a:solidFill>
                <a:schemeClr val="bg1"/>
              </a:solidFill>
            </a:endParaRPr>
          </a:p>
          <a:p>
            <a:pPr algn="ctr"/>
            <a:r>
              <a:rPr lang="en-US" altLang="zh-CN" b="1" dirty="0">
                <a:solidFill>
                  <a:schemeClr val="bg1"/>
                </a:solidFill>
              </a:rPr>
              <a:t>www.ilbs.in</a:t>
            </a:r>
          </a:p>
        </p:txBody>
      </p:sp>
      <p:pic>
        <p:nvPicPr>
          <p:cNvPr id="73735" name="Picture 10"/>
          <p:cNvPicPr>
            <a:picLocks noChangeAspect="1" noChangeArrowheads="1"/>
          </p:cNvPicPr>
          <p:nvPr/>
        </p:nvPicPr>
        <p:blipFill>
          <a:blip r:embed="rId4" cstate="print"/>
          <a:srcRect/>
          <a:stretch>
            <a:fillRect/>
          </a:stretch>
        </p:blipFill>
        <p:spPr bwMode="auto">
          <a:xfrm>
            <a:off x="0" y="2819400"/>
            <a:ext cx="2743200" cy="1943100"/>
          </a:xfrm>
          <a:prstGeom prst="rect">
            <a:avLst/>
          </a:prstGeom>
          <a:noFill/>
          <a:ln w="9525">
            <a:noFill/>
            <a:miter lim="800000"/>
            <a:headEnd/>
            <a:tailEnd/>
          </a:ln>
        </p:spPr>
      </p:pic>
      <p:pic>
        <p:nvPicPr>
          <p:cNvPr id="73736" name="Picture 11" descr="ilbslogo"/>
          <p:cNvPicPr>
            <a:picLocks noChangeAspect="1" noChangeArrowheads="1"/>
          </p:cNvPicPr>
          <p:nvPr/>
        </p:nvPicPr>
        <p:blipFill>
          <a:blip r:embed="rId5" cstate="print"/>
          <a:srcRect/>
          <a:stretch>
            <a:fillRect/>
          </a:stretch>
        </p:blipFill>
        <p:spPr bwMode="auto">
          <a:xfrm>
            <a:off x="8382000" y="6198576"/>
            <a:ext cx="762000" cy="659423"/>
          </a:xfrm>
          <a:prstGeom prst="rect">
            <a:avLst/>
          </a:prstGeom>
          <a:noFill/>
          <a:ln w="9525">
            <a:noFill/>
            <a:miter lim="800000"/>
            <a:headEnd/>
            <a:tailEnd/>
          </a:ln>
        </p:spPr>
      </p:pic>
      <p:sp>
        <p:nvSpPr>
          <p:cNvPr id="45070" name="TextBox 13"/>
          <p:cNvSpPr txBox="1">
            <a:spLocks noChangeArrowheads="1"/>
          </p:cNvSpPr>
          <p:nvPr/>
        </p:nvSpPr>
        <p:spPr bwMode="auto">
          <a:xfrm>
            <a:off x="5580112" y="1772816"/>
            <a:ext cx="3347864" cy="1384995"/>
          </a:xfrm>
          <a:prstGeom prst="rect">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US" sz="2800" b="1" dirty="0" smtClean="0">
                <a:solidFill>
                  <a:srgbClr val="C00000"/>
                </a:solidFill>
              </a:rPr>
              <a:t>Acute </a:t>
            </a:r>
            <a:r>
              <a:rPr lang="en-US" sz="2800" b="1" dirty="0" err="1" smtClean="0">
                <a:solidFill>
                  <a:srgbClr val="C00000"/>
                </a:solidFill>
              </a:rPr>
              <a:t>Variceal</a:t>
            </a:r>
            <a:r>
              <a:rPr lang="en-US" sz="2800" b="1" dirty="0" smtClean="0">
                <a:solidFill>
                  <a:srgbClr val="C00000"/>
                </a:solidFill>
              </a:rPr>
              <a:t> Bleed: New Management Paradigms</a:t>
            </a:r>
            <a:endParaRPr lang="zh-CN" altLang="en-US" sz="2800" b="1" dirty="0">
              <a:solidFill>
                <a:srgbClr val="000099"/>
              </a:solidFill>
            </a:endParaRPr>
          </a:p>
        </p:txBody>
      </p:sp>
      <p:sp>
        <p:nvSpPr>
          <p:cNvPr id="73742" name="Text Box 7"/>
          <p:cNvSpPr txBox="1">
            <a:spLocks noChangeArrowheads="1"/>
          </p:cNvSpPr>
          <p:nvPr/>
        </p:nvSpPr>
        <p:spPr bwMode="auto">
          <a:xfrm>
            <a:off x="-828675" y="4868863"/>
            <a:ext cx="7315200" cy="400110"/>
          </a:xfrm>
          <a:prstGeom prst="rect">
            <a:avLst/>
          </a:prstGeom>
          <a:noFill/>
          <a:ln w="9525">
            <a:noFill/>
            <a:miter lim="800000"/>
            <a:headEnd/>
            <a:tailEnd/>
          </a:ln>
        </p:spPr>
        <p:txBody>
          <a:bodyPr>
            <a:spAutoFit/>
          </a:bodyPr>
          <a:lstStyle/>
          <a:p>
            <a:pPr algn="ctr"/>
            <a:r>
              <a:rPr lang="en-US" altLang="zh-CN" sz="2000" b="1" i="1" dirty="0">
                <a:latin typeface="Segoe UI" pitchFamily="34" charset="0"/>
              </a:rPr>
              <a:t>Future of Hepatology</a:t>
            </a:r>
          </a:p>
        </p:txBody>
      </p:sp>
      <p:sp>
        <p:nvSpPr>
          <p:cNvPr id="73743" name="TextBox 12"/>
          <p:cNvSpPr txBox="1">
            <a:spLocks noChangeArrowheads="1"/>
          </p:cNvSpPr>
          <p:nvPr/>
        </p:nvSpPr>
        <p:spPr bwMode="auto">
          <a:xfrm>
            <a:off x="7696199" y="0"/>
            <a:ext cx="1447801" cy="338554"/>
          </a:xfrm>
          <a:prstGeom prst="rect">
            <a:avLst/>
          </a:prstGeom>
          <a:solidFill>
            <a:srgbClr val="CCFFCC"/>
          </a:solidFill>
          <a:ln w="9525">
            <a:solidFill>
              <a:srgbClr val="006600"/>
            </a:solidFill>
            <a:miter lim="800000"/>
            <a:headEnd/>
            <a:tailEnd/>
          </a:ln>
        </p:spPr>
        <p:txBody>
          <a:bodyPr wrap="square">
            <a:spAutoFit/>
          </a:bodyPr>
          <a:lstStyle/>
          <a:p>
            <a:r>
              <a:rPr lang="en-US" sz="1600" b="1" dirty="0" smtClean="0"/>
              <a:t>Georgia 9.14</a:t>
            </a:r>
            <a:endParaRPr lang="en-US" sz="1600" b="1" dirty="0"/>
          </a:p>
        </p:txBody>
      </p:sp>
      <p:sp>
        <p:nvSpPr>
          <p:cNvPr id="14" name="Rectangle 13"/>
          <p:cNvSpPr/>
          <p:nvPr/>
        </p:nvSpPr>
        <p:spPr>
          <a:xfrm>
            <a:off x="467544" y="1916832"/>
            <a:ext cx="4264309" cy="523220"/>
          </a:xfrm>
          <a:prstGeom prst="rect">
            <a:avLst/>
          </a:prstGeom>
        </p:spPr>
        <p:txBody>
          <a:bodyPr wrap="none">
            <a:spAutoFit/>
          </a:bodyPr>
          <a:lstStyle/>
          <a:p>
            <a:r>
              <a:rPr lang="en-US" sz="2800" b="1" dirty="0" smtClean="0"/>
              <a:t>A  Deemed to be University</a:t>
            </a:r>
            <a:endParaRPr lang="en-US" sz="2800" b="1" dirty="0"/>
          </a:p>
        </p:txBody>
      </p:sp>
      <p:sp>
        <p:nvSpPr>
          <p:cNvPr id="13" name="TextBox 13"/>
          <p:cNvSpPr txBox="1">
            <a:spLocks noChangeArrowheads="1"/>
          </p:cNvSpPr>
          <p:nvPr/>
        </p:nvSpPr>
        <p:spPr bwMode="auto">
          <a:xfrm>
            <a:off x="5562600" y="4572000"/>
            <a:ext cx="3429000" cy="923330"/>
          </a:xfrm>
          <a:prstGeom prst="rect">
            <a:avLst/>
          </a:prstGeom>
          <a:solidFill>
            <a:srgbClr val="FFFF99"/>
          </a:solidFill>
          <a:ln>
            <a:noFill/>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a:t>Dr S K </a:t>
            </a:r>
            <a:r>
              <a:rPr lang="en-US" sz="2400" b="1" dirty="0" err="1"/>
              <a:t>Sarin</a:t>
            </a:r>
            <a:endParaRPr lang="en-US" sz="2400" b="1" dirty="0"/>
          </a:p>
          <a:p>
            <a:pPr algn="ctr">
              <a:defRPr/>
            </a:pPr>
            <a:r>
              <a:rPr lang="en-US" sz="1600" b="1" dirty="0">
                <a:hlinkClick r:id="rId6"/>
              </a:rPr>
              <a:t>shivsarin@gmail.com</a:t>
            </a:r>
            <a:endParaRPr lang="en-US" sz="1600" b="1" dirty="0"/>
          </a:p>
          <a:p>
            <a:pPr algn="ctr">
              <a:defRPr/>
            </a:pP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1219200" y="0"/>
            <a:ext cx="7010400" cy="1143000"/>
          </a:xfrm>
        </p:spPr>
        <p:txBody>
          <a:bodyPr>
            <a:normAutofit fontScale="90000"/>
          </a:bodyPr>
          <a:lstStyle/>
          <a:p>
            <a:r>
              <a:rPr lang="en-US" b="1" dirty="0" smtClean="0">
                <a:solidFill>
                  <a:srgbClr val="C00000"/>
                </a:solidFill>
                <a:latin typeface="Calibri" pitchFamily="34" charset="0"/>
              </a:rPr>
              <a:t>Acute </a:t>
            </a:r>
            <a:r>
              <a:rPr lang="en-US" b="1" dirty="0" err="1" smtClean="0">
                <a:solidFill>
                  <a:srgbClr val="C00000"/>
                </a:solidFill>
                <a:latin typeface="Calibri" pitchFamily="34" charset="0"/>
              </a:rPr>
              <a:t>Variceal</a:t>
            </a:r>
            <a:r>
              <a:rPr lang="en-US" b="1" dirty="0" smtClean="0">
                <a:solidFill>
                  <a:srgbClr val="C00000"/>
                </a:solidFill>
                <a:latin typeface="Calibri" pitchFamily="34" charset="0"/>
              </a:rPr>
              <a:t> Bleeding (AVB)</a:t>
            </a:r>
          </a:p>
        </p:txBody>
      </p:sp>
      <p:sp>
        <p:nvSpPr>
          <p:cNvPr id="44035" name="Content Placeholder 4"/>
          <p:cNvSpPr>
            <a:spLocks noGrp="1"/>
          </p:cNvSpPr>
          <p:nvPr>
            <p:ph idx="1"/>
          </p:nvPr>
        </p:nvSpPr>
        <p:spPr>
          <a:xfrm>
            <a:off x="304800" y="1295400"/>
            <a:ext cx="8534400" cy="3581400"/>
          </a:xfrm>
        </p:spPr>
        <p:txBody>
          <a:bodyPr/>
          <a:lstStyle/>
          <a:p>
            <a:r>
              <a:rPr lang="en-US" sz="3200" dirty="0" smtClean="0">
                <a:solidFill>
                  <a:schemeClr val="tx1"/>
                </a:solidFill>
                <a:latin typeface="Calibri" pitchFamily="34" charset="0"/>
              </a:rPr>
              <a:t>Definition:</a:t>
            </a:r>
          </a:p>
          <a:p>
            <a:pPr lvl="1"/>
            <a:endParaRPr lang="en-US" sz="2800" dirty="0" smtClean="0">
              <a:solidFill>
                <a:schemeClr val="tx1"/>
              </a:solidFill>
              <a:latin typeface="Calibri" pitchFamily="34" charset="0"/>
            </a:endParaRPr>
          </a:p>
          <a:p>
            <a:pPr lvl="1"/>
            <a:r>
              <a:rPr lang="en-US" sz="2800" dirty="0" smtClean="0">
                <a:solidFill>
                  <a:schemeClr val="tx1"/>
                </a:solidFill>
                <a:latin typeface="Calibri" pitchFamily="34" charset="0"/>
              </a:rPr>
              <a:t>In a known or suspected case of PHT presence of:</a:t>
            </a:r>
          </a:p>
          <a:p>
            <a:pPr lvl="2"/>
            <a:endParaRPr lang="en-US" sz="2400" dirty="0" smtClean="0">
              <a:solidFill>
                <a:schemeClr val="tx1"/>
              </a:solidFill>
              <a:latin typeface="Calibri" pitchFamily="34" charset="0"/>
            </a:endParaRPr>
          </a:p>
          <a:p>
            <a:pPr lvl="2"/>
            <a:r>
              <a:rPr lang="en-US" sz="2400" dirty="0" err="1" smtClean="0">
                <a:solidFill>
                  <a:schemeClr val="tx1"/>
                </a:solidFill>
                <a:latin typeface="Calibri" pitchFamily="34" charset="0"/>
              </a:rPr>
              <a:t>Hematemesis</a:t>
            </a:r>
            <a:r>
              <a:rPr lang="en-US" sz="2400" dirty="0" smtClean="0">
                <a:solidFill>
                  <a:schemeClr val="tx1"/>
                </a:solidFill>
                <a:latin typeface="Calibri" pitchFamily="34" charset="0"/>
              </a:rPr>
              <a:t> within last 24 h of presentation, and / or</a:t>
            </a:r>
          </a:p>
          <a:p>
            <a:pPr lvl="2"/>
            <a:endParaRPr lang="en-US" sz="2400" dirty="0" smtClean="0">
              <a:solidFill>
                <a:schemeClr val="tx1"/>
              </a:solidFill>
              <a:latin typeface="Calibri" pitchFamily="34" charset="0"/>
            </a:endParaRPr>
          </a:p>
          <a:p>
            <a:pPr lvl="2"/>
            <a:r>
              <a:rPr lang="en-US" sz="2400" dirty="0" smtClean="0">
                <a:solidFill>
                  <a:schemeClr val="tx1"/>
                </a:solidFill>
                <a:latin typeface="Calibri" pitchFamily="34" charset="0"/>
              </a:rPr>
              <a:t>Ongoing </a:t>
            </a:r>
            <a:r>
              <a:rPr lang="en-US" sz="2400" dirty="0" err="1" smtClean="0">
                <a:solidFill>
                  <a:schemeClr val="tx1"/>
                </a:solidFill>
                <a:latin typeface="Calibri" pitchFamily="34" charset="0"/>
              </a:rPr>
              <a:t>melena</a:t>
            </a:r>
            <a:r>
              <a:rPr lang="en-US" sz="2400" dirty="0" smtClean="0">
                <a:solidFill>
                  <a:schemeClr val="tx1"/>
                </a:solidFill>
                <a:latin typeface="Calibri" pitchFamily="34" charset="0"/>
              </a:rPr>
              <a:t>, with last </a:t>
            </a:r>
            <a:r>
              <a:rPr lang="en-US" sz="2400" dirty="0" err="1" smtClean="0">
                <a:solidFill>
                  <a:schemeClr val="tx1"/>
                </a:solidFill>
                <a:latin typeface="Calibri" pitchFamily="34" charset="0"/>
              </a:rPr>
              <a:t>melanic</a:t>
            </a:r>
            <a:r>
              <a:rPr lang="en-US" sz="2400" dirty="0" smtClean="0">
                <a:solidFill>
                  <a:schemeClr val="tx1"/>
                </a:solidFill>
                <a:latin typeface="Calibri" pitchFamily="34" charset="0"/>
              </a:rPr>
              <a:t> stool within last 24 hr.</a:t>
            </a:r>
          </a:p>
          <a:p>
            <a:endParaRPr lang="en-US" sz="3200" dirty="0" smtClean="0">
              <a:solidFill>
                <a:schemeClr val="tx1"/>
              </a:solidFill>
              <a:latin typeface="Calibri" pitchFamily="34" charset="0"/>
            </a:endParaRPr>
          </a:p>
        </p:txBody>
      </p:sp>
      <p:pic>
        <p:nvPicPr>
          <p:cNvPr id="44036" name="Picture 3" descr="APASL Logo.GIF"/>
          <p:cNvPicPr>
            <a:picLocks noChangeAspect="1"/>
          </p:cNvPicPr>
          <p:nvPr/>
        </p:nvPicPr>
        <p:blipFill>
          <a:blip r:embed="rId3" cstate="print"/>
          <a:srcRect/>
          <a:stretch>
            <a:fillRect/>
          </a:stretch>
        </p:blipFill>
        <p:spPr bwMode="auto">
          <a:xfrm>
            <a:off x="8391525" y="0"/>
            <a:ext cx="752475" cy="762000"/>
          </a:xfrm>
          <a:prstGeom prst="rect">
            <a:avLst/>
          </a:prstGeom>
          <a:noFill/>
          <a:ln w="9525">
            <a:noFill/>
            <a:miter lim="800000"/>
            <a:headEnd/>
            <a:tailEnd/>
          </a:ln>
        </p:spPr>
      </p:pic>
      <p:pic>
        <p:nvPicPr>
          <p:cNvPr id="44037"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458200" cy="1143000"/>
          </a:xfrm>
        </p:spPr>
        <p:txBody>
          <a:bodyPr>
            <a:normAutofit/>
          </a:bodyPr>
          <a:lstStyle/>
          <a:p>
            <a:r>
              <a:rPr lang="en-US" sz="3200" b="1" dirty="0" smtClean="0">
                <a:solidFill>
                  <a:srgbClr val="C00000"/>
                </a:solidFill>
                <a:latin typeface="Calibri" pitchFamily="34" charset="0"/>
              </a:rPr>
              <a:t>The time frame for the AVB episode is 48 h</a:t>
            </a:r>
          </a:p>
        </p:txBody>
      </p:sp>
      <p:graphicFrame>
        <p:nvGraphicFramePr>
          <p:cNvPr id="3" name="Table 2"/>
          <p:cNvGraphicFramePr>
            <a:graphicFrameLocks noGrp="1"/>
          </p:cNvGraphicFramePr>
          <p:nvPr/>
        </p:nvGraphicFramePr>
        <p:xfrm>
          <a:off x="457200" y="1371600"/>
          <a:ext cx="8174184" cy="5047488"/>
        </p:xfrm>
        <a:graphic>
          <a:graphicData uri="http://schemas.openxmlformats.org/drawingml/2006/table">
            <a:tbl>
              <a:tblPr>
                <a:tableStyleId>{08FB837D-C827-4EFA-A057-4D05807E0F7C}</a:tableStyleId>
              </a:tblPr>
              <a:tblGrid>
                <a:gridCol w="2043546"/>
                <a:gridCol w="2043546"/>
                <a:gridCol w="2043546"/>
                <a:gridCol w="2043546"/>
              </a:tblGrid>
              <a:tr h="0">
                <a:tc>
                  <a:txBody>
                    <a:bodyPr/>
                    <a:lstStyle/>
                    <a:p>
                      <a:pPr marL="0" marR="0">
                        <a:lnSpc>
                          <a:spcPct val="115000"/>
                        </a:lnSpc>
                        <a:spcBef>
                          <a:spcPts val="0"/>
                        </a:spcBef>
                        <a:spcAft>
                          <a:spcPts val="0"/>
                        </a:spcAft>
                      </a:pPr>
                      <a:r>
                        <a:rPr lang="en-US" sz="2400" b="1" dirty="0"/>
                        <a:t>State</a:t>
                      </a:r>
                      <a:endParaRPr lang="en-US" sz="2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t>Time frame from t</a:t>
                      </a:r>
                      <a:r>
                        <a:rPr lang="en-US" sz="2400" b="1" baseline="-25000" dirty="0"/>
                        <a:t>0</a:t>
                      </a:r>
                      <a:endParaRPr lang="en-US" sz="2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t>Sub-types</a:t>
                      </a:r>
                      <a:endParaRPr lang="en-US" sz="2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t>Time frame from t</a:t>
                      </a:r>
                      <a:r>
                        <a:rPr lang="en-US" sz="2400" b="1" baseline="-25000" dirty="0"/>
                        <a:t>0</a:t>
                      </a:r>
                      <a:endParaRPr lang="en-US" sz="2400" b="1" dirty="0">
                        <a:latin typeface="Calibri"/>
                        <a:ea typeface="Calibri"/>
                        <a:cs typeface="Times New Roman"/>
                      </a:endParaRPr>
                    </a:p>
                  </a:txBody>
                  <a:tcPr marL="68580" marR="68580" marT="0" marB="0"/>
                </a:tc>
              </a:tr>
              <a:tr h="0">
                <a:tc rowSpan="2">
                  <a:txBody>
                    <a:bodyPr/>
                    <a:lstStyle/>
                    <a:p>
                      <a:pPr marL="0" marR="0">
                        <a:lnSpc>
                          <a:spcPct val="115000"/>
                        </a:lnSpc>
                        <a:spcBef>
                          <a:spcPts val="0"/>
                        </a:spcBef>
                        <a:spcAft>
                          <a:spcPts val="0"/>
                        </a:spcAft>
                      </a:pPr>
                      <a:r>
                        <a:rPr lang="en-US" sz="2400" dirty="0">
                          <a:solidFill>
                            <a:srgbClr val="002060"/>
                          </a:solidFill>
                        </a:rPr>
                        <a:t>Acute Variceal Bleeding</a:t>
                      </a:r>
                      <a:endParaRPr lang="en-US" sz="2400" dirty="0">
                        <a:solidFill>
                          <a:srgbClr val="002060"/>
                        </a:solidFill>
                        <a:latin typeface="Calibri"/>
                        <a:ea typeface="Calibri"/>
                        <a:cs typeface="Times New Roman"/>
                      </a:endParaRPr>
                    </a:p>
                  </a:txBody>
                  <a:tcPr marL="68580" marR="68580" marT="0" marB="0">
                    <a:solidFill>
                      <a:srgbClr val="FFFFCC"/>
                    </a:solidFill>
                  </a:tcPr>
                </a:tc>
                <a:tc rowSpan="2">
                  <a:txBody>
                    <a:bodyPr/>
                    <a:lstStyle/>
                    <a:p>
                      <a:pPr marL="0" marR="0">
                        <a:lnSpc>
                          <a:spcPct val="115000"/>
                        </a:lnSpc>
                        <a:spcBef>
                          <a:spcPts val="0"/>
                        </a:spcBef>
                        <a:spcAft>
                          <a:spcPts val="0"/>
                        </a:spcAft>
                      </a:pPr>
                      <a:r>
                        <a:rPr lang="en-US" sz="2400" dirty="0">
                          <a:solidFill>
                            <a:srgbClr val="002060"/>
                          </a:solidFill>
                        </a:rPr>
                        <a:t>48 h</a:t>
                      </a:r>
                      <a:endParaRPr lang="en-US" sz="2400" dirty="0">
                        <a:solidFill>
                          <a:srgbClr val="002060"/>
                        </a:solidFill>
                        <a:latin typeface="Calibri"/>
                        <a:ea typeface="Calibri"/>
                        <a:cs typeface="Times New Roman"/>
                      </a:endParaRPr>
                    </a:p>
                  </a:txBody>
                  <a:tcPr marL="68580" marR="68580" marT="0" marB="0">
                    <a:solidFill>
                      <a:srgbClr val="FFFFCC"/>
                    </a:solidFill>
                  </a:tcPr>
                </a:tc>
                <a:tc>
                  <a:txBody>
                    <a:bodyPr/>
                    <a:lstStyle/>
                    <a:p>
                      <a:pPr marL="0" marR="0">
                        <a:lnSpc>
                          <a:spcPct val="115000"/>
                        </a:lnSpc>
                        <a:spcBef>
                          <a:spcPts val="0"/>
                        </a:spcBef>
                        <a:spcAft>
                          <a:spcPts val="0"/>
                        </a:spcAft>
                      </a:pPr>
                      <a:r>
                        <a:rPr lang="en-US" sz="2400" dirty="0">
                          <a:solidFill>
                            <a:srgbClr val="002060"/>
                          </a:solidFill>
                        </a:rPr>
                        <a:t>Active</a:t>
                      </a:r>
                    </a:p>
                    <a:p>
                      <a:pPr marL="0" marR="0">
                        <a:lnSpc>
                          <a:spcPct val="115000"/>
                        </a:lnSpc>
                        <a:spcBef>
                          <a:spcPts val="0"/>
                        </a:spcBef>
                        <a:spcAft>
                          <a:spcPts val="0"/>
                        </a:spcAft>
                      </a:pPr>
                      <a:r>
                        <a:rPr lang="en-US" sz="2400" dirty="0">
                          <a:solidFill>
                            <a:srgbClr val="002060"/>
                          </a:solidFill>
                        </a:rPr>
                        <a:t>(Based on endoscopy)</a:t>
                      </a:r>
                      <a:endParaRPr lang="en-US" sz="2400" dirty="0">
                        <a:solidFill>
                          <a:srgbClr val="002060"/>
                        </a:solidFill>
                        <a:latin typeface="Calibri"/>
                        <a:ea typeface="Calibri"/>
                        <a:cs typeface="Times New Roman"/>
                      </a:endParaRPr>
                    </a:p>
                  </a:txBody>
                  <a:tcPr marL="68580" marR="68580" marT="0" marB="0">
                    <a:solidFill>
                      <a:srgbClr val="FFFFCC"/>
                    </a:solidFill>
                  </a:tcPr>
                </a:tc>
                <a:tc>
                  <a:txBody>
                    <a:bodyPr/>
                    <a:lstStyle/>
                    <a:p>
                      <a:pPr marL="0" marR="0">
                        <a:lnSpc>
                          <a:spcPct val="115000"/>
                        </a:lnSpc>
                        <a:spcBef>
                          <a:spcPts val="0"/>
                        </a:spcBef>
                        <a:spcAft>
                          <a:spcPts val="0"/>
                        </a:spcAft>
                      </a:pPr>
                      <a:r>
                        <a:rPr lang="en-US" sz="2400" dirty="0">
                          <a:solidFill>
                            <a:srgbClr val="002060"/>
                          </a:solidFill>
                        </a:rPr>
                        <a:t>48 h</a:t>
                      </a:r>
                      <a:endParaRPr lang="en-US" sz="2400" dirty="0">
                        <a:solidFill>
                          <a:srgbClr val="002060"/>
                        </a:solidFill>
                        <a:latin typeface="Calibri"/>
                        <a:ea typeface="Calibri"/>
                        <a:cs typeface="Times New Roman"/>
                      </a:endParaRPr>
                    </a:p>
                  </a:txBody>
                  <a:tcPr marL="68580" marR="68580" marT="0" marB="0">
                    <a:solidFill>
                      <a:srgbClr val="FFFFCC"/>
                    </a:solidFill>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2400" dirty="0">
                          <a:solidFill>
                            <a:srgbClr val="002060"/>
                          </a:solidFill>
                        </a:rPr>
                        <a:t>Inactive</a:t>
                      </a:r>
                    </a:p>
                    <a:p>
                      <a:pPr marL="0" marR="0">
                        <a:lnSpc>
                          <a:spcPct val="115000"/>
                        </a:lnSpc>
                        <a:spcBef>
                          <a:spcPts val="0"/>
                        </a:spcBef>
                        <a:spcAft>
                          <a:spcPts val="0"/>
                        </a:spcAft>
                      </a:pPr>
                      <a:r>
                        <a:rPr lang="en-US" sz="2400" dirty="0">
                          <a:solidFill>
                            <a:srgbClr val="002060"/>
                          </a:solidFill>
                        </a:rPr>
                        <a:t>(Based on endoscopy)</a:t>
                      </a:r>
                      <a:endParaRPr lang="en-US" sz="2400" dirty="0">
                        <a:solidFill>
                          <a:srgbClr val="002060"/>
                        </a:solidFill>
                        <a:latin typeface="Calibri"/>
                        <a:ea typeface="Calibri"/>
                        <a:cs typeface="Times New Roman"/>
                      </a:endParaRPr>
                    </a:p>
                  </a:txBody>
                  <a:tcPr marL="68580" marR="68580" marT="0" marB="0">
                    <a:solidFill>
                      <a:srgbClr val="FFFFCC"/>
                    </a:solidFill>
                  </a:tcPr>
                </a:tc>
                <a:tc>
                  <a:txBody>
                    <a:bodyPr/>
                    <a:lstStyle/>
                    <a:p>
                      <a:pPr marL="0" marR="0">
                        <a:lnSpc>
                          <a:spcPct val="115000"/>
                        </a:lnSpc>
                        <a:spcBef>
                          <a:spcPts val="0"/>
                        </a:spcBef>
                        <a:spcAft>
                          <a:spcPts val="0"/>
                        </a:spcAft>
                      </a:pPr>
                      <a:r>
                        <a:rPr lang="en-US" sz="2400" dirty="0">
                          <a:solidFill>
                            <a:srgbClr val="002060"/>
                          </a:solidFill>
                        </a:rPr>
                        <a:t>48 h</a:t>
                      </a:r>
                      <a:endParaRPr lang="en-US" sz="2400" dirty="0">
                        <a:solidFill>
                          <a:srgbClr val="002060"/>
                        </a:solidFill>
                        <a:latin typeface="Calibri"/>
                        <a:ea typeface="Calibri"/>
                        <a:cs typeface="Times New Roman"/>
                      </a:endParaRPr>
                    </a:p>
                  </a:txBody>
                  <a:tcPr marL="68580" marR="68580" marT="0" marB="0">
                    <a:solidFill>
                      <a:srgbClr val="FFFFCC"/>
                    </a:solidFill>
                  </a:tcPr>
                </a:tc>
              </a:tr>
              <a:tr h="0">
                <a:tc rowSpan="3">
                  <a:txBody>
                    <a:bodyPr/>
                    <a:lstStyle/>
                    <a:p>
                      <a:pPr marL="0" marR="0">
                        <a:lnSpc>
                          <a:spcPct val="115000"/>
                        </a:lnSpc>
                        <a:spcBef>
                          <a:spcPts val="0"/>
                        </a:spcBef>
                        <a:spcAft>
                          <a:spcPts val="0"/>
                        </a:spcAft>
                      </a:pPr>
                      <a:r>
                        <a:rPr lang="en-US" sz="2400" dirty="0" err="1"/>
                        <a:t>Rebleeding</a:t>
                      </a:r>
                      <a:endParaRPr lang="en-US" sz="2400" dirty="0">
                        <a:latin typeface="Calibri"/>
                        <a:ea typeface="Calibri"/>
                        <a:cs typeface="Times New Roman"/>
                      </a:endParaRPr>
                    </a:p>
                  </a:txBody>
                  <a:tcPr marL="68580" marR="68580" marT="0" marB="0">
                    <a:solidFill>
                      <a:schemeClr val="accent3">
                        <a:lumMod val="40000"/>
                        <a:lumOff val="60000"/>
                      </a:schemeClr>
                    </a:solidFill>
                  </a:tcPr>
                </a:tc>
                <a:tc rowSpan="3">
                  <a:txBody>
                    <a:bodyPr/>
                    <a:lstStyle/>
                    <a:p>
                      <a:pPr marL="0" marR="0">
                        <a:lnSpc>
                          <a:spcPct val="115000"/>
                        </a:lnSpc>
                        <a:spcBef>
                          <a:spcPts val="0"/>
                        </a:spcBef>
                        <a:spcAft>
                          <a:spcPts val="0"/>
                        </a:spcAft>
                      </a:pPr>
                      <a:r>
                        <a:rPr lang="en-US" sz="2400" dirty="0"/>
                        <a:t>After 48 h</a:t>
                      </a:r>
                      <a:endParaRPr lang="en-US" sz="2400" dirty="0">
                        <a:latin typeface="Calibri"/>
                        <a:ea typeface="Calibri"/>
                        <a:cs typeface="Times New Roman"/>
                      </a:endParaRPr>
                    </a:p>
                  </a:txBody>
                  <a:tcPr marL="68580" marR="68580" marT="0" marB="0">
                    <a:solidFill>
                      <a:schemeClr val="accent3">
                        <a:lumMod val="40000"/>
                        <a:lumOff val="60000"/>
                      </a:schemeClr>
                    </a:solidFill>
                  </a:tcPr>
                </a:tc>
                <a:tc>
                  <a:txBody>
                    <a:bodyPr/>
                    <a:lstStyle/>
                    <a:p>
                      <a:pPr marL="0" marR="0">
                        <a:lnSpc>
                          <a:spcPct val="115000"/>
                        </a:lnSpc>
                        <a:spcBef>
                          <a:spcPts val="0"/>
                        </a:spcBef>
                        <a:spcAft>
                          <a:spcPts val="0"/>
                        </a:spcAft>
                      </a:pPr>
                      <a:r>
                        <a:rPr lang="en-US" sz="2400" dirty="0"/>
                        <a:t>Very early </a:t>
                      </a:r>
                      <a:r>
                        <a:rPr lang="en-US" sz="2400" dirty="0" err="1"/>
                        <a:t>rebleed</a:t>
                      </a:r>
                      <a:endParaRPr lang="en-US" sz="2400" dirty="0">
                        <a:latin typeface="Calibri"/>
                        <a:ea typeface="Calibri"/>
                        <a:cs typeface="Times New Roman"/>
                      </a:endParaRPr>
                    </a:p>
                  </a:txBody>
                  <a:tcPr marL="68580" marR="68580" marT="0" marB="0">
                    <a:solidFill>
                      <a:schemeClr val="accent3">
                        <a:lumMod val="40000"/>
                        <a:lumOff val="60000"/>
                      </a:schemeClr>
                    </a:solidFill>
                  </a:tcPr>
                </a:tc>
                <a:tc>
                  <a:txBody>
                    <a:bodyPr/>
                    <a:lstStyle/>
                    <a:p>
                      <a:pPr marL="0" marR="0">
                        <a:lnSpc>
                          <a:spcPct val="115000"/>
                        </a:lnSpc>
                        <a:spcBef>
                          <a:spcPts val="0"/>
                        </a:spcBef>
                        <a:spcAft>
                          <a:spcPts val="0"/>
                        </a:spcAft>
                      </a:pPr>
                      <a:r>
                        <a:rPr lang="en-US" sz="2400" dirty="0"/>
                        <a:t>48 h to 120 hr</a:t>
                      </a:r>
                      <a:endParaRPr lang="en-US" sz="2400" dirty="0">
                        <a:latin typeface="Calibri"/>
                        <a:ea typeface="Calibri"/>
                        <a:cs typeface="Times New Roman"/>
                      </a:endParaRPr>
                    </a:p>
                  </a:txBody>
                  <a:tcPr marL="68580" marR="68580" marT="0" marB="0">
                    <a:solidFill>
                      <a:schemeClr val="accent3">
                        <a:lumMod val="40000"/>
                        <a:lumOff val="60000"/>
                      </a:schemeClr>
                    </a:solidFill>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2400"/>
                        <a:t>Early rebleed</a:t>
                      </a:r>
                      <a:endParaRPr lang="en-US" sz="2400">
                        <a:latin typeface="Calibri"/>
                        <a:ea typeface="Calibri"/>
                        <a:cs typeface="Times New Roman"/>
                      </a:endParaRPr>
                    </a:p>
                  </a:txBody>
                  <a:tcPr marL="68580" marR="68580" marT="0" marB="0">
                    <a:solidFill>
                      <a:schemeClr val="accent3">
                        <a:lumMod val="40000"/>
                        <a:lumOff val="60000"/>
                      </a:schemeClr>
                    </a:solidFill>
                  </a:tcPr>
                </a:tc>
                <a:tc>
                  <a:txBody>
                    <a:bodyPr/>
                    <a:lstStyle/>
                    <a:p>
                      <a:pPr marL="0" marR="0">
                        <a:lnSpc>
                          <a:spcPct val="115000"/>
                        </a:lnSpc>
                        <a:spcBef>
                          <a:spcPts val="0"/>
                        </a:spcBef>
                        <a:spcAft>
                          <a:spcPts val="0"/>
                        </a:spcAft>
                      </a:pPr>
                      <a:r>
                        <a:rPr lang="en-US" sz="2400" dirty="0"/>
                        <a:t>6 d to 42 d</a:t>
                      </a:r>
                      <a:endParaRPr lang="en-US" sz="2400" dirty="0">
                        <a:latin typeface="Calibri"/>
                        <a:ea typeface="Calibri"/>
                        <a:cs typeface="Times New Roman"/>
                      </a:endParaRPr>
                    </a:p>
                  </a:txBody>
                  <a:tcPr marL="68580" marR="68580" marT="0" marB="0">
                    <a:solidFill>
                      <a:schemeClr val="accent3">
                        <a:lumMod val="40000"/>
                        <a:lumOff val="60000"/>
                      </a:schemeClr>
                    </a:solidFill>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2400"/>
                        <a:t>Late rebleed</a:t>
                      </a:r>
                      <a:endParaRPr lang="en-US" sz="2400">
                        <a:latin typeface="Calibri"/>
                        <a:ea typeface="Calibri"/>
                        <a:cs typeface="Times New Roman"/>
                      </a:endParaRPr>
                    </a:p>
                  </a:txBody>
                  <a:tcPr marL="68580" marR="68580" marT="0" marB="0">
                    <a:solidFill>
                      <a:schemeClr val="accent3">
                        <a:lumMod val="40000"/>
                        <a:lumOff val="60000"/>
                      </a:schemeClr>
                    </a:solidFill>
                  </a:tcPr>
                </a:tc>
                <a:tc>
                  <a:txBody>
                    <a:bodyPr/>
                    <a:lstStyle/>
                    <a:p>
                      <a:pPr marL="0" marR="0">
                        <a:lnSpc>
                          <a:spcPct val="115000"/>
                        </a:lnSpc>
                        <a:spcBef>
                          <a:spcPts val="0"/>
                        </a:spcBef>
                        <a:spcAft>
                          <a:spcPts val="0"/>
                        </a:spcAft>
                      </a:pPr>
                      <a:r>
                        <a:rPr lang="en-US" sz="2400" dirty="0"/>
                        <a:t>After 42 d</a:t>
                      </a:r>
                      <a:endParaRPr lang="en-US" sz="2400" dirty="0">
                        <a:latin typeface="Calibri"/>
                        <a:ea typeface="Calibri"/>
                        <a:cs typeface="Times New Roman"/>
                      </a:endParaRPr>
                    </a:p>
                  </a:txBody>
                  <a:tcPr marL="68580" marR="68580" marT="0" marB="0">
                    <a:solidFill>
                      <a:schemeClr val="accent3">
                        <a:lumMod val="40000"/>
                        <a:lumOff val="60000"/>
                      </a:schemeClr>
                    </a:solidFill>
                  </a:tcPr>
                </a:tc>
              </a:tr>
            </a:tbl>
          </a:graphicData>
        </a:graphic>
      </p:graphicFrame>
      <p:pic>
        <p:nvPicPr>
          <p:cNvPr id="45060"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1447800" y="228600"/>
            <a:ext cx="5943600" cy="685800"/>
          </a:xfrm>
        </p:spPr>
        <p:txBody>
          <a:bodyPr>
            <a:normAutofit fontScale="90000"/>
          </a:bodyPr>
          <a:lstStyle/>
          <a:p>
            <a:r>
              <a:rPr lang="en-US" sz="4000" b="1" dirty="0" smtClean="0">
                <a:solidFill>
                  <a:srgbClr val="C00000"/>
                </a:solidFill>
                <a:latin typeface="Calibri" pitchFamily="34" charset="0"/>
              </a:rPr>
              <a:t>Control of AVB</a:t>
            </a:r>
          </a:p>
        </p:txBody>
      </p:sp>
      <p:sp>
        <p:nvSpPr>
          <p:cNvPr id="46083" name="Content Placeholder 4"/>
          <p:cNvSpPr>
            <a:spLocks noGrp="1"/>
          </p:cNvSpPr>
          <p:nvPr>
            <p:ph idx="1"/>
          </p:nvPr>
        </p:nvSpPr>
        <p:spPr>
          <a:xfrm>
            <a:off x="949325" y="1981200"/>
            <a:ext cx="7086600" cy="2895600"/>
          </a:xfrm>
        </p:spPr>
        <p:txBody>
          <a:bodyPr>
            <a:normAutofit fontScale="92500" lnSpcReduction="10000"/>
          </a:bodyPr>
          <a:lstStyle/>
          <a:p>
            <a:r>
              <a:rPr lang="en-US" smtClean="0">
                <a:solidFill>
                  <a:schemeClr val="tx1"/>
                </a:solidFill>
                <a:latin typeface="Calibri" pitchFamily="34" charset="0"/>
              </a:rPr>
              <a:t>Cessation of bleeding with hemodynamic stability for 24 hr after therapy.</a:t>
            </a:r>
          </a:p>
          <a:p>
            <a:endParaRPr lang="en-US" smtClean="0">
              <a:solidFill>
                <a:schemeClr val="tx1"/>
              </a:solidFill>
              <a:latin typeface="Calibri" pitchFamily="34" charset="0"/>
            </a:endParaRPr>
          </a:p>
          <a:p>
            <a:r>
              <a:rPr lang="en-US" smtClean="0">
                <a:solidFill>
                  <a:schemeClr val="tx1"/>
                </a:solidFill>
                <a:latin typeface="Calibri" pitchFamily="34" charset="0"/>
              </a:rPr>
              <a:t>In patients with active bleeding at endoscopy, cessation of bleeding should be confirmed at the end of the procedure</a:t>
            </a:r>
          </a:p>
          <a:p>
            <a:endParaRPr lang="en-US" smtClean="0">
              <a:solidFill>
                <a:schemeClr val="tx1"/>
              </a:solidFill>
              <a:latin typeface="Calibri" pitchFamily="34" charset="0"/>
            </a:endParaRPr>
          </a:p>
        </p:txBody>
      </p:sp>
      <p:pic>
        <p:nvPicPr>
          <p:cNvPr id="46084" name="Picture 3" descr="APASL Logo.GIF"/>
          <p:cNvPicPr>
            <a:picLocks noChangeAspect="1"/>
          </p:cNvPicPr>
          <p:nvPr/>
        </p:nvPicPr>
        <p:blipFill>
          <a:blip r:embed="rId3" cstate="print"/>
          <a:srcRect/>
          <a:stretch>
            <a:fillRect/>
          </a:stretch>
        </p:blipFill>
        <p:spPr bwMode="auto">
          <a:xfrm>
            <a:off x="8391525" y="0"/>
            <a:ext cx="752475" cy="762000"/>
          </a:xfrm>
          <a:prstGeom prst="rect">
            <a:avLst/>
          </a:prstGeom>
          <a:noFill/>
          <a:ln w="9525">
            <a:noFill/>
            <a:miter lim="800000"/>
            <a:headEnd/>
            <a:tailEnd/>
          </a:ln>
        </p:spPr>
      </p:pic>
      <p:pic>
        <p:nvPicPr>
          <p:cNvPr id="46085"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1828800" y="0"/>
            <a:ext cx="6324600" cy="1143000"/>
          </a:xfrm>
        </p:spPr>
        <p:txBody>
          <a:bodyPr/>
          <a:lstStyle/>
          <a:p>
            <a:r>
              <a:rPr lang="en-US" sz="4000" b="1" dirty="0" smtClean="0">
                <a:solidFill>
                  <a:srgbClr val="C00000"/>
                </a:solidFill>
                <a:latin typeface="Calibri" pitchFamily="34" charset="0"/>
              </a:rPr>
              <a:t>Failure to control of AVB</a:t>
            </a:r>
          </a:p>
        </p:txBody>
      </p:sp>
      <p:sp>
        <p:nvSpPr>
          <p:cNvPr id="5" name="Content Placeholder 4"/>
          <p:cNvSpPr>
            <a:spLocks noGrp="1"/>
          </p:cNvSpPr>
          <p:nvPr>
            <p:ph idx="1"/>
          </p:nvPr>
        </p:nvSpPr>
        <p:spPr>
          <a:xfrm>
            <a:off x="685800" y="1143000"/>
            <a:ext cx="8229600" cy="5303838"/>
          </a:xfrm>
        </p:spPr>
        <p:txBody>
          <a:bodyPr>
            <a:normAutofit fontScale="92500" lnSpcReduction="10000"/>
          </a:bodyPr>
          <a:lstStyle/>
          <a:p>
            <a:pPr>
              <a:defRPr/>
            </a:pPr>
            <a:r>
              <a:rPr lang="en-US" dirty="0" smtClean="0">
                <a:solidFill>
                  <a:schemeClr val="tx1"/>
                </a:solidFill>
                <a:latin typeface="Calibri" pitchFamily="34" charset="0"/>
              </a:rPr>
              <a:t>Any of the following events, whichever occurs first, within 48 hr from t0 combination therapy is instituted:</a:t>
            </a:r>
          </a:p>
          <a:p>
            <a:pPr lvl="1">
              <a:defRPr/>
            </a:pPr>
            <a:r>
              <a:rPr lang="en-US" dirty="0" smtClean="0">
                <a:solidFill>
                  <a:schemeClr val="tx1"/>
                </a:solidFill>
                <a:latin typeface="Calibri" pitchFamily="34" charset="0"/>
              </a:rPr>
              <a:t>Fresh hematemesis after 2 hr of drugs + EVL </a:t>
            </a:r>
          </a:p>
          <a:p>
            <a:pPr lvl="1">
              <a:defRPr/>
            </a:pPr>
            <a:r>
              <a:rPr lang="en-US" dirty="0" smtClean="0">
                <a:solidFill>
                  <a:schemeClr val="tx1"/>
                </a:solidFill>
                <a:latin typeface="Calibri" pitchFamily="34" charset="0"/>
              </a:rPr>
              <a:t>&gt;2 g drop in </a:t>
            </a:r>
            <a:r>
              <a:rPr lang="en-US" dirty="0" err="1" smtClean="0">
                <a:solidFill>
                  <a:schemeClr val="tx1"/>
                </a:solidFill>
                <a:latin typeface="Calibri" pitchFamily="34" charset="0"/>
              </a:rPr>
              <a:t>Hb</a:t>
            </a:r>
            <a:r>
              <a:rPr lang="en-US" dirty="0" smtClean="0">
                <a:solidFill>
                  <a:schemeClr val="tx1"/>
                </a:solidFill>
                <a:latin typeface="Calibri" pitchFamily="34" charset="0"/>
              </a:rPr>
              <a:t> (6% drop in </a:t>
            </a:r>
            <a:r>
              <a:rPr lang="en-US" dirty="0" err="1" smtClean="0">
                <a:solidFill>
                  <a:schemeClr val="tx1"/>
                </a:solidFill>
                <a:latin typeface="Calibri" pitchFamily="34" charset="0"/>
              </a:rPr>
              <a:t>Hct</a:t>
            </a:r>
            <a:r>
              <a:rPr lang="en-US" dirty="0" smtClean="0">
                <a:solidFill>
                  <a:schemeClr val="tx1"/>
                </a:solidFill>
                <a:latin typeface="Calibri" pitchFamily="34" charset="0"/>
              </a:rPr>
              <a:t>) if no transfusion is administered </a:t>
            </a:r>
          </a:p>
          <a:p>
            <a:pPr lvl="1">
              <a:defRPr/>
            </a:pPr>
            <a:r>
              <a:rPr lang="en-US" dirty="0" smtClean="0">
                <a:solidFill>
                  <a:schemeClr val="tx1"/>
                </a:solidFill>
                <a:latin typeface="Calibri" pitchFamily="34" charset="0"/>
              </a:rPr>
              <a:t>Increase in heart rate and decrease of systolic BP with adequate infusion</a:t>
            </a:r>
          </a:p>
          <a:p>
            <a:pPr lvl="1">
              <a:defRPr/>
            </a:pPr>
            <a:r>
              <a:rPr lang="en-US" dirty="0" smtClean="0">
                <a:solidFill>
                  <a:schemeClr val="tx1"/>
                </a:solidFill>
                <a:latin typeface="Calibri" pitchFamily="34" charset="0"/>
              </a:rPr>
              <a:t>Death</a:t>
            </a:r>
          </a:p>
          <a:p>
            <a:pPr>
              <a:defRPr/>
            </a:pPr>
            <a:endParaRPr lang="en-US" dirty="0" smtClean="0">
              <a:solidFill>
                <a:schemeClr val="tx1"/>
              </a:solidFill>
              <a:latin typeface="Calibri" pitchFamily="34" charset="0"/>
            </a:endParaRPr>
          </a:p>
          <a:p>
            <a:pPr>
              <a:buFont typeface="Wingdings" pitchFamily="2" charset="2"/>
              <a:buNone/>
              <a:defRPr/>
            </a:pPr>
            <a:r>
              <a:rPr lang="en-US" dirty="0" smtClean="0">
                <a:solidFill>
                  <a:schemeClr val="tx1"/>
                </a:solidFill>
                <a:latin typeface="Calibri" pitchFamily="34" charset="0"/>
              </a:rPr>
              <a:t>	</a:t>
            </a:r>
            <a:r>
              <a:rPr lang="en-US" i="1" dirty="0" smtClean="0">
                <a:solidFill>
                  <a:srgbClr val="0070C0"/>
                </a:solidFill>
                <a:latin typeface="Calibri" pitchFamily="34" charset="0"/>
              </a:rPr>
              <a:t>(Note: The first three criteria would require modification of therapy)</a:t>
            </a:r>
          </a:p>
          <a:p>
            <a:pPr>
              <a:defRPr/>
            </a:pPr>
            <a:endParaRPr lang="en-US" dirty="0">
              <a:solidFill>
                <a:schemeClr val="tx1"/>
              </a:solidFill>
              <a:latin typeface="Calibri" pitchFamily="34" charset="0"/>
            </a:endParaRPr>
          </a:p>
        </p:txBody>
      </p:sp>
      <p:pic>
        <p:nvPicPr>
          <p:cNvPr id="47108" name="Picture 3" descr="APASL Logo.GIF"/>
          <p:cNvPicPr>
            <a:picLocks noChangeAspect="1"/>
          </p:cNvPicPr>
          <p:nvPr/>
        </p:nvPicPr>
        <p:blipFill>
          <a:blip r:embed="rId3" cstate="print"/>
          <a:srcRect/>
          <a:stretch>
            <a:fillRect/>
          </a:stretch>
        </p:blipFill>
        <p:spPr bwMode="auto">
          <a:xfrm>
            <a:off x="8391525" y="0"/>
            <a:ext cx="752475" cy="762000"/>
          </a:xfrm>
          <a:prstGeom prst="rect">
            <a:avLst/>
          </a:prstGeom>
          <a:noFill/>
          <a:ln w="9525">
            <a:noFill/>
            <a:miter lim="800000"/>
            <a:headEnd/>
            <a:tailEnd/>
          </a:ln>
        </p:spPr>
      </p:pic>
      <p:pic>
        <p:nvPicPr>
          <p:cNvPr id="47109"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a:xfrm>
            <a:off x="762000" y="0"/>
            <a:ext cx="7620000" cy="1143000"/>
          </a:xfrm>
        </p:spPr>
        <p:txBody>
          <a:bodyPr>
            <a:noAutofit/>
          </a:bodyPr>
          <a:lstStyle/>
          <a:p>
            <a:r>
              <a:rPr lang="en-US" sz="3600" b="1" dirty="0" smtClean="0">
                <a:solidFill>
                  <a:srgbClr val="C00000"/>
                </a:solidFill>
                <a:latin typeface="Calibri" pitchFamily="34" charset="0"/>
              </a:rPr>
              <a:t>Resuscitation </a:t>
            </a:r>
            <a:br>
              <a:rPr lang="en-US" sz="3600" b="1" dirty="0" smtClean="0">
                <a:solidFill>
                  <a:srgbClr val="C00000"/>
                </a:solidFill>
                <a:latin typeface="Calibri" pitchFamily="34" charset="0"/>
              </a:rPr>
            </a:br>
            <a:r>
              <a:rPr lang="en-US" sz="3600" b="1" dirty="0" smtClean="0">
                <a:solidFill>
                  <a:srgbClr val="C00000"/>
                </a:solidFill>
                <a:latin typeface="Calibri" pitchFamily="34" charset="0"/>
              </a:rPr>
              <a:t>Fluid volume replacement</a:t>
            </a:r>
          </a:p>
        </p:txBody>
      </p:sp>
      <p:sp>
        <p:nvSpPr>
          <p:cNvPr id="48131" name="Content Placeholder 4"/>
          <p:cNvSpPr>
            <a:spLocks noGrp="1"/>
          </p:cNvSpPr>
          <p:nvPr>
            <p:ph idx="1"/>
          </p:nvPr>
        </p:nvSpPr>
        <p:spPr>
          <a:xfrm>
            <a:off x="1800225" y="2057400"/>
            <a:ext cx="5943600" cy="3505200"/>
          </a:xfrm>
        </p:spPr>
        <p:txBody>
          <a:bodyPr>
            <a:normAutofit lnSpcReduction="10000"/>
          </a:bodyPr>
          <a:lstStyle/>
          <a:p>
            <a:r>
              <a:rPr lang="en-US" smtClean="0">
                <a:solidFill>
                  <a:schemeClr val="tx1"/>
                </a:solidFill>
                <a:latin typeface="Calibri" pitchFamily="34" charset="0"/>
              </a:rPr>
              <a:t>Colloids, Crystalloids avoided particularly saline, give glucose </a:t>
            </a:r>
          </a:p>
          <a:p>
            <a:r>
              <a:rPr lang="en-US" smtClean="0">
                <a:solidFill>
                  <a:schemeClr val="tx1"/>
                </a:solidFill>
                <a:latin typeface="Calibri" pitchFamily="34" charset="0"/>
              </a:rPr>
              <a:t>Volume to maintain:</a:t>
            </a:r>
          </a:p>
          <a:p>
            <a:pPr lvl="1"/>
            <a:r>
              <a:rPr lang="en-US" smtClean="0">
                <a:solidFill>
                  <a:schemeClr val="tx1"/>
                </a:solidFill>
                <a:latin typeface="Calibri" pitchFamily="34" charset="0"/>
              </a:rPr>
              <a:t>BP of 90-100 mm Hg</a:t>
            </a:r>
          </a:p>
          <a:p>
            <a:pPr lvl="1"/>
            <a:r>
              <a:rPr lang="en-US" smtClean="0">
                <a:solidFill>
                  <a:schemeClr val="tx1"/>
                </a:solidFill>
                <a:latin typeface="Calibri" pitchFamily="34" charset="0"/>
              </a:rPr>
              <a:t>HR &lt;100 </a:t>
            </a:r>
          </a:p>
          <a:p>
            <a:pPr lvl="1"/>
            <a:r>
              <a:rPr lang="en-US" smtClean="0">
                <a:solidFill>
                  <a:schemeClr val="tx1"/>
                </a:solidFill>
                <a:latin typeface="Calibri" pitchFamily="34" charset="0"/>
              </a:rPr>
              <a:t>CVP 1-5 mm Hg</a:t>
            </a:r>
          </a:p>
          <a:p>
            <a:pPr lvl="1"/>
            <a:r>
              <a:rPr lang="en-US" smtClean="0">
                <a:solidFill>
                  <a:schemeClr val="tx1"/>
                </a:solidFill>
                <a:latin typeface="Calibri" pitchFamily="34" charset="0"/>
              </a:rPr>
              <a:t>Diuresis of 40 mL/h</a:t>
            </a:r>
          </a:p>
        </p:txBody>
      </p:sp>
      <p:pic>
        <p:nvPicPr>
          <p:cNvPr id="48132"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0" y="0"/>
            <a:ext cx="8686800" cy="1143000"/>
          </a:xfrm>
        </p:spPr>
        <p:txBody>
          <a:bodyPr/>
          <a:lstStyle/>
          <a:p>
            <a:r>
              <a:rPr lang="en-US" dirty="0" smtClean="0">
                <a:solidFill>
                  <a:srgbClr val="C00000"/>
                </a:solidFill>
                <a:latin typeface="Calibri" pitchFamily="34" charset="0"/>
              </a:rPr>
              <a:t>Blood volume restitution</a:t>
            </a:r>
          </a:p>
        </p:txBody>
      </p:sp>
      <p:sp>
        <p:nvSpPr>
          <p:cNvPr id="49155" name="Content Placeholder 4"/>
          <p:cNvSpPr>
            <a:spLocks noGrp="1"/>
          </p:cNvSpPr>
          <p:nvPr>
            <p:ph idx="1"/>
          </p:nvPr>
        </p:nvSpPr>
        <p:spPr>
          <a:xfrm>
            <a:off x="838200" y="1219200"/>
            <a:ext cx="7924800" cy="4572000"/>
          </a:xfrm>
        </p:spPr>
        <p:txBody>
          <a:bodyPr/>
          <a:lstStyle/>
          <a:p>
            <a:r>
              <a:rPr lang="en-US" smtClean="0">
                <a:solidFill>
                  <a:schemeClr val="tx1"/>
                </a:solidFill>
                <a:latin typeface="Calibri" pitchFamily="34" charset="0"/>
              </a:rPr>
              <a:t>Blood, to maintain:</a:t>
            </a:r>
          </a:p>
          <a:p>
            <a:pPr lvl="1"/>
            <a:r>
              <a:rPr lang="en-US" smtClean="0">
                <a:solidFill>
                  <a:schemeClr val="tx1"/>
                </a:solidFill>
                <a:latin typeface="Calibri" pitchFamily="34" charset="0"/>
              </a:rPr>
              <a:t>Hb   7-8 g/dL</a:t>
            </a:r>
          </a:p>
          <a:p>
            <a:pPr lvl="1"/>
            <a:r>
              <a:rPr lang="en-US" smtClean="0">
                <a:solidFill>
                  <a:schemeClr val="tx1"/>
                </a:solidFill>
                <a:latin typeface="Calibri" pitchFamily="34" charset="0"/>
              </a:rPr>
              <a:t>HCt  21-24%</a:t>
            </a:r>
          </a:p>
          <a:p>
            <a:endParaRPr lang="en-US" smtClean="0">
              <a:solidFill>
                <a:schemeClr val="tx1"/>
              </a:solidFill>
              <a:latin typeface="Calibri" pitchFamily="34" charset="0"/>
            </a:endParaRPr>
          </a:p>
          <a:p>
            <a:pPr>
              <a:buFont typeface="Wingdings" pitchFamily="2" charset="2"/>
              <a:buNone/>
            </a:pPr>
            <a:endParaRPr lang="en-US" smtClean="0">
              <a:solidFill>
                <a:schemeClr val="tx1"/>
              </a:solidFill>
              <a:latin typeface="Calibri" pitchFamily="34" charset="0"/>
            </a:endParaRPr>
          </a:p>
          <a:p>
            <a:r>
              <a:rPr lang="en-US" smtClean="0">
                <a:solidFill>
                  <a:schemeClr val="tx1"/>
                </a:solidFill>
                <a:latin typeface="Calibri" pitchFamily="34" charset="0"/>
              </a:rPr>
              <a:t>PRBC</a:t>
            </a:r>
          </a:p>
        </p:txBody>
      </p:sp>
      <p:pic>
        <p:nvPicPr>
          <p:cNvPr id="49156"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0"/>
            <a:ext cx="8229600" cy="1143000"/>
          </a:xfrm>
        </p:spPr>
        <p:txBody>
          <a:bodyPr/>
          <a:lstStyle/>
          <a:p>
            <a:r>
              <a:rPr lang="en-IN" sz="2800" b="1" dirty="0" smtClean="0">
                <a:solidFill>
                  <a:srgbClr val="C00000"/>
                </a:solidFill>
              </a:rPr>
              <a:t>Infections in AVB can perpetuate bleeding </a:t>
            </a:r>
          </a:p>
        </p:txBody>
      </p:sp>
      <p:pic>
        <p:nvPicPr>
          <p:cNvPr id="50179" name="Picture 2"/>
          <p:cNvPicPr>
            <a:picLocks noChangeAspect="1" noChangeArrowheads="1"/>
          </p:cNvPicPr>
          <p:nvPr/>
        </p:nvPicPr>
        <p:blipFill>
          <a:blip r:embed="rId3" cstate="print"/>
          <a:srcRect/>
          <a:stretch>
            <a:fillRect/>
          </a:stretch>
        </p:blipFill>
        <p:spPr bwMode="auto">
          <a:xfrm>
            <a:off x="684213" y="1066800"/>
            <a:ext cx="7920037" cy="5634038"/>
          </a:xfrm>
          <a:prstGeom prst="rect">
            <a:avLst/>
          </a:prstGeom>
          <a:noFill/>
          <a:ln w="9525">
            <a:noFill/>
            <a:miter lim="800000"/>
            <a:headEnd/>
            <a:tailEnd/>
          </a:ln>
        </p:spPr>
      </p:pic>
      <p:sp>
        <p:nvSpPr>
          <p:cNvPr id="50180" name="Rectangle 4"/>
          <p:cNvSpPr>
            <a:spLocks noChangeArrowheads="1"/>
          </p:cNvSpPr>
          <p:nvPr/>
        </p:nvSpPr>
        <p:spPr bwMode="auto">
          <a:xfrm>
            <a:off x="4572000" y="0"/>
            <a:ext cx="4273550" cy="369888"/>
          </a:xfrm>
          <a:prstGeom prst="rect">
            <a:avLst/>
          </a:prstGeom>
          <a:noFill/>
          <a:ln w="9525">
            <a:noFill/>
            <a:miter lim="800000"/>
            <a:headEnd/>
            <a:tailEnd/>
          </a:ln>
        </p:spPr>
        <p:txBody>
          <a:bodyPr wrap="none">
            <a:spAutoFit/>
          </a:bodyPr>
          <a:lstStyle/>
          <a:p>
            <a:r>
              <a:rPr lang="en-IN"/>
              <a:t>Semin Respir Crit Care Med 2012;33:46–54.</a:t>
            </a:r>
          </a:p>
        </p:txBody>
      </p:sp>
      <p:pic>
        <p:nvPicPr>
          <p:cNvPr id="50181"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1600200" y="0"/>
            <a:ext cx="5943600" cy="1143000"/>
          </a:xfrm>
        </p:spPr>
        <p:txBody>
          <a:bodyPr/>
          <a:lstStyle/>
          <a:p>
            <a:r>
              <a:rPr lang="en-US" b="1" dirty="0" smtClean="0">
                <a:solidFill>
                  <a:srgbClr val="C00000"/>
                </a:solidFill>
                <a:latin typeface="Calibri" pitchFamily="34" charset="0"/>
              </a:rPr>
              <a:t>Antibiotics in AVB</a:t>
            </a:r>
          </a:p>
        </p:txBody>
      </p:sp>
      <p:sp>
        <p:nvSpPr>
          <p:cNvPr id="51203" name="Content Placeholder 4"/>
          <p:cNvSpPr>
            <a:spLocks noGrp="1"/>
          </p:cNvSpPr>
          <p:nvPr>
            <p:ph idx="1"/>
          </p:nvPr>
        </p:nvSpPr>
        <p:spPr>
          <a:xfrm>
            <a:off x="914400" y="1752600"/>
            <a:ext cx="8229600" cy="2027238"/>
          </a:xfrm>
        </p:spPr>
        <p:txBody>
          <a:bodyPr/>
          <a:lstStyle/>
          <a:p>
            <a:r>
              <a:rPr lang="en-US" smtClean="0">
                <a:solidFill>
                  <a:schemeClr val="tx1"/>
                </a:solidFill>
                <a:latin typeface="Calibri" pitchFamily="34" charset="0"/>
              </a:rPr>
              <a:t>IV ceftriaxone (2-4 g/day) </a:t>
            </a:r>
          </a:p>
          <a:p>
            <a:pPr>
              <a:buFont typeface="Wingdings" pitchFamily="2" charset="2"/>
              <a:buNone/>
            </a:pPr>
            <a:r>
              <a:rPr lang="en-US" smtClean="0">
                <a:solidFill>
                  <a:schemeClr val="tx1"/>
                </a:solidFill>
                <a:latin typeface="Calibri" pitchFamily="34" charset="0"/>
              </a:rPr>
              <a:t>      -  decreases bacterial infections </a:t>
            </a:r>
          </a:p>
          <a:p>
            <a:pPr>
              <a:buFont typeface="Wingdings" pitchFamily="2" charset="2"/>
              <a:buNone/>
            </a:pPr>
            <a:r>
              <a:rPr lang="en-US" smtClean="0">
                <a:solidFill>
                  <a:schemeClr val="tx1"/>
                </a:solidFill>
                <a:latin typeface="Calibri" pitchFamily="34" charset="0"/>
              </a:rPr>
              <a:t>       - increases survival </a:t>
            </a:r>
          </a:p>
          <a:p>
            <a:pPr>
              <a:buFont typeface="Wingdings" pitchFamily="2" charset="2"/>
              <a:buNone/>
            </a:pPr>
            <a:endParaRPr lang="en-US" i="1" smtClean="0">
              <a:solidFill>
                <a:schemeClr val="tx1"/>
              </a:solidFill>
              <a:latin typeface="Calibri" pitchFamily="34" charset="0"/>
            </a:endParaRPr>
          </a:p>
          <a:p>
            <a:pPr>
              <a:buFont typeface="Wingdings" pitchFamily="2" charset="2"/>
              <a:buNone/>
            </a:pPr>
            <a:endParaRPr lang="en-US" smtClean="0">
              <a:solidFill>
                <a:schemeClr val="tx1"/>
              </a:solidFill>
              <a:latin typeface="Calibri" pitchFamily="34" charset="0"/>
            </a:endParaRPr>
          </a:p>
        </p:txBody>
      </p:sp>
      <p:pic>
        <p:nvPicPr>
          <p:cNvPr id="51204"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noAutofit/>
          </a:bodyPr>
          <a:lstStyle/>
          <a:p>
            <a:pPr>
              <a:defRPr/>
            </a:pPr>
            <a:r>
              <a:rPr lang="en-US" sz="3200" b="1" dirty="0" smtClean="0">
                <a:solidFill>
                  <a:srgbClr val="C00000"/>
                </a:solidFill>
                <a:latin typeface="Calibri" pitchFamily="34" charset="0"/>
              </a:rPr>
              <a:t>Management of coagulopathy and thrombocytopenia</a:t>
            </a:r>
            <a:endParaRPr lang="en-US" sz="3200" b="1" dirty="0">
              <a:solidFill>
                <a:srgbClr val="C00000"/>
              </a:solidFill>
              <a:latin typeface="Calibri" pitchFamily="34" charset="0"/>
            </a:endParaRPr>
          </a:p>
        </p:txBody>
      </p:sp>
      <p:sp>
        <p:nvSpPr>
          <p:cNvPr id="52227" name="Content Placeholder 4"/>
          <p:cNvSpPr>
            <a:spLocks noGrp="1"/>
          </p:cNvSpPr>
          <p:nvPr>
            <p:ph idx="1"/>
          </p:nvPr>
        </p:nvSpPr>
        <p:spPr>
          <a:xfrm>
            <a:off x="533400" y="1905000"/>
            <a:ext cx="8382000" cy="1341438"/>
          </a:xfrm>
        </p:spPr>
        <p:txBody>
          <a:bodyPr/>
          <a:lstStyle/>
          <a:p>
            <a:r>
              <a:rPr lang="en-US" smtClean="0">
                <a:solidFill>
                  <a:schemeClr val="tx1"/>
                </a:solidFill>
                <a:latin typeface="Calibri" pitchFamily="34" charset="0"/>
              </a:rPr>
              <a:t>No benefit of recombinant activated factor VII (rFVIIa) in cirrhotic patients with AVB</a:t>
            </a:r>
          </a:p>
        </p:txBody>
      </p:sp>
      <p:pic>
        <p:nvPicPr>
          <p:cNvPr id="52228"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solidFill>
                  <a:srgbClr val="C00000"/>
                </a:solidFill>
                <a:latin typeface="Calibri" pitchFamily="34" charset="0"/>
              </a:rPr>
              <a:t>Topics</a:t>
            </a:r>
          </a:p>
        </p:txBody>
      </p:sp>
      <p:sp>
        <p:nvSpPr>
          <p:cNvPr id="20483" name="Content Placeholder 2"/>
          <p:cNvSpPr>
            <a:spLocks noGrp="1"/>
          </p:cNvSpPr>
          <p:nvPr>
            <p:ph idx="1"/>
          </p:nvPr>
        </p:nvSpPr>
        <p:spPr>
          <a:xfrm>
            <a:off x="552450" y="1905000"/>
            <a:ext cx="8001000" cy="3170238"/>
          </a:xfrm>
        </p:spPr>
        <p:txBody>
          <a:bodyPr>
            <a:normAutofit fontScale="77500" lnSpcReduction="20000"/>
          </a:bodyPr>
          <a:lstStyle/>
          <a:p>
            <a:pPr>
              <a:defRPr/>
            </a:pPr>
            <a:r>
              <a:rPr lang="en-US" dirty="0" smtClean="0">
                <a:latin typeface="Calibri" pitchFamily="34" charset="0"/>
              </a:rPr>
              <a:t>Definitions</a:t>
            </a:r>
          </a:p>
          <a:p>
            <a:pPr>
              <a:defRPr/>
            </a:pPr>
            <a:r>
              <a:rPr lang="en-US" dirty="0" smtClean="0">
                <a:latin typeface="Calibri" pitchFamily="34" charset="0"/>
              </a:rPr>
              <a:t>Diagnosis, Evaluation, Severity Assessment</a:t>
            </a:r>
          </a:p>
          <a:p>
            <a:pPr>
              <a:defRPr/>
            </a:pPr>
            <a:r>
              <a:rPr lang="en-US" dirty="0" smtClean="0">
                <a:latin typeface="Calibri" pitchFamily="34" charset="0"/>
              </a:rPr>
              <a:t>Initial Management &amp; Monitoring</a:t>
            </a:r>
          </a:p>
          <a:p>
            <a:pPr>
              <a:defRPr/>
            </a:pPr>
            <a:r>
              <a:rPr lang="en-US" dirty="0" smtClean="0">
                <a:solidFill>
                  <a:schemeClr val="bg1">
                    <a:lumMod val="50000"/>
                  </a:schemeClr>
                </a:solidFill>
                <a:latin typeface="Calibri" pitchFamily="34" charset="0"/>
              </a:rPr>
              <a:t>Role of Endoscopy</a:t>
            </a:r>
          </a:p>
          <a:p>
            <a:pPr>
              <a:defRPr/>
            </a:pPr>
            <a:r>
              <a:rPr lang="en-US" dirty="0" smtClean="0">
                <a:solidFill>
                  <a:schemeClr val="bg1">
                    <a:lumMod val="50000"/>
                  </a:schemeClr>
                </a:solidFill>
                <a:latin typeface="Calibri" pitchFamily="34" charset="0"/>
              </a:rPr>
              <a:t>Rescue Therapies</a:t>
            </a:r>
          </a:p>
          <a:p>
            <a:pPr lvl="1">
              <a:defRPr/>
            </a:pPr>
            <a:r>
              <a:rPr lang="en-US" dirty="0" smtClean="0">
                <a:solidFill>
                  <a:schemeClr val="bg1">
                    <a:lumMod val="50000"/>
                  </a:schemeClr>
                </a:solidFill>
                <a:latin typeface="Calibri" pitchFamily="34" charset="0"/>
              </a:rPr>
              <a:t>TIPS</a:t>
            </a:r>
          </a:p>
          <a:p>
            <a:pPr lvl="1">
              <a:defRPr/>
            </a:pPr>
            <a:r>
              <a:rPr lang="en-US" dirty="0" err="1" smtClean="0">
                <a:solidFill>
                  <a:schemeClr val="bg1">
                    <a:lumMod val="50000"/>
                  </a:schemeClr>
                </a:solidFill>
                <a:latin typeface="Calibri" pitchFamily="34" charset="0"/>
              </a:rPr>
              <a:t>Danis</a:t>
            </a:r>
            <a:r>
              <a:rPr lang="en-US" dirty="0" smtClean="0">
                <a:solidFill>
                  <a:schemeClr val="bg1">
                    <a:lumMod val="50000"/>
                  </a:schemeClr>
                </a:solidFill>
                <a:latin typeface="Calibri" pitchFamily="34" charset="0"/>
              </a:rPr>
              <a:t> Ella Stent</a:t>
            </a:r>
          </a:p>
          <a:p>
            <a:pPr>
              <a:defRPr/>
            </a:pPr>
            <a:r>
              <a:rPr lang="en-US" dirty="0" smtClean="0">
                <a:solidFill>
                  <a:schemeClr val="bg1">
                    <a:lumMod val="50000"/>
                  </a:schemeClr>
                </a:solidFill>
                <a:latin typeface="Calibri" pitchFamily="34" charset="0"/>
              </a:rPr>
              <a:t>Gastric Variceal Bleeding</a:t>
            </a:r>
          </a:p>
          <a:p>
            <a:pPr>
              <a:buFont typeface="Wingdings" pitchFamily="2" charset="2"/>
              <a:buNone/>
              <a:defRPr/>
            </a:pPr>
            <a:endParaRPr lang="en-US" dirty="0" smtClean="0">
              <a:latin typeface="Calibri" pitchFamily="34" charset="0"/>
            </a:endParaRPr>
          </a:p>
        </p:txBody>
      </p:sp>
      <p:pic>
        <p:nvPicPr>
          <p:cNvPr id="43012" name="Picture 3" descr="APASL Logo.GIF"/>
          <p:cNvPicPr>
            <a:picLocks noChangeAspect="1"/>
          </p:cNvPicPr>
          <p:nvPr/>
        </p:nvPicPr>
        <p:blipFill>
          <a:blip r:embed="rId3" cstate="print"/>
          <a:srcRect/>
          <a:stretch>
            <a:fillRect/>
          </a:stretch>
        </p:blipFill>
        <p:spPr bwMode="auto">
          <a:xfrm>
            <a:off x="8391525" y="0"/>
            <a:ext cx="752475" cy="762000"/>
          </a:xfrm>
          <a:prstGeom prst="rect">
            <a:avLst/>
          </a:prstGeom>
          <a:noFill/>
          <a:ln w="9525">
            <a:noFill/>
            <a:miter lim="800000"/>
            <a:headEnd/>
            <a:tailEnd/>
          </a:ln>
        </p:spPr>
      </p:pic>
      <p:pic>
        <p:nvPicPr>
          <p:cNvPr id="43013"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WINDOWS.000\Desktop\1.jpg"/>
          <p:cNvPicPr>
            <a:picLocks noChangeAspect="1" noChangeArrowheads="1"/>
          </p:cNvPicPr>
          <p:nvPr/>
        </p:nvPicPr>
        <p:blipFill>
          <a:blip r:embed="rId3" cstate="print"/>
          <a:srcRect/>
          <a:stretch>
            <a:fillRect/>
          </a:stretch>
        </p:blipFill>
        <p:spPr bwMode="auto">
          <a:xfrm>
            <a:off x="0" y="1727200"/>
            <a:ext cx="9144000" cy="4292600"/>
          </a:xfrm>
          <a:prstGeom prst="rect">
            <a:avLst/>
          </a:prstGeom>
          <a:noFill/>
          <a:ln w="9525">
            <a:noFill/>
            <a:miter lim="800000"/>
            <a:headEnd/>
            <a:tailEnd/>
          </a:ln>
        </p:spPr>
      </p:pic>
      <p:sp>
        <p:nvSpPr>
          <p:cNvPr id="36867" name="Rectangle 3"/>
          <p:cNvSpPr>
            <a:spLocks noChangeArrowheads="1"/>
          </p:cNvSpPr>
          <p:nvPr/>
        </p:nvSpPr>
        <p:spPr bwMode="auto">
          <a:xfrm>
            <a:off x="1752600" y="304800"/>
            <a:ext cx="6310313" cy="584200"/>
          </a:xfrm>
          <a:prstGeom prst="rect">
            <a:avLst/>
          </a:prstGeom>
          <a:noFill/>
          <a:ln w="9525">
            <a:noFill/>
            <a:miter lim="800000"/>
            <a:headEnd/>
            <a:tailEnd/>
          </a:ln>
        </p:spPr>
        <p:txBody>
          <a:bodyPr wrap="none">
            <a:spAutoFit/>
          </a:bodyPr>
          <a:lstStyle/>
          <a:p>
            <a:r>
              <a:rPr lang="en-US" sz="3200" b="1">
                <a:solidFill>
                  <a:srgbClr val="C00000"/>
                </a:solidFill>
              </a:rPr>
              <a:t>43 y old man with hemetemesis</a:t>
            </a:r>
          </a:p>
        </p:txBody>
      </p:sp>
      <p:pic>
        <p:nvPicPr>
          <p:cNvPr id="36868" name="Picture 16" descr="http://www.ilbs.in/contact/images/logo-ilbs19.jpg"/>
          <p:cNvPicPr>
            <a:picLocks noChangeAspect="1" noChangeArrowheads="1"/>
          </p:cNvPicPr>
          <p:nvPr/>
        </p:nvPicPr>
        <p:blipFill>
          <a:blip r:embed="rId4" r:link="rId5"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2813050" y="1922463"/>
            <a:ext cx="5492750" cy="1016305"/>
          </a:xfrm>
          <a:prstGeom prst="rect">
            <a:avLst/>
          </a:prstGeom>
          <a:noFill/>
          <a:ln w="12700">
            <a:noFill/>
            <a:miter lim="800000"/>
            <a:headEnd/>
            <a:tailEnd/>
          </a:ln>
        </p:spPr>
        <p:txBody>
          <a:bodyPr wrap="square" lIns="92075" tIns="46038" rIns="92075" bIns="46038">
            <a:spAutoFit/>
          </a:bodyPr>
          <a:lstStyle/>
          <a:p>
            <a:pPr marL="457200" indent="-457200" defTabSz="762000"/>
            <a:r>
              <a:rPr lang="en-US" sz="2000" b="1" i="1" dirty="0"/>
              <a:t> </a:t>
            </a:r>
            <a:r>
              <a:rPr lang="en-US" sz="2000" b="1" i="1" dirty="0">
                <a:solidFill>
                  <a:srgbClr val="FF0000"/>
                </a:solidFill>
              </a:rPr>
              <a:t>“</a:t>
            </a:r>
            <a:r>
              <a:rPr lang="en-US" sz="2000" b="1" dirty="0">
                <a:solidFill>
                  <a:srgbClr val="FF0000"/>
                </a:solidFill>
              </a:rPr>
              <a:t>Door to Needle” Time  </a:t>
            </a:r>
            <a:r>
              <a:rPr lang="en-US" sz="2000" b="1" dirty="0">
                <a:solidFill>
                  <a:srgbClr val="0070C0"/>
                </a:solidFill>
              </a:rPr>
              <a:t>&lt;30 min</a:t>
            </a:r>
          </a:p>
          <a:p>
            <a:pPr marL="457200" indent="-457200" defTabSz="762000"/>
            <a:r>
              <a:rPr lang="en-US" b="1" dirty="0"/>
              <a:t>  - </a:t>
            </a:r>
            <a:r>
              <a:rPr lang="en-US" sz="2000" b="1" dirty="0" err="1"/>
              <a:t>Terlipressin</a:t>
            </a:r>
            <a:r>
              <a:rPr lang="en-US" sz="2000" b="1" dirty="0"/>
              <a:t>/ </a:t>
            </a:r>
            <a:r>
              <a:rPr lang="en-US" sz="2000" b="1" dirty="0" err="1" smtClean="0"/>
              <a:t>Somatostatin</a:t>
            </a:r>
            <a:r>
              <a:rPr lang="en-US" sz="2000" b="1" dirty="0" smtClean="0"/>
              <a:t> equally good</a:t>
            </a:r>
            <a:endParaRPr lang="en-US" sz="2000" b="1" dirty="0"/>
          </a:p>
          <a:p>
            <a:pPr marL="457200" indent="-457200" defTabSz="762000"/>
            <a:r>
              <a:rPr lang="en-US" sz="2000" b="1" dirty="0"/>
              <a:t>  </a:t>
            </a:r>
            <a:r>
              <a:rPr lang="en-US" b="1" dirty="0"/>
              <a:t>-</a:t>
            </a:r>
            <a:r>
              <a:rPr lang="en-US" sz="2000" b="1" dirty="0"/>
              <a:t> PPI, </a:t>
            </a:r>
            <a:r>
              <a:rPr lang="en-US" sz="2000" b="1" i="1" dirty="0"/>
              <a:t>Antibiotic</a:t>
            </a:r>
            <a:endParaRPr lang="en-US" b="1" i="1" dirty="0"/>
          </a:p>
        </p:txBody>
      </p:sp>
      <p:sp>
        <p:nvSpPr>
          <p:cNvPr id="53251" name="Rectangle 6"/>
          <p:cNvSpPr>
            <a:spLocks noChangeArrowheads="1"/>
          </p:cNvSpPr>
          <p:nvPr/>
        </p:nvSpPr>
        <p:spPr bwMode="auto">
          <a:xfrm>
            <a:off x="5122863" y="4657725"/>
            <a:ext cx="3419475" cy="647700"/>
          </a:xfrm>
          <a:prstGeom prst="rect">
            <a:avLst/>
          </a:prstGeom>
          <a:noFill/>
          <a:ln w="9525">
            <a:solidFill>
              <a:schemeClr val="tx1"/>
            </a:solidFill>
            <a:miter lim="800000"/>
            <a:headEnd/>
            <a:tailEnd/>
          </a:ln>
        </p:spPr>
        <p:txBody>
          <a:bodyPr lIns="92075" tIns="46038" rIns="92075" bIns="46038">
            <a:spAutoFit/>
          </a:bodyPr>
          <a:lstStyle/>
          <a:p>
            <a:pPr algn="ctr" defTabSz="762000"/>
            <a:r>
              <a:rPr lang="en-US" b="1" i="1"/>
              <a:t>Consider a second endoscopic Rx</a:t>
            </a:r>
          </a:p>
        </p:txBody>
      </p:sp>
      <p:sp>
        <p:nvSpPr>
          <p:cNvPr id="509959" name="Rectangle 7"/>
          <p:cNvSpPr>
            <a:spLocks noChangeArrowheads="1"/>
          </p:cNvSpPr>
          <p:nvPr/>
        </p:nvSpPr>
        <p:spPr bwMode="auto">
          <a:xfrm>
            <a:off x="762000" y="3352800"/>
            <a:ext cx="3155950" cy="647700"/>
          </a:xfrm>
          <a:prstGeom prst="rect">
            <a:avLst/>
          </a:prstGeom>
          <a:noFill/>
          <a:ln w="25400">
            <a:solidFill>
              <a:schemeClr val="tx1"/>
            </a:solidFill>
            <a:miter lim="800000"/>
            <a:headEnd/>
            <a:tailEnd/>
          </a:ln>
          <a:effectLst>
            <a:outerShdw algn="ctr" rotWithShape="0">
              <a:srgbClr val="000000"/>
            </a:outerShdw>
          </a:effectLst>
        </p:spPr>
        <p:txBody>
          <a:bodyPr lIns="92075" tIns="46038" rIns="92075" bIns="46038">
            <a:spAutoFit/>
          </a:bodyPr>
          <a:lstStyle/>
          <a:p>
            <a:pPr algn="ctr" defTabSz="762000">
              <a:defRPr/>
            </a:pPr>
            <a:r>
              <a:rPr lang="en-US" b="1" dirty="0">
                <a:solidFill>
                  <a:srgbClr val="FF0000"/>
                </a:solidFill>
                <a:latin typeface="Arial" pitchFamily="34" charset="0"/>
              </a:rPr>
              <a:t>“Door to Scope” Time</a:t>
            </a:r>
          </a:p>
          <a:p>
            <a:pPr algn="ctr" defTabSz="762000">
              <a:defRPr/>
            </a:pPr>
            <a:r>
              <a:rPr lang="en-US" b="1" dirty="0">
                <a:solidFill>
                  <a:srgbClr val="0070C0"/>
                </a:solidFill>
                <a:latin typeface="Arial" pitchFamily="34" charset="0"/>
              </a:rPr>
              <a:t>&lt;6 hr</a:t>
            </a:r>
          </a:p>
        </p:txBody>
      </p:sp>
      <p:sp>
        <p:nvSpPr>
          <p:cNvPr id="53253" name="Rectangle 8"/>
          <p:cNvSpPr>
            <a:spLocks noChangeArrowheads="1"/>
          </p:cNvSpPr>
          <p:nvPr/>
        </p:nvSpPr>
        <p:spPr bwMode="auto">
          <a:xfrm>
            <a:off x="1055688" y="4587875"/>
            <a:ext cx="2751137" cy="647700"/>
          </a:xfrm>
          <a:prstGeom prst="rect">
            <a:avLst/>
          </a:prstGeom>
          <a:noFill/>
          <a:ln w="9525">
            <a:solidFill>
              <a:schemeClr val="tx1"/>
            </a:solidFill>
            <a:miter lim="800000"/>
            <a:headEnd/>
            <a:tailEnd/>
          </a:ln>
        </p:spPr>
        <p:txBody>
          <a:bodyPr wrap="none" lIns="92075" tIns="46038" rIns="92075" bIns="46038">
            <a:spAutoFit/>
          </a:bodyPr>
          <a:lstStyle/>
          <a:p>
            <a:pPr algn="ctr" defTabSz="762000"/>
            <a:r>
              <a:rPr lang="en-US" b="1"/>
              <a:t>Persistent Bleeding OR</a:t>
            </a:r>
          </a:p>
          <a:p>
            <a:pPr algn="ctr" defTabSz="762000"/>
            <a:r>
              <a:rPr lang="en-US" b="1"/>
              <a:t>Early Rebleeding</a:t>
            </a:r>
          </a:p>
        </p:txBody>
      </p:sp>
      <p:sp>
        <p:nvSpPr>
          <p:cNvPr id="53254" name="Line 9"/>
          <p:cNvSpPr>
            <a:spLocks noChangeShapeType="1"/>
          </p:cNvSpPr>
          <p:nvPr/>
        </p:nvSpPr>
        <p:spPr bwMode="auto">
          <a:xfrm>
            <a:off x="4038600" y="4953000"/>
            <a:ext cx="811213" cy="0"/>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53255" name="Rectangle 10"/>
          <p:cNvSpPr>
            <a:spLocks noChangeArrowheads="1"/>
          </p:cNvSpPr>
          <p:nvPr/>
        </p:nvSpPr>
        <p:spPr bwMode="auto">
          <a:xfrm>
            <a:off x="5181600" y="5791200"/>
            <a:ext cx="3217863" cy="954750"/>
          </a:xfrm>
          <a:prstGeom prst="rect">
            <a:avLst/>
          </a:prstGeom>
          <a:noFill/>
          <a:ln w="9525">
            <a:solidFill>
              <a:schemeClr val="tx1"/>
            </a:solidFill>
            <a:miter lim="800000"/>
            <a:headEnd/>
            <a:tailEnd/>
          </a:ln>
        </p:spPr>
        <p:txBody>
          <a:bodyPr lIns="92075" tIns="46038" rIns="92075" bIns="46038">
            <a:spAutoFit/>
          </a:bodyPr>
          <a:lstStyle/>
          <a:p>
            <a:pPr algn="ctr"/>
            <a:r>
              <a:rPr lang="en-US" sz="2000" b="1" i="1" dirty="0">
                <a:solidFill>
                  <a:srgbClr val="C00000"/>
                </a:solidFill>
              </a:rPr>
              <a:t>Rescue Therapy </a:t>
            </a:r>
          </a:p>
          <a:p>
            <a:pPr algn="ctr"/>
            <a:r>
              <a:rPr lang="en-US" b="1" i="1" dirty="0"/>
              <a:t>(</a:t>
            </a:r>
            <a:r>
              <a:rPr lang="en-US" b="1" i="1" dirty="0">
                <a:solidFill>
                  <a:srgbClr val="FF0000"/>
                </a:solidFill>
              </a:rPr>
              <a:t>TIPS</a:t>
            </a:r>
            <a:r>
              <a:rPr lang="en-US" b="1" i="1" dirty="0" smtClean="0"/>
              <a:t>/ PTVE / Ella </a:t>
            </a:r>
            <a:r>
              <a:rPr lang="en-US" b="1" i="1" dirty="0" err="1" smtClean="0"/>
              <a:t>Danis</a:t>
            </a:r>
            <a:r>
              <a:rPr lang="en-US" b="1" i="1" dirty="0" smtClean="0"/>
              <a:t> stent,  Surgery</a:t>
            </a:r>
            <a:r>
              <a:rPr lang="en-US" b="1" i="1" dirty="0"/>
              <a:t>, BRTO)</a:t>
            </a:r>
          </a:p>
        </p:txBody>
      </p:sp>
      <p:sp>
        <p:nvSpPr>
          <p:cNvPr id="53256" name="Rectangle 11"/>
          <p:cNvSpPr>
            <a:spLocks noChangeArrowheads="1"/>
          </p:cNvSpPr>
          <p:nvPr/>
        </p:nvSpPr>
        <p:spPr bwMode="auto">
          <a:xfrm>
            <a:off x="584200" y="1304925"/>
            <a:ext cx="3759200" cy="400050"/>
          </a:xfrm>
          <a:prstGeom prst="rect">
            <a:avLst/>
          </a:prstGeom>
          <a:solidFill>
            <a:srgbClr val="FFD243"/>
          </a:solidFill>
          <a:ln w="9525">
            <a:solidFill>
              <a:schemeClr val="tx1"/>
            </a:solidFill>
            <a:miter lim="800000"/>
            <a:headEnd/>
            <a:tailEnd/>
          </a:ln>
        </p:spPr>
        <p:txBody>
          <a:bodyPr wrap="none" lIns="92075" tIns="46038" rIns="92075" bIns="46038">
            <a:spAutoFit/>
          </a:bodyPr>
          <a:lstStyle/>
          <a:p>
            <a:r>
              <a:rPr lang="en-US" sz="2000" b="1"/>
              <a:t>Cirrhosis with acute bleeding</a:t>
            </a:r>
          </a:p>
        </p:txBody>
      </p:sp>
      <p:sp>
        <p:nvSpPr>
          <p:cNvPr id="53257" name="Line 12"/>
          <p:cNvSpPr>
            <a:spLocks noChangeShapeType="1"/>
          </p:cNvSpPr>
          <p:nvPr/>
        </p:nvSpPr>
        <p:spPr bwMode="auto">
          <a:xfrm>
            <a:off x="2616200" y="1839913"/>
            <a:ext cx="0" cy="1522412"/>
          </a:xfrm>
          <a:prstGeom prst="line">
            <a:avLst/>
          </a:prstGeom>
          <a:noFill/>
          <a:ln w="50800">
            <a:solidFill>
              <a:schemeClr val="tx1"/>
            </a:solidFill>
            <a:round/>
            <a:headEnd type="none" w="sm" len="sm"/>
            <a:tailEnd type="stealth" w="med" len="med"/>
          </a:ln>
        </p:spPr>
        <p:txBody>
          <a:bodyPr wrap="none" anchor="ctr"/>
          <a:lstStyle/>
          <a:p>
            <a:endParaRPr lang="en-US"/>
          </a:p>
        </p:txBody>
      </p:sp>
      <p:sp>
        <p:nvSpPr>
          <p:cNvPr id="53258" name="Line 13"/>
          <p:cNvSpPr>
            <a:spLocks noChangeShapeType="1"/>
          </p:cNvSpPr>
          <p:nvPr/>
        </p:nvSpPr>
        <p:spPr bwMode="auto">
          <a:xfrm>
            <a:off x="2616200" y="4049713"/>
            <a:ext cx="0" cy="379412"/>
          </a:xfrm>
          <a:prstGeom prst="line">
            <a:avLst/>
          </a:prstGeom>
          <a:noFill/>
          <a:ln w="50800">
            <a:solidFill>
              <a:schemeClr val="tx1"/>
            </a:solidFill>
            <a:round/>
            <a:headEnd type="none" w="sm" len="sm"/>
            <a:tailEnd type="stealth" w="med" len="med"/>
          </a:ln>
        </p:spPr>
        <p:txBody>
          <a:bodyPr wrap="none" anchor="ctr"/>
          <a:lstStyle/>
          <a:p>
            <a:endParaRPr lang="en-US"/>
          </a:p>
        </p:txBody>
      </p:sp>
      <p:sp>
        <p:nvSpPr>
          <p:cNvPr id="53259" name="Rectangle 14"/>
          <p:cNvSpPr>
            <a:spLocks noChangeArrowheads="1"/>
          </p:cNvSpPr>
          <p:nvPr/>
        </p:nvSpPr>
        <p:spPr bwMode="auto">
          <a:xfrm>
            <a:off x="1246188" y="5962650"/>
            <a:ext cx="2546350" cy="369888"/>
          </a:xfrm>
          <a:prstGeom prst="rect">
            <a:avLst/>
          </a:prstGeom>
          <a:noFill/>
          <a:ln w="9525">
            <a:solidFill>
              <a:schemeClr val="tx1"/>
            </a:solidFill>
            <a:miter lim="800000"/>
            <a:headEnd/>
            <a:tailEnd/>
          </a:ln>
        </p:spPr>
        <p:txBody>
          <a:bodyPr wrap="none" lIns="92075" tIns="46038" rIns="92075" bIns="46038">
            <a:spAutoFit/>
          </a:bodyPr>
          <a:lstStyle/>
          <a:p>
            <a:pPr algn="ctr" defTabSz="762000"/>
            <a:r>
              <a:rPr lang="en-US" b="1"/>
              <a:t>Failure or Rebleeding</a:t>
            </a:r>
          </a:p>
        </p:txBody>
      </p:sp>
      <p:sp>
        <p:nvSpPr>
          <p:cNvPr id="53260" name="Line 15"/>
          <p:cNvSpPr>
            <a:spLocks noChangeShapeType="1"/>
          </p:cNvSpPr>
          <p:nvPr/>
        </p:nvSpPr>
        <p:spPr bwMode="auto">
          <a:xfrm>
            <a:off x="2616200" y="5573713"/>
            <a:ext cx="0" cy="303212"/>
          </a:xfrm>
          <a:prstGeom prst="line">
            <a:avLst/>
          </a:prstGeom>
          <a:noFill/>
          <a:ln w="50800">
            <a:solidFill>
              <a:schemeClr val="tx1"/>
            </a:solidFill>
            <a:round/>
            <a:headEnd type="none" w="sm" len="sm"/>
            <a:tailEnd type="stealth" w="med" len="med"/>
          </a:ln>
        </p:spPr>
        <p:txBody>
          <a:bodyPr wrap="none" anchor="ctr"/>
          <a:lstStyle/>
          <a:p>
            <a:endParaRPr lang="en-US"/>
          </a:p>
        </p:txBody>
      </p:sp>
      <p:sp>
        <p:nvSpPr>
          <p:cNvPr id="53261" name="Line 16"/>
          <p:cNvSpPr>
            <a:spLocks noChangeShapeType="1"/>
          </p:cNvSpPr>
          <p:nvPr/>
        </p:nvSpPr>
        <p:spPr bwMode="auto">
          <a:xfrm>
            <a:off x="3962400" y="6172200"/>
            <a:ext cx="1185863" cy="0"/>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53262" name="Rectangle 17"/>
          <p:cNvSpPr>
            <a:spLocks noChangeArrowheads="1"/>
          </p:cNvSpPr>
          <p:nvPr/>
        </p:nvSpPr>
        <p:spPr bwMode="auto">
          <a:xfrm>
            <a:off x="4419600" y="3505200"/>
            <a:ext cx="1905000" cy="369888"/>
          </a:xfrm>
          <a:prstGeom prst="rect">
            <a:avLst/>
          </a:prstGeom>
          <a:noFill/>
          <a:ln w="12700">
            <a:solidFill>
              <a:schemeClr val="tx1"/>
            </a:solidFill>
            <a:miter lim="800000"/>
            <a:headEnd/>
            <a:tailEnd/>
          </a:ln>
        </p:spPr>
        <p:txBody>
          <a:bodyPr lIns="92075" tIns="46038" rIns="92075" bIns="46038">
            <a:spAutoFit/>
          </a:bodyPr>
          <a:lstStyle/>
          <a:p>
            <a:pPr algn="ctr" defTabSz="762000"/>
            <a:r>
              <a:rPr lang="en-US" b="1" i="1">
                <a:solidFill>
                  <a:srgbClr val="FF0000"/>
                </a:solidFill>
              </a:rPr>
              <a:t>EVL</a:t>
            </a:r>
            <a:r>
              <a:rPr lang="en-US" b="1" i="1"/>
              <a:t> + Drug 2 d*</a:t>
            </a:r>
          </a:p>
        </p:txBody>
      </p:sp>
      <p:sp>
        <p:nvSpPr>
          <p:cNvPr id="53263" name="Line 18"/>
          <p:cNvSpPr>
            <a:spLocks noChangeShapeType="1"/>
          </p:cNvSpPr>
          <p:nvPr/>
        </p:nvSpPr>
        <p:spPr bwMode="auto">
          <a:xfrm>
            <a:off x="3883025" y="3743325"/>
            <a:ext cx="542925" cy="0"/>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53264" name="Line 19"/>
          <p:cNvSpPr>
            <a:spLocks noChangeShapeType="1"/>
          </p:cNvSpPr>
          <p:nvPr/>
        </p:nvSpPr>
        <p:spPr bwMode="auto">
          <a:xfrm>
            <a:off x="6553200" y="3733800"/>
            <a:ext cx="406400" cy="0"/>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53265" name="Rectangle 20"/>
          <p:cNvSpPr>
            <a:spLocks noChangeArrowheads="1"/>
          </p:cNvSpPr>
          <p:nvPr/>
        </p:nvSpPr>
        <p:spPr bwMode="auto">
          <a:xfrm>
            <a:off x="7275513" y="3346450"/>
            <a:ext cx="1289050" cy="647700"/>
          </a:xfrm>
          <a:prstGeom prst="rect">
            <a:avLst/>
          </a:prstGeom>
          <a:noFill/>
          <a:ln w="9525">
            <a:solidFill>
              <a:schemeClr val="tx1"/>
            </a:solidFill>
            <a:miter lim="800000"/>
            <a:headEnd/>
            <a:tailEnd/>
          </a:ln>
        </p:spPr>
        <p:txBody>
          <a:bodyPr wrap="none" lIns="92075" tIns="46038" rIns="92075" bIns="46038">
            <a:spAutoFit/>
          </a:bodyPr>
          <a:lstStyle/>
          <a:p>
            <a:pPr algn="ctr" defTabSz="762000"/>
            <a:r>
              <a:rPr lang="en-US" b="1"/>
              <a:t>Elective</a:t>
            </a:r>
          </a:p>
          <a:p>
            <a:pPr algn="ctr" defTabSz="762000"/>
            <a:r>
              <a:rPr lang="en-US" b="1"/>
              <a:t>Treatment</a:t>
            </a:r>
          </a:p>
        </p:txBody>
      </p:sp>
      <p:sp>
        <p:nvSpPr>
          <p:cNvPr id="53266" name="TextBox 18"/>
          <p:cNvSpPr txBox="1">
            <a:spLocks noChangeArrowheads="1"/>
          </p:cNvSpPr>
          <p:nvPr/>
        </p:nvSpPr>
        <p:spPr bwMode="auto">
          <a:xfrm>
            <a:off x="914400" y="533400"/>
            <a:ext cx="7696200" cy="523875"/>
          </a:xfrm>
          <a:prstGeom prst="rect">
            <a:avLst/>
          </a:prstGeom>
          <a:noFill/>
          <a:ln w="9525">
            <a:noFill/>
            <a:miter lim="800000"/>
            <a:headEnd/>
            <a:tailEnd/>
          </a:ln>
        </p:spPr>
        <p:txBody>
          <a:bodyPr>
            <a:spAutoFit/>
          </a:bodyPr>
          <a:lstStyle/>
          <a:p>
            <a:r>
              <a:rPr lang="en-US" sz="2800" b="1" dirty="0">
                <a:solidFill>
                  <a:srgbClr val="C00000"/>
                </a:solidFill>
                <a:cs typeface="Arial" charset="0"/>
              </a:rPr>
              <a:t>Acute </a:t>
            </a:r>
            <a:r>
              <a:rPr lang="en-US" sz="2800" b="1" dirty="0" err="1">
                <a:solidFill>
                  <a:srgbClr val="C00000"/>
                </a:solidFill>
                <a:cs typeface="Arial" charset="0"/>
              </a:rPr>
              <a:t>Variceal</a:t>
            </a:r>
            <a:r>
              <a:rPr lang="en-US" sz="2800" b="1" dirty="0">
                <a:solidFill>
                  <a:srgbClr val="C00000"/>
                </a:solidFill>
                <a:cs typeface="Arial" charset="0"/>
              </a:rPr>
              <a:t> Bleed:     Management  </a:t>
            </a:r>
            <a:r>
              <a:rPr lang="en-US" sz="2800" b="1" dirty="0" smtClean="0">
                <a:solidFill>
                  <a:srgbClr val="C00000"/>
                </a:solidFill>
                <a:cs typeface="Arial" charset="0"/>
              </a:rPr>
              <a:t>2014</a:t>
            </a:r>
            <a:endParaRPr lang="en-US" sz="2800" b="1" dirty="0">
              <a:solidFill>
                <a:srgbClr val="C00000"/>
              </a:solidFill>
              <a:cs typeface="Arial" charset="0"/>
            </a:endParaRPr>
          </a:p>
        </p:txBody>
      </p:sp>
      <p:sp>
        <p:nvSpPr>
          <p:cNvPr id="53267" name="TextBox 18"/>
          <p:cNvSpPr txBox="1">
            <a:spLocks noChangeArrowheads="1"/>
          </p:cNvSpPr>
          <p:nvPr/>
        </p:nvSpPr>
        <p:spPr bwMode="auto">
          <a:xfrm>
            <a:off x="5791200" y="0"/>
            <a:ext cx="3352800" cy="523875"/>
          </a:xfrm>
          <a:prstGeom prst="rect">
            <a:avLst/>
          </a:prstGeom>
          <a:solidFill>
            <a:srgbClr val="CCFFCC"/>
          </a:solidFill>
          <a:ln w="9525">
            <a:noFill/>
            <a:miter lim="800000"/>
            <a:headEnd/>
            <a:tailEnd/>
          </a:ln>
        </p:spPr>
        <p:txBody>
          <a:bodyPr>
            <a:spAutoFit/>
          </a:bodyPr>
          <a:lstStyle/>
          <a:p>
            <a:r>
              <a:rPr lang="en-US" sz="1400" b="1">
                <a:cs typeface="Arial" charset="0"/>
              </a:rPr>
              <a:t>Asian Pacific Association for Study of Liver, Hepat Int  2011</a:t>
            </a:r>
          </a:p>
        </p:txBody>
      </p:sp>
      <p:pic>
        <p:nvPicPr>
          <p:cNvPr id="53268" name="Picture 41"/>
          <p:cNvPicPr>
            <a:picLocks noChangeAspect="1" noChangeArrowheads="1"/>
          </p:cNvPicPr>
          <p:nvPr/>
        </p:nvPicPr>
        <p:blipFill>
          <a:blip r:embed="rId3" cstate="print"/>
          <a:srcRect/>
          <a:stretch>
            <a:fillRect/>
          </a:stretch>
        </p:blipFill>
        <p:spPr bwMode="auto">
          <a:xfrm>
            <a:off x="8534400" y="6286500"/>
            <a:ext cx="6096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solidFill>
                  <a:srgbClr val="C00000"/>
                </a:solidFill>
                <a:latin typeface="Calibri" pitchFamily="34" charset="0"/>
              </a:rPr>
              <a:t>Topics</a:t>
            </a:r>
          </a:p>
        </p:txBody>
      </p:sp>
      <p:sp>
        <p:nvSpPr>
          <p:cNvPr id="20483" name="Content Placeholder 2"/>
          <p:cNvSpPr>
            <a:spLocks noGrp="1"/>
          </p:cNvSpPr>
          <p:nvPr>
            <p:ph idx="1"/>
          </p:nvPr>
        </p:nvSpPr>
        <p:spPr>
          <a:xfrm>
            <a:off x="552450" y="1905000"/>
            <a:ext cx="8001000" cy="3170238"/>
          </a:xfrm>
        </p:spPr>
        <p:txBody>
          <a:bodyPr>
            <a:normAutofit fontScale="77500" lnSpcReduction="20000"/>
          </a:bodyPr>
          <a:lstStyle/>
          <a:p>
            <a:pPr>
              <a:defRPr/>
            </a:pPr>
            <a:r>
              <a:rPr lang="en-US" dirty="0" smtClean="0">
                <a:solidFill>
                  <a:schemeClr val="bg1">
                    <a:lumMod val="50000"/>
                  </a:schemeClr>
                </a:solidFill>
                <a:latin typeface="Calibri" pitchFamily="34" charset="0"/>
              </a:rPr>
              <a:t>Definitions</a:t>
            </a:r>
          </a:p>
          <a:p>
            <a:pPr>
              <a:defRPr/>
            </a:pPr>
            <a:r>
              <a:rPr lang="en-US" dirty="0" smtClean="0">
                <a:solidFill>
                  <a:schemeClr val="bg1">
                    <a:lumMod val="50000"/>
                  </a:schemeClr>
                </a:solidFill>
                <a:latin typeface="Calibri" pitchFamily="34" charset="0"/>
              </a:rPr>
              <a:t>Diagnosis, Evaluation, Severity Assessment</a:t>
            </a:r>
          </a:p>
          <a:p>
            <a:pPr>
              <a:defRPr/>
            </a:pPr>
            <a:r>
              <a:rPr lang="en-US" dirty="0" smtClean="0">
                <a:solidFill>
                  <a:schemeClr val="bg1">
                    <a:lumMod val="50000"/>
                  </a:schemeClr>
                </a:solidFill>
                <a:latin typeface="Calibri" pitchFamily="34" charset="0"/>
              </a:rPr>
              <a:t>Initial Management &amp; Monitoring</a:t>
            </a:r>
          </a:p>
          <a:p>
            <a:pPr>
              <a:defRPr/>
            </a:pPr>
            <a:r>
              <a:rPr lang="en-US" dirty="0" smtClean="0">
                <a:solidFill>
                  <a:schemeClr val="bg1">
                    <a:lumMod val="50000"/>
                  </a:schemeClr>
                </a:solidFill>
                <a:latin typeface="Calibri" pitchFamily="34" charset="0"/>
              </a:rPr>
              <a:t>Role of Endoscopy</a:t>
            </a:r>
          </a:p>
          <a:p>
            <a:pPr>
              <a:defRPr/>
            </a:pPr>
            <a:r>
              <a:rPr lang="en-US" b="1" dirty="0" smtClean="0">
                <a:latin typeface="Calibri" pitchFamily="34" charset="0"/>
              </a:rPr>
              <a:t>Rescue Therapies</a:t>
            </a:r>
          </a:p>
          <a:p>
            <a:pPr lvl="1">
              <a:defRPr/>
            </a:pPr>
            <a:r>
              <a:rPr lang="en-US" b="1" dirty="0" smtClean="0">
                <a:latin typeface="Calibri" pitchFamily="34" charset="0"/>
              </a:rPr>
              <a:t>TIPS</a:t>
            </a:r>
          </a:p>
          <a:p>
            <a:pPr lvl="1">
              <a:defRPr/>
            </a:pPr>
            <a:r>
              <a:rPr lang="en-US" b="1" dirty="0" err="1" smtClean="0">
                <a:latin typeface="Calibri" pitchFamily="34" charset="0"/>
              </a:rPr>
              <a:t>Danis</a:t>
            </a:r>
            <a:r>
              <a:rPr lang="en-US" b="1" dirty="0" smtClean="0">
                <a:latin typeface="Calibri" pitchFamily="34" charset="0"/>
              </a:rPr>
              <a:t> Ella Stent</a:t>
            </a:r>
          </a:p>
          <a:p>
            <a:pPr>
              <a:defRPr/>
            </a:pPr>
            <a:r>
              <a:rPr lang="en-US" b="1" dirty="0" smtClean="0">
                <a:latin typeface="Calibri" pitchFamily="34" charset="0"/>
              </a:rPr>
              <a:t>Gastric Variceal Bleeding</a:t>
            </a:r>
          </a:p>
          <a:p>
            <a:pPr>
              <a:buFont typeface="Wingdings" pitchFamily="2" charset="2"/>
              <a:buNone/>
              <a:defRPr/>
            </a:pPr>
            <a:endParaRPr lang="en-US" dirty="0" smtClean="0">
              <a:latin typeface="Calibri" pitchFamily="34" charset="0"/>
            </a:endParaRPr>
          </a:p>
        </p:txBody>
      </p:sp>
      <p:pic>
        <p:nvPicPr>
          <p:cNvPr id="43012" name="Picture 3" descr="APASL Logo.GIF"/>
          <p:cNvPicPr>
            <a:picLocks noChangeAspect="1"/>
          </p:cNvPicPr>
          <p:nvPr/>
        </p:nvPicPr>
        <p:blipFill>
          <a:blip r:embed="rId3" cstate="print"/>
          <a:srcRect/>
          <a:stretch>
            <a:fillRect/>
          </a:stretch>
        </p:blipFill>
        <p:spPr bwMode="auto">
          <a:xfrm>
            <a:off x="8391525" y="0"/>
            <a:ext cx="752475" cy="762000"/>
          </a:xfrm>
          <a:prstGeom prst="rect">
            <a:avLst/>
          </a:prstGeom>
          <a:noFill/>
          <a:ln w="9525">
            <a:noFill/>
            <a:miter lim="800000"/>
            <a:headEnd/>
            <a:tailEnd/>
          </a:ln>
        </p:spPr>
      </p:pic>
      <p:pic>
        <p:nvPicPr>
          <p:cNvPr id="43013"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2514600" y="304800"/>
            <a:ext cx="5486400" cy="646113"/>
          </a:xfrm>
          <a:prstGeom prst="rect">
            <a:avLst/>
          </a:prstGeom>
          <a:noFill/>
          <a:ln w="9525">
            <a:noFill/>
            <a:miter lim="800000"/>
            <a:headEnd/>
            <a:tailEnd/>
          </a:ln>
        </p:spPr>
        <p:txBody>
          <a:bodyPr>
            <a:spAutoFit/>
          </a:bodyPr>
          <a:lstStyle/>
          <a:p>
            <a:r>
              <a:rPr lang="en-US" sz="3600" b="1">
                <a:solidFill>
                  <a:srgbClr val="C00000"/>
                </a:solidFill>
                <a:cs typeface="Arial" charset="0"/>
              </a:rPr>
              <a:t>Failure of Therapy</a:t>
            </a:r>
          </a:p>
        </p:txBody>
      </p:sp>
      <p:sp>
        <p:nvSpPr>
          <p:cNvPr id="54275" name="TextBox 2"/>
          <p:cNvSpPr txBox="1">
            <a:spLocks noChangeArrowheads="1"/>
          </p:cNvSpPr>
          <p:nvPr/>
        </p:nvSpPr>
        <p:spPr bwMode="auto">
          <a:xfrm>
            <a:off x="2209800" y="1752600"/>
            <a:ext cx="5105400" cy="3416300"/>
          </a:xfrm>
          <a:prstGeom prst="rect">
            <a:avLst/>
          </a:prstGeom>
          <a:noFill/>
          <a:ln w="9525">
            <a:noFill/>
            <a:miter lim="800000"/>
            <a:headEnd/>
            <a:tailEnd/>
          </a:ln>
        </p:spPr>
        <p:txBody>
          <a:bodyPr>
            <a:spAutoFit/>
          </a:bodyPr>
          <a:lstStyle/>
          <a:p>
            <a:r>
              <a:rPr lang="en-US" sz="2400">
                <a:cs typeface="Arial" charset="0"/>
              </a:rPr>
              <a:t>Uncontrolled Bleed – 6 hr</a:t>
            </a:r>
          </a:p>
          <a:p>
            <a:endParaRPr lang="en-US" sz="2400">
              <a:cs typeface="Arial" charset="0"/>
            </a:endParaRPr>
          </a:p>
          <a:p>
            <a:r>
              <a:rPr lang="en-US" sz="2400">
                <a:cs typeface="Arial" charset="0"/>
              </a:rPr>
              <a:t>Blood &gt; 4 units</a:t>
            </a:r>
          </a:p>
          <a:p>
            <a:endParaRPr lang="en-US" sz="2400">
              <a:cs typeface="Arial" charset="0"/>
            </a:endParaRPr>
          </a:p>
          <a:p>
            <a:r>
              <a:rPr lang="en-US" sz="2400">
                <a:cs typeface="Arial" charset="0"/>
              </a:rPr>
              <a:t>Hemodynamic Instability</a:t>
            </a:r>
          </a:p>
          <a:p>
            <a:endParaRPr lang="en-US" sz="2400">
              <a:cs typeface="Arial" charset="0"/>
            </a:endParaRPr>
          </a:p>
          <a:p>
            <a:r>
              <a:rPr lang="en-US" sz="2400">
                <a:cs typeface="Arial" charset="0"/>
              </a:rPr>
              <a:t>Change / Augment Therapy</a:t>
            </a:r>
          </a:p>
          <a:p>
            <a:endParaRPr lang="en-US" sz="2400">
              <a:cs typeface="Arial" charset="0"/>
            </a:endParaRPr>
          </a:p>
          <a:p>
            <a:r>
              <a:rPr lang="en-US" sz="2400">
                <a:cs typeface="Arial" charset="0"/>
              </a:rPr>
              <a:t>	</a:t>
            </a:r>
          </a:p>
        </p:txBody>
      </p:sp>
      <p:pic>
        <p:nvPicPr>
          <p:cNvPr id="54276" name="Picture 16" descr="http://www.ilbs.in/contact/images/logo-ilbs19.jpg"/>
          <p:cNvPicPr>
            <a:picLocks noChangeAspect="1" noChangeArrowheads="1"/>
          </p:cNvPicPr>
          <p:nvPr/>
        </p:nvPicPr>
        <p:blipFill>
          <a:blip r:embed="rId3" r:link="rId4"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2438400" y="1905000"/>
            <a:ext cx="5562600" cy="3786188"/>
          </a:xfrm>
          <a:prstGeom prst="rect">
            <a:avLst/>
          </a:prstGeom>
          <a:noFill/>
          <a:ln w="9525">
            <a:solidFill>
              <a:srgbClr val="FF0000"/>
            </a:solidFill>
            <a:miter lim="800000"/>
            <a:headEnd/>
            <a:tailEnd/>
          </a:ln>
        </p:spPr>
        <p:txBody>
          <a:bodyPr>
            <a:spAutoFit/>
          </a:bodyPr>
          <a:lstStyle/>
          <a:p>
            <a:r>
              <a:rPr lang="en-US" sz="2400" b="1"/>
              <a:t>Success in Control of AVB - 70-80%</a:t>
            </a:r>
          </a:p>
          <a:p>
            <a:endParaRPr lang="en-US" sz="2400" b="1"/>
          </a:p>
          <a:p>
            <a:r>
              <a:rPr lang="en-US" sz="2400" b="1"/>
              <a:t>Failure of Combo – 20%  !</a:t>
            </a:r>
          </a:p>
          <a:p>
            <a:r>
              <a:rPr lang="en-US" sz="2400" b="1"/>
              <a:t>	HVPG, CTP, PVT</a:t>
            </a:r>
          </a:p>
          <a:p>
            <a:r>
              <a:rPr lang="en-US" sz="2400" b="1"/>
              <a:t>	Post-EVL Ulcers</a:t>
            </a:r>
          </a:p>
          <a:p>
            <a:endParaRPr lang="en-US" sz="2400" b="1"/>
          </a:p>
          <a:p>
            <a:r>
              <a:rPr lang="en-US" sz="2400" b="1"/>
              <a:t>Options :</a:t>
            </a:r>
          </a:p>
          <a:p>
            <a:r>
              <a:rPr lang="en-US" sz="2400" b="1"/>
              <a:t>	TIPS</a:t>
            </a:r>
          </a:p>
          <a:p>
            <a:r>
              <a:rPr lang="en-US" sz="2400" b="1"/>
              <a:t>	 PTVE</a:t>
            </a:r>
          </a:p>
          <a:p>
            <a:r>
              <a:rPr lang="en-US" sz="2400" b="1"/>
              <a:t>            SEMS</a:t>
            </a:r>
          </a:p>
        </p:txBody>
      </p:sp>
      <p:pic>
        <p:nvPicPr>
          <p:cNvPr id="55299" name="Picture 16" descr="http://www.ilbs.in/contact/images/logo-ilbs19.jpg"/>
          <p:cNvPicPr>
            <a:picLocks noChangeAspect="1" noChangeArrowheads="1"/>
          </p:cNvPicPr>
          <p:nvPr/>
        </p:nvPicPr>
        <p:blipFill>
          <a:blip r:embed="rId3" r:link="rId4" cstate="print"/>
          <a:srcRect/>
          <a:stretch>
            <a:fillRect/>
          </a:stretch>
        </p:blipFill>
        <p:spPr bwMode="auto">
          <a:xfrm>
            <a:off x="8534400" y="6308725"/>
            <a:ext cx="609600" cy="533400"/>
          </a:xfrm>
          <a:prstGeom prst="rect">
            <a:avLst/>
          </a:prstGeom>
          <a:noFill/>
          <a:ln w="9525">
            <a:noFill/>
            <a:miter lim="800000"/>
            <a:headEnd/>
            <a:tailEnd/>
          </a:ln>
        </p:spPr>
      </p:pic>
      <p:sp>
        <p:nvSpPr>
          <p:cNvPr id="55300" name="TextBox 3"/>
          <p:cNvSpPr txBox="1">
            <a:spLocks noChangeArrowheads="1"/>
          </p:cNvSpPr>
          <p:nvPr/>
        </p:nvSpPr>
        <p:spPr bwMode="auto">
          <a:xfrm>
            <a:off x="2819400" y="685800"/>
            <a:ext cx="3886200" cy="523875"/>
          </a:xfrm>
          <a:prstGeom prst="rect">
            <a:avLst/>
          </a:prstGeom>
          <a:noFill/>
          <a:ln w="9525">
            <a:noFill/>
            <a:miter lim="800000"/>
            <a:headEnd/>
            <a:tailEnd/>
          </a:ln>
        </p:spPr>
        <p:txBody>
          <a:bodyPr>
            <a:spAutoFit/>
          </a:bodyPr>
          <a:lstStyle/>
          <a:p>
            <a:r>
              <a:rPr lang="en-US" sz="2800" b="1">
                <a:solidFill>
                  <a:srgbClr val="C00000"/>
                </a:solidFill>
              </a:rPr>
              <a:t>Outcome of AVB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0"/>
            <a:ext cx="7086600" cy="1066800"/>
          </a:xfrm>
        </p:spPr>
        <p:txBody>
          <a:bodyPr/>
          <a:lstStyle/>
          <a:p>
            <a:r>
              <a:rPr lang="en-US" sz="2400" b="1" smtClean="0">
                <a:solidFill>
                  <a:srgbClr val="C00000"/>
                </a:solidFill>
                <a:cs typeface="Arial" charset="0"/>
              </a:rPr>
              <a:t>Prognostic Indicators for “5-day Failure” to control bleeding, Early Rebleeding or Death </a:t>
            </a:r>
          </a:p>
        </p:txBody>
      </p:sp>
      <p:sp>
        <p:nvSpPr>
          <p:cNvPr id="56323" name="Rectangle 3"/>
          <p:cNvSpPr>
            <a:spLocks noChangeArrowheads="1"/>
          </p:cNvSpPr>
          <p:nvPr/>
        </p:nvSpPr>
        <p:spPr bwMode="auto">
          <a:xfrm>
            <a:off x="5389563" y="6010275"/>
            <a:ext cx="2408237" cy="455613"/>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endParaRPr lang="en-GB" i="1">
              <a:solidFill>
                <a:srgbClr val="000000"/>
              </a:solidFill>
            </a:endParaRPr>
          </a:p>
        </p:txBody>
      </p:sp>
      <p:sp>
        <p:nvSpPr>
          <p:cNvPr id="56324" name="Rectangle 4"/>
          <p:cNvSpPr>
            <a:spLocks noChangeArrowheads="1"/>
          </p:cNvSpPr>
          <p:nvPr/>
        </p:nvSpPr>
        <p:spPr bwMode="auto">
          <a:xfrm>
            <a:off x="3963988" y="6010275"/>
            <a:ext cx="1425575" cy="455613"/>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endParaRPr lang="en-GB">
              <a:solidFill>
                <a:srgbClr val="000000"/>
              </a:solidFill>
            </a:endParaRPr>
          </a:p>
        </p:txBody>
      </p:sp>
      <p:sp>
        <p:nvSpPr>
          <p:cNvPr id="56325" name="Rectangle 5"/>
          <p:cNvSpPr>
            <a:spLocks noChangeArrowheads="1"/>
          </p:cNvSpPr>
          <p:nvPr/>
        </p:nvSpPr>
        <p:spPr bwMode="auto">
          <a:xfrm>
            <a:off x="5160963" y="5099050"/>
            <a:ext cx="2408237" cy="455613"/>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r>
              <a:rPr lang="en-US" sz="2000" b="1">
                <a:solidFill>
                  <a:srgbClr val="000000"/>
                </a:solidFill>
              </a:rPr>
              <a:t>2.7</a:t>
            </a:r>
          </a:p>
        </p:txBody>
      </p:sp>
      <p:sp>
        <p:nvSpPr>
          <p:cNvPr id="56326" name="Rectangle 6"/>
          <p:cNvSpPr>
            <a:spLocks noChangeArrowheads="1"/>
          </p:cNvSpPr>
          <p:nvPr/>
        </p:nvSpPr>
        <p:spPr bwMode="auto">
          <a:xfrm>
            <a:off x="1320800" y="5099050"/>
            <a:ext cx="3124200" cy="455613"/>
          </a:xfrm>
          <a:prstGeom prst="rect">
            <a:avLst/>
          </a:prstGeom>
          <a:noFill/>
          <a:ln w="9525">
            <a:noFill/>
            <a:miter lim="800000"/>
            <a:headEnd/>
            <a:tailEnd/>
          </a:ln>
        </p:spPr>
        <p:txBody>
          <a:bodyPr/>
          <a:lstStyle/>
          <a:p>
            <a:pPr>
              <a:spcBef>
                <a:spcPct val="20000"/>
              </a:spcBef>
              <a:buClr>
                <a:srgbClr val="FFFF00"/>
              </a:buClr>
              <a:buSzPct val="80000"/>
              <a:buFont typeface="Wingdings" pitchFamily="2" charset="2"/>
              <a:buNone/>
            </a:pPr>
            <a:r>
              <a:rPr lang="en-US" sz="2000" b="1">
                <a:solidFill>
                  <a:srgbClr val="000000"/>
                </a:solidFill>
              </a:rPr>
              <a:t>Child-Pugh Class</a:t>
            </a:r>
          </a:p>
        </p:txBody>
      </p:sp>
      <p:sp>
        <p:nvSpPr>
          <p:cNvPr id="56327" name="Rectangle 7"/>
          <p:cNvSpPr>
            <a:spLocks noChangeArrowheads="1"/>
          </p:cNvSpPr>
          <p:nvPr/>
        </p:nvSpPr>
        <p:spPr bwMode="auto">
          <a:xfrm>
            <a:off x="5160963" y="4643438"/>
            <a:ext cx="2408237" cy="455612"/>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r>
              <a:rPr lang="en-US" sz="2000" b="1">
                <a:solidFill>
                  <a:srgbClr val="000000"/>
                </a:solidFill>
              </a:rPr>
              <a:t>3.1</a:t>
            </a:r>
          </a:p>
        </p:txBody>
      </p:sp>
      <p:sp>
        <p:nvSpPr>
          <p:cNvPr id="56328" name="Rectangle 8"/>
          <p:cNvSpPr>
            <a:spLocks noChangeArrowheads="1"/>
          </p:cNvSpPr>
          <p:nvPr/>
        </p:nvSpPr>
        <p:spPr bwMode="auto">
          <a:xfrm>
            <a:off x="1320800" y="4643438"/>
            <a:ext cx="3352800" cy="455612"/>
          </a:xfrm>
          <a:prstGeom prst="rect">
            <a:avLst/>
          </a:prstGeom>
          <a:noFill/>
          <a:ln w="9525">
            <a:noFill/>
            <a:miter lim="800000"/>
            <a:headEnd/>
            <a:tailEnd/>
          </a:ln>
        </p:spPr>
        <p:txBody>
          <a:bodyPr/>
          <a:lstStyle/>
          <a:p>
            <a:pPr>
              <a:spcBef>
                <a:spcPct val="20000"/>
              </a:spcBef>
              <a:buClr>
                <a:srgbClr val="FFFF00"/>
              </a:buClr>
              <a:buSzPct val="80000"/>
              <a:buFont typeface="Wingdings" pitchFamily="2" charset="2"/>
              <a:buNone/>
            </a:pPr>
            <a:r>
              <a:rPr lang="en-US" sz="2000" b="1">
                <a:solidFill>
                  <a:srgbClr val="000000"/>
                </a:solidFill>
              </a:rPr>
              <a:t>Portal vein thrombosis</a:t>
            </a:r>
          </a:p>
        </p:txBody>
      </p:sp>
      <p:sp>
        <p:nvSpPr>
          <p:cNvPr id="56329" name="Rectangle 9"/>
          <p:cNvSpPr>
            <a:spLocks noChangeArrowheads="1"/>
          </p:cNvSpPr>
          <p:nvPr/>
        </p:nvSpPr>
        <p:spPr bwMode="auto">
          <a:xfrm>
            <a:off x="5160963" y="4187825"/>
            <a:ext cx="2408237" cy="455613"/>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r>
              <a:rPr lang="en-US" sz="2000" b="1">
                <a:solidFill>
                  <a:srgbClr val="000000"/>
                </a:solidFill>
              </a:rPr>
              <a:t>2.1-3.7</a:t>
            </a:r>
          </a:p>
        </p:txBody>
      </p:sp>
      <p:sp>
        <p:nvSpPr>
          <p:cNvPr id="56330" name="Rectangle 10"/>
          <p:cNvSpPr>
            <a:spLocks noChangeArrowheads="1"/>
          </p:cNvSpPr>
          <p:nvPr/>
        </p:nvSpPr>
        <p:spPr bwMode="auto">
          <a:xfrm>
            <a:off x="1320800" y="4187825"/>
            <a:ext cx="4343400" cy="455613"/>
          </a:xfrm>
          <a:prstGeom prst="rect">
            <a:avLst/>
          </a:prstGeom>
          <a:noFill/>
          <a:ln w="9525">
            <a:noFill/>
            <a:miter lim="800000"/>
            <a:headEnd/>
            <a:tailEnd/>
          </a:ln>
        </p:spPr>
        <p:txBody>
          <a:bodyPr/>
          <a:lstStyle/>
          <a:p>
            <a:pPr>
              <a:spcBef>
                <a:spcPct val="20000"/>
              </a:spcBef>
              <a:buClr>
                <a:srgbClr val="FFFF00"/>
              </a:buClr>
              <a:buSzPct val="80000"/>
              <a:buFont typeface="Wingdings" pitchFamily="2" charset="2"/>
              <a:buNone/>
            </a:pPr>
            <a:r>
              <a:rPr lang="en-US" sz="2000" b="1">
                <a:solidFill>
                  <a:srgbClr val="000000"/>
                </a:solidFill>
              </a:rPr>
              <a:t>Active bleeding at endoscopy</a:t>
            </a:r>
          </a:p>
        </p:txBody>
      </p:sp>
      <p:sp>
        <p:nvSpPr>
          <p:cNvPr id="56331" name="Rectangle 11"/>
          <p:cNvSpPr>
            <a:spLocks noChangeArrowheads="1"/>
          </p:cNvSpPr>
          <p:nvPr/>
        </p:nvSpPr>
        <p:spPr bwMode="auto">
          <a:xfrm>
            <a:off x="5160963" y="3732213"/>
            <a:ext cx="2408237" cy="455612"/>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r>
              <a:rPr lang="en-US" sz="2000" b="1">
                <a:solidFill>
                  <a:srgbClr val="000000"/>
                </a:solidFill>
              </a:rPr>
              <a:t>4.6-9.7</a:t>
            </a:r>
          </a:p>
        </p:txBody>
      </p:sp>
      <p:sp>
        <p:nvSpPr>
          <p:cNvPr id="56332" name="Rectangle 12"/>
          <p:cNvSpPr>
            <a:spLocks noChangeArrowheads="1"/>
          </p:cNvSpPr>
          <p:nvPr/>
        </p:nvSpPr>
        <p:spPr bwMode="auto">
          <a:xfrm>
            <a:off x="1320800" y="3732213"/>
            <a:ext cx="2667000" cy="455612"/>
          </a:xfrm>
          <a:prstGeom prst="rect">
            <a:avLst/>
          </a:prstGeom>
          <a:noFill/>
          <a:ln w="9525">
            <a:noFill/>
            <a:miter lim="800000"/>
            <a:headEnd/>
            <a:tailEnd/>
          </a:ln>
        </p:spPr>
        <p:txBody>
          <a:bodyPr/>
          <a:lstStyle/>
          <a:p>
            <a:pPr>
              <a:spcBef>
                <a:spcPct val="20000"/>
              </a:spcBef>
              <a:buClr>
                <a:srgbClr val="FFFF00"/>
              </a:buClr>
              <a:buSzPct val="80000"/>
              <a:buFont typeface="Wingdings" pitchFamily="2" charset="2"/>
              <a:buNone/>
            </a:pPr>
            <a:r>
              <a:rPr lang="en-US" sz="2000" b="1">
                <a:solidFill>
                  <a:srgbClr val="000000"/>
                </a:solidFill>
              </a:rPr>
              <a:t>Bacterial infection</a:t>
            </a:r>
          </a:p>
        </p:txBody>
      </p:sp>
      <p:sp>
        <p:nvSpPr>
          <p:cNvPr id="56333" name="Rectangle 13"/>
          <p:cNvSpPr>
            <a:spLocks noChangeArrowheads="1"/>
          </p:cNvSpPr>
          <p:nvPr/>
        </p:nvSpPr>
        <p:spPr bwMode="auto">
          <a:xfrm>
            <a:off x="5160963" y="3276600"/>
            <a:ext cx="2408237" cy="455613"/>
          </a:xfrm>
          <a:prstGeom prst="rect">
            <a:avLst/>
          </a:prstGeom>
          <a:noFill/>
          <a:ln w="9525">
            <a:noFill/>
            <a:miter lim="800000"/>
            <a:headEnd/>
            <a:tailEnd/>
          </a:ln>
        </p:spPr>
        <p:txBody>
          <a:bodyPr/>
          <a:lstStyle/>
          <a:p>
            <a:pPr algn="ctr">
              <a:spcBef>
                <a:spcPct val="20000"/>
              </a:spcBef>
              <a:buClr>
                <a:srgbClr val="FFFF00"/>
              </a:buClr>
              <a:buSzPct val="80000"/>
              <a:buFont typeface="Wingdings" pitchFamily="2" charset="2"/>
              <a:buNone/>
            </a:pPr>
            <a:r>
              <a:rPr lang="en-US" sz="2000" b="1">
                <a:solidFill>
                  <a:srgbClr val="000000"/>
                </a:solidFill>
              </a:rPr>
              <a:t>11.4</a:t>
            </a:r>
          </a:p>
        </p:txBody>
      </p:sp>
      <p:sp>
        <p:nvSpPr>
          <p:cNvPr id="56334" name="Rectangle 14"/>
          <p:cNvSpPr>
            <a:spLocks noChangeArrowheads="1"/>
          </p:cNvSpPr>
          <p:nvPr/>
        </p:nvSpPr>
        <p:spPr bwMode="auto">
          <a:xfrm>
            <a:off x="1320800" y="3276600"/>
            <a:ext cx="2895600" cy="455613"/>
          </a:xfrm>
          <a:prstGeom prst="rect">
            <a:avLst/>
          </a:prstGeom>
          <a:noFill/>
          <a:ln w="9525">
            <a:noFill/>
            <a:miter lim="800000"/>
            <a:headEnd/>
            <a:tailEnd/>
          </a:ln>
        </p:spPr>
        <p:txBody>
          <a:bodyPr/>
          <a:lstStyle/>
          <a:p>
            <a:pPr>
              <a:spcBef>
                <a:spcPct val="20000"/>
              </a:spcBef>
              <a:buClr>
                <a:srgbClr val="FFFF00"/>
              </a:buClr>
              <a:buSzPct val="80000"/>
              <a:buFont typeface="Wingdings" pitchFamily="2" charset="2"/>
              <a:buNone/>
            </a:pPr>
            <a:r>
              <a:rPr lang="en-US" sz="2000" b="1">
                <a:solidFill>
                  <a:srgbClr val="000000"/>
                </a:solidFill>
              </a:rPr>
              <a:t>HVPG ≥20mmHg</a:t>
            </a:r>
          </a:p>
        </p:txBody>
      </p:sp>
      <p:sp>
        <p:nvSpPr>
          <p:cNvPr id="56335" name="Line 15"/>
          <p:cNvSpPr>
            <a:spLocks noChangeShapeType="1"/>
          </p:cNvSpPr>
          <p:nvPr/>
        </p:nvSpPr>
        <p:spPr bwMode="auto">
          <a:xfrm>
            <a:off x="1320800" y="3276600"/>
            <a:ext cx="4243388" cy="0"/>
          </a:xfrm>
          <a:prstGeom prst="line">
            <a:avLst/>
          </a:prstGeom>
          <a:noFill/>
          <a:ln w="12700" cap="sq">
            <a:noFill/>
            <a:round/>
            <a:headEnd/>
            <a:tailEnd/>
          </a:ln>
        </p:spPr>
        <p:txBody>
          <a:bodyPr/>
          <a:lstStyle/>
          <a:p>
            <a:endParaRPr lang="en-US"/>
          </a:p>
        </p:txBody>
      </p:sp>
      <p:sp>
        <p:nvSpPr>
          <p:cNvPr id="56336" name="Line 16"/>
          <p:cNvSpPr>
            <a:spLocks noChangeShapeType="1"/>
          </p:cNvSpPr>
          <p:nvPr/>
        </p:nvSpPr>
        <p:spPr bwMode="auto">
          <a:xfrm>
            <a:off x="-279400" y="6465888"/>
            <a:ext cx="4243388" cy="0"/>
          </a:xfrm>
          <a:prstGeom prst="line">
            <a:avLst/>
          </a:prstGeom>
          <a:noFill/>
          <a:ln w="12700" cap="sq">
            <a:noFill/>
            <a:round/>
            <a:headEnd/>
            <a:tailEnd/>
          </a:ln>
        </p:spPr>
        <p:txBody>
          <a:bodyPr/>
          <a:lstStyle/>
          <a:p>
            <a:endParaRPr lang="en-US"/>
          </a:p>
        </p:txBody>
      </p:sp>
      <p:sp>
        <p:nvSpPr>
          <p:cNvPr id="56337" name="Line 17"/>
          <p:cNvSpPr>
            <a:spLocks noChangeShapeType="1"/>
          </p:cNvSpPr>
          <p:nvPr/>
        </p:nvSpPr>
        <p:spPr bwMode="auto">
          <a:xfrm>
            <a:off x="1320800" y="3276600"/>
            <a:ext cx="0" cy="455613"/>
          </a:xfrm>
          <a:prstGeom prst="line">
            <a:avLst/>
          </a:prstGeom>
          <a:noFill/>
          <a:ln w="12700" cap="sq">
            <a:noFill/>
            <a:round/>
            <a:headEnd/>
            <a:tailEnd/>
          </a:ln>
        </p:spPr>
        <p:txBody>
          <a:bodyPr/>
          <a:lstStyle/>
          <a:p>
            <a:endParaRPr lang="en-US"/>
          </a:p>
        </p:txBody>
      </p:sp>
      <p:sp>
        <p:nvSpPr>
          <p:cNvPr id="56338" name="Line 18"/>
          <p:cNvSpPr>
            <a:spLocks noChangeShapeType="1"/>
          </p:cNvSpPr>
          <p:nvPr/>
        </p:nvSpPr>
        <p:spPr bwMode="auto">
          <a:xfrm>
            <a:off x="1320800" y="3732213"/>
            <a:ext cx="0" cy="455612"/>
          </a:xfrm>
          <a:prstGeom prst="line">
            <a:avLst/>
          </a:prstGeom>
          <a:noFill/>
          <a:ln w="12700" cap="sq">
            <a:noFill/>
            <a:round/>
            <a:headEnd/>
            <a:tailEnd/>
          </a:ln>
        </p:spPr>
        <p:txBody>
          <a:bodyPr/>
          <a:lstStyle/>
          <a:p>
            <a:endParaRPr lang="en-US"/>
          </a:p>
        </p:txBody>
      </p:sp>
      <p:sp>
        <p:nvSpPr>
          <p:cNvPr id="56339" name="Line 19"/>
          <p:cNvSpPr>
            <a:spLocks noChangeShapeType="1"/>
          </p:cNvSpPr>
          <p:nvPr/>
        </p:nvSpPr>
        <p:spPr bwMode="auto">
          <a:xfrm>
            <a:off x="6202363" y="3276600"/>
            <a:ext cx="2408237" cy="0"/>
          </a:xfrm>
          <a:prstGeom prst="line">
            <a:avLst/>
          </a:prstGeom>
          <a:noFill/>
          <a:ln w="12700" cap="rnd">
            <a:noFill/>
            <a:round/>
            <a:headEnd/>
            <a:tailEnd/>
          </a:ln>
        </p:spPr>
        <p:txBody>
          <a:bodyPr/>
          <a:lstStyle/>
          <a:p>
            <a:endParaRPr lang="en-US"/>
          </a:p>
        </p:txBody>
      </p:sp>
      <p:sp>
        <p:nvSpPr>
          <p:cNvPr id="56340" name="Line 20"/>
          <p:cNvSpPr>
            <a:spLocks noChangeShapeType="1"/>
          </p:cNvSpPr>
          <p:nvPr/>
        </p:nvSpPr>
        <p:spPr bwMode="auto">
          <a:xfrm>
            <a:off x="1320800" y="4187825"/>
            <a:ext cx="0" cy="455613"/>
          </a:xfrm>
          <a:prstGeom prst="line">
            <a:avLst/>
          </a:prstGeom>
          <a:noFill/>
          <a:ln w="12700" cap="sq">
            <a:noFill/>
            <a:round/>
            <a:headEnd/>
            <a:tailEnd/>
          </a:ln>
        </p:spPr>
        <p:txBody>
          <a:bodyPr/>
          <a:lstStyle/>
          <a:p>
            <a:endParaRPr lang="en-US"/>
          </a:p>
        </p:txBody>
      </p:sp>
      <p:sp>
        <p:nvSpPr>
          <p:cNvPr id="56341" name="Line 21"/>
          <p:cNvSpPr>
            <a:spLocks noChangeShapeType="1"/>
          </p:cNvSpPr>
          <p:nvPr/>
        </p:nvSpPr>
        <p:spPr bwMode="auto">
          <a:xfrm>
            <a:off x="1320800" y="4643438"/>
            <a:ext cx="0" cy="455612"/>
          </a:xfrm>
          <a:prstGeom prst="line">
            <a:avLst/>
          </a:prstGeom>
          <a:noFill/>
          <a:ln w="12700" cap="sq">
            <a:noFill/>
            <a:round/>
            <a:headEnd/>
            <a:tailEnd/>
          </a:ln>
        </p:spPr>
        <p:txBody>
          <a:bodyPr/>
          <a:lstStyle/>
          <a:p>
            <a:endParaRPr lang="en-US"/>
          </a:p>
        </p:txBody>
      </p:sp>
      <p:sp>
        <p:nvSpPr>
          <p:cNvPr id="56342" name="Line 22"/>
          <p:cNvSpPr>
            <a:spLocks noChangeShapeType="1"/>
          </p:cNvSpPr>
          <p:nvPr/>
        </p:nvSpPr>
        <p:spPr bwMode="auto">
          <a:xfrm>
            <a:off x="1320800" y="5099050"/>
            <a:ext cx="0" cy="455613"/>
          </a:xfrm>
          <a:prstGeom prst="line">
            <a:avLst/>
          </a:prstGeom>
          <a:noFill/>
          <a:ln w="12700" cap="sq">
            <a:noFill/>
            <a:round/>
            <a:headEnd/>
            <a:tailEnd/>
          </a:ln>
        </p:spPr>
        <p:txBody>
          <a:bodyPr/>
          <a:lstStyle/>
          <a:p>
            <a:endParaRPr lang="en-US"/>
          </a:p>
        </p:txBody>
      </p:sp>
      <p:sp>
        <p:nvSpPr>
          <p:cNvPr id="56343" name="Line 23"/>
          <p:cNvSpPr>
            <a:spLocks noChangeShapeType="1"/>
          </p:cNvSpPr>
          <p:nvPr/>
        </p:nvSpPr>
        <p:spPr bwMode="auto">
          <a:xfrm>
            <a:off x="-279400" y="5554663"/>
            <a:ext cx="0" cy="455612"/>
          </a:xfrm>
          <a:prstGeom prst="line">
            <a:avLst/>
          </a:prstGeom>
          <a:noFill/>
          <a:ln w="12700" cap="sq">
            <a:noFill/>
            <a:round/>
            <a:headEnd/>
            <a:tailEnd/>
          </a:ln>
        </p:spPr>
        <p:txBody>
          <a:bodyPr/>
          <a:lstStyle/>
          <a:p>
            <a:endParaRPr lang="en-US"/>
          </a:p>
        </p:txBody>
      </p:sp>
      <p:sp>
        <p:nvSpPr>
          <p:cNvPr id="56344" name="Line 24"/>
          <p:cNvSpPr>
            <a:spLocks noChangeShapeType="1"/>
          </p:cNvSpPr>
          <p:nvPr/>
        </p:nvSpPr>
        <p:spPr bwMode="auto">
          <a:xfrm>
            <a:off x="-279400" y="6010275"/>
            <a:ext cx="0" cy="455613"/>
          </a:xfrm>
          <a:prstGeom prst="line">
            <a:avLst/>
          </a:prstGeom>
          <a:noFill/>
          <a:ln w="12700" cap="sq">
            <a:noFill/>
            <a:round/>
            <a:headEnd/>
            <a:tailEnd/>
          </a:ln>
        </p:spPr>
        <p:txBody>
          <a:bodyPr/>
          <a:lstStyle/>
          <a:p>
            <a:endParaRPr lang="en-US"/>
          </a:p>
        </p:txBody>
      </p:sp>
      <p:sp>
        <p:nvSpPr>
          <p:cNvPr id="56345" name="Line 25"/>
          <p:cNvSpPr>
            <a:spLocks noChangeShapeType="1"/>
          </p:cNvSpPr>
          <p:nvPr/>
        </p:nvSpPr>
        <p:spPr bwMode="auto">
          <a:xfrm>
            <a:off x="3963988" y="6465888"/>
            <a:ext cx="1425575" cy="0"/>
          </a:xfrm>
          <a:prstGeom prst="line">
            <a:avLst/>
          </a:prstGeom>
          <a:noFill/>
          <a:ln w="12700" cap="sq">
            <a:noFill/>
            <a:round/>
            <a:headEnd/>
            <a:tailEnd/>
          </a:ln>
        </p:spPr>
        <p:txBody>
          <a:bodyPr/>
          <a:lstStyle/>
          <a:p>
            <a:endParaRPr lang="en-US"/>
          </a:p>
        </p:txBody>
      </p:sp>
      <p:sp>
        <p:nvSpPr>
          <p:cNvPr id="56346" name="Line 26"/>
          <p:cNvSpPr>
            <a:spLocks noChangeShapeType="1"/>
          </p:cNvSpPr>
          <p:nvPr/>
        </p:nvSpPr>
        <p:spPr bwMode="auto">
          <a:xfrm>
            <a:off x="5389563" y="6465888"/>
            <a:ext cx="2408237" cy="0"/>
          </a:xfrm>
          <a:prstGeom prst="line">
            <a:avLst/>
          </a:prstGeom>
          <a:noFill/>
          <a:ln w="12700" cap="sq">
            <a:noFill/>
            <a:round/>
            <a:headEnd/>
            <a:tailEnd/>
          </a:ln>
        </p:spPr>
        <p:txBody>
          <a:bodyPr/>
          <a:lstStyle/>
          <a:p>
            <a:endParaRPr lang="en-US"/>
          </a:p>
        </p:txBody>
      </p:sp>
      <p:sp>
        <p:nvSpPr>
          <p:cNvPr id="56347" name="Line 27"/>
          <p:cNvSpPr>
            <a:spLocks noChangeShapeType="1"/>
          </p:cNvSpPr>
          <p:nvPr/>
        </p:nvSpPr>
        <p:spPr bwMode="auto">
          <a:xfrm>
            <a:off x="9144000" y="3276600"/>
            <a:ext cx="0" cy="2733675"/>
          </a:xfrm>
          <a:prstGeom prst="line">
            <a:avLst/>
          </a:prstGeom>
          <a:noFill/>
          <a:ln w="12700" cap="rnd">
            <a:noFill/>
            <a:round/>
            <a:headEnd/>
            <a:tailEnd/>
          </a:ln>
        </p:spPr>
        <p:txBody>
          <a:bodyPr/>
          <a:lstStyle/>
          <a:p>
            <a:endParaRPr lang="en-US"/>
          </a:p>
        </p:txBody>
      </p:sp>
      <p:sp>
        <p:nvSpPr>
          <p:cNvPr id="56348" name="Line 28"/>
          <p:cNvSpPr>
            <a:spLocks noChangeShapeType="1"/>
          </p:cNvSpPr>
          <p:nvPr/>
        </p:nvSpPr>
        <p:spPr bwMode="auto">
          <a:xfrm>
            <a:off x="7797800" y="6010275"/>
            <a:ext cx="0" cy="455613"/>
          </a:xfrm>
          <a:prstGeom prst="line">
            <a:avLst/>
          </a:prstGeom>
          <a:noFill/>
          <a:ln w="12700" cap="sq">
            <a:noFill/>
            <a:round/>
            <a:headEnd/>
            <a:tailEnd/>
          </a:ln>
        </p:spPr>
        <p:txBody>
          <a:bodyPr/>
          <a:lstStyle/>
          <a:p>
            <a:endParaRPr lang="en-US"/>
          </a:p>
        </p:txBody>
      </p:sp>
      <p:sp>
        <p:nvSpPr>
          <p:cNvPr id="46109" name="Text Box 29"/>
          <p:cNvSpPr txBox="1">
            <a:spLocks noChangeArrowheads="1"/>
          </p:cNvSpPr>
          <p:nvPr/>
        </p:nvSpPr>
        <p:spPr bwMode="auto">
          <a:xfrm>
            <a:off x="1524000" y="1836738"/>
            <a:ext cx="2057400" cy="830262"/>
          </a:xfrm>
          <a:prstGeom prst="rect">
            <a:avLst/>
          </a:prstGeom>
          <a:solidFill>
            <a:schemeClr val="accent5"/>
          </a:solidFill>
          <a:ln w="9525">
            <a:noFill/>
            <a:miter lim="800000"/>
            <a:headEnd/>
            <a:tailEnd/>
          </a:ln>
        </p:spPr>
        <p:txBody>
          <a:bodyPr>
            <a:spAutoFit/>
          </a:bodyPr>
          <a:lstStyle/>
          <a:p>
            <a:pPr>
              <a:defRPr/>
            </a:pPr>
            <a:r>
              <a:rPr lang="en-US" b="1" dirty="0">
                <a:solidFill>
                  <a:srgbClr val="000000"/>
                </a:solidFill>
                <a:latin typeface="Arial" pitchFamily="34" charset="0"/>
              </a:rPr>
              <a:t>       </a:t>
            </a:r>
            <a:r>
              <a:rPr lang="en-US" sz="2400" b="1" dirty="0">
                <a:solidFill>
                  <a:srgbClr val="000000"/>
                </a:solidFill>
                <a:latin typeface="Arial" pitchFamily="34" charset="0"/>
              </a:rPr>
              <a:t>Variable</a:t>
            </a:r>
          </a:p>
          <a:p>
            <a:pPr>
              <a:defRPr/>
            </a:pPr>
            <a:endParaRPr lang="en-US" sz="2400" b="1" dirty="0">
              <a:solidFill>
                <a:srgbClr val="000000"/>
              </a:solidFill>
              <a:latin typeface="Arial" pitchFamily="34" charset="0"/>
            </a:endParaRPr>
          </a:p>
        </p:txBody>
      </p:sp>
      <p:sp>
        <p:nvSpPr>
          <p:cNvPr id="46110" name="Text Box 30"/>
          <p:cNvSpPr txBox="1">
            <a:spLocks noChangeArrowheads="1"/>
          </p:cNvSpPr>
          <p:nvPr/>
        </p:nvSpPr>
        <p:spPr bwMode="auto">
          <a:xfrm>
            <a:off x="5562600" y="1839913"/>
            <a:ext cx="2286000" cy="830262"/>
          </a:xfrm>
          <a:prstGeom prst="rect">
            <a:avLst/>
          </a:prstGeom>
          <a:solidFill>
            <a:schemeClr val="accent5"/>
          </a:solidFill>
          <a:ln w="9525">
            <a:noFill/>
            <a:miter lim="800000"/>
            <a:headEnd/>
            <a:tailEnd/>
          </a:ln>
        </p:spPr>
        <p:txBody>
          <a:bodyPr>
            <a:spAutoFit/>
          </a:bodyPr>
          <a:lstStyle/>
          <a:p>
            <a:pPr>
              <a:defRPr/>
            </a:pPr>
            <a:r>
              <a:rPr lang="en-US" sz="2400" b="1" dirty="0">
                <a:solidFill>
                  <a:srgbClr val="000000"/>
                </a:solidFill>
                <a:latin typeface="Arial" pitchFamily="34" charset="0"/>
              </a:rPr>
              <a:t>   Hazard </a:t>
            </a:r>
          </a:p>
          <a:p>
            <a:pPr>
              <a:defRPr/>
            </a:pPr>
            <a:r>
              <a:rPr lang="en-US" sz="2400" b="1" dirty="0">
                <a:solidFill>
                  <a:srgbClr val="000000"/>
                </a:solidFill>
                <a:latin typeface="Arial" pitchFamily="34" charset="0"/>
              </a:rPr>
              <a:t>   Ratio</a:t>
            </a:r>
          </a:p>
        </p:txBody>
      </p:sp>
      <p:sp>
        <p:nvSpPr>
          <p:cNvPr id="56351" name="Text Box 31"/>
          <p:cNvSpPr txBox="1">
            <a:spLocks noChangeArrowheads="1"/>
          </p:cNvSpPr>
          <p:nvPr/>
        </p:nvSpPr>
        <p:spPr bwMode="auto">
          <a:xfrm>
            <a:off x="-431800" y="6146800"/>
            <a:ext cx="184150" cy="369888"/>
          </a:xfrm>
          <a:prstGeom prst="rect">
            <a:avLst/>
          </a:prstGeom>
          <a:noFill/>
          <a:ln w="9525">
            <a:noFill/>
            <a:miter lim="800000"/>
            <a:headEnd/>
            <a:tailEnd/>
          </a:ln>
        </p:spPr>
        <p:txBody>
          <a:bodyPr wrap="none">
            <a:spAutoFit/>
          </a:bodyPr>
          <a:lstStyle/>
          <a:p>
            <a:endParaRPr lang="en-GB" i="1">
              <a:solidFill>
                <a:srgbClr val="00FF00"/>
              </a:solidFill>
            </a:endParaRPr>
          </a:p>
        </p:txBody>
      </p:sp>
      <p:sp>
        <p:nvSpPr>
          <p:cNvPr id="56352" name="Text Box 34"/>
          <p:cNvSpPr txBox="1">
            <a:spLocks noChangeArrowheads="1"/>
          </p:cNvSpPr>
          <p:nvPr/>
        </p:nvSpPr>
        <p:spPr bwMode="auto">
          <a:xfrm>
            <a:off x="457200" y="6027738"/>
            <a:ext cx="8385175" cy="830262"/>
          </a:xfrm>
          <a:prstGeom prst="rect">
            <a:avLst/>
          </a:prstGeom>
          <a:noFill/>
          <a:ln w="9525">
            <a:noFill/>
            <a:miter lim="800000"/>
            <a:headEnd/>
            <a:tailEnd/>
          </a:ln>
        </p:spPr>
        <p:txBody>
          <a:bodyPr>
            <a:spAutoFit/>
          </a:bodyPr>
          <a:lstStyle/>
          <a:p>
            <a:r>
              <a:rPr lang="en-US" sz="1600">
                <a:solidFill>
                  <a:srgbClr val="000000"/>
                </a:solidFill>
              </a:rPr>
              <a:t>  </a:t>
            </a:r>
            <a:r>
              <a:rPr lang="en-US" sz="1600" i="1">
                <a:solidFill>
                  <a:srgbClr val="000000"/>
                </a:solidFill>
              </a:rPr>
              <a:t>Moitinhi ,GE 99, Bernard GE, 95, D’Amico Hepatology 2003, Avgerinos et al,  Hepatology, June 2004</a:t>
            </a:r>
            <a:r>
              <a:rPr lang="en-US" sz="1600" i="1">
                <a:solidFill>
                  <a:srgbClr val="66FF33"/>
                </a:solidFill>
              </a:rPr>
              <a:t/>
            </a:r>
            <a:br>
              <a:rPr lang="en-US" sz="1600" i="1">
                <a:solidFill>
                  <a:srgbClr val="66FF33"/>
                </a:solidFill>
              </a:rPr>
            </a:br>
            <a:endParaRPr lang="en-US" sz="1600" i="1">
              <a:solidFill>
                <a:srgbClr val="66FF33"/>
              </a:solidFill>
            </a:endParaRPr>
          </a:p>
        </p:txBody>
      </p:sp>
      <p:pic>
        <p:nvPicPr>
          <p:cNvPr id="56353"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990851"/>
          </a:xfrm>
        </p:spPr>
        <p:txBody>
          <a:bodyPr>
            <a:normAutofit/>
          </a:bodyPr>
          <a:lstStyle/>
          <a:p>
            <a:r>
              <a:rPr lang="en-US" sz="3200" b="1" dirty="0" smtClean="0">
                <a:solidFill>
                  <a:srgbClr val="C00000"/>
                </a:solidFill>
              </a:rPr>
              <a:t>Combination of </a:t>
            </a:r>
            <a:r>
              <a:rPr lang="en-US" sz="3200" b="1" dirty="0" err="1" smtClean="0">
                <a:solidFill>
                  <a:srgbClr val="C00000"/>
                </a:solidFill>
              </a:rPr>
              <a:t>Somatostatin</a:t>
            </a:r>
            <a:r>
              <a:rPr lang="en-US" sz="3200" b="1" dirty="0" smtClean="0">
                <a:solidFill>
                  <a:srgbClr val="C00000"/>
                </a:solidFill>
              </a:rPr>
              <a:t> plus EVL is Similar to EVL alone in Control of Acute </a:t>
            </a:r>
            <a:r>
              <a:rPr lang="en-US" sz="3200" b="1" dirty="0" err="1" smtClean="0">
                <a:solidFill>
                  <a:srgbClr val="C00000"/>
                </a:solidFill>
              </a:rPr>
              <a:t>Variceal</a:t>
            </a:r>
            <a:r>
              <a:rPr lang="en-US" sz="3200" b="1" dirty="0" smtClean="0">
                <a:solidFill>
                  <a:srgbClr val="C00000"/>
                </a:solidFill>
              </a:rPr>
              <a:t> Bleeding: A Double Blind RCT</a:t>
            </a:r>
            <a:endParaRPr lang="en-US" sz="4000" dirty="0">
              <a:solidFill>
                <a:srgbClr val="C00000"/>
              </a:solidFill>
            </a:endParaRPr>
          </a:p>
        </p:txBody>
      </p:sp>
      <p:sp>
        <p:nvSpPr>
          <p:cNvPr id="3" name="Subtitle 2"/>
          <p:cNvSpPr>
            <a:spLocks noGrp="1"/>
          </p:cNvSpPr>
          <p:nvPr>
            <p:ph type="subTitle" idx="1"/>
          </p:nvPr>
        </p:nvSpPr>
        <p:spPr>
          <a:xfrm>
            <a:off x="1066800" y="3810000"/>
            <a:ext cx="7010400" cy="1752600"/>
          </a:xfrm>
        </p:spPr>
        <p:txBody>
          <a:bodyPr>
            <a:noAutofit/>
          </a:bodyPr>
          <a:lstStyle/>
          <a:p>
            <a:r>
              <a:rPr lang="en-US" sz="2000" dirty="0" err="1" smtClean="0"/>
              <a:t>Vibhu</a:t>
            </a:r>
            <a:r>
              <a:rPr lang="en-US" sz="2000" dirty="0" smtClean="0"/>
              <a:t> V </a:t>
            </a:r>
            <a:r>
              <a:rPr lang="en-US" sz="2000" dirty="0" err="1" smtClean="0"/>
              <a:t>Mittal</a:t>
            </a:r>
            <a:r>
              <a:rPr lang="en-US" sz="2000" dirty="0" smtClean="0"/>
              <a:t>, </a:t>
            </a:r>
            <a:r>
              <a:rPr lang="en-US" sz="2000" dirty="0" err="1" smtClean="0"/>
              <a:t>Sanjeev</a:t>
            </a:r>
            <a:r>
              <a:rPr lang="en-US" sz="2000" dirty="0" smtClean="0"/>
              <a:t> </a:t>
            </a:r>
            <a:r>
              <a:rPr lang="en-US" sz="2000" dirty="0" err="1" smtClean="0"/>
              <a:t>Jha</a:t>
            </a:r>
            <a:r>
              <a:rPr lang="en-US" sz="2000" dirty="0" smtClean="0"/>
              <a:t>, </a:t>
            </a:r>
            <a:r>
              <a:rPr lang="en-US" sz="2000" dirty="0" err="1" smtClean="0"/>
              <a:t>Nitin</a:t>
            </a:r>
            <a:r>
              <a:rPr lang="en-US" sz="2000" dirty="0" smtClean="0"/>
              <a:t> Gupta, Ram C </a:t>
            </a:r>
            <a:r>
              <a:rPr lang="en-US" sz="2000" dirty="0" err="1" smtClean="0"/>
              <a:t>Soni</a:t>
            </a:r>
            <a:r>
              <a:rPr lang="en-US" sz="2000" dirty="0" smtClean="0"/>
              <a:t> ,  </a:t>
            </a:r>
            <a:r>
              <a:rPr lang="en-US" sz="2000" dirty="0" err="1" smtClean="0"/>
              <a:t>Vishal</a:t>
            </a:r>
            <a:r>
              <a:rPr lang="en-US" sz="2000" dirty="0" smtClean="0"/>
              <a:t> </a:t>
            </a:r>
            <a:r>
              <a:rPr lang="en-US" sz="2000" dirty="0" err="1" smtClean="0"/>
              <a:t>Garg</a:t>
            </a:r>
            <a:r>
              <a:rPr lang="en-US" sz="2000" dirty="0" smtClean="0"/>
              <a:t> , </a:t>
            </a:r>
            <a:r>
              <a:rPr lang="en-US" sz="2000" dirty="0" err="1" smtClean="0"/>
              <a:t>Ashish</a:t>
            </a:r>
            <a:r>
              <a:rPr lang="en-US" sz="2000" dirty="0" smtClean="0"/>
              <a:t> Kumar, </a:t>
            </a:r>
            <a:r>
              <a:rPr lang="en-US" sz="2000" dirty="0" err="1" smtClean="0"/>
              <a:t>Barjesh</a:t>
            </a:r>
            <a:r>
              <a:rPr lang="en-US" sz="2000" dirty="0" smtClean="0"/>
              <a:t> C Sharma, S K </a:t>
            </a:r>
            <a:r>
              <a:rPr lang="en-US" sz="2000" dirty="0" err="1" smtClean="0"/>
              <a:t>Sarin</a:t>
            </a:r>
            <a:r>
              <a:rPr lang="en-US" sz="2000" baseline="30000" dirty="0" smtClean="0"/>
              <a:t>	</a:t>
            </a:r>
            <a:endParaRPr lang="en-US" sz="2000" dirty="0" smtClean="0"/>
          </a:p>
        </p:txBody>
      </p:sp>
      <p:sp>
        <p:nvSpPr>
          <p:cNvPr id="4" name="TextBox 3"/>
          <p:cNvSpPr txBox="1"/>
          <p:nvPr/>
        </p:nvSpPr>
        <p:spPr>
          <a:xfrm>
            <a:off x="609600" y="0"/>
            <a:ext cx="2514600" cy="369332"/>
          </a:xfrm>
          <a:prstGeom prst="rect">
            <a:avLst/>
          </a:prstGeom>
          <a:noFill/>
        </p:spPr>
        <p:txBody>
          <a:bodyPr wrap="square" rtlCol="0">
            <a:spAutoFit/>
          </a:bodyPr>
          <a:lstStyle/>
          <a:p>
            <a:r>
              <a:rPr lang="en-US" dirty="0" smtClean="0">
                <a:solidFill>
                  <a:srgbClr val="000000"/>
                </a:solidFill>
              </a:rPr>
              <a:t>Only Study</a:t>
            </a:r>
            <a:endParaRPr lang="en-US" dirty="0">
              <a:solidFill>
                <a:srgbClr val="000000"/>
              </a:solidFill>
            </a:endParaRPr>
          </a:p>
        </p:txBody>
      </p:sp>
      <p:pic>
        <p:nvPicPr>
          <p:cNvPr id="5" name="Picture 11" descr="ilbslogo"/>
          <p:cNvPicPr>
            <a:picLocks noChangeAspect="1" noChangeArrowheads="1"/>
          </p:cNvPicPr>
          <p:nvPr/>
        </p:nvPicPr>
        <p:blipFill>
          <a:blip r:embed="rId2" cstate="print"/>
          <a:srcRect/>
          <a:stretch>
            <a:fillRect/>
          </a:stretch>
        </p:blipFill>
        <p:spPr bwMode="auto">
          <a:xfrm>
            <a:off x="8439572" y="6248400"/>
            <a:ext cx="704427" cy="609600"/>
          </a:xfrm>
          <a:prstGeom prst="rect">
            <a:avLst/>
          </a:prstGeom>
          <a:noFill/>
          <a:ln w="9525">
            <a:noFill/>
            <a:miter lim="800000"/>
            <a:headEnd/>
            <a:tailEnd/>
          </a:ln>
        </p:spPr>
      </p:pic>
    </p:spTree>
  </p:cSld>
  <p:clrMapOvr>
    <a:masterClrMapping/>
  </p:clrMapOvr>
  <p:transition advTm="2344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solidFill>
                  <a:srgbClr val="C00000"/>
                </a:solidFill>
              </a:rPr>
              <a:t>AVB : Trial Profile</a:t>
            </a:r>
            <a:endParaRPr lang="en-US" sz="3600" dirty="0">
              <a:solidFill>
                <a:srgbClr val="C00000"/>
              </a:solidFill>
            </a:endParaRPr>
          </a:p>
        </p:txBody>
      </p:sp>
      <p:sp>
        <p:nvSpPr>
          <p:cNvPr id="3" name="Rectangle 2"/>
          <p:cNvSpPr/>
          <p:nvPr/>
        </p:nvSpPr>
        <p:spPr>
          <a:xfrm>
            <a:off x="2590800" y="1600200"/>
            <a:ext cx="16764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black"/>
                </a:solidFill>
              </a:rPr>
              <a:t>PHT with  acute bleed n=158</a:t>
            </a:r>
            <a:endParaRPr lang="en-US" sz="1600" b="1" dirty="0">
              <a:solidFill>
                <a:prstClr val="black"/>
              </a:solidFill>
            </a:endParaRPr>
          </a:p>
        </p:txBody>
      </p:sp>
      <p:cxnSp>
        <p:nvCxnSpPr>
          <p:cNvPr id="4" name="Straight Arrow Connector 3"/>
          <p:cNvCxnSpPr/>
          <p:nvPr/>
        </p:nvCxnSpPr>
        <p:spPr>
          <a:xfrm rot="5400000">
            <a:off x="2857500" y="3162300"/>
            <a:ext cx="1143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429000" y="3048000"/>
            <a:ext cx="838200"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3400" y="2667000"/>
            <a:ext cx="1066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prstClr val="black"/>
                </a:solidFill>
              </a:rPr>
              <a:t>Exclusion </a:t>
            </a:r>
          </a:p>
          <a:p>
            <a:pPr algn="ctr"/>
            <a:r>
              <a:rPr lang="en-US" sz="1600" dirty="0" smtClean="0">
                <a:solidFill>
                  <a:prstClr val="black"/>
                </a:solidFill>
              </a:rPr>
              <a:t>N- 97</a:t>
            </a:r>
            <a:endParaRPr lang="en-US" sz="1600" dirty="0">
              <a:solidFill>
                <a:prstClr val="black"/>
              </a:solidFill>
            </a:endParaRPr>
          </a:p>
        </p:txBody>
      </p:sp>
      <p:sp>
        <p:nvSpPr>
          <p:cNvPr id="7" name="Rectangle 6"/>
          <p:cNvSpPr/>
          <p:nvPr/>
        </p:nvSpPr>
        <p:spPr>
          <a:xfrm>
            <a:off x="1676400" y="3733800"/>
            <a:ext cx="3657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black"/>
                </a:solidFill>
              </a:rPr>
              <a:t>Cirrhotics with Acute </a:t>
            </a:r>
            <a:r>
              <a:rPr lang="en-US" sz="1600" b="1" dirty="0" err="1" smtClean="0">
                <a:solidFill>
                  <a:prstClr val="black"/>
                </a:solidFill>
              </a:rPr>
              <a:t>variceal</a:t>
            </a:r>
            <a:r>
              <a:rPr lang="en-US" sz="1600" b="1" dirty="0" smtClean="0">
                <a:solidFill>
                  <a:prstClr val="black"/>
                </a:solidFill>
              </a:rPr>
              <a:t> bleed</a:t>
            </a:r>
          </a:p>
          <a:p>
            <a:pPr algn="ctr"/>
            <a:r>
              <a:rPr lang="en-US" sz="1600" b="1" dirty="0" smtClean="0">
                <a:solidFill>
                  <a:prstClr val="black"/>
                </a:solidFill>
              </a:rPr>
              <a:t>Randomization </a:t>
            </a:r>
          </a:p>
          <a:p>
            <a:pPr algn="ctr"/>
            <a:r>
              <a:rPr lang="en-US" sz="1600" b="1" dirty="0" smtClean="0">
                <a:solidFill>
                  <a:prstClr val="black"/>
                </a:solidFill>
              </a:rPr>
              <a:t>N=61</a:t>
            </a:r>
            <a:endParaRPr lang="en-US" sz="1600" b="1" dirty="0">
              <a:solidFill>
                <a:prstClr val="black"/>
              </a:solidFill>
            </a:endParaRPr>
          </a:p>
        </p:txBody>
      </p:sp>
      <p:cxnSp>
        <p:nvCxnSpPr>
          <p:cNvPr id="8" name="Straight Connector 7"/>
          <p:cNvCxnSpPr/>
          <p:nvPr/>
        </p:nvCxnSpPr>
        <p:spPr>
          <a:xfrm rot="5400000">
            <a:off x="3238897" y="4914503"/>
            <a:ext cx="381000" cy="7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5103812"/>
            <a:ext cx="541020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85800" y="5334000"/>
            <a:ext cx="457200"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6095205" y="5333206"/>
            <a:ext cx="4572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200" y="5562600"/>
            <a:ext cx="3124200" cy="990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prstClr val="black"/>
                </a:solidFill>
              </a:rPr>
              <a:t>EVL +  </a:t>
            </a:r>
            <a:r>
              <a:rPr lang="en-US" b="1" dirty="0" err="1" smtClean="0">
                <a:solidFill>
                  <a:prstClr val="black"/>
                </a:solidFill>
              </a:rPr>
              <a:t>Somatostatin</a:t>
            </a:r>
            <a:r>
              <a:rPr lang="en-US" b="1" dirty="0" smtClean="0">
                <a:solidFill>
                  <a:prstClr val="black"/>
                </a:solidFill>
              </a:rPr>
              <a:t> </a:t>
            </a:r>
          </a:p>
          <a:p>
            <a:pPr algn="ctr"/>
            <a:r>
              <a:rPr lang="en-US" b="1" dirty="0" smtClean="0">
                <a:solidFill>
                  <a:prstClr val="black"/>
                </a:solidFill>
              </a:rPr>
              <a:t>N = 31</a:t>
            </a:r>
            <a:endParaRPr lang="en-US" b="1" dirty="0">
              <a:solidFill>
                <a:prstClr val="black"/>
              </a:solidFill>
            </a:endParaRPr>
          </a:p>
        </p:txBody>
      </p:sp>
      <p:sp>
        <p:nvSpPr>
          <p:cNvPr id="13" name="Rectangle 12"/>
          <p:cNvSpPr/>
          <p:nvPr/>
        </p:nvSpPr>
        <p:spPr>
          <a:xfrm>
            <a:off x="5334000" y="5638800"/>
            <a:ext cx="18288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black"/>
                </a:solidFill>
              </a:rPr>
              <a:t>EVL + Placebo</a:t>
            </a:r>
          </a:p>
          <a:p>
            <a:pPr algn="ctr"/>
            <a:r>
              <a:rPr lang="en-US" sz="1600" b="1" dirty="0" smtClean="0">
                <a:solidFill>
                  <a:prstClr val="black"/>
                </a:solidFill>
              </a:rPr>
              <a:t>N = 30</a:t>
            </a:r>
            <a:endParaRPr lang="en-US" sz="1600" b="1" dirty="0">
              <a:solidFill>
                <a:prstClr val="black"/>
              </a:solidFill>
            </a:endParaRPr>
          </a:p>
        </p:txBody>
      </p:sp>
      <p:sp>
        <p:nvSpPr>
          <p:cNvPr id="15" name="TextBox 14"/>
          <p:cNvSpPr txBox="1"/>
          <p:nvPr/>
        </p:nvSpPr>
        <p:spPr>
          <a:xfrm>
            <a:off x="5562600" y="1448812"/>
            <a:ext cx="3581399" cy="2677656"/>
          </a:xfrm>
          <a:prstGeom prst="rect">
            <a:avLst/>
          </a:prstGeom>
          <a:solidFill>
            <a:schemeClr val="accent2">
              <a:lumMod val="20000"/>
              <a:lumOff val="80000"/>
            </a:schemeClr>
          </a:solidFill>
        </p:spPr>
        <p:txBody>
          <a:bodyPr wrap="square" rtlCol="0">
            <a:spAutoFit/>
          </a:bodyPr>
          <a:lstStyle/>
          <a:p>
            <a:pPr>
              <a:buFont typeface="Arial" pitchFamily="34" charset="0"/>
              <a:buChar char="•"/>
            </a:pPr>
            <a:r>
              <a:rPr lang="en-US" sz="1400" dirty="0" smtClean="0">
                <a:solidFill>
                  <a:prstClr val="black"/>
                </a:solidFill>
              </a:rPr>
              <a:t>Non-cirrhotic portal hypertension (n=22)</a:t>
            </a:r>
          </a:p>
          <a:p>
            <a:pPr>
              <a:buFont typeface="Arial" pitchFamily="34" charset="0"/>
              <a:buChar char="•"/>
            </a:pPr>
            <a:r>
              <a:rPr lang="en-US" sz="1400" dirty="0" smtClean="0">
                <a:solidFill>
                  <a:prstClr val="black"/>
                </a:solidFill>
              </a:rPr>
              <a:t>Age &lt;12 or &gt;75 years (n=6)</a:t>
            </a:r>
          </a:p>
          <a:p>
            <a:pPr>
              <a:buFont typeface="Arial" pitchFamily="34" charset="0"/>
              <a:buChar char="•"/>
            </a:pPr>
            <a:r>
              <a:rPr lang="en-US" sz="1400" dirty="0" smtClean="0">
                <a:solidFill>
                  <a:prstClr val="black"/>
                </a:solidFill>
              </a:rPr>
              <a:t>HE grade 3 or 4 (n=13)</a:t>
            </a:r>
          </a:p>
          <a:p>
            <a:pPr>
              <a:buFont typeface="Arial" pitchFamily="34" charset="0"/>
              <a:buChar char="•"/>
            </a:pPr>
            <a:r>
              <a:rPr lang="en-US" sz="1400" dirty="0" smtClean="0">
                <a:solidFill>
                  <a:prstClr val="black"/>
                </a:solidFill>
              </a:rPr>
              <a:t>Renal failure (n=8)</a:t>
            </a:r>
          </a:p>
          <a:p>
            <a:pPr>
              <a:buFont typeface="Arial" pitchFamily="34" charset="0"/>
              <a:buChar char="•"/>
            </a:pPr>
            <a:r>
              <a:rPr lang="en-US" sz="1400" b="1" dirty="0" smtClean="0">
                <a:solidFill>
                  <a:prstClr val="black"/>
                </a:solidFill>
              </a:rPr>
              <a:t>Bleeding from additional source (n=5);</a:t>
            </a:r>
          </a:p>
          <a:p>
            <a:pPr>
              <a:buFont typeface="Arial" pitchFamily="34" charset="0"/>
              <a:buChar char="•"/>
            </a:pPr>
            <a:r>
              <a:rPr lang="en-US" sz="1400" b="1" dirty="0" smtClean="0">
                <a:solidFill>
                  <a:prstClr val="black"/>
                </a:solidFill>
              </a:rPr>
              <a:t>Already on </a:t>
            </a:r>
            <a:r>
              <a:rPr lang="en-US" sz="1400" b="1" dirty="0" err="1" smtClean="0">
                <a:solidFill>
                  <a:prstClr val="black"/>
                </a:solidFill>
              </a:rPr>
              <a:t>vasoactive</a:t>
            </a:r>
            <a:r>
              <a:rPr lang="en-US" sz="1400" b="1" dirty="0" smtClean="0">
                <a:solidFill>
                  <a:prstClr val="black"/>
                </a:solidFill>
              </a:rPr>
              <a:t> drugs (n=9); Already received EVL or EST (n=7);  H/O surgery for PHT or TIPS (n=1); CAD (n=2); </a:t>
            </a:r>
          </a:p>
          <a:p>
            <a:pPr>
              <a:buFont typeface="Arial" pitchFamily="34" charset="0"/>
              <a:buChar char="•"/>
            </a:pPr>
            <a:r>
              <a:rPr lang="en-US" sz="1400" dirty="0" smtClean="0">
                <a:solidFill>
                  <a:prstClr val="black"/>
                </a:solidFill>
              </a:rPr>
              <a:t>HCC (n=4); </a:t>
            </a:r>
          </a:p>
          <a:p>
            <a:pPr>
              <a:buFont typeface="Arial" pitchFamily="34" charset="0"/>
              <a:buChar char="•"/>
            </a:pPr>
            <a:r>
              <a:rPr lang="en-US" sz="1400" dirty="0" smtClean="0">
                <a:solidFill>
                  <a:prstClr val="black"/>
                </a:solidFill>
              </a:rPr>
              <a:t>HVPG not possible within 24 hrs (n=17)</a:t>
            </a:r>
          </a:p>
          <a:p>
            <a:pPr>
              <a:buFont typeface="Arial" pitchFamily="34" charset="0"/>
              <a:buChar char="•"/>
            </a:pPr>
            <a:r>
              <a:rPr lang="en-US" sz="1400" dirty="0" smtClean="0">
                <a:solidFill>
                  <a:prstClr val="black"/>
                </a:solidFill>
              </a:rPr>
              <a:t>Refusing to participate (n=3)</a:t>
            </a:r>
            <a:endParaRPr lang="en-US" sz="1400" dirty="0">
              <a:solidFill>
                <a:prstClr val="black"/>
              </a:solidFill>
            </a:endParaRPr>
          </a:p>
        </p:txBody>
      </p:sp>
      <p:pic>
        <p:nvPicPr>
          <p:cNvPr id="16" name="Picture 11" descr="ilbslogo"/>
          <p:cNvPicPr>
            <a:picLocks noChangeAspect="1" noChangeArrowheads="1"/>
          </p:cNvPicPr>
          <p:nvPr/>
        </p:nvPicPr>
        <p:blipFill>
          <a:blip r:embed="rId2" cstate="print"/>
          <a:srcRect/>
          <a:stretch>
            <a:fillRect/>
          </a:stretch>
        </p:blipFill>
        <p:spPr bwMode="auto">
          <a:xfrm>
            <a:off x="8439572" y="6248400"/>
            <a:ext cx="704427" cy="609600"/>
          </a:xfrm>
          <a:prstGeom prst="rect">
            <a:avLst/>
          </a:prstGeom>
          <a:noFill/>
          <a:ln w="9525">
            <a:noFill/>
            <a:miter lim="800000"/>
            <a:headEnd/>
            <a:tailEnd/>
          </a:ln>
        </p:spPr>
      </p:pic>
    </p:spTree>
  </p:cSld>
  <p:clrMapOvr>
    <a:masterClrMapping/>
  </p:clrMapOvr>
  <p:transition advTm="1692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rgbClr val="C00000"/>
                </a:solidFill>
              </a:rPr>
              <a:t>Primary End Points  </a:t>
            </a:r>
            <a:endParaRPr lang="en-US" sz="4000" dirty="0">
              <a:solidFill>
                <a:srgbClr val="C00000"/>
              </a:solidFill>
            </a:endParaRPr>
          </a:p>
        </p:txBody>
      </p:sp>
      <p:graphicFrame>
        <p:nvGraphicFramePr>
          <p:cNvPr id="3" name="Chart 2"/>
          <p:cNvGraphicFramePr/>
          <p:nvPr/>
        </p:nvGraphicFramePr>
        <p:xfrm>
          <a:off x="1524000" y="1143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8600" y="2667000"/>
            <a:ext cx="1518364" cy="369332"/>
          </a:xfrm>
          <a:prstGeom prst="rect">
            <a:avLst/>
          </a:prstGeom>
          <a:noFill/>
        </p:spPr>
        <p:txBody>
          <a:bodyPr wrap="none" rtlCol="0">
            <a:spAutoFit/>
          </a:bodyPr>
          <a:lstStyle/>
          <a:p>
            <a:r>
              <a:rPr lang="en-US" dirty="0" smtClean="0">
                <a:solidFill>
                  <a:prstClr val="black"/>
                </a:solidFill>
              </a:rPr>
              <a:t>% of patients</a:t>
            </a:r>
            <a:endParaRPr lang="en-US" sz="1600" dirty="0">
              <a:solidFill>
                <a:prstClr val="black"/>
              </a:solidFill>
            </a:endParaRPr>
          </a:p>
        </p:txBody>
      </p:sp>
      <p:graphicFrame>
        <p:nvGraphicFramePr>
          <p:cNvPr id="5" name="Table 4"/>
          <p:cNvGraphicFramePr>
            <a:graphicFrameLocks noGrp="1"/>
          </p:cNvGraphicFramePr>
          <p:nvPr/>
        </p:nvGraphicFramePr>
        <p:xfrm>
          <a:off x="1371600" y="5285050"/>
          <a:ext cx="6096000" cy="1473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1400" b="1" dirty="0"/>
                    </a:p>
                  </a:txBody>
                  <a:tcPr/>
                </a:tc>
                <a:tc>
                  <a:txBody>
                    <a:bodyPr/>
                    <a:lstStyle/>
                    <a:p>
                      <a:pPr algn="ctr"/>
                      <a:r>
                        <a:rPr lang="en-US" sz="1400" b="1" dirty="0" smtClean="0">
                          <a:solidFill>
                            <a:schemeClr val="tx1"/>
                          </a:solidFill>
                        </a:rPr>
                        <a:t>EVL + </a:t>
                      </a:r>
                      <a:r>
                        <a:rPr lang="en-US" sz="1400" b="1" dirty="0" err="1" smtClean="0">
                          <a:solidFill>
                            <a:schemeClr val="tx1"/>
                          </a:solidFill>
                        </a:rPr>
                        <a:t>Somatostatin</a:t>
                      </a:r>
                      <a:endParaRPr lang="en-US" sz="1400" b="1" dirty="0" smtClean="0">
                        <a:solidFill>
                          <a:schemeClr val="tx1"/>
                        </a:solidFill>
                      </a:endParaRPr>
                    </a:p>
                    <a:p>
                      <a:pPr algn="ctr"/>
                      <a:r>
                        <a:rPr lang="en-US" sz="1400" b="1" dirty="0" smtClean="0">
                          <a:solidFill>
                            <a:schemeClr val="tx1"/>
                          </a:solidFill>
                        </a:rPr>
                        <a:t>(n-31)</a:t>
                      </a:r>
                      <a:endParaRPr lang="en-US" sz="1400" b="1" dirty="0">
                        <a:solidFill>
                          <a:schemeClr val="tx1"/>
                        </a:solidFill>
                      </a:endParaRPr>
                    </a:p>
                  </a:txBody>
                  <a:tcPr/>
                </a:tc>
                <a:tc>
                  <a:txBody>
                    <a:bodyPr/>
                    <a:lstStyle/>
                    <a:p>
                      <a:pPr algn="ctr"/>
                      <a:r>
                        <a:rPr lang="en-US" sz="1400" b="1" dirty="0" smtClean="0">
                          <a:solidFill>
                            <a:schemeClr val="tx1"/>
                          </a:solidFill>
                        </a:rPr>
                        <a:t>EVL + placebo</a:t>
                      </a:r>
                    </a:p>
                    <a:p>
                      <a:pPr algn="ctr"/>
                      <a:r>
                        <a:rPr lang="en-US" sz="1400" b="1" dirty="0" smtClean="0">
                          <a:solidFill>
                            <a:schemeClr val="tx1"/>
                          </a:solidFill>
                        </a:rPr>
                        <a:t>(n-30)</a:t>
                      </a:r>
                      <a:endParaRPr lang="en-US" sz="1400" b="1" dirty="0">
                        <a:solidFill>
                          <a:schemeClr val="tx1"/>
                        </a:solidFill>
                      </a:endParaRPr>
                    </a:p>
                  </a:txBody>
                  <a:tcPr/>
                </a:tc>
                <a:tc>
                  <a:txBody>
                    <a:bodyPr/>
                    <a:lstStyle/>
                    <a:p>
                      <a:pPr algn="ctr"/>
                      <a:r>
                        <a:rPr lang="en-US" sz="1400" b="1" dirty="0" smtClean="0">
                          <a:solidFill>
                            <a:schemeClr val="tx1"/>
                          </a:solidFill>
                        </a:rPr>
                        <a:t>p value</a:t>
                      </a:r>
                      <a:endParaRPr lang="en-US" sz="1400" b="1" dirty="0">
                        <a:solidFill>
                          <a:schemeClr val="tx1"/>
                        </a:solidFill>
                      </a:endParaRPr>
                    </a:p>
                  </a:txBody>
                  <a:tcPr/>
                </a:tc>
              </a:tr>
              <a:tr h="370840">
                <a:tc>
                  <a:txBody>
                    <a:bodyPr/>
                    <a:lstStyle/>
                    <a:p>
                      <a:r>
                        <a:rPr lang="en-US" sz="1400" b="1" dirty="0" err="1" smtClean="0"/>
                        <a:t>Rebleed</a:t>
                      </a:r>
                      <a:r>
                        <a:rPr lang="en-US" sz="1400" b="1" dirty="0" smtClean="0"/>
                        <a:t>, n(%)</a:t>
                      </a:r>
                      <a:endParaRPr lang="en-US" sz="1400" b="1" dirty="0"/>
                    </a:p>
                  </a:txBody>
                  <a:tcPr/>
                </a:tc>
                <a:tc>
                  <a:txBody>
                    <a:bodyPr/>
                    <a:lstStyle/>
                    <a:p>
                      <a:r>
                        <a:rPr lang="en-US" sz="1400" b="1" dirty="0" smtClean="0"/>
                        <a:t>10(32)</a:t>
                      </a:r>
                      <a:endParaRPr lang="en-US" sz="1400" b="1" dirty="0"/>
                    </a:p>
                  </a:txBody>
                  <a:tcPr/>
                </a:tc>
                <a:tc>
                  <a:txBody>
                    <a:bodyPr/>
                    <a:lstStyle/>
                    <a:p>
                      <a:r>
                        <a:rPr lang="en-US" sz="1400" b="1" dirty="0" smtClean="0"/>
                        <a:t>8(27)</a:t>
                      </a:r>
                      <a:endParaRPr lang="en-US" sz="1400" b="1" dirty="0"/>
                    </a:p>
                  </a:txBody>
                  <a:tcPr/>
                </a:tc>
                <a:tc>
                  <a:txBody>
                    <a:bodyPr/>
                    <a:lstStyle/>
                    <a:p>
                      <a:r>
                        <a:rPr lang="en-US" sz="1400" b="1" dirty="0" smtClean="0"/>
                        <a:t>0.632</a:t>
                      </a:r>
                      <a:endParaRPr lang="en-US" sz="1400" b="1" dirty="0"/>
                    </a:p>
                  </a:txBody>
                  <a:tcPr/>
                </a:tc>
              </a:tr>
              <a:tr h="370840">
                <a:tc>
                  <a:txBody>
                    <a:bodyPr/>
                    <a:lstStyle/>
                    <a:p>
                      <a:r>
                        <a:rPr lang="en-US" sz="1400" b="1" dirty="0" smtClean="0"/>
                        <a:t>Death , n(%)</a:t>
                      </a:r>
                      <a:endParaRPr lang="en-US" sz="1400" b="1" dirty="0"/>
                    </a:p>
                  </a:txBody>
                  <a:tcPr/>
                </a:tc>
                <a:tc>
                  <a:txBody>
                    <a:bodyPr/>
                    <a:lstStyle/>
                    <a:p>
                      <a:r>
                        <a:rPr lang="en-US" sz="1400" b="1" dirty="0" smtClean="0"/>
                        <a:t>3(10)</a:t>
                      </a:r>
                      <a:endParaRPr lang="en-US" sz="1400" b="1" dirty="0"/>
                    </a:p>
                  </a:txBody>
                  <a:tcPr/>
                </a:tc>
                <a:tc>
                  <a:txBody>
                    <a:bodyPr/>
                    <a:lstStyle/>
                    <a:p>
                      <a:r>
                        <a:rPr lang="en-US" sz="1400" b="1" dirty="0" smtClean="0"/>
                        <a:t>3(10)</a:t>
                      </a:r>
                      <a:endParaRPr lang="en-US" sz="1400" b="1" dirty="0"/>
                    </a:p>
                  </a:txBody>
                  <a:tcPr/>
                </a:tc>
                <a:tc>
                  <a:txBody>
                    <a:bodyPr/>
                    <a:lstStyle/>
                    <a:p>
                      <a:r>
                        <a:rPr lang="en-US" sz="1400" b="1" dirty="0" smtClean="0"/>
                        <a:t>0.966</a:t>
                      </a:r>
                      <a:endParaRPr lang="en-US" sz="1400" b="1" dirty="0"/>
                    </a:p>
                  </a:txBody>
                  <a:tcPr/>
                </a:tc>
              </a:tr>
            </a:tbl>
          </a:graphicData>
        </a:graphic>
      </p:graphicFrame>
      <p:pic>
        <p:nvPicPr>
          <p:cNvPr id="6" name="Picture 11" descr="ilbslogo"/>
          <p:cNvPicPr>
            <a:picLocks noChangeAspect="1" noChangeArrowheads="1"/>
          </p:cNvPicPr>
          <p:nvPr/>
        </p:nvPicPr>
        <p:blipFill>
          <a:blip r:embed="rId3" cstate="print"/>
          <a:srcRect/>
          <a:stretch>
            <a:fillRect/>
          </a:stretch>
        </p:blipFill>
        <p:spPr bwMode="auto">
          <a:xfrm>
            <a:off x="8439572" y="6248400"/>
            <a:ext cx="704427" cy="609600"/>
          </a:xfrm>
          <a:prstGeom prst="rect">
            <a:avLst/>
          </a:prstGeom>
          <a:noFill/>
          <a:ln w="9525">
            <a:noFill/>
            <a:miter lim="800000"/>
            <a:headEnd/>
            <a:tailEnd/>
          </a:ln>
        </p:spPr>
      </p:pic>
      <p:sp>
        <p:nvSpPr>
          <p:cNvPr id="7" name="TextBox 6"/>
          <p:cNvSpPr txBox="1"/>
          <p:nvPr/>
        </p:nvSpPr>
        <p:spPr>
          <a:xfrm>
            <a:off x="7086600" y="4191000"/>
            <a:ext cx="2057400" cy="646331"/>
          </a:xfrm>
          <a:prstGeom prst="rect">
            <a:avLst/>
          </a:prstGeom>
          <a:noFill/>
        </p:spPr>
        <p:txBody>
          <a:bodyPr wrap="square" rtlCol="0">
            <a:spAutoFit/>
          </a:bodyPr>
          <a:lstStyle/>
          <a:p>
            <a:pPr>
              <a:buFont typeface="Arial" pitchFamily="34" charset="0"/>
              <a:buChar char="•"/>
            </a:pPr>
            <a:r>
              <a:rPr lang="en-US" dirty="0" smtClean="0"/>
              <a:t> No difference</a:t>
            </a:r>
          </a:p>
          <a:p>
            <a:pPr>
              <a:buFont typeface="Arial" pitchFamily="34" charset="0"/>
              <a:buChar char="•"/>
            </a:pPr>
            <a:r>
              <a:rPr lang="en-US" dirty="0" smtClean="0"/>
              <a:t> Matters</a:t>
            </a:r>
            <a:endParaRPr lang="en-US" dirty="0"/>
          </a:p>
        </p:txBody>
      </p:sp>
    </p:spTree>
  </p:cSld>
  <p:clrMapOvr>
    <a:masterClrMapping/>
  </p:clrMapOvr>
  <p:transition advTm="1670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6" descr="5"/>
          <p:cNvPicPr>
            <a:picLocks noChangeAspect="1" noChangeArrowheads="1"/>
          </p:cNvPicPr>
          <p:nvPr/>
        </p:nvPicPr>
        <p:blipFill>
          <a:blip r:embed="rId3" cstate="print"/>
          <a:srcRect t="5991" b="7788"/>
          <a:stretch>
            <a:fillRect/>
          </a:stretch>
        </p:blipFill>
        <p:spPr bwMode="auto">
          <a:xfrm>
            <a:off x="846138" y="1295400"/>
            <a:ext cx="3951287" cy="5330825"/>
          </a:xfrm>
          <a:prstGeom prst="rect">
            <a:avLst/>
          </a:prstGeom>
          <a:noFill/>
          <a:ln w="38100">
            <a:solidFill>
              <a:srgbClr val="000066"/>
            </a:solidFill>
            <a:miter lim="800000"/>
            <a:headEnd/>
            <a:tailEnd/>
          </a:ln>
        </p:spPr>
      </p:pic>
      <p:sp>
        <p:nvSpPr>
          <p:cNvPr id="59395" name="Text Box 1027"/>
          <p:cNvSpPr txBox="1">
            <a:spLocks noChangeArrowheads="1"/>
          </p:cNvSpPr>
          <p:nvPr/>
        </p:nvSpPr>
        <p:spPr bwMode="auto">
          <a:xfrm>
            <a:off x="838200" y="228600"/>
            <a:ext cx="7778750" cy="708025"/>
          </a:xfrm>
          <a:prstGeom prst="rect">
            <a:avLst/>
          </a:prstGeom>
          <a:noFill/>
          <a:ln w="9525">
            <a:noFill/>
            <a:miter lim="800000"/>
            <a:headEnd/>
            <a:tailEnd/>
          </a:ln>
        </p:spPr>
        <p:txBody>
          <a:bodyPr>
            <a:spAutoFit/>
          </a:bodyPr>
          <a:lstStyle/>
          <a:p>
            <a:pPr algn="ctr"/>
            <a:r>
              <a:rPr lang="en-US" sz="4000" b="1">
                <a:solidFill>
                  <a:srgbClr val="FF3300"/>
                </a:solidFill>
                <a:sym typeface="Symbol" pitchFamily="18" charset="2"/>
              </a:rPr>
              <a:t>    </a:t>
            </a:r>
            <a:r>
              <a:rPr lang="en-US" sz="4000" b="1">
                <a:solidFill>
                  <a:srgbClr val="C00000"/>
                </a:solidFill>
                <a:sym typeface="Symbol" pitchFamily="18" charset="2"/>
              </a:rPr>
              <a:t>TIPS as Rescue in AVB</a:t>
            </a:r>
          </a:p>
        </p:txBody>
      </p:sp>
      <p:pic>
        <p:nvPicPr>
          <p:cNvPr id="59396" name="Picture 6"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0"/>
            <a:ext cx="8229600" cy="1143000"/>
          </a:xfrm>
        </p:spPr>
        <p:txBody>
          <a:bodyPr/>
          <a:lstStyle/>
          <a:p>
            <a:pPr eaLnBrk="1" hangingPunct="1"/>
            <a:r>
              <a:rPr lang="en-US" sz="4000" b="1" dirty="0" smtClean="0">
                <a:solidFill>
                  <a:srgbClr val="C00000"/>
                </a:solidFill>
              </a:rPr>
              <a:t>Early TIPS Improves Survival</a:t>
            </a:r>
            <a:r>
              <a:rPr lang="en-US" sz="4000" dirty="0" smtClean="0">
                <a:solidFill>
                  <a:srgbClr val="C00000"/>
                </a:solidFill>
              </a:rPr>
              <a:t/>
            </a:r>
            <a:br>
              <a:rPr lang="en-US" sz="4000" dirty="0" smtClean="0">
                <a:solidFill>
                  <a:srgbClr val="C00000"/>
                </a:solidFill>
              </a:rPr>
            </a:br>
            <a:r>
              <a:rPr lang="en-US" sz="2400" dirty="0" smtClean="0"/>
              <a:t>Garcia Pagan et al.  June 2010, NEJM</a:t>
            </a:r>
          </a:p>
        </p:txBody>
      </p:sp>
      <p:sp>
        <p:nvSpPr>
          <p:cNvPr id="61443" name="Content Placeholder 2"/>
          <p:cNvSpPr>
            <a:spLocks noGrp="1"/>
          </p:cNvSpPr>
          <p:nvPr>
            <p:ph idx="1"/>
          </p:nvPr>
        </p:nvSpPr>
        <p:spPr>
          <a:xfrm>
            <a:off x="381000" y="1570038"/>
            <a:ext cx="8229600" cy="3992562"/>
          </a:xfrm>
        </p:spPr>
        <p:txBody>
          <a:bodyPr>
            <a:normAutofit fontScale="92500" lnSpcReduction="20000"/>
          </a:bodyPr>
          <a:lstStyle/>
          <a:p>
            <a:pPr eaLnBrk="1" hangingPunct="1">
              <a:buFont typeface="Arial" charset="0"/>
              <a:buNone/>
            </a:pPr>
            <a:r>
              <a:rPr lang="en-US" dirty="0" smtClean="0"/>
              <a:t>                                        </a:t>
            </a:r>
            <a:r>
              <a:rPr lang="en-US" b="1" dirty="0" smtClean="0"/>
              <a:t>Early TIPS             Drugs + EBL</a:t>
            </a:r>
          </a:p>
          <a:p>
            <a:pPr eaLnBrk="1" hangingPunct="1">
              <a:buFont typeface="Arial" charset="0"/>
              <a:buNone/>
            </a:pPr>
            <a:r>
              <a:rPr lang="en-US" dirty="0" smtClean="0"/>
              <a:t>					(n=32)              (n=31)</a:t>
            </a:r>
          </a:p>
          <a:p>
            <a:pPr eaLnBrk="1" hangingPunct="1">
              <a:buFont typeface="Arial" charset="0"/>
              <a:buNone/>
            </a:pPr>
            <a:endParaRPr lang="en-US" dirty="0" smtClean="0"/>
          </a:p>
          <a:p>
            <a:pPr eaLnBrk="1" hangingPunct="1"/>
            <a:r>
              <a:rPr lang="en-US" dirty="0" err="1" smtClean="0"/>
              <a:t>Rebleeding</a:t>
            </a:r>
            <a:r>
              <a:rPr lang="en-US" dirty="0" smtClean="0"/>
              <a:t>                            1                14       (P=0.001) </a:t>
            </a:r>
          </a:p>
          <a:p>
            <a:pPr eaLnBrk="1" hangingPunct="1"/>
            <a:r>
              <a:rPr lang="en-US" dirty="0" smtClean="0"/>
              <a:t>No bleed 			      97%           50%   (P&lt;0.001)</a:t>
            </a:r>
          </a:p>
          <a:p>
            <a:pPr eaLnBrk="1" hangingPunct="1"/>
            <a:r>
              <a:rPr lang="en-US" dirty="0" smtClean="0"/>
              <a:t>Survival 	                            86%           61%    (P&lt;0.001)</a:t>
            </a:r>
          </a:p>
          <a:p>
            <a:pPr eaLnBrk="1" hangingPunct="1"/>
            <a:endParaRPr lang="en-US" dirty="0" smtClean="0"/>
          </a:p>
        </p:txBody>
      </p:sp>
      <p:pic>
        <p:nvPicPr>
          <p:cNvPr id="61444" name="Picture 11" descr="ilbslogo"/>
          <p:cNvPicPr>
            <a:picLocks noChangeAspect="1" noChangeArrowheads="1"/>
          </p:cNvPicPr>
          <p:nvPr/>
        </p:nvPicPr>
        <p:blipFill>
          <a:blip r:embed="rId3" cstate="print"/>
          <a:srcRect/>
          <a:stretch>
            <a:fillRect/>
          </a:stretch>
        </p:blipFill>
        <p:spPr bwMode="auto">
          <a:xfrm>
            <a:off x="8439150" y="6248400"/>
            <a:ext cx="7048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WINDOWS.000\Desktop\1.jpg"/>
          <p:cNvPicPr>
            <a:picLocks noChangeAspect="1" noChangeArrowheads="1"/>
          </p:cNvPicPr>
          <p:nvPr/>
        </p:nvPicPr>
        <p:blipFill>
          <a:blip r:embed="rId3" cstate="print"/>
          <a:srcRect/>
          <a:stretch>
            <a:fillRect/>
          </a:stretch>
        </p:blipFill>
        <p:spPr bwMode="auto">
          <a:xfrm>
            <a:off x="0" y="1727200"/>
            <a:ext cx="9144000" cy="4292600"/>
          </a:xfrm>
          <a:prstGeom prst="rect">
            <a:avLst/>
          </a:prstGeom>
          <a:noFill/>
          <a:ln w="9525">
            <a:noFill/>
            <a:miter lim="800000"/>
            <a:headEnd/>
            <a:tailEnd/>
          </a:ln>
        </p:spPr>
      </p:pic>
      <p:sp>
        <p:nvSpPr>
          <p:cNvPr id="37891" name="Text Box 5"/>
          <p:cNvSpPr txBox="1">
            <a:spLocks noChangeArrowheads="1"/>
          </p:cNvSpPr>
          <p:nvPr/>
        </p:nvSpPr>
        <p:spPr bwMode="auto">
          <a:xfrm>
            <a:off x="187325" y="228600"/>
            <a:ext cx="8956675" cy="892175"/>
          </a:xfrm>
          <a:prstGeom prst="rect">
            <a:avLst/>
          </a:prstGeom>
          <a:noFill/>
          <a:ln w="9525">
            <a:noFill/>
            <a:miter lim="800000"/>
            <a:headEnd/>
            <a:tailEnd/>
          </a:ln>
        </p:spPr>
        <p:txBody>
          <a:bodyPr wrap="none">
            <a:spAutoFit/>
          </a:bodyPr>
          <a:lstStyle/>
          <a:p>
            <a:r>
              <a:rPr lang="en-US" sz="2800" b="1">
                <a:solidFill>
                  <a:srgbClr val="C00000"/>
                </a:solidFill>
              </a:rPr>
              <a:t>Endoscopy : Spurt, Nipple sign, Collapsed varices</a:t>
            </a:r>
            <a:r>
              <a:rPr lang="en-US" sz="2400" b="1">
                <a:solidFill>
                  <a:srgbClr val="CC0066"/>
                </a:solidFill>
              </a:rPr>
              <a:t> </a:t>
            </a:r>
          </a:p>
          <a:p>
            <a:r>
              <a:rPr lang="en-US" sz="2400" b="1">
                <a:solidFill>
                  <a:srgbClr val="CC0066"/>
                </a:solidFill>
              </a:rPr>
              <a:t>                       </a:t>
            </a:r>
          </a:p>
        </p:txBody>
      </p:sp>
      <p:pic>
        <p:nvPicPr>
          <p:cNvPr id="37892" name="Picture 16" descr="http://www.ilbs.in/contact/images/logo-ilbs19.jpg"/>
          <p:cNvPicPr>
            <a:picLocks noChangeAspect="1" noChangeArrowheads="1"/>
          </p:cNvPicPr>
          <p:nvPr/>
        </p:nvPicPr>
        <p:blipFill>
          <a:blip r:embed="rId4" r:link="rId5"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26" descr="5"/>
          <p:cNvPicPr>
            <a:picLocks noChangeAspect="1" noChangeArrowheads="1"/>
          </p:cNvPicPr>
          <p:nvPr/>
        </p:nvPicPr>
        <p:blipFill>
          <a:blip r:embed="rId3" cstate="print"/>
          <a:srcRect t="5991" b="7788"/>
          <a:stretch>
            <a:fillRect/>
          </a:stretch>
        </p:blipFill>
        <p:spPr bwMode="auto">
          <a:xfrm>
            <a:off x="846138" y="1295400"/>
            <a:ext cx="3951287" cy="5330825"/>
          </a:xfrm>
          <a:prstGeom prst="rect">
            <a:avLst/>
          </a:prstGeom>
          <a:noFill/>
          <a:ln w="38100">
            <a:solidFill>
              <a:srgbClr val="000066"/>
            </a:solidFill>
            <a:miter lim="800000"/>
            <a:headEnd/>
            <a:tailEnd/>
          </a:ln>
        </p:spPr>
      </p:pic>
      <p:sp>
        <p:nvSpPr>
          <p:cNvPr id="62467" name="Text Box 1027"/>
          <p:cNvSpPr txBox="1">
            <a:spLocks noChangeArrowheads="1"/>
          </p:cNvSpPr>
          <p:nvPr/>
        </p:nvSpPr>
        <p:spPr bwMode="auto">
          <a:xfrm>
            <a:off x="1060450" y="0"/>
            <a:ext cx="7778750" cy="708025"/>
          </a:xfrm>
          <a:prstGeom prst="rect">
            <a:avLst/>
          </a:prstGeom>
          <a:noFill/>
          <a:ln w="9525">
            <a:noFill/>
            <a:miter lim="800000"/>
            <a:headEnd/>
            <a:tailEnd/>
          </a:ln>
        </p:spPr>
        <p:txBody>
          <a:bodyPr>
            <a:spAutoFit/>
          </a:bodyPr>
          <a:lstStyle/>
          <a:p>
            <a:pPr algn="ctr"/>
            <a:r>
              <a:rPr lang="en-US" sz="4000">
                <a:solidFill>
                  <a:srgbClr val="FF3300"/>
                </a:solidFill>
                <a:sym typeface="Symbol" pitchFamily="18" charset="2"/>
              </a:rPr>
              <a:t>    </a:t>
            </a:r>
            <a:endParaRPr lang="en-US" sz="4000" b="1">
              <a:solidFill>
                <a:srgbClr val="C00000"/>
              </a:solidFill>
              <a:sym typeface="Symbol" pitchFamily="18" charset="2"/>
            </a:endParaRPr>
          </a:p>
        </p:txBody>
      </p:sp>
      <p:pic>
        <p:nvPicPr>
          <p:cNvPr id="62468" name="Picture 6" descr="http://www.ilbs.in/contact/images/logo-ilbs19.jpg"/>
          <p:cNvPicPr>
            <a:picLocks noChangeAspect="1" noChangeArrowheads="1"/>
          </p:cNvPicPr>
          <p:nvPr/>
        </p:nvPicPr>
        <p:blipFill>
          <a:blip r:embed="rId4" r:link="rId5" cstate="print"/>
          <a:srcRect/>
          <a:stretch>
            <a:fillRect/>
          </a:stretch>
        </p:blipFill>
        <p:spPr bwMode="auto">
          <a:xfrm>
            <a:off x="8534400" y="6096000"/>
            <a:ext cx="609600" cy="533400"/>
          </a:xfrm>
          <a:prstGeom prst="rect">
            <a:avLst/>
          </a:prstGeom>
          <a:noFill/>
          <a:ln w="9525">
            <a:noFill/>
            <a:miter lim="800000"/>
            <a:headEnd/>
            <a:tailEnd/>
          </a:ln>
        </p:spPr>
      </p:pic>
      <p:sp>
        <p:nvSpPr>
          <p:cNvPr id="62469" name="Rectangle 5"/>
          <p:cNvSpPr>
            <a:spLocks noChangeArrowheads="1"/>
          </p:cNvSpPr>
          <p:nvPr/>
        </p:nvSpPr>
        <p:spPr bwMode="auto">
          <a:xfrm>
            <a:off x="4953000" y="0"/>
            <a:ext cx="4191000" cy="1816100"/>
          </a:xfrm>
          <a:prstGeom prst="rect">
            <a:avLst/>
          </a:prstGeom>
          <a:solidFill>
            <a:srgbClr val="FFFF99"/>
          </a:solidFill>
          <a:ln w="9525">
            <a:solidFill>
              <a:srgbClr val="FF0000"/>
            </a:solidFill>
            <a:miter lim="800000"/>
            <a:headEnd/>
            <a:tailEnd/>
          </a:ln>
        </p:spPr>
        <p:txBody>
          <a:bodyPr>
            <a:spAutoFit/>
          </a:bodyPr>
          <a:lstStyle/>
          <a:p>
            <a:pPr algn="ctr"/>
            <a:r>
              <a:rPr lang="en-US" sz="2800" b="1" dirty="0">
                <a:solidFill>
                  <a:srgbClr val="000000"/>
                </a:solidFill>
                <a:latin typeface="Times New Roman" pitchFamily="18" charset="0"/>
                <a:cs typeface="Times New Roman" pitchFamily="18" charset="0"/>
              </a:rPr>
              <a:t>TIPS In Acute Refractory</a:t>
            </a:r>
          </a:p>
          <a:p>
            <a:pPr algn="ctr"/>
            <a:r>
              <a:rPr lang="en-US" sz="2800" b="1" dirty="0" err="1">
                <a:solidFill>
                  <a:srgbClr val="000000"/>
                </a:solidFill>
                <a:latin typeface="Times New Roman" pitchFamily="18" charset="0"/>
                <a:cs typeface="Times New Roman" pitchFamily="18" charset="0"/>
              </a:rPr>
              <a:t>Variceal</a:t>
            </a:r>
            <a:r>
              <a:rPr lang="en-US" sz="2800" b="1" dirty="0">
                <a:solidFill>
                  <a:srgbClr val="000000"/>
                </a:solidFill>
                <a:latin typeface="Times New Roman" pitchFamily="18" charset="0"/>
                <a:cs typeface="Times New Roman" pitchFamily="18" charset="0"/>
              </a:rPr>
              <a:t> Bleeding</a:t>
            </a:r>
          </a:p>
          <a:p>
            <a:pPr algn="ctr"/>
            <a:endParaRPr lang="en-US" sz="2800" b="1" dirty="0">
              <a:solidFill>
                <a:srgbClr val="000000"/>
              </a:solidFill>
              <a:latin typeface="Times New Roman" pitchFamily="18" charset="0"/>
              <a:cs typeface="Times New Roman" pitchFamily="18" charset="0"/>
            </a:endParaRPr>
          </a:p>
          <a:p>
            <a:pPr algn="ctr"/>
            <a:r>
              <a:rPr lang="en-US" sz="2800" b="1" dirty="0">
                <a:solidFill>
                  <a:srgbClr val="000000"/>
                </a:solidFill>
                <a:latin typeface="Times New Roman" pitchFamily="18" charset="0"/>
                <a:cs typeface="Times New Roman" pitchFamily="18" charset="0"/>
              </a:rPr>
              <a:t>ILBS Experience</a:t>
            </a:r>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Images\TIPS\TIPS with variceal embo, HVPG\7.bmp"/>
          <p:cNvPicPr>
            <a:picLocks noChangeAspect="1" noChangeArrowheads="1"/>
          </p:cNvPicPr>
          <p:nvPr/>
        </p:nvPicPr>
        <p:blipFill>
          <a:blip r:embed="rId3" cstate="print"/>
          <a:srcRect l="11629" t="7437" r="11629" b="29285"/>
          <a:stretch>
            <a:fillRect/>
          </a:stretch>
        </p:blipFill>
        <p:spPr bwMode="auto">
          <a:xfrm>
            <a:off x="1116013" y="549275"/>
            <a:ext cx="3657600" cy="2971800"/>
          </a:xfrm>
          <a:prstGeom prst="rect">
            <a:avLst/>
          </a:prstGeom>
          <a:noFill/>
          <a:ln w="9525">
            <a:noFill/>
            <a:miter lim="800000"/>
            <a:headEnd/>
            <a:tailEnd/>
          </a:ln>
        </p:spPr>
      </p:pic>
      <p:pic>
        <p:nvPicPr>
          <p:cNvPr id="63491" name="Picture 4" descr="E:\Images\TIPS\TIPS with variceal embo, HVPG\11.bmp"/>
          <p:cNvPicPr>
            <a:picLocks noChangeAspect="1" noChangeArrowheads="1"/>
          </p:cNvPicPr>
          <p:nvPr/>
        </p:nvPicPr>
        <p:blipFill>
          <a:blip r:embed="rId4" cstate="print"/>
          <a:srcRect l="11092" t="13699" r="13831" b="27397"/>
          <a:stretch>
            <a:fillRect/>
          </a:stretch>
        </p:blipFill>
        <p:spPr bwMode="auto">
          <a:xfrm>
            <a:off x="5154613" y="549275"/>
            <a:ext cx="3810000" cy="2989263"/>
          </a:xfrm>
          <a:prstGeom prst="rect">
            <a:avLst/>
          </a:prstGeom>
          <a:noFill/>
          <a:ln w="9525">
            <a:noFill/>
            <a:miter lim="800000"/>
            <a:headEnd/>
            <a:tailEnd/>
          </a:ln>
        </p:spPr>
      </p:pic>
      <p:pic>
        <p:nvPicPr>
          <p:cNvPr id="63492" name="Picture 5" descr="E:\Images\TIPS\TIPS with variceal embo, HVPG\14.bmp"/>
          <p:cNvPicPr>
            <a:picLocks noChangeAspect="1" noChangeArrowheads="1"/>
          </p:cNvPicPr>
          <p:nvPr/>
        </p:nvPicPr>
        <p:blipFill>
          <a:blip r:embed="rId5" cstate="print"/>
          <a:srcRect l="12106" t="14774" r="15517" b="24998"/>
          <a:stretch>
            <a:fillRect/>
          </a:stretch>
        </p:blipFill>
        <p:spPr bwMode="auto">
          <a:xfrm>
            <a:off x="1116013" y="3673475"/>
            <a:ext cx="3657600" cy="3043238"/>
          </a:xfrm>
          <a:prstGeom prst="rect">
            <a:avLst/>
          </a:prstGeom>
          <a:noFill/>
          <a:ln w="9525">
            <a:noFill/>
            <a:miter lim="800000"/>
            <a:headEnd/>
            <a:tailEnd/>
          </a:ln>
        </p:spPr>
      </p:pic>
      <p:pic>
        <p:nvPicPr>
          <p:cNvPr id="63493" name="Picture 7" descr="E:\Images\TIPS\TIPS with variceal embo, HVPG\17.bmp"/>
          <p:cNvPicPr>
            <a:picLocks noChangeAspect="1" noChangeArrowheads="1"/>
          </p:cNvPicPr>
          <p:nvPr/>
        </p:nvPicPr>
        <p:blipFill>
          <a:blip r:embed="rId6" cstate="print"/>
          <a:srcRect l="9891" t="12088" r="15433" b="27472"/>
          <a:stretch>
            <a:fillRect/>
          </a:stretch>
        </p:blipFill>
        <p:spPr bwMode="auto">
          <a:xfrm>
            <a:off x="5154613" y="3673475"/>
            <a:ext cx="3810000" cy="3082925"/>
          </a:xfrm>
          <a:prstGeom prst="rect">
            <a:avLst/>
          </a:prstGeom>
          <a:noFill/>
          <a:ln w="9525">
            <a:noFill/>
            <a:miter lim="800000"/>
            <a:headEnd/>
            <a:tailEnd/>
          </a:ln>
        </p:spPr>
      </p:pic>
      <p:pic>
        <p:nvPicPr>
          <p:cNvPr id="6" name="Picture 6" descr="http://www.ilbs.in/contact/images/logo-ilbs19.jpg"/>
          <p:cNvPicPr>
            <a:picLocks noChangeAspect="1" noChangeArrowheads="1"/>
          </p:cNvPicPr>
          <p:nvPr/>
        </p:nvPicPr>
        <p:blipFill>
          <a:blip r:embed="rId7" r:link="rId8"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52400"/>
            <a:ext cx="8229600" cy="1143000"/>
          </a:xfrm>
        </p:spPr>
        <p:txBody>
          <a:bodyPr/>
          <a:lstStyle/>
          <a:p>
            <a:r>
              <a:rPr lang="en-US" sz="3200" b="1" dirty="0" smtClean="0">
                <a:solidFill>
                  <a:srgbClr val="C00000"/>
                </a:solidFill>
                <a:latin typeface="Arial" charset="0"/>
                <a:cs typeface="Arial" charset="0"/>
              </a:rPr>
              <a:t>Emergency TIPS: ILBS (2010-12)</a:t>
            </a:r>
          </a:p>
        </p:txBody>
      </p:sp>
      <p:graphicFrame>
        <p:nvGraphicFramePr>
          <p:cNvPr id="5" name="Content Placeholder 4"/>
          <p:cNvGraphicFramePr>
            <a:graphicFrameLocks noGrp="1"/>
          </p:cNvGraphicFramePr>
          <p:nvPr>
            <p:ph idx="1"/>
          </p:nvPr>
        </p:nvGraphicFramePr>
        <p:xfrm>
          <a:off x="1600200" y="838200"/>
          <a:ext cx="6629400" cy="5791200"/>
        </p:xfrm>
        <a:graphic>
          <a:graphicData uri="http://schemas.openxmlformats.org/drawingml/2006/table">
            <a:tbl>
              <a:tblPr bandRow="1">
                <a:tableStyleId>{2A488322-F2BA-4B5B-9748-0D474271808F}</a:tableStyleId>
              </a:tblPr>
              <a:tblGrid>
                <a:gridCol w="3314700"/>
                <a:gridCol w="3314700"/>
              </a:tblGrid>
              <a:tr h="673642">
                <a:tc>
                  <a:txBody>
                    <a:bodyPr/>
                    <a:lstStyle/>
                    <a:p>
                      <a:r>
                        <a:rPr lang="en-US" sz="2000" dirty="0" smtClean="0">
                          <a:latin typeface="Arial" pitchFamily="34" charset="0"/>
                          <a:cs typeface="Arial" pitchFamily="34" charset="0"/>
                        </a:rPr>
                        <a:t>Number of Patients (n)</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34</a:t>
                      </a:r>
                      <a:endParaRPr lang="en-US" sz="2000" dirty="0">
                        <a:latin typeface="Arial" pitchFamily="34" charset="0"/>
                        <a:cs typeface="Arial" pitchFamily="34" charset="0"/>
                      </a:endParaRPr>
                    </a:p>
                  </a:txBody>
                  <a:tcPr/>
                </a:tc>
              </a:tr>
              <a:tr h="1269690">
                <a:tc>
                  <a:txBody>
                    <a:bodyPr/>
                    <a:lstStyle/>
                    <a:p>
                      <a:r>
                        <a:rPr lang="en-US" sz="2000" dirty="0" smtClean="0">
                          <a:latin typeface="Arial" pitchFamily="34" charset="0"/>
                          <a:cs typeface="Arial" pitchFamily="34" charset="0"/>
                        </a:rPr>
                        <a:t>Age (in years)</a:t>
                      </a:r>
                    </a:p>
                    <a:p>
                      <a:r>
                        <a:rPr lang="en-US" sz="2000" dirty="0" smtClean="0">
                          <a:latin typeface="Arial" pitchFamily="34" charset="0"/>
                          <a:cs typeface="Arial" pitchFamily="34" charset="0"/>
                        </a:rPr>
                        <a:t>        Mean</a:t>
                      </a:r>
                    </a:p>
                    <a:p>
                      <a:r>
                        <a:rPr lang="en-US" sz="2000" dirty="0" smtClean="0">
                          <a:latin typeface="Arial" pitchFamily="34" charset="0"/>
                          <a:cs typeface="Arial" pitchFamily="34" charset="0"/>
                        </a:rPr>
                        <a:t>        Range</a:t>
                      </a:r>
                    </a:p>
                  </a:txBody>
                  <a:tcPr/>
                </a:tc>
                <a:tc>
                  <a:txBody>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47</a:t>
                      </a:r>
                    </a:p>
                    <a:p>
                      <a:r>
                        <a:rPr lang="en-US" sz="2000" dirty="0" smtClean="0">
                          <a:latin typeface="Arial" pitchFamily="34" charset="0"/>
                          <a:cs typeface="Arial" pitchFamily="34" charset="0"/>
                        </a:rPr>
                        <a:t>27-69</a:t>
                      </a:r>
                      <a:endParaRPr lang="en-US" sz="2000" dirty="0">
                        <a:latin typeface="Arial" pitchFamily="34" charset="0"/>
                        <a:cs typeface="Arial" pitchFamily="34" charset="0"/>
                      </a:endParaRPr>
                    </a:p>
                  </a:txBody>
                  <a:tcPr/>
                </a:tc>
              </a:tr>
              <a:tr h="673642">
                <a:tc>
                  <a:txBody>
                    <a:bodyPr/>
                    <a:lstStyle/>
                    <a:p>
                      <a:r>
                        <a:rPr lang="en-US" sz="2000" dirty="0" smtClean="0">
                          <a:latin typeface="Arial" pitchFamily="34" charset="0"/>
                          <a:cs typeface="Arial" pitchFamily="34" charset="0"/>
                        </a:rPr>
                        <a:t>Sex (M/F)</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31/3</a:t>
                      </a:r>
                      <a:endParaRPr lang="en-US" sz="2000" dirty="0">
                        <a:latin typeface="Arial" pitchFamily="34" charset="0"/>
                        <a:cs typeface="Arial" pitchFamily="34" charset="0"/>
                      </a:endParaRPr>
                    </a:p>
                  </a:txBody>
                  <a:tcPr/>
                </a:tc>
              </a:tr>
              <a:tr h="3174226">
                <a:tc>
                  <a:txBody>
                    <a:bodyPr/>
                    <a:lstStyle/>
                    <a:p>
                      <a:r>
                        <a:rPr lang="en-US" sz="2000" dirty="0" smtClean="0">
                          <a:latin typeface="Arial" pitchFamily="34" charset="0"/>
                          <a:cs typeface="Arial" pitchFamily="34" charset="0"/>
                        </a:rPr>
                        <a:t>Etiology of Liver disease</a:t>
                      </a:r>
                    </a:p>
                    <a:p>
                      <a:r>
                        <a:rPr lang="en-US" sz="2000" dirty="0" smtClean="0">
                          <a:latin typeface="Arial" pitchFamily="34" charset="0"/>
                          <a:cs typeface="Arial" pitchFamily="34" charset="0"/>
                        </a:rPr>
                        <a:t>       </a:t>
                      </a:r>
                      <a:r>
                        <a:rPr lang="en-US" sz="2000" baseline="0" dirty="0" smtClean="0">
                          <a:latin typeface="Arial" pitchFamily="34" charset="0"/>
                          <a:cs typeface="Arial" pitchFamily="34" charset="0"/>
                        </a:rPr>
                        <a:t>  Alcoholic</a:t>
                      </a:r>
                    </a:p>
                    <a:p>
                      <a:r>
                        <a:rPr lang="en-US" sz="2000" baseline="0" dirty="0" smtClean="0">
                          <a:latin typeface="Arial" pitchFamily="34" charset="0"/>
                          <a:cs typeface="Arial" pitchFamily="34" charset="0"/>
                        </a:rPr>
                        <a:t>         Hepatitis-B</a:t>
                      </a:r>
                    </a:p>
                    <a:p>
                      <a:r>
                        <a:rPr lang="en-US" sz="2000" baseline="0" dirty="0" smtClean="0">
                          <a:latin typeface="Arial" pitchFamily="34" charset="0"/>
                          <a:cs typeface="Arial" pitchFamily="34" charset="0"/>
                        </a:rPr>
                        <a:t>         Hepatitis-C</a:t>
                      </a:r>
                    </a:p>
                    <a:p>
                      <a:r>
                        <a:rPr lang="en-US" sz="2000" baseline="0" dirty="0" smtClean="0">
                          <a:latin typeface="Arial" pitchFamily="34" charset="0"/>
                          <a:cs typeface="Arial" pitchFamily="34" charset="0"/>
                        </a:rPr>
                        <a:t>         Non-Alcoholic Steatohepatitis</a:t>
                      </a:r>
                    </a:p>
                    <a:p>
                      <a:r>
                        <a:rPr lang="en-US" sz="2000" baseline="0" dirty="0" smtClean="0">
                          <a:latin typeface="Arial" pitchFamily="34" charset="0"/>
                          <a:cs typeface="Arial" pitchFamily="34" charset="0"/>
                        </a:rPr>
                        <a:t>         Alcohol + HBV/HCV</a:t>
                      </a:r>
                    </a:p>
                    <a:p>
                      <a:r>
                        <a:rPr lang="en-US" sz="2000" baseline="0" dirty="0" smtClean="0">
                          <a:latin typeface="Arial" pitchFamily="34" charset="0"/>
                          <a:cs typeface="Arial" pitchFamily="34" charset="0"/>
                        </a:rPr>
                        <a:t>         Cryptogenic</a:t>
                      </a:r>
                    </a:p>
                    <a:p>
                      <a:r>
                        <a:rPr lang="en-US" sz="2000" baseline="0" dirty="0" smtClean="0">
                          <a:latin typeface="Arial" pitchFamily="34" charset="0"/>
                          <a:cs typeface="Arial" pitchFamily="34" charset="0"/>
                        </a:rPr>
                        <a:t>         Autoimmune     </a:t>
                      </a:r>
                      <a:endParaRPr lang="en-US" sz="2000" dirty="0">
                        <a:latin typeface="Arial" pitchFamily="34" charset="0"/>
                        <a:cs typeface="Arial" pitchFamily="34" charset="0"/>
                      </a:endParaRPr>
                    </a:p>
                  </a:txBody>
                  <a:tcPr/>
                </a:tc>
                <a:tc>
                  <a:txBody>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23</a:t>
                      </a:r>
                    </a:p>
                    <a:p>
                      <a:r>
                        <a:rPr lang="en-US" sz="2000" dirty="0" smtClean="0">
                          <a:latin typeface="Arial" pitchFamily="34" charset="0"/>
                          <a:cs typeface="Arial" pitchFamily="34" charset="0"/>
                        </a:rPr>
                        <a:t>1</a:t>
                      </a:r>
                    </a:p>
                    <a:p>
                      <a:r>
                        <a:rPr lang="en-US" sz="2000" dirty="0" smtClean="0">
                          <a:latin typeface="Arial" pitchFamily="34" charset="0"/>
                          <a:cs typeface="Arial" pitchFamily="34" charset="0"/>
                        </a:rPr>
                        <a:t>1</a:t>
                      </a:r>
                    </a:p>
                    <a:p>
                      <a:r>
                        <a:rPr lang="en-US" sz="2000" dirty="0" smtClean="0">
                          <a:latin typeface="Arial" pitchFamily="34" charset="0"/>
                          <a:cs typeface="Arial" pitchFamily="34" charset="0"/>
                        </a:rPr>
                        <a:t>2</a:t>
                      </a:r>
                    </a:p>
                    <a:p>
                      <a:r>
                        <a:rPr lang="en-US" sz="2000" dirty="0" smtClean="0">
                          <a:latin typeface="Arial" pitchFamily="34" charset="0"/>
                          <a:cs typeface="Arial" pitchFamily="34" charset="0"/>
                        </a:rPr>
                        <a:t>3</a:t>
                      </a:r>
                    </a:p>
                    <a:p>
                      <a:r>
                        <a:rPr lang="en-US" sz="2000" dirty="0" smtClean="0">
                          <a:latin typeface="Arial" pitchFamily="34" charset="0"/>
                          <a:cs typeface="Arial" pitchFamily="34" charset="0"/>
                        </a:rPr>
                        <a:t>3</a:t>
                      </a:r>
                    </a:p>
                    <a:p>
                      <a:r>
                        <a:rPr lang="en-US" sz="2000" dirty="0" smtClean="0">
                          <a:latin typeface="Arial" pitchFamily="34" charset="0"/>
                          <a:cs typeface="Arial" pitchFamily="34" charset="0"/>
                        </a:rPr>
                        <a:t>1</a:t>
                      </a:r>
                      <a:endParaRPr lang="en-US" sz="2000" dirty="0">
                        <a:latin typeface="Arial" pitchFamily="34" charset="0"/>
                        <a:cs typeface="Arial" pitchFamily="34" charset="0"/>
                      </a:endParaRPr>
                    </a:p>
                  </a:txBody>
                  <a:tcPr/>
                </a:tc>
              </a:tr>
            </a:tbl>
          </a:graphicData>
        </a:graphic>
      </p:graphicFrame>
      <p:pic>
        <p:nvPicPr>
          <p:cNvPr id="4" name="Picture 6"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1219200" y="838200"/>
          <a:ext cx="6705600" cy="5181599"/>
        </p:xfrm>
        <a:graphic>
          <a:graphicData uri="http://schemas.openxmlformats.org/drawingml/2006/table">
            <a:tbl>
              <a:tblPr bandRow="1">
                <a:tableStyleId>{2A488322-F2BA-4B5B-9748-0D474271808F}</a:tableStyleId>
              </a:tblPr>
              <a:tblGrid>
                <a:gridCol w="3352800"/>
                <a:gridCol w="3352800"/>
              </a:tblGrid>
              <a:tr h="1436456">
                <a:tc>
                  <a:txBody>
                    <a:bodyPr/>
                    <a:lstStyle/>
                    <a:p>
                      <a:r>
                        <a:rPr lang="en-US" sz="2000" dirty="0" smtClean="0">
                          <a:latin typeface="Arial" pitchFamily="34" charset="0"/>
                          <a:cs typeface="Arial" pitchFamily="34" charset="0"/>
                        </a:rPr>
                        <a:t>Child-Pugh Score (n=34)</a:t>
                      </a:r>
                    </a:p>
                    <a:p>
                      <a:r>
                        <a:rPr lang="en-US" sz="2000" dirty="0" smtClean="0">
                          <a:latin typeface="Arial" pitchFamily="34" charset="0"/>
                          <a:cs typeface="Arial" pitchFamily="34" charset="0"/>
                        </a:rPr>
                        <a:t>          Mean</a:t>
                      </a:r>
                    </a:p>
                    <a:p>
                      <a:r>
                        <a:rPr lang="en-US" sz="2000" dirty="0" smtClean="0">
                          <a:latin typeface="Arial" pitchFamily="34" charset="0"/>
                          <a:cs typeface="Arial" pitchFamily="34" charset="0"/>
                        </a:rPr>
                        <a:t>          Range</a:t>
                      </a:r>
                      <a:endParaRPr lang="en-US" sz="2000" dirty="0">
                        <a:latin typeface="Arial" pitchFamily="34" charset="0"/>
                        <a:cs typeface="Arial" pitchFamily="34" charset="0"/>
                      </a:endParaRPr>
                    </a:p>
                  </a:txBody>
                  <a:tcPr/>
                </a:tc>
                <a:tc>
                  <a:txBody>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11</a:t>
                      </a:r>
                    </a:p>
                    <a:p>
                      <a:r>
                        <a:rPr lang="en-US" sz="2000" dirty="0" smtClean="0">
                          <a:latin typeface="Arial" pitchFamily="34" charset="0"/>
                          <a:cs typeface="Arial" pitchFamily="34" charset="0"/>
                        </a:rPr>
                        <a:t>6-15</a:t>
                      </a:r>
                      <a:endParaRPr lang="en-US" sz="2000" dirty="0">
                        <a:latin typeface="Arial" pitchFamily="34" charset="0"/>
                        <a:cs typeface="Arial" pitchFamily="34" charset="0"/>
                      </a:endParaRPr>
                    </a:p>
                  </a:txBody>
                  <a:tcPr/>
                </a:tc>
              </a:tr>
              <a:tr h="1871746">
                <a:tc>
                  <a:txBody>
                    <a:bodyPr/>
                    <a:lstStyle/>
                    <a:p>
                      <a:r>
                        <a:rPr lang="en-US" sz="2000" dirty="0" smtClean="0">
                          <a:latin typeface="Arial" pitchFamily="34" charset="0"/>
                          <a:cs typeface="Arial" pitchFamily="34" charset="0"/>
                        </a:rPr>
                        <a:t>Child-Pugh Class ; %</a:t>
                      </a:r>
                      <a:r>
                        <a:rPr lang="en-US" sz="2000" baseline="0" dirty="0" smtClean="0">
                          <a:latin typeface="Arial" pitchFamily="34" charset="0"/>
                          <a:cs typeface="Arial" pitchFamily="34" charset="0"/>
                        </a:rPr>
                        <a:t>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a:t>
                      </a:r>
                    </a:p>
                    <a:p>
                      <a:r>
                        <a:rPr lang="en-US" sz="2000" dirty="0" smtClean="0">
                          <a:latin typeface="Arial" pitchFamily="34" charset="0"/>
                          <a:cs typeface="Arial" pitchFamily="34" charset="0"/>
                        </a:rPr>
                        <a:t>           B</a:t>
                      </a:r>
                    </a:p>
                    <a:p>
                      <a:r>
                        <a:rPr lang="en-US" sz="2000" dirty="0" smtClean="0">
                          <a:latin typeface="Arial" pitchFamily="34" charset="0"/>
                          <a:cs typeface="Arial" pitchFamily="34" charset="0"/>
                        </a:rPr>
                        <a:t>           C</a:t>
                      </a:r>
                    </a:p>
                  </a:txBody>
                  <a:tcPr/>
                </a:tc>
                <a:tc>
                  <a:txBody>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3   (1)</a:t>
                      </a:r>
                    </a:p>
                    <a:p>
                      <a:r>
                        <a:rPr lang="en-US" sz="2000" baseline="0" dirty="0" smtClean="0">
                          <a:latin typeface="Arial" pitchFamily="34" charset="0"/>
                          <a:cs typeface="Arial" pitchFamily="34" charset="0"/>
                        </a:rPr>
                        <a:t>32 (11)</a:t>
                      </a:r>
                    </a:p>
                    <a:p>
                      <a:r>
                        <a:rPr lang="en-US" sz="2000" baseline="0" dirty="0" smtClean="0">
                          <a:latin typeface="Arial" pitchFamily="34" charset="0"/>
                          <a:cs typeface="Arial" pitchFamily="34" charset="0"/>
                        </a:rPr>
                        <a:t>65 (22)</a:t>
                      </a:r>
                      <a:endParaRPr lang="en-US" sz="2000" dirty="0">
                        <a:latin typeface="Arial" pitchFamily="34" charset="0"/>
                        <a:cs typeface="Arial" pitchFamily="34" charset="0"/>
                      </a:endParaRPr>
                    </a:p>
                  </a:txBody>
                  <a:tcPr/>
                </a:tc>
              </a:tr>
              <a:tr h="1873397">
                <a:tc>
                  <a:txBody>
                    <a:bodyPr/>
                    <a:lstStyle/>
                    <a:p>
                      <a:r>
                        <a:rPr lang="en-US" sz="2000" dirty="0" smtClean="0">
                          <a:latin typeface="Arial" pitchFamily="34" charset="0"/>
                          <a:cs typeface="Arial" pitchFamily="34" charset="0"/>
                        </a:rPr>
                        <a:t>MELD; % (n=34)</a:t>
                      </a:r>
                    </a:p>
                    <a:p>
                      <a:r>
                        <a:rPr lang="en-US" sz="2000" dirty="0" smtClean="0">
                          <a:latin typeface="Arial" pitchFamily="34" charset="0"/>
                          <a:cs typeface="Arial" pitchFamily="34" charset="0"/>
                        </a:rPr>
                        <a:t>           0-18</a:t>
                      </a:r>
                    </a:p>
                    <a:p>
                      <a:r>
                        <a:rPr lang="en-US" sz="2000" dirty="0" smtClean="0">
                          <a:latin typeface="Arial" pitchFamily="34" charset="0"/>
                          <a:cs typeface="Arial" pitchFamily="34" charset="0"/>
                        </a:rPr>
                        <a:t>          </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19-25</a:t>
                      </a:r>
                    </a:p>
                    <a:p>
                      <a:r>
                        <a:rPr lang="en-US" sz="2000" dirty="0" smtClean="0">
                          <a:latin typeface="Arial" pitchFamily="34" charset="0"/>
                          <a:cs typeface="Arial" pitchFamily="34" charset="0"/>
                        </a:rPr>
                        <a:t>           &gt;25</a:t>
                      </a:r>
                    </a:p>
                  </a:txBody>
                  <a:tcPr/>
                </a:tc>
                <a:tc>
                  <a:txBody>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29 (10)</a:t>
                      </a:r>
                    </a:p>
                    <a:p>
                      <a:r>
                        <a:rPr lang="en-US" sz="2000" dirty="0" smtClean="0">
                          <a:latin typeface="Arial" pitchFamily="34" charset="0"/>
                          <a:cs typeface="Arial" pitchFamily="34" charset="0"/>
                        </a:rPr>
                        <a:t>26 (9)</a:t>
                      </a:r>
                    </a:p>
                    <a:p>
                      <a:r>
                        <a:rPr lang="en-US" sz="2000" dirty="0" smtClean="0">
                          <a:latin typeface="Arial" pitchFamily="34" charset="0"/>
                          <a:cs typeface="Arial" pitchFamily="34" charset="0"/>
                        </a:rPr>
                        <a:t>44 (15)</a:t>
                      </a:r>
                    </a:p>
                  </a:txBody>
                  <a:tcPr/>
                </a:tc>
              </a:tr>
            </a:tbl>
          </a:graphicData>
        </a:graphic>
      </p:graphicFrame>
      <p:sp>
        <p:nvSpPr>
          <p:cNvPr id="65547" name="Rectangle 2"/>
          <p:cNvSpPr>
            <a:spLocks noChangeArrowheads="1"/>
          </p:cNvSpPr>
          <p:nvPr/>
        </p:nvSpPr>
        <p:spPr bwMode="auto">
          <a:xfrm>
            <a:off x="1600200" y="0"/>
            <a:ext cx="5718175" cy="523875"/>
          </a:xfrm>
          <a:prstGeom prst="rect">
            <a:avLst/>
          </a:prstGeom>
          <a:noFill/>
          <a:ln w="9525">
            <a:noFill/>
            <a:miter lim="800000"/>
            <a:headEnd/>
            <a:tailEnd/>
          </a:ln>
        </p:spPr>
        <p:txBody>
          <a:bodyPr wrap="none">
            <a:spAutoFit/>
          </a:bodyPr>
          <a:lstStyle/>
          <a:p>
            <a:r>
              <a:rPr lang="en-US" sz="2800" b="1">
                <a:solidFill>
                  <a:srgbClr val="C00000"/>
                </a:solidFill>
                <a:cs typeface="Arial" charset="0"/>
              </a:rPr>
              <a:t>Emergency TIPS: ILBS (2010-12)</a:t>
            </a:r>
            <a:endParaRPr lang="en-US" sz="2800">
              <a:solidFill>
                <a:srgbClr val="C00000"/>
              </a:solidFill>
            </a:endParaRPr>
          </a:p>
        </p:txBody>
      </p:sp>
      <p:pic>
        <p:nvPicPr>
          <p:cNvPr id="5" name="Picture 6"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3200" b="1" smtClean="0">
                <a:latin typeface="Arial" charset="0"/>
                <a:cs typeface="Arial" charset="0"/>
              </a:rPr>
              <a:t>Vasopressor Support</a:t>
            </a:r>
          </a:p>
        </p:txBody>
      </p:sp>
      <p:graphicFrame>
        <p:nvGraphicFramePr>
          <p:cNvPr id="2050" name="Content Placeholder 3"/>
          <p:cNvGraphicFramePr>
            <a:graphicFrameLocks noGrp="1"/>
          </p:cNvGraphicFramePr>
          <p:nvPr>
            <p:ph idx="1"/>
          </p:nvPr>
        </p:nvGraphicFramePr>
        <p:xfrm>
          <a:off x="406400" y="1549400"/>
          <a:ext cx="8331200" cy="4627563"/>
        </p:xfrm>
        <a:graphic>
          <a:graphicData uri="http://schemas.openxmlformats.org/presentationml/2006/ole">
            <p:oleObj spid="_x0000_s2050" r:id="rId4" imgW="8327858" imgH="4627265" progId="Excel.Sheet.8">
              <p:embed/>
            </p:oleObj>
          </a:graphicData>
        </a:graphic>
      </p:graphicFrame>
      <p:pic>
        <p:nvPicPr>
          <p:cNvPr id="4" name="Picture 6" descr="http://www.ilbs.in/contact/images/logo-ilbs19.jpg"/>
          <p:cNvPicPr>
            <a:picLocks noChangeAspect="1" noChangeArrowheads="1"/>
          </p:cNvPicPr>
          <p:nvPr/>
        </p:nvPicPr>
        <p:blipFill>
          <a:blip r:embed="rId5" r:link="rId6"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143000"/>
          </a:xfrm>
        </p:spPr>
        <p:txBody>
          <a:bodyPr/>
          <a:lstStyle/>
          <a:p>
            <a:r>
              <a:rPr lang="en-US" sz="3200" b="1" dirty="0" smtClean="0">
                <a:solidFill>
                  <a:srgbClr val="C00000"/>
                </a:solidFill>
                <a:latin typeface="Arial" charset="0"/>
                <a:cs typeface="Arial" charset="0"/>
              </a:rPr>
              <a:t>Results of TIPS creation</a:t>
            </a:r>
          </a:p>
        </p:txBody>
      </p:sp>
      <p:graphicFrame>
        <p:nvGraphicFramePr>
          <p:cNvPr id="4" name="Content Placeholder 3"/>
          <p:cNvGraphicFramePr>
            <a:graphicFrameLocks noGrp="1"/>
          </p:cNvGraphicFramePr>
          <p:nvPr>
            <p:ph idx="1"/>
          </p:nvPr>
        </p:nvGraphicFramePr>
        <p:xfrm>
          <a:off x="457200" y="1600200"/>
          <a:ext cx="8229600" cy="4950882"/>
        </p:xfrm>
        <a:graphic>
          <a:graphicData uri="http://schemas.openxmlformats.org/drawingml/2006/table">
            <a:tbl>
              <a:tblPr bandRow="1">
                <a:tableStyleId>{2A488322-F2BA-4B5B-9748-0D474271808F}</a:tableStyleId>
              </a:tblPr>
              <a:tblGrid>
                <a:gridCol w="4114800"/>
                <a:gridCol w="4114800"/>
              </a:tblGrid>
              <a:tr h="613974">
                <a:tc>
                  <a:txBody>
                    <a:bodyPr/>
                    <a:lstStyle/>
                    <a:p>
                      <a:r>
                        <a:rPr lang="en-US" sz="2400" b="1" dirty="0" smtClean="0">
                          <a:latin typeface="Arial" pitchFamily="34" charset="0"/>
                          <a:cs typeface="Arial" pitchFamily="34" charset="0"/>
                        </a:rPr>
                        <a:t>Technical Success % </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100 (34/34)</a:t>
                      </a:r>
                      <a:endParaRPr lang="en-US" sz="2400" b="1" dirty="0">
                        <a:latin typeface="Arial" pitchFamily="34" charset="0"/>
                        <a:cs typeface="Arial" pitchFamily="34" charset="0"/>
                      </a:endParaRPr>
                    </a:p>
                  </a:txBody>
                  <a:tcPr/>
                </a:tc>
              </a:tr>
              <a:tr h="613974">
                <a:tc>
                  <a:txBody>
                    <a:bodyPr/>
                    <a:lstStyle/>
                    <a:p>
                      <a:r>
                        <a:rPr lang="en-US" sz="2400" b="1" dirty="0" smtClean="0">
                          <a:latin typeface="Arial" pitchFamily="34" charset="0"/>
                          <a:cs typeface="Arial" pitchFamily="34" charset="0"/>
                        </a:rPr>
                        <a:t>Hemodynamic Success %</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97   (33/34)</a:t>
                      </a:r>
                      <a:endParaRPr lang="en-US" sz="2400" b="1" dirty="0">
                        <a:latin typeface="Arial" pitchFamily="34" charset="0"/>
                        <a:cs typeface="Arial" pitchFamily="34" charset="0"/>
                      </a:endParaRPr>
                    </a:p>
                  </a:txBody>
                  <a:tcPr/>
                </a:tc>
              </a:tr>
              <a:tr h="1515252">
                <a:tc>
                  <a:txBody>
                    <a:bodyPr/>
                    <a:lstStyle/>
                    <a:p>
                      <a:r>
                        <a:rPr lang="en-US" sz="2400" b="1" dirty="0" smtClean="0">
                          <a:latin typeface="Arial" pitchFamily="34" charset="0"/>
                          <a:cs typeface="Arial" pitchFamily="34" charset="0"/>
                        </a:rPr>
                        <a:t>Porto-systemic Gradient (n=34) (mmHg)</a:t>
                      </a:r>
                    </a:p>
                    <a:p>
                      <a:r>
                        <a:rPr lang="en-US" sz="2400" b="1" dirty="0" smtClean="0">
                          <a:latin typeface="Arial" pitchFamily="34" charset="0"/>
                          <a:cs typeface="Arial" pitchFamily="34" charset="0"/>
                        </a:rPr>
                        <a:t>          Before TIPS</a:t>
                      </a:r>
                    </a:p>
                    <a:p>
                      <a:r>
                        <a:rPr lang="en-US" sz="2400" b="1" baseline="0" dirty="0" smtClean="0">
                          <a:latin typeface="Arial" pitchFamily="34" charset="0"/>
                          <a:cs typeface="Arial" pitchFamily="34" charset="0"/>
                        </a:rPr>
                        <a:t>          After TIPS</a:t>
                      </a:r>
                    </a:p>
                    <a:p>
                      <a:r>
                        <a:rPr lang="en-US" sz="2400" b="1" baseline="0" dirty="0" smtClean="0">
                          <a:latin typeface="Arial" pitchFamily="34" charset="0"/>
                          <a:cs typeface="Arial" pitchFamily="34" charset="0"/>
                        </a:rPr>
                        <a:t>          Reduction</a:t>
                      </a:r>
                      <a:endParaRPr lang="en-US" sz="2400" b="1" dirty="0">
                        <a:latin typeface="Arial" pitchFamily="34" charset="0"/>
                        <a:cs typeface="Arial" pitchFamily="34" charset="0"/>
                      </a:endParaRPr>
                    </a:p>
                  </a:txBody>
                  <a:tcPr/>
                </a:tc>
                <a:tc>
                  <a:txBody>
                    <a:bodyPr/>
                    <a:lstStyle/>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23</a:t>
                      </a:r>
                      <a:r>
                        <a:rPr lang="en-US" sz="2400" b="1" baseline="0" dirty="0" smtClean="0">
                          <a:latin typeface="Arial" pitchFamily="34" charset="0"/>
                          <a:cs typeface="Arial" pitchFamily="34" charset="0"/>
                        </a:rPr>
                        <a:t> </a:t>
                      </a:r>
                      <a:r>
                        <a:rPr lang="en-US" sz="2400" b="1" dirty="0" smtClean="0">
                          <a:latin typeface="Arial" pitchFamily="34" charset="0"/>
                          <a:cs typeface="Arial" pitchFamily="34" charset="0"/>
                        </a:rPr>
                        <a:t>(9-47)</a:t>
                      </a:r>
                    </a:p>
                    <a:p>
                      <a:r>
                        <a:rPr lang="en-US" sz="2400" b="1" dirty="0" smtClean="0">
                          <a:latin typeface="Arial" pitchFamily="34" charset="0"/>
                          <a:cs typeface="Arial" pitchFamily="34" charset="0"/>
                        </a:rPr>
                        <a:t>7 (1-13)</a:t>
                      </a:r>
                    </a:p>
                    <a:p>
                      <a:r>
                        <a:rPr lang="en-US" sz="2400" b="1" dirty="0" smtClean="0">
                          <a:latin typeface="Arial" pitchFamily="34" charset="0"/>
                          <a:cs typeface="Arial" pitchFamily="34" charset="0"/>
                        </a:rPr>
                        <a:t>12 (2-35)</a:t>
                      </a:r>
                      <a:endParaRPr lang="en-US" sz="2400" b="1" dirty="0">
                        <a:latin typeface="Arial" pitchFamily="34" charset="0"/>
                        <a:cs typeface="Arial" pitchFamily="34" charset="0"/>
                      </a:endParaRPr>
                    </a:p>
                  </a:txBody>
                  <a:tcPr/>
                </a:tc>
              </a:tr>
              <a:tr h="613974">
                <a:tc>
                  <a:txBody>
                    <a:bodyPr/>
                    <a:lstStyle/>
                    <a:p>
                      <a:r>
                        <a:rPr lang="en-US" sz="2400" b="1" dirty="0" smtClean="0">
                          <a:latin typeface="Arial" pitchFamily="34" charset="0"/>
                          <a:cs typeface="Arial" pitchFamily="34" charset="0"/>
                        </a:rPr>
                        <a:t>Glue Embolisation</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1/34</a:t>
                      </a:r>
                      <a:endParaRPr lang="en-US" sz="2400" b="1" dirty="0">
                        <a:latin typeface="Arial" pitchFamily="34" charset="0"/>
                        <a:cs typeface="Arial" pitchFamily="34" charset="0"/>
                      </a:endParaRPr>
                    </a:p>
                  </a:txBody>
                  <a:tcPr/>
                </a:tc>
              </a:tr>
              <a:tr h="613974">
                <a:tc>
                  <a:txBody>
                    <a:bodyPr/>
                    <a:lstStyle/>
                    <a:p>
                      <a:r>
                        <a:rPr lang="en-US" sz="2400" b="1" dirty="0" smtClean="0">
                          <a:latin typeface="Arial" pitchFamily="34" charset="0"/>
                          <a:cs typeface="Arial" pitchFamily="34" charset="0"/>
                        </a:rPr>
                        <a:t>Recurrent Bleeding</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9% (3/34)</a:t>
                      </a:r>
                    </a:p>
                    <a:p>
                      <a:r>
                        <a:rPr lang="en-US" sz="2400" b="1" dirty="0" smtClean="0">
                          <a:latin typeface="Arial" pitchFamily="34" charset="0"/>
                          <a:cs typeface="Arial" pitchFamily="34" charset="0"/>
                        </a:rPr>
                        <a:t>Post EVL Ulcer (1), </a:t>
                      </a:r>
                      <a:r>
                        <a:rPr lang="en-US" sz="2400" b="1" dirty="0" err="1" smtClean="0">
                          <a:latin typeface="Arial" pitchFamily="34" charset="0"/>
                          <a:cs typeface="Arial" pitchFamily="34" charset="0"/>
                        </a:rPr>
                        <a:t>Coagulopathy</a:t>
                      </a:r>
                      <a:r>
                        <a:rPr lang="en-US" sz="2400" b="1" dirty="0" smtClean="0">
                          <a:latin typeface="Arial" pitchFamily="34" charset="0"/>
                          <a:cs typeface="Arial" pitchFamily="34" charset="0"/>
                        </a:rPr>
                        <a:t> (2)</a:t>
                      </a:r>
                      <a:endParaRPr lang="en-US" sz="2400" b="1" dirty="0">
                        <a:latin typeface="Arial" pitchFamily="34" charset="0"/>
                        <a:cs typeface="Arial" pitchFamily="34" charset="0"/>
                      </a:endParaRPr>
                    </a:p>
                  </a:txBody>
                  <a:tcPr/>
                </a:tc>
              </a:tr>
            </a:tbl>
          </a:graphicData>
        </a:graphic>
      </p:graphicFrame>
      <p:pic>
        <p:nvPicPr>
          <p:cNvPr id="5" name="Picture 6"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a:bodyPr>
          <a:lstStyle/>
          <a:p>
            <a:r>
              <a:rPr lang="en-US" sz="3600" b="1" dirty="0" smtClean="0">
                <a:solidFill>
                  <a:srgbClr val="C00000"/>
                </a:solidFill>
                <a:cs typeface="Times New Roman" pitchFamily="18" charset="0"/>
              </a:rPr>
              <a:t>Survival According to MELD Status</a:t>
            </a:r>
          </a:p>
        </p:txBody>
      </p:sp>
      <p:graphicFrame>
        <p:nvGraphicFramePr>
          <p:cNvPr id="3074" name="Content Placeholder 3"/>
          <p:cNvGraphicFramePr>
            <a:graphicFrameLocks noGrp="1"/>
          </p:cNvGraphicFramePr>
          <p:nvPr>
            <p:ph idx="1"/>
          </p:nvPr>
        </p:nvGraphicFramePr>
        <p:xfrm>
          <a:off x="406400" y="1549400"/>
          <a:ext cx="8331200" cy="4627563"/>
        </p:xfrm>
        <a:graphic>
          <a:graphicData uri="http://schemas.openxmlformats.org/presentationml/2006/ole">
            <p:oleObj spid="_x0000_s3074" r:id="rId4" imgW="8327858" imgH="4627265" progId="Excel.Sheet.8">
              <p:embed/>
            </p:oleObj>
          </a:graphicData>
        </a:graphic>
      </p:graphicFrame>
      <p:pic>
        <p:nvPicPr>
          <p:cNvPr id="4" name="Picture 6" descr="http://www.ilbs.in/contact/images/logo-ilbs19.jpg"/>
          <p:cNvPicPr>
            <a:picLocks noChangeAspect="1" noChangeArrowheads="1"/>
          </p:cNvPicPr>
          <p:nvPr/>
        </p:nvPicPr>
        <p:blipFill>
          <a:blip r:embed="rId5" r:link="rId6"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0"/>
            <a:ext cx="8229600" cy="1143000"/>
          </a:xfrm>
        </p:spPr>
        <p:txBody>
          <a:bodyPr/>
          <a:lstStyle/>
          <a:p>
            <a:r>
              <a:rPr lang="en-US" sz="2800" b="1" smtClean="0">
                <a:solidFill>
                  <a:srgbClr val="C00000"/>
                </a:solidFill>
                <a:latin typeface="Calibri" pitchFamily="34" charset="0"/>
                <a:cs typeface="Times New Roman" pitchFamily="18" charset="0"/>
              </a:rPr>
              <a:t>Management of Post EVL Ulcer Bleed</a:t>
            </a:r>
            <a:br>
              <a:rPr lang="en-US" sz="2800" b="1" smtClean="0">
                <a:solidFill>
                  <a:srgbClr val="C00000"/>
                </a:solidFill>
                <a:latin typeface="Calibri" pitchFamily="34" charset="0"/>
                <a:cs typeface="Times New Roman" pitchFamily="18" charset="0"/>
              </a:rPr>
            </a:br>
            <a:r>
              <a:rPr lang="en-US" sz="2800" b="1" smtClean="0">
                <a:solidFill>
                  <a:srgbClr val="C00000"/>
                </a:solidFill>
                <a:latin typeface="Calibri" pitchFamily="34" charset="0"/>
                <a:cs typeface="Times New Roman" pitchFamily="18" charset="0"/>
              </a:rPr>
              <a:t>(2011-  ‘5.12)</a:t>
            </a:r>
          </a:p>
        </p:txBody>
      </p:sp>
      <p:sp>
        <p:nvSpPr>
          <p:cNvPr id="74755" name="TextBox 4"/>
          <p:cNvSpPr txBox="1">
            <a:spLocks noChangeArrowheads="1"/>
          </p:cNvSpPr>
          <p:nvPr/>
        </p:nvSpPr>
        <p:spPr bwMode="auto">
          <a:xfrm>
            <a:off x="2514600" y="1524000"/>
            <a:ext cx="4114800" cy="830263"/>
          </a:xfrm>
          <a:prstGeom prst="rect">
            <a:avLst/>
          </a:prstGeom>
          <a:noFill/>
          <a:ln w="9525">
            <a:noFill/>
            <a:miter lim="800000"/>
            <a:headEnd/>
            <a:tailEnd/>
          </a:ln>
        </p:spPr>
        <p:txBody>
          <a:bodyPr>
            <a:spAutoFit/>
          </a:bodyPr>
          <a:lstStyle/>
          <a:p>
            <a:r>
              <a:rPr lang="en-US" sz="1600">
                <a:latin typeface="Calibri" pitchFamily="34" charset="0"/>
              </a:rPr>
              <a:t>          </a:t>
            </a:r>
            <a:r>
              <a:rPr lang="en-US" sz="2400">
                <a:latin typeface="Calibri" pitchFamily="34" charset="0"/>
                <a:cs typeface="Times New Roman" pitchFamily="18" charset="0"/>
              </a:rPr>
              <a:t>386 under went EVL </a:t>
            </a:r>
          </a:p>
          <a:p>
            <a:r>
              <a:rPr lang="en-US" sz="2400">
                <a:latin typeface="Calibri" pitchFamily="34" charset="0"/>
                <a:cs typeface="Times New Roman" pitchFamily="18" charset="0"/>
              </a:rPr>
              <a:t>       (Sec Prophylaxis) </a:t>
            </a:r>
          </a:p>
        </p:txBody>
      </p:sp>
      <p:sp>
        <p:nvSpPr>
          <p:cNvPr id="74756" name="TextBox 8"/>
          <p:cNvSpPr txBox="1">
            <a:spLocks noChangeArrowheads="1"/>
          </p:cNvSpPr>
          <p:nvPr/>
        </p:nvSpPr>
        <p:spPr bwMode="auto">
          <a:xfrm>
            <a:off x="2057400" y="2895600"/>
            <a:ext cx="4648200" cy="677863"/>
          </a:xfrm>
          <a:prstGeom prst="rect">
            <a:avLst/>
          </a:prstGeom>
          <a:noFill/>
          <a:ln w="9525">
            <a:noFill/>
            <a:miter lim="800000"/>
            <a:headEnd/>
            <a:tailEnd/>
          </a:ln>
        </p:spPr>
        <p:txBody>
          <a:bodyPr>
            <a:spAutoFit/>
          </a:bodyPr>
          <a:lstStyle/>
          <a:p>
            <a:r>
              <a:rPr lang="en-US" sz="2000" b="1">
                <a:latin typeface="Calibri" pitchFamily="34" charset="0"/>
                <a:cs typeface="Times New Roman" pitchFamily="18" charset="0"/>
              </a:rPr>
              <a:t>        Post EVL ulcer Bleed  N= 25 (6%)</a:t>
            </a:r>
          </a:p>
          <a:p>
            <a:r>
              <a:rPr lang="en-US" b="1">
                <a:latin typeface="Calibri" pitchFamily="34" charset="0"/>
                <a:cs typeface="Times New Roman" pitchFamily="18" charset="0"/>
              </a:rPr>
              <a:t>        (Median duration = 10 (2-30) days</a:t>
            </a:r>
          </a:p>
        </p:txBody>
      </p:sp>
      <p:cxnSp>
        <p:nvCxnSpPr>
          <p:cNvPr id="16" name="Straight Connector 15"/>
          <p:cNvCxnSpPr/>
          <p:nvPr/>
        </p:nvCxnSpPr>
        <p:spPr>
          <a:xfrm>
            <a:off x="1752600" y="3978275"/>
            <a:ext cx="5486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68475" y="3959225"/>
            <a:ext cx="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39000" y="3962400"/>
            <a:ext cx="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4760" name="TextBox 19"/>
          <p:cNvSpPr txBox="1">
            <a:spLocks noChangeArrowheads="1"/>
          </p:cNvSpPr>
          <p:nvPr/>
        </p:nvSpPr>
        <p:spPr bwMode="auto">
          <a:xfrm>
            <a:off x="911225" y="4343400"/>
            <a:ext cx="1549400" cy="708025"/>
          </a:xfrm>
          <a:prstGeom prst="rect">
            <a:avLst/>
          </a:prstGeom>
          <a:noFill/>
          <a:ln w="9525">
            <a:noFill/>
            <a:miter lim="800000"/>
            <a:headEnd/>
            <a:tailEnd/>
          </a:ln>
        </p:spPr>
        <p:txBody>
          <a:bodyPr wrap="none">
            <a:spAutoFit/>
          </a:bodyPr>
          <a:lstStyle/>
          <a:p>
            <a:r>
              <a:rPr lang="en-US" sz="2000" b="1">
                <a:latin typeface="Calibri" pitchFamily="34" charset="0"/>
                <a:cs typeface="Times New Roman" pitchFamily="18" charset="0"/>
              </a:rPr>
              <a:t>Endotherapy</a:t>
            </a:r>
          </a:p>
          <a:p>
            <a:r>
              <a:rPr lang="en-US" sz="2000" b="1">
                <a:latin typeface="Calibri" pitchFamily="34" charset="0"/>
                <a:cs typeface="Times New Roman" pitchFamily="18" charset="0"/>
              </a:rPr>
              <a:t>(N=16)</a:t>
            </a:r>
          </a:p>
        </p:txBody>
      </p:sp>
      <p:sp>
        <p:nvSpPr>
          <p:cNvPr id="74761" name="TextBox 20"/>
          <p:cNvSpPr txBox="1">
            <a:spLocks noChangeArrowheads="1"/>
          </p:cNvSpPr>
          <p:nvPr/>
        </p:nvSpPr>
        <p:spPr bwMode="auto">
          <a:xfrm>
            <a:off x="5900738" y="4343400"/>
            <a:ext cx="2247900" cy="708025"/>
          </a:xfrm>
          <a:prstGeom prst="rect">
            <a:avLst/>
          </a:prstGeom>
          <a:noFill/>
          <a:ln w="9525">
            <a:noFill/>
            <a:miter lim="800000"/>
            <a:headEnd/>
            <a:tailEnd/>
          </a:ln>
        </p:spPr>
        <p:txBody>
          <a:bodyPr wrap="none">
            <a:spAutoFit/>
          </a:bodyPr>
          <a:lstStyle/>
          <a:p>
            <a:r>
              <a:rPr lang="en-US" sz="2000" b="1">
                <a:latin typeface="Calibri" pitchFamily="34" charset="0"/>
                <a:cs typeface="Times New Roman" pitchFamily="18" charset="0"/>
              </a:rPr>
              <a:t>Endotherapy + TIPS</a:t>
            </a:r>
          </a:p>
          <a:p>
            <a:r>
              <a:rPr lang="en-US" sz="2000" b="1">
                <a:latin typeface="Calibri" pitchFamily="34" charset="0"/>
                <a:cs typeface="Times New Roman" pitchFamily="18" charset="0"/>
              </a:rPr>
              <a:t> (N=9)</a:t>
            </a:r>
          </a:p>
        </p:txBody>
      </p:sp>
      <p:cxnSp>
        <p:nvCxnSpPr>
          <p:cNvPr id="28" name="Straight Arrow Connector 27"/>
          <p:cNvCxnSpPr/>
          <p:nvPr/>
        </p:nvCxnSpPr>
        <p:spPr>
          <a:xfrm>
            <a:off x="1844675" y="5153025"/>
            <a:ext cx="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39000" y="5076825"/>
            <a:ext cx="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4764" name="TextBox 29"/>
          <p:cNvSpPr txBox="1">
            <a:spLocks noChangeArrowheads="1"/>
          </p:cNvSpPr>
          <p:nvPr/>
        </p:nvSpPr>
        <p:spPr bwMode="auto">
          <a:xfrm>
            <a:off x="76200" y="5410200"/>
            <a:ext cx="3581400" cy="862013"/>
          </a:xfrm>
          <a:prstGeom prst="rect">
            <a:avLst/>
          </a:prstGeom>
          <a:noFill/>
          <a:ln w="9525">
            <a:noFill/>
            <a:miter lim="800000"/>
            <a:headEnd/>
            <a:tailEnd/>
          </a:ln>
        </p:spPr>
        <p:txBody>
          <a:bodyPr>
            <a:spAutoFit/>
          </a:bodyPr>
          <a:lstStyle/>
          <a:p>
            <a:r>
              <a:rPr lang="en-US" sz="1600" b="1">
                <a:latin typeface="Calibri" pitchFamily="34" charset="0"/>
                <a:cs typeface="Times New Roman" pitchFamily="18" charset="0"/>
              </a:rPr>
              <a:t>Rebleed/ Failure to control bleed: n=8/16 (50%)</a:t>
            </a:r>
          </a:p>
          <a:p>
            <a:r>
              <a:rPr lang="en-US" sz="1600" b="1">
                <a:latin typeface="Calibri" pitchFamily="34" charset="0"/>
                <a:cs typeface="Times New Roman" pitchFamily="18" charset="0"/>
              </a:rPr>
              <a:t>Death: n= 10/16 (62%)</a:t>
            </a:r>
          </a:p>
        </p:txBody>
      </p:sp>
      <p:sp>
        <p:nvSpPr>
          <p:cNvPr id="74765" name="TextBox 30"/>
          <p:cNvSpPr txBox="1">
            <a:spLocks noChangeArrowheads="1"/>
          </p:cNvSpPr>
          <p:nvPr/>
        </p:nvSpPr>
        <p:spPr bwMode="auto">
          <a:xfrm>
            <a:off x="5675313" y="5473700"/>
            <a:ext cx="3657600" cy="830263"/>
          </a:xfrm>
          <a:prstGeom prst="rect">
            <a:avLst/>
          </a:prstGeom>
          <a:noFill/>
          <a:ln w="9525">
            <a:noFill/>
            <a:miter lim="800000"/>
            <a:headEnd/>
            <a:tailEnd/>
          </a:ln>
        </p:spPr>
        <p:txBody>
          <a:bodyPr>
            <a:spAutoFit/>
          </a:bodyPr>
          <a:lstStyle/>
          <a:p>
            <a:r>
              <a:rPr lang="en-US" sz="1600" b="1">
                <a:latin typeface="Calibri" pitchFamily="34" charset="0"/>
                <a:cs typeface="Times New Roman" pitchFamily="18" charset="0"/>
              </a:rPr>
              <a:t>Rebleed/ Failure to control bleed: </a:t>
            </a:r>
          </a:p>
          <a:p>
            <a:r>
              <a:rPr lang="en-US" sz="1600" b="1">
                <a:latin typeface="Calibri" pitchFamily="34" charset="0"/>
                <a:cs typeface="Times New Roman" pitchFamily="18" charset="0"/>
              </a:rPr>
              <a:t>n= 1/9 (11%)</a:t>
            </a:r>
          </a:p>
          <a:p>
            <a:r>
              <a:rPr lang="en-US" sz="1600" b="1">
                <a:latin typeface="Calibri" pitchFamily="34" charset="0"/>
                <a:cs typeface="Times New Roman" pitchFamily="18" charset="0"/>
              </a:rPr>
              <a:t>Death: n= 2/9 (22%)</a:t>
            </a:r>
          </a:p>
        </p:txBody>
      </p:sp>
      <p:sp>
        <p:nvSpPr>
          <p:cNvPr id="32" name="TextBox 31"/>
          <p:cNvSpPr txBox="1">
            <a:spLocks noChangeArrowheads="1"/>
          </p:cNvSpPr>
          <p:nvPr/>
        </p:nvSpPr>
        <p:spPr bwMode="auto">
          <a:xfrm>
            <a:off x="3505200" y="5638800"/>
            <a:ext cx="2057400" cy="646113"/>
          </a:xfrm>
          <a:prstGeom prst="rect">
            <a:avLst/>
          </a:prstGeom>
          <a:noFill/>
          <a:ln w="9525">
            <a:solidFill>
              <a:srgbClr val="0070C0"/>
            </a:solidFill>
            <a:miter lim="800000"/>
            <a:headEnd/>
            <a:tailEnd/>
          </a:ln>
        </p:spPr>
        <p:txBody>
          <a:bodyPr>
            <a:spAutoFit/>
          </a:bodyPr>
          <a:lstStyle/>
          <a:p>
            <a:pPr algn="ctr"/>
            <a:r>
              <a:rPr lang="en-US" b="1">
                <a:solidFill>
                  <a:srgbClr val="C00000"/>
                </a:solidFill>
                <a:latin typeface="Calibri" pitchFamily="34" charset="0"/>
                <a:cs typeface="Times New Roman" pitchFamily="18" charset="0"/>
              </a:rPr>
              <a:t>P value: 0.08 and 0.09 </a:t>
            </a:r>
          </a:p>
        </p:txBody>
      </p:sp>
      <p:cxnSp>
        <p:nvCxnSpPr>
          <p:cNvPr id="74767" name="Straight Arrow Connector 22"/>
          <p:cNvCxnSpPr>
            <a:cxnSpLocks noChangeShapeType="1"/>
            <a:stCxn id="74755" idx="2"/>
          </p:cNvCxnSpPr>
          <p:nvPr/>
        </p:nvCxnSpPr>
        <p:spPr bwMode="auto">
          <a:xfrm>
            <a:off x="4572000" y="2354263"/>
            <a:ext cx="0" cy="541337"/>
          </a:xfrm>
          <a:prstGeom prst="straightConnector1">
            <a:avLst/>
          </a:prstGeom>
          <a:noFill/>
          <a:ln w="28575" algn="ctr">
            <a:solidFill>
              <a:srgbClr val="0070C0"/>
            </a:solidFill>
            <a:round/>
            <a:headEnd/>
            <a:tailEnd type="arrow" w="med" len="med"/>
          </a:ln>
        </p:spPr>
      </p:cxnSp>
      <p:cxnSp>
        <p:nvCxnSpPr>
          <p:cNvPr id="74768" name="Straight Arrow Connector 23"/>
          <p:cNvCxnSpPr>
            <a:cxnSpLocks noChangeShapeType="1"/>
          </p:cNvCxnSpPr>
          <p:nvPr/>
        </p:nvCxnSpPr>
        <p:spPr bwMode="auto">
          <a:xfrm>
            <a:off x="4572000" y="3581400"/>
            <a:ext cx="0" cy="417513"/>
          </a:xfrm>
          <a:prstGeom prst="straightConnector1">
            <a:avLst/>
          </a:prstGeom>
          <a:noFill/>
          <a:ln w="28575" algn="ctr">
            <a:solidFill>
              <a:srgbClr val="0070C0"/>
            </a:solidFill>
            <a:round/>
            <a:headEnd/>
            <a:tailEnd type="arrow" w="med" len="med"/>
          </a:ln>
        </p:spPr>
      </p:cxnSp>
      <p:pic>
        <p:nvPicPr>
          <p:cNvPr id="74769" name="Picture 16" descr="http://www.ilbs.in/contact/images/logo-ilbs19.jpg"/>
          <p:cNvPicPr>
            <a:picLocks noChangeAspect="1" noChangeArrowheads="1"/>
          </p:cNvPicPr>
          <p:nvPr/>
        </p:nvPicPr>
        <p:blipFill>
          <a:blip r:embed="rId3" r:link="rId4"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 calcmode="lin" valueType="num">
                                      <p:cBhvr additive="base">
                                        <p:cTn id="7"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 calcmode="lin" valueType="num">
                                      <p:cBhvr additive="base">
                                        <p:cTn id="1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l="4032" r="3226"/>
          <a:stretch>
            <a:fillRect/>
          </a:stretch>
        </p:blipFill>
        <p:spPr bwMode="auto">
          <a:xfrm>
            <a:off x="0" y="1285874"/>
            <a:ext cx="9144000" cy="3819525"/>
          </a:xfrm>
          <a:prstGeom prst="rect">
            <a:avLst/>
          </a:prstGeom>
          <a:noFill/>
          <a:ln w="9525">
            <a:noFill/>
            <a:miter lim="800000"/>
            <a:headEnd/>
            <a:tailEnd/>
          </a:ln>
        </p:spPr>
      </p:pic>
      <p:sp>
        <p:nvSpPr>
          <p:cNvPr id="68612" name="Rectangle 5"/>
          <p:cNvSpPr>
            <a:spLocks noChangeArrowheads="1"/>
          </p:cNvSpPr>
          <p:nvPr/>
        </p:nvSpPr>
        <p:spPr bwMode="auto">
          <a:xfrm>
            <a:off x="5214938" y="0"/>
            <a:ext cx="3929062" cy="307975"/>
          </a:xfrm>
          <a:prstGeom prst="rect">
            <a:avLst/>
          </a:prstGeom>
          <a:noFill/>
          <a:ln w="9525">
            <a:noFill/>
            <a:miter lim="800000"/>
            <a:headEnd/>
            <a:tailEnd/>
          </a:ln>
        </p:spPr>
        <p:txBody>
          <a:bodyPr>
            <a:spAutoFit/>
          </a:bodyPr>
          <a:lstStyle/>
          <a:p>
            <a:r>
              <a:rPr lang="en-IN" sz="1400" i="1"/>
              <a:t>Journal of Digestive Diseases 2013; </a:t>
            </a:r>
            <a:r>
              <a:rPr lang="en-IN" sz="1400" b="1" i="1"/>
              <a:t>14; 388–395</a:t>
            </a:r>
            <a:endParaRPr lang="en-IN" sz="1400"/>
          </a:p>
        </p:txBody>
      </p:sp>
      <p:sp>
        <p:nvSpPr>
          <p:cNvPr id="68613" name="TextBox 6"/>
          <p:cNvSpPr txBox="1">
            <a:spLocks noChangeArrowheads="1"/>
          </p:cNvSpPr>
          <p:nvPr/>
        </p:nvSpPr>
        <p:spPr bwMode="auto">
          <a:xfrm>
            <a:off x="228600" y="304800"/>
            <a:ext cx="990600" cy="381000"/>
          </a:xfrm>
          <a:prstGeom prst="rect">
            <a:avLst/>
          </a:prstGeom>
          <a:solidFill>
            <a:srgbClr val="CCFF99"/>
          </a:solidFill>
          <a:ln w="9525">
            <a:noFill/>
            <a:miter lim="800000"/>
            <a:headEnd/>
            <a:tailEnd/>
          </a:ln>
        </p:spPr>
        <p:txBody>
          <a:bodyPr>
            <a:spAutoFit/>
          </a:bodyPr>
          <a:lstStyle/>
          <a:p>
            <a:r>
              <a:rPr lang="en-US" b="1"/>
              <a:t>PTVE</a:t>
            </a:r>
          </a:p>
        </p:txBody>
      </p:sp>
      <p:pic>
        <p:nvPicPr>
          <p:cNvPr id="6" name="Picture 6"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latin typeface="Calibri" pitchFamily="34" charset="0"/>
              </a:rPr>
              <a:t>Acute </a:t>
            </a:r>
            <a:r>
              <a:rPr lang="en-US" b="1" dirty="0" err="1" smtClean="0">
                <a:solidFill>
                  <a:srgbClr val="C00000"/>
                </a:solidFill>
                <a:latin typeface="Calibri" pitchFamily="34" charset="0"/>
              </a:rPr>
              <a:t>Variceal</a:t>
            </a:r>
            <a:r>
              <a:rPr lang="en-US" b="1" dirty="0" smtClean="0">
                <a:solidFill>
                  <a:srgbClr val="C00000"/>
                </a:solidFill>
                <a:latin typeface="Calibri" pitchFamily="34" charset="0"/>
              </a:rPr>
              <a:t> Bleed</a:t>
            </a:r>
          </a:p>
        </p:txBody>
      </p:sp>
      <p:sp>
        <p:nvSpPr>
          <p:cNvPr id="67587" name="Content Placeholder 2"/>
          <p:cNvSpPr>
            <a:spLocks noGrp="1"/>
          </p:cNvSpPr>
          <p:nvPr>
            <p:ph idx="1"/>
          </p:nvPr>
        </p:nvSpPr>
        <p:spPr>
          <a:xfrm>
            <a:off x="2057400" y="1219200"/>
            <a:ext cx="5638800" cy="5380038"/>
          </a:xfrm>
        </p:spPr>
        <p:txBody>
          <a:bodyPr>
            <a:normAutofit/>
          </a:bodyPr>
          <a:lstStyle/>
          <a:p>
            <a:pPr lvl="1">
              <a:buFont typeface="Arial" pitchFamily="34" charset="0"/>
              <a:buChar char="•"/>
            </a:pPr>
            <a:r>
              <a:rPr lang="en-US" sz="3200" b="1" dirty="0" smtClean="0">
                <a:solidFill>
                  <a:schemeClr val="bg1">
                    <a:lumMod val="50000"/>
                  </a:schemeClr>
                </a:solidFill>
                <a:latin typeface="Calibri" pitchFamily="34" charset="0"/>
              </a:rPr>
              <a:t>Drugs</a:t>
            </a:r>
          </a:p>
          <a:p>
            <a:pPr lvl="1">
              <a:buFont typeface="Arial" pitchFamily="34" charset="0"/>
              <a:buChar char="•"/>
            </a:pPr>
            <a:r>
              <a:rPr lang="en-US" sz="3200" b="1" dirty="0" err="1" smtClean="0">
                <a:solidFill>
                  <a:schemeClr val="bg1">
                    <a:lumMod val="50000"/>
                  </a:schemeClr>
                </a:solidFill>
                <a:latin typeface="Calibri" pitchFamily="34" charset="0"/>
              </a:rPr>
              <a:t>Endotherpay</a:t>
            </a:r>
            <a:endParaRPr lang="en-US" sz="3200" b="1" dirty="0" smtClean="0">
              <a:solidFill>
                <a:schemeClr val="bg1">
                  <a:lumMod val="50000"/>
                </a:schemeClr>
              </a:solidFill>
              <a:latin typeface="Calibri" pitchFamily="34" charset="0"/>
            </a:endParaRPr>
          </a:p>
          <a:p>
            <a:pPr lvl="1">
              <a:buFont typeface="Arial" pitchFamily="34" charset="0"/>
              <a:buChar char="•"/>
            </a:pPr>
            <a:r>
              <a:rPr lang="en-US" sz="3200" b="1" dirty="0" smtClean="0">
                <a:solidFill>
                  <a:schemeClr val="bg1">
                    <a:lumMod val="50000"/>
                  </a:schemeClr>
                </a:solidFill>
                <a:latin typeface="Calibri" pitchFamily="34" charset="0"/>
              </a:rPr>
              <a:t>TIPS</a:t>
            </a:r>
          </a:p>
          <a:p>
            <a:pPr lvl="1">
              <a:buFont typeface="Arial" pitchFamily="34" charset="0"/>
              <a:buChar char="•"/>
            </a:pPr>
            <a:r>
              <a:rPr lang="en-US" sz="3200" b="1" dirty="0" smtClean="0">
                <a:latin typeface="Calibri" pitchFamily="34" charset="0"/>
              </a:rPr>
              <a:t>Ella </a:t>
            </a:r>
            <a:r>
              <a:rPr lang="en-US" sz="3200" b="1" dirty="0" err="1" smtClean="0">
                <a:latin typeface="Calibri" pitchFamily="34" charset="0"/>
              </a:rPr>
              <a:t>Danis</a:t>
            </a:r>
            <a:r>
              <a:rPr lang="en-US" sz="3200" b="1" dirty="0" smtClean="0">
                <a:latin typeface="Calibri" pitchFamily="34" charset="0"/>
              </a:rPr>
              <a:t> Stent – Post EVL    			       ulcer bleed</a:t>
            </a:r>
            <a:endParaRPr lang="en-US" sz="3200" b="1" dirty="0" smtClean="0">
              <a:solidFill>
                <a:schemeClr val="tx1"/>
              </a:solidFill>
              <a:latin typeface="Calibri" pitchFamily="34" charset="0"/>
            </a:endParaRPr>
          </a:p>
          <a:p>
            <a:pPr lvl="1">
              <a:buFont typeface="Arial" pitchFamily="34" charset="0"/>
              <a:buChar char="•"/>
            </a:pPr>
            <a:endParaRPr lang="en-US" sz="3200" b="1" dirty="0" smtClean="0">
              <a:solidFill>
                <a:schemeClr val="tx1"/>
              </a:solidFill>
              <a:latin typeface="Calibri" pitchFamily="34" charset="0"/>
            </a:endParaRPr>
          </a:p>
          <a:p>
            <a:pPr lvl="1">
              <a:buFont typeface="Arial" pitchFamily="34" charset="0"/>
              <a:buChar char="•"/>
            </a:pPr>
            <a:endParaRPr lang="en-US" sz="3200" b="1" dirty="0" smtClean="0">
              <a:solidFill>
                <a:schemeClr val="tx1"/>
              </a:solidFill>
              <a:latin typeface="Calibri" pitchFamily="34" charset="0"/>
            </a:endParaRPr>
          </a:p>
        </p:txBody>
      </p:sp>
      <p:pic>
        <p:nvPicPr>
          <p:cNvPr id="67588" name="Picture 16" descr="http://www.ilbs.in/contact/images/logo-ilbs19.jpg"/>
          <p:cNvPicPr>
            <a:picLocks noChangeAspect="1" noChangeArrowheads="1"/>
          </p:cNvPicPr>
          <p:nvPr/>
        </p:nvPicPr>
        <p:blipFill>
          <a:blip r:embed="rId3" r:link="rId4"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2347913" y="1312863"/>
            <a:ext cx="4705350" cy="5254625"/>
          </a:xfrm>
          <a:prstGeom prst="rect">
            <a:avLst/>
          </a:prstGeom>
          <a:noFill/>
          <a:ln w="38100">
            <a:solidFill>
              <a:srgbClr val="FF6699"/>
            </a:solidFill>
            <a:miter lim="800000"/>
            <a:headEnd/>
            <a:tailEnd/>
          </a:ln>
        </p:spPr>
      </p:pic>
      <p:sp>
        <p:nvSpPr>
          <p:cNvPr id="388099" name="Rectangle 3"/>
          <p:cNvSpPr>
            <a:spLocks noChangeArrowheads="1"/>
          </p:cNvSpPr>
          <p:nvPr/>
        </p:nvSpPr>
        <p:spPr bwMode="auto">
          <a:xfrm>
            <a:off x="2438400" y="0"/>
            <a:ext cx="5962650" cy="584200"/>
          </a:xfrm>
          <a:prstGeom prst="rect">
            <a:avLst/>
          </a:prstGeom>
          <a:noFill/>
          <a:ln w="9525">
            <a:noFill/>
            <a:miter lim="800000"/>
            <a:headEnd/>
            <a:tailEnd/>
          </a:ln>
          <a:effectLst>
            <a:outerShdw dist="35921" dir="2700000" algn="ctr" rotWithShape="0">
              <a:schemeClr val="tx2"/>
            </a:outerShdw>
          </a:effectLst>
        </p:spPr>
        <p:txBody>
          <a:bodyPr anchor="ctr">
            <a:spAutoFit/>
          </a:bodyPr>
          <a:lstStyle/>
          <a:p>
            <a:pPr>
              <a:defRPr/>
            </a:pPr>
            <a:r>
              <a:rPr lang="en-US" sz="3200" b="1" dirty="0">
                <a:solidFill>
                  <a:srgbClr val="FFFFFF"/>
                </a:solidFill>
                <a:latin typeface="Arial" pitchFamily="34" charset="0"/>
              </a:rPr>
              <a:t>	</a:t>
            </a:r>
            <a:endParaRPr lang="en-US" sz="3200" b="1" dirty="0">
              <a:effectLst>
                <a:outerShdw blurRad="38100" dist="38100" dir="2700000" algn="tl">
                  <a:srgbClr val="000000">
                    <a:alpha val="43137"/>
                  </a:srgbClr>
                </a:outerShdw>
              </a:effectLst>
              <a:latin typeface="Arial" pitchFamily="34" charset="0"/>
            </a:endParaRPr>
          </a:p>
        </p:txBody>
      </p:sp>
      <p:sp>
        <p:nvSpPr>
          <p:cNvPr id="38916" name="TextBox 4"/>
          <p:cNvSpPr txBox="1">
            <a:spLocks noChangeArrowheads="1"/>
          </p:cNvSpPr>
          <p:nvPr/>
        </p:nvSpPr>
        <p:spPr bwMode="auto">
          <a:xfrm>
            <a:off x="3048000" y="304800"/>
            <a:ext cx="3657600" cy="646113"/>
          </a:xfrm>
          <a:prstGeom prst="rect">
            <a:avLst/>
          </a:prstGeom>
          <a:noFill/>
          <a:ln w="9525">
            <a:noFill/>
            <a:miter lim="800000"/>
            <a:headEnd/>
            <a:tailEnd/>
          </a:ln>
        </p:spPr>
        <p:txBody>
          <a:bodyPr>
            <a:spAutoFit/>
          </a:bodyPr>
          <a:lstStyle/>
          <a:p>
            <a:r>
              <a:rPr lang="en-US" sz="3600" b="1">
                <a:solidFill>
                  <a:srgbClr val="C00000"/>
                </a:solidFill>
              </a:rPr>
              <a:t>GOV1 Bleed </a:t>
            </a:r>
          </a:p>
        </p:txBody>
      </p:sp>
      <p:pic>
        <p:nvPicPr>
          <p:cNvPr id="38917" name="Picture 16" descr="http://www.ilbs.in/contact/images/logo-ilbs19.jpg"/>
          <p:cNvPicPr>
            <a:picLocks noChangeAspect="1" noChangeArrowheads="1"/>
          </p:cNvPicPr>
          <p:nvPr/>
        </p:nvPicPr>
        <p:blipFill>
          <a:blip r:embed="rId4" r:link="rId5"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5975" y="6519863"/>
            <a:ext cx="1978025" cy="338137"/>
          </a:xfrm>
          <a:prstGeom prst="rect">
            <a:avLst/>
          </a:prstGeom>
        </p:spPr>
        <p:txBody>
          <a:bodyPr wrap="none">
            <a:spAutoFit/>
          </a:bodyPr>
          <a:lstStyle/>
          <a:p>
            <a:pPr>
              <a:defRPr/>
            </a:pPr>
            <a:r>
              <a:rPr lang="en-US" sz="1600" b="1" i="1" dirty="0">
                <a:solidFill>
                  <a:schemeClr val="accent6">
                    <a:lumMod val="50000"/>
                  </a:schemeClr>
                </a:solidFill>
                <a:latin typeface="Calibri" pitchFamily="34" charset="0"/>
                <a:cs typeface="Times New Roman" pitchFamily="18" charset="0"/>
              </a:rPr>
              <a:t>Med </a:t>
            </a:r>
            <a:r>
              <a:rPr lang="en-US" sz="1600" b="1" i="1" dirty="0" err="1">
                <a:solidFill>
                  <a:schemeClr val="accent6">
                    <a:lumMod val="50000"/>
                  </a:schemeClr>
                </a:solidFill>
                <a:latin typeface="Calibri" pitchFamily="34" charset="0"/>
                <a:cs typeface="Times New Roman" pitchFamily="18" charset="0"/>
              </a:rPr>
              <a:t>Clin</a:t>
            </a:r>
            <a:r>
              <a:rPr lang="en-US" sz="1600" b="1" i="1" dirty="0">
                <a:solidFill>
                  <a:schemeClr val="accent6">
                    <a:lumMod val="50000"/>
                  </a:schemeClr>
                </a:solidFill>
                <a:latin typeface="Calibri" pitchFamily="34" charset="0"/>
                <a:cs typeface="Times New Roman" pitchFamily="18" charset="0"/>
              </a:rPr>
              <a:t> N Am 2008</a:t>
            </a:r>
          </a:p>
        </p:txBody>
      </p:sp>
      <p:sp>
        <p:nvSpPr>
          <p:cNvPr id="7" name="TextBox 6"/>
          <p:cNvSpPr txBox="1"/>
          <p:nvPr/>
        </p:nvSpPr>
        <p:spPr>
          <a:xfrm>
            <a:off x="1295400" y="1073289"/>
            <a:ext cx="6750566" cy="5566652"/>
          </a:xfrm>
          <a:prstGeom prst="rect">
            <a:avLst/>
          </a:prstGeom>
          <a:noFill/>
        </p:spPr>
        <p:txBody>
          <a:bodyPr>
            <a:spAutoFit/>
          </a:bodyPr>
          <a:lstStyle/>
          <a:p>
            <a:pPr>
              <a:defRPr/>
            </a:pPr>
            <a:r>
              <a:rPr lang="en-US" b="1" i="1" dirty="0">
                <a:solidFill>
                  <a:srgbClr val="C00000"/>
                </a:solidFill>
                <a:latin typeface="Calibri" pitchFamily="34" charset="0"/>
              </a:rPr>
              <a:t>Factors associated with failure to control acute hemorrhage</a:t>
            </a:r>
          </a:p>
          <a:p>
            <a:pPr>
              <a:defRPr/>
            </a:pPr>
            <a:r>
              <a:rPr lang="en-US" dirty="0">
                <a:latin typeface="Calibri" pitchFamily="34" charset="0"/>
              </a:rPr>
              <a:t>Spurting </a:t>
            </a:r>
            <a:r>
              <a:rPr lang="en-US" dirty="0" err="1">
                <a:latin typeface="Calibri" pitchFamily="34" charset="0"/>
              </a:rPr>
              <a:t>varices</a:t>
            </a:r>
            <a:endParaRPr lang="en-US" dirty="0">
              <a:latin typeface="Calibri" pitchFamily="34" charset="0"/>
            </a:endParaRPr>
          </a:p>
          <a:p>
            <a:pPr>
              <a:defRPr/>
            </a:pPr>
            <a:r>
              <a:rPr lang="en-US" dirty="0">
                <a:latin typeface="Calibri" pitchFamily="34" charset="0"/>
              </a:rPr>
              <a:t>High Child-Pugh score</a:t>
            </a:r>
          </a:p>
          <a:p>
            <a:pPr>
              <a:defRPr/>
            </a:pPr>
            <a:r>
              <a:rPr lang="en-US" dirty="0">
                <a:latin typeface="Calibri" pitchFamily="34" charset="0"/>
              </a:rPr>
              <a:t>High hepatic venous pressure gradient</a:t>
            </a:r>
          </a:p>
          <a:p>
            <a:pPr>
              <a:defRPr/>
            </a:pPr>
            <a:r>
              <a:rPr lang="en-US" dirty="0">
                <a:latin typeface="Calibri" pitchFamily="34" charset="0"/>
              </a:rPr>
              <a:t>Infection</a:t>
            </a:r>
          </a:p>
          <a:p>
            <a:pPr>
              <a:defRPr/>
            </a:pPr>
            <a:r>
              <a:rPr lang="en-US" dirty="0">
                <a:latin typeface="Calibri" pitchFamily="34" charset="0"/>
              </a:rPr>
              <a:t>Portal vein thrombosis</a:t>
            </a:r>
          </a:p>
          <a:p>
            <a:pPr>
              <a:defRPr/>
            </a:pPr>
            <a:endParaRPr lang="en-US" b="1" i="1" dirty="0">
              <a:latin typeface="Calibri" pitchFamily="34" charset="0"/>
            </a:endParaRPr>
          </a:p>
          <a:p>
            <a:pPr>
              <a:defRPr/>
            </a:pPr>
            <a:r>
              <a:rPr lang="en-US" b="1" i="1" dirty="0">
                <a:solidFill>
                  <a:srgbClr val="C00000"/>
                </a:solidFill>
                <a:latin typeface="Calibri" pitchFamily="34" charset="0"/>
              </a:rPr>
              <a:t>Factors associated with early </a:t>
            </a:r>
            <a:r>
              <a:rPr lang="en-US" b="1" i="1" dirty="0" err="1">
                <a:solidFill>
                  <a:srgbClr val="C00000"/>
                </a:solidFill>
                <a:latin typeface="Calibri" pitchFamily="34" charset="0"/>
              </a:rPr>
              <a:t>rebleeding</a:t>
            </a:r>
            <a:endParaRPr lang="en-US" b="1" i="1" dirty="0">
              <a:solidFill>
                <a:srgbClr val="C00000"/>
              </a:solidFill>
              <a:latin typeface="Calibri" pitchFamily="34" charset="0"/>
            </a:endParaRPr>
          </a:p>
          <a:p>
            <a:pPr>
              <a:defRPr/>
            </a:pPr>
            <a:r>
              <a:rPr lang="en-US" dirty="0">
                <a:latin typeface="Calibri" pitchFamily="34" charset="0"/>
              </a:rPr>
              <a:t>Severe initial bleeding</a:t>
            </a:r>
          </a:p>
          <a:p>
            <a:pPr>
              <a:defRPr/>
            </a:pPr>
            <a:r>
              <a:rPr lang="en-US" dirty="0">
                <a:latin typeface="Calibri" pitchFamily="34" charset="0"/>
              </a:rPr>
              <a:t>Overly aggressive volume resuscitation</a:t>
            </a:r>
          </a:p>
          <a:p>
            <a:pPr>
              <a:defRPr/>
            </a:pPr>
            <a:r>
              <a:rPr lang="en-US" dirty="0">
                <a:latin typeface="Calibri" pitchFamily="34" charset="0"/>
              </a:rPr>
              <a:t>Infection</a:t>
            </a:r>
          </a:p>
          <a:p>
            <a:pPr>
              <a:defRPr/>
            </a:pPr>
            <a:r>
              <a:rPr lang="en-US" dirty="0">
                <a:latin typeface="Calibri" pitchFamily="34" charset="0"/>
              </a:rPr>
              <a:t>High hepatic venous pressure gradient</a:t>
            </a:r>
          </a:p>
          <a:p>
            <a:pPr>
              <a:lnSpc>
                <a:spcPct val="115000"/>
              </a:lnSpc>
              <a:spcBef>
                <a:spcPts val="0"/>
              </a:spcBef>
              <a:spcAft>
                <a:spcPts val="1000"/>
              </a:spcAft>
              <a:defRPr/>
            </a:pPr>
            <a:r>
              <a:rPr lang="en-US" dirty="0">
                <a:highlight>
                  <a:srgbClr val="FFFF00"/>
                </a:highlight>
                <a:latin typeface="Calibri" pitchFamily="34" charset="0"/>
                <a:ea typeface="Calibri"/>
                <a:cs typeface="Times New Roman"/>
              </a:rPr>
              <a:t>Complications of endoscopic therapy</a:t>
            </a:r>
            <a:r>
              <a:rPr lang="en-US" b="1" i="1" dirty="0">
                <a:highlight>
                  <a:srgbClr val="FFFF00"/>
                </a:highlight>
                <a:latin typeface="Calibri" pitchFamily="34" charset="0"/>
              </a:rPr>
              <a:t/>
            </a:r>
            <a:br>
              <a:rPr lang="en-US" b="1" i="1" dirty="0">
                <a:highlight>
                  <a:srgbClr val="FFFF00"/>
                </a:highlight>
                <a:latin typeface="Calibri" pitchFamily="34" charset="0"/>
              </a:rPr>
            </a:br>
            <a:r>
              <a:rPr lang="en-US" dirty="0">
                <a:latin typeface="Calibri" pitchFamily="34" charset="0"/>
              </a:rPr>
              <a:t>Renal failure</a:t>
            </a:r>
          </a:p>
          <a:p>
            <a:pPr>
              <a:defRPr/>
            </a:pPr>
            <a:r>
              <a:rPr lang="en-US" b="1" i="1" dirty="0">
                <a:solidFill>
                  <a:srgbClr val="C00000"/>
                </a:solidFill>
                <a:latin typeface="Calibri" pitchFamily="34" charset="0"/>
              </a:rPr>
              <a:t>Factors associated with late </a:t>
            </a:r>
            <a:r>
              <a:rPr lang="en-US" b="1" i="1" dirty="0" err="1">
                <a:solidFill>
                  <a:srgbClr val="C00000"/>
                </a:solidFill>
                <a:latin typeface="Calibri" pitchFamily="34" charset="0"/>
              </a:rPr>
              <a:t>rebleeding</a:t>
            </a:r>
            <a:endParaRPr lang="en-US" b="1" i="1" dirty="0">
              <a:solidFill>
                <a:srgbClr val="C00000"/>
              </a:solidFill>
              <a:latin typeface="Calibri" pitchFamily="34" charset="0"/>
            </a:endParaRPr>
          </a:p>
          <a:p>
            <a:pPr>
              <a:defRPr/>
            </a:pPr>
            <a:r>
              <a:rPr lang="en-US" dirty="0">
                <a:latin typeface="Calibri" pitchFamily="34" charset="0"/>
              </a:rPr>
              <a:t>High Child-Pugh score</a:t>
            </a:r>
          </a:p>
          <a:p>
            <a:pPr>
              <a:defRPr/>
            </a:pPr>
            <a:r>
              <a:rPr lang="en-US" dirty="0">
                <a:latin typeface="Calibri" pitchFamily="34" charset="0"/>
              </a:rPr>
              <a:t>Large </a:t>
            </a:r>
            <a:r>
              <a:rPr lang="en-US" dirty="0" err="1">
                <a:latin typeface="Calibri" pitchFamily="34" charset="0"/>
              </a:rPr>
              <a:t>variceal</a:t>
            </a:r>
            <a:r>
              <a:rPr lang="en-US" dirty="0">
                <a:latin typeface="Calibri" pitchFamily="34" charset="0"/>
              </a:rPr>
              <a:t> size</a:t>
            </a:r>
          </a:p>
          <a:p>
            <a:pPr>
              <a:defRPr/>
            </a:pPr>
            <a:r>
              <a:rPr lang="en-US" dirty="0">
                <a:latin typeface="Calibri" pitchFamily="34" charset="0"/>
              </a:rPr>
              <a:t>Continued alcohol use</a:t>
            </a:r>
          </a:p>
          <a:p>
            <a:pPr>
              <a:defRPr/>
            </a:pPr>
            <a:r>
              <a:rPr lang="en-US" dirty="0" err="1">
                <a:latin typeface="Calibri" pitchFamily="34" charset="0"/>
              </a:rPr>
              <a:t>Hepatocellular</a:t>
            </a:r>
            <a:r>
              <a:rPr lang="en-US" dirty="0">
                <a:latin typeface="Calibri" pitchFamily="34" charset="0"/>
              </a:rPr>
              <a:t> carcinoma</a:t>
            </a:r>
          </a:p>
        </p:txBody>
      </p:sp>
      <p:sp>
        <p:nvSpPr>
          <p:cNvPr id="4105" name="Rectangle 9"/>
          <p:cNvSpPr>
            <a:spLocks noChangeArrowheads="1"/>
          </p:cNvSpPr>
          <p:nvPr/>
        </p:nvSpPr>
        <p:spPr bwMode="auto">
          <a:xfrm>
            <a:off x="2057400" y="228600"/>
            <a:ext cx="4619625" cy="646113"/>
          </a:xfrm>
          <a:prstGeom prst="rect">
            <a:avLst/>
          </a:prstGeom>
          <a:noFill/>
          <a:ln w="9525">
            <a:noFill/>
            <a:miter lim="800000"/>
            <a:headEnd/>
            <a:tailEnd/>
          </a:ln>
        </p:spPr>
        <p:txBody>
          <a:bodyPr wrap="none">
            <a:spAutoFit/>
          </a:bodyPr>
          <a:lstStyle/>
          <a:p>
            <a:r>
              <a:rPr lang="en-US" sz="3600" b="1">
                <a:solidFill>
                  <a:srgbClr val="C00000"/>
                </a:solidFill>
                <a:latin typeface="Calibri" pitchFamily="34" charset="0"/>
                <a:cs typeface="Times New Roman" pitchFamily="18" charset="0"/>
              </a:rPr>
              <a:t>Causes of Early rebleed</a:t>
            </a:r>
            <a:endParaRPr lang="en-US" sz="3600">
              <a:latin typeface="Calibri" pitchFamily="34" charset="0"/>
            </a:endParaRPr>
          </a:p>
        </p:txBody>
      </p:sp>
      <p:pic>
        <p:nvPicPr>
          <p:cNvPr id="4106" name="Picture 5" descr="http://www.ilbs.in/contact/images/logo-ilbs19.jpg"/>
          <p:cNvPicPr>
            <a:picLocks noChangeAspect="1" noChangeArrowheads="1"/>
          </p:cNvPicPr>
          <p:nvPr/>
        </p:nvPicPr>
        <p:blipFill>
          <a:blip r:embed="rId4" r:link="rId5" cstate="print"/>
          <a:srcRect/>
          <a:stretch>
            <a:fillRect/>
          </a:stretch>
        </p:blipFill>
        <p:spPr bwMode="auto">
          <a:xfrm>
            <a:off x="2286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685800" y="304800"/>
            <a:ext cx="7772400" cy="1143000"/>
          </a:xfrm>
        </p:spPr>
        <p:txBody>
          <a:bodyPr>
            <a:normAutofit fontScale="90000"/>
          </a:bodyPr>
          <a:lstStyle/>
          <a:p>
            <a:r>
              <a:rPr lang="en-US" sz="3200" b="1" smtClean="0">
                <a:solidFill>
                  <a:srgbClr val="C00000"/>
                </a:solidFill>
                <a:latin typeface="Calibri" pitchFamily="34" charset="0"/>
                <a:cs typeface="Times New Roman" pitchFamily="18" charset="0"/>
              </a:rPr>
              <a:t/>
            </a:r>
            <a:br>
              <a:rPr lang="en-US" sz="3200" b="1" smtClean="0">
                <a:solidFill>
                  <a:srgbClr val="C00000"/>
                </a:solidFill>
                <a:latin typeface="Calibri" pitchFamily="34" charset="0"/>
                <a:cs typeface="Times New Roman" pitchFamily="18" charset="0"/>
              </a:rPr>
            </a:br>
            <a:r>
              <a:rPr lang="en-US" sz="3200" b="1" smtClean="0">
                <a:solidFill>
                  <a:srgbClr val="C00000"/>
                </a:solidFill>
                <a:latin typeface="Calibri" pitchFamily="34" charset="0"/>
                <a:cs typeface="Times New Roman" pitchFamily="18" charset="0"/>
              </a:rPr>
              <a:t>Management of Post-EVL Ulcer bleed</a:t>
            </a:r>
            <a:r>
              <a:rPr lang="en-US" sz="3200" b="1" smtClean="0">
                <a:latin typeface="Calibri" pitchFamily="34" charset="0"/>
                <a:cs typeface="Times New Roman" pitchFamily="18" charset="0"/>
              </a:rPr>
              <a:t/>
            </a:r>
            <a:br>
              <a:rPr lang="en-US" sz="3200" b="1" smtClean="0">
                <a:latin typeface="Calibri" pitchFamily="34" charset="0"/>
                <a:cs typeface="Times New Roman" pitchFamily="18" charset="0"/>
              </a:rPr>
            </a:br>
            <a:endParaRPr lang="en-US" sz="3200" b="1" smtClean="0">
              <a:latin typeface="Calibri" pitchFamily="34" charset="0"/>
              <a:cs typeface="Times New Roman" pitchFamily="18" charset="0"/>
            </a:endParaRPr>
          </a:p>
        </p:txBody>
      </p:sp>
      <p:pic>
        <p:nvPicPr>
          <p:cNvPr id="71683" name="Picture 2"/>
          <p:cNvPicPr>
            <a:picLocks noChangeAspect="1" noChangeArrowheads="1"/>
          </p:cNvPicPr>
          <p:nvPr/>
        </p:nvPicPr>
        <p:blipFill>
          <a:blip r:embed="rId3" cstate="print"/>
          <a:srcRect/>
          <a:stretch>
            <a:fillRect/>
          </a:stretch>
        </p:blipFill>
        <p:spPr bwMode="auto">
          <a:xfrm>
            <a:off x="1320800" y="1752600"/>
            <a:ext cx="6626225" cy="4267200"/>
          </a:xfrm>
          <a:prstGeom prst="rect">
            <a:avLst/>
          </a:prstGeom>
          <a:noFill/>
          <a:ln w="9525">
            <a:noFill/>
            <a:miter lim="800000"/>
            <a:headEnd/>
            <a:tailEnd/>
          </a:ln>
        </p:spPr>
      </p:pic>
      <p:pic>
        <p:nvPicPr>
          <p:cNvPr id="71684" name="Picture 16" descr="http://www.ilbs.in/contact/images/logo-ilbs19.jpg"/>
          <p:cNvPicPr>
            <a:picLocks noChangeAspect="1" noChangeArrowheads="1"/>
          </p:cNvPicPr>
          <p:nvPr/>
        </p:nvPicPr>
        <p:blipFill>
          <a:blip r:embed="rId4" r:link="rId5"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685800" y="304800"/>
            <a:ext cx="7772400" cy="1143000"/>
          </a:xfrm>
        </p:spPr>
        <p:txBody>
          <a:bodyPr>
            <a:normAutofit fontScale="90000"/>
          </a:bodyPr>
          <a:lstStyle/>
          <a:p>
            <a:r>
              <a:rPr lang="en-US" sz="3200" b="1" smtClean="0">
                <a:solidFill>
                  <a:srgbClr val="C00000"/>
                </a:solidFill>
                <a:latin typeface="Calibri" pitchFamily="34" charset="0"/>
                <a:cs typeface="Times New Roman" pitchFamily="18" charset="0"/>
              </a:rPr>
              <a:t/>
            </a:r>
            <a:br>
              <a:rPr lang="en-US" sz="3200" b="1" smtClean="0">
                <a:solidFill>
                  <a:srgbClr val="C00000"/>
                </a:solidFill>
                <a:latin typeface="Calibri" pitchFamily="34" charset="0"/>
                <a:cs typeface="Times New Roman" pitchFamily="18" charset="0"/>
              </a:rPr>
            </a:br>
            <a:r>
              <a:rPr lang="en-US" sz="3200" b="1" smtClean="0">
                <a:solidFill>
                  <a:srgbClr val="C00000"/>
                </a:solidFill>
                <a:latin typeface="Calibri" pitchFamily="34" charset="0"/>
                <a:cs typeface="Times New Roman" pitchFamily="18" charset="0"/>
              </a:rPr>
              <a:t>Management of Post-EVL Ulcer bleed</a:t>
            </a:r>
            <a:r>
              <a:rPr lang="en-US" sz="3200" b="1" smtClean="0">
                <a:latin typeface="Calibri" pitchFamily="34" charset="0"/>
                <a:cs typeface="Times New Roman" pitchFamily="18" charset="0"/>
              </a:rPr>
              <a:t/>
            </a:r>
            <a:br>
              <a:rPr lang="en-US" sz="3200" b="1" smtClean="0">
                <a:latin typeface="Calibri" pitchFamily="34" charset="0"/>
                <a:cs typeface="Times New Roman" pitchFamily="18" charset="0"/>
              </a:rPr>
            </a:br>
            <a:endParaRPr lang="en-US" sz="3200" b="1" smtClean="0">
              <a:latin typeface="Calibri" pitchFamily="34" charset="0"/>
              <a:cs typeface="Times New Roman" pitchFamily="18" charset="0"/>
            </a:endParaRPr>
          </a:p>
        </p:txBody>
      </p:sp>
      <p:pic>
        <p:nvPicPr>
          <p:cNvPr id="72707" name="Picture 2"/>
          <p:cNvPicPr>
            <a:picLocks noChangeAspect="1" noChangeArrowheads="1"/>
          </p:cNvPicPr>
          <p:nvPr/>
        </p:nvPicPr>
        <p:blipFill>
          <a:blip r:embed="rId3" cstate="print"/>
          <a:srcRect/>
          <a:stretch>
            <a:fillRect/>
          </a:stretch>
        </p:blipFill>
        <p:spPr bwMode="auto">
          <a:xfrm>
            <a:off x="1320800" y="1752600"/>
            <a:ext cx="6626225" cy="4267200"/>
          </a:xfrm>
          <a:prstGeom prst="rect">
            <a:avLst/>
          </a:prstGeom>
          <a:noFill/>
          <a:ln w="9525">
            <a:noFill/>
            <a:miter lim="800000"/>
            <a:headEnd/>
            <a:tailEnd/>
          </a:ln>
        </p:spPr>
      </p:pic>
      <p:pic>
        <p:nvPicPr>
          <p:cNvPr id="72708" name="Picture 16" descr="http://www.ilbs.in/contact/images/logo-ilbs19.jpg"/>
          <p:cNvPicPr>
            <a:picLocks noChangeAspect="1" noChangeArrowheads="1"/>
          </p:cNvPicPr>
          <p:nvPr/>
        </p:nvPicPr>
        <p:blipFill>
          <a:blip r:embed="rId4" r:link="rId5"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z="3600" b="1" smtClean="0">
                <a:solidFill>
                  <a:srgbClr val="C00000"/>
                </a:solidFill>
                <a:latin typeface="Calibri" pitchFamily="34" charset="0"/>
                <a:cs typeface="Times New Roman" pitchFamily="18" charset="0"/>
              </a:rPr>
              <a:t>Post Glue Sinus formation</a:t>
            </a:r>
          </a:p>
        </p:txBody>
      </p:sp>
      <p:grpSp>
        <p:nvGrpSpPr>
          <p:cNvPr id="2" name="Group 13"/>
          <p:cNvGrpSpPr>
            <a:grpSpLocks/>
          </p:cNvGrpSpPr>
          <p:nvPr/>
        </p:nvGrpSpPr>
        <p:grpSpPr bwMode="auto">
          <a:xfrm>
            <a:off x="457200" y="2209800"/>
            <a:ext cx="8458200" cy="4191000"/>
            <a:chOff x="457200" y="1828800"/>
            <a:chExt cx="8458200" cy="4419600"/>
          </a:xfrm>
        </p:grpSpPr>
        <p:pic>
          <p:nvPicPr>
            <p:cNvPr id="73735" name="Picture 11"/>
            <p:cNvPicPr>
              <a:picLocks noChangeAspect="1" noChangeArrowheads="1"/>
            </p:cNvPicPr>
            <p:nvPr/>
          </p:nvPicPr>
          <p:blipFill>
            <a:blip r:embed="rId3" cstate="print"/>
            <a:srcRect l="14583" t="9625" r="14583" b="10695"/>
            <a:stretch>
              <a:fillRect/>
            </a:stretch>
          </p:blipFill>
          <p:spPr bwMode="auto">
            <a:xfrm>
              <a:off x="457200" y="1828801"/>
              <a:ext cx="4114800" cy="4419599"/>
            </a:xfrm>
            <a:prstGeom prst="rect">
              <a:avLst/>
            </a:prstGeom>
            <a:noFill/>
            <a:ln w="9525">
              <a:noFill/>
              <a:miter lim="800000"/>
              <a:headEnd/>
              <a:tailEnd/>
            </a:ln>
          </p:spPr>
        </p:pic>
        <p:pic>
          <p:nvPicPr>
            <p:cNvPr id="73736" name="Picture 12"/>
            <p:cNvPicPr>
              <a:picLocks noChangeAspect="1" noChangeArrowheads="1"/>
            </p:cNvPicPr>
            <p:nvPr/>
          </p:nvPicPr>
          <p:blipFill>
            <a:blip r:embed="rId4" cstate="print"/>
            <a:srcRect l="13441" t="9625" r="12366" b="10695"/>
            <a:stretch>
              <a:fillRect/>
            </a:stretch>
          </p:blipFill>
          <p:spPr bwMode="auto">
            <a:xfrm>
              <a:off x="4572000" y="1828800"/>
              <a:ext cx="4343400" cy="4419599"/>
            </a:xfrm>
            <a:prstGeom prst="rect">
              <a:avLst/>
            </a:prstGeom>
            <a:noFill/>
            <a:ln w="9525">
              <a:noFill/>
              <a:miter lim="800000"/>
              <a:headEnd/>
              <a:tailEnd/>
            </a:ln>
          </p:spPr>
        </p:pic>
      </p:grpSp>
      <p:sp>
        <p:nvSpPr>
          <p:cNvPr id="73732" name="TextBox 14"/>
          <p:cNvSpPr txBox="1">
            <a:spLocks noChangeArrowheads="1"/>
          </p:cNvSpPr>
          <p:nvPr/>
        </p:nvSpPr>
        <p:spPr bwMode="auto">
          <a:xfrm>
            <a:off x="4800600" y="1595438"/>
            <a:ext cx="4114800" cy="461962"/>
          </a:xfrm>
          <a:prstGeom prst="rect">
            <a:avLst/>
          </a:prstGeom>
          <a:noFill/>
          <a:ln w="9525">
            <a:noFill/>
            <a:miter lim="800000"/>
            <a:headEnd/>
            <a:tailEnd/>
          </a:ln>
        </p:spPr>
        <p:txBody>
          <a:bodyPr>
            <a:spAutoFit/>
          </a:bodyPr>
          <a:lstStyle/>
          <a:p>
            <a:r>
              <a:rPr lang="en-US" sz="2400">
                <a:solidFill>
                  <a:srgbClr val="000000"/>
                </a:solidFill>
                <a:latin typeface="Calibri" pitchFamily="34" charset="0"/>
                <a:cs typeface="Times New Roman" pitchFamily="18" charset="0"/>
              </a:rPr>
              <a:t>Post Glue after 7 days</a:t>
            </a:r>
          </a:p>
        </p:txBody>
      </p:sp>
      <p:sp>
        <p:nvSpPr>
          <p:cNvPr id="73733" name="TextBox 15"/>
          <p:cNvSpPr txBox="1">
            <a:spLocks noChangeArrowheads="1"/>
          </p:cNvSpPr>
          <p:nvPr/>
        </p:nvSpPr>
        <p:spPr bwMode="auto">
          <a:xfrm>
            <a:off x="533400" y="1600200"/>
            <a:ext cx="3276600" cy="461963"/>
          </a:xfrm>
          <a:prstGeom prst="rect">
            <a:avLst/>
          </a:prstGeom>
          <a:noFill/>
          <a:ln w="9525">
            <a:noFill/>
            <a:miter lim="800000"/>
            <a:headEnd/>
            <a:tailEnd/>
          </a:ln>
        </p:spPr>
        <p:txBody>
          <a:bodyPr>
            <a:spAutoFit/>
          </a:bodyPr>
          <a:lstStyle/>
          <a:p>
            <a:r>
              <a:rPr lang="en-US" sz="2400">
                <a:solidFill>
                  <a:srgbClr val="000000"/>
                </a:solidFill>
                <a:latin typeface="Calibri" pitchFamily="34" charset="0"/>
                <a:cs typeface="Times New Roman" pitchFamily="18" charset="0"/>
              </a:rPr>
              <a:t>Pre Glue endoscopy </a:t>
            </a:r>
          </a:p>
        </p:txBody>
      </p:sp>
      <p:pic>
        <p:nvPicPr>
          <p:cNvPr id="73734" name="Picture 16" descr="http://www.ilbs.in/contact/images/logo-ilbs19.jpg"/>
          <p:cNvPicPr>
            <a:picLocks noChangeAspect="1" noChangeArrowheads="1"/>
          </p:cNvPicPr>
          <p:nvPr/>
        </p:nvPicPr>
        <p:blipFill>
          <a:blip r:embed="rId5" r:link="rId6"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a:solidFill>
            <a:schemeClr val="accent1">
              <a:lumMod val="20000"/>
              <a:lumOff val="80000"/>
            </a:schemeClr>
          </a:solidFill>
        </p:spPr>
        <p:txBody>
          <a:bodyPr rtlCol="0">
            <a:normAutofit/>
          </a:bodyPr>
          <a:lstStyle/>
          <a:p>
            <a:pPr fontAlgn="auto">
              <a:spcAft>
                <a:spcPts val="0"/>
              </a:spcAft>
              <a:defRPr/>
            </a:pPr>
            <a:r>
              <a:rPr lang="en-US" b="1" dirty="0" smtClean="0">
                <a:solidFill>
                  <a:srgbClr val="C00000"/>
                </a:solidFill>
                <a:latin typeface="Times New Roman" pitchFamily="18" charset="0"/>
                <a:cs typeface="Times New Roman" pitchFamily="18" charset="0"/>
              </a:rPr>
              <a:t>SX-Ella </a:t>
            </a:r>
            <a:r>
              <a:rPr lang="en-US" b="1" dirty="0" err="1" smtClean="0">
                <a:solidFill>
                  <a:srgbClr val="C00000"/>
                </a:solidFill>
                <a:latin typeface="Times New Roman" pitchFamily="18" charset="0"/>
                <a:cs typeface="Times New Roman" pitchFamily="18" charset="0"/>
              </a:rPr>
              <a:t>Danis</a:t>
            </a:r>
            <a:r>
              <a:rPr lang="en-US" b="1" dirty="0" smtClean="0">
                <a:solidFill>
                  <a:srgbClr val="C00000"/>
                </a:solidFill>
                <a:latin typeface="Times New Roman" pitchFamily="18" charset="0"/>
                <a:cs typeface="Times New Roman" pitchFamily="18" charset="0"/>
              </a:rPr>
              <a:t> stent</a:t>
            </a:r>
            <a:endParaRPr lang="en-US" dirty="0"/>
          </a:p>
        </p:txBody>
      </p:sp>
      <p:pic>
        <p:nvPicPr>
          <p:cNvPr id="67587" name="Picture 3"/>
          <p:cNvPicPr>
            <a:picLocks noChangeAspect="1" noChangeArrowheads="1"/>
          </p:cNvPicPr>
          <p:nvPr/>
        </p:nvPicPr>
        <p:blipFill>
          <a:blip r:embed="rId3" cstate="print"/>
          <a:srcRect/>
          <a:stretch>
            <a:fillRect/>
          </a:stretch>
        </p:blipFill>
        <p:spPr bwMode="auto">
          <a:xfrm>
            <a:off x="990600" y="1638300"/>
            <a:ext cx="69342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a:solidFill>
            <a:schemeClr val="accent1">
              <a:lumMod val="20000"/>
              <a:lumOff val="80000"/>
            </a:schemeClr>
          </a:solidFill>
        </p:spPr>
        <p:txBody>
          <a:bodyPr rtlCol="0">
            <a:normAutofit/>
          </a:bodyPr>
          <a:lstStyle/>
          <a:p>
            <a:pPr fontAlgn="auto">
              <a:spcAft>
                <a:spcPts val="0"/>
              </a:spcAft>
              <a:defRPr/>
            </a:pPr>
            <a:r>
              <a:rPr lang="en-US" sz="4000" b="1" dirty="0" smtClean="0">
                <a:solidFill>
                  <a:srgbClr val="C00000"/>
                </a:solidFill>
                <a:latin typeface="Times New Roman" pitchFamily="18" charset="0"/>
                <a:cs typeface="Times New Roman" pitchFamily="18" charset="0"/>
              </a:rPr>
              <a:t>SX-Ella </a:t>
            </a:r>
            <a:r>
              <a:rPr lang="en-US" sz="4000" b="1" dirty="0" err="1" smtClean="0">
                <a:solidFill>
                  <a:srgbClr val="C00000"/>
                </a:solidFill>
                <a:latin typeface="Times New Roman" pitchFamily="18" charset="0"/>
                <a:cs typeface="Times New Roman" pitchFamily="18" charset="0"/>
              </a:rPr>
              <a:t>Danis</a:t>
            </a:r>
            <a:r>
              <a:rPr lang="en-US" sz="4000" b="1" dirty="0" smtClean="0">
                <a:solidFill>
                  <a:srgbClr val="C00000"/>
                </a:solidFill>
                <a:latin typeface="Times New Roman" pitchFamily="18" charset="0"/>
                <a:cs typeface="Times New Roman" pitchFamily="18" charset="0"/>
              </a:rPr>
              <a:t> stent</a:t>
            </a:r>
            <a:endParaRPr lang="en-US" sz="4000" b="1" dirty="0">
              <a:solidFill>
                <a:srgbClr val="C00000"/>
              </a:solidFill>
              <a:latin typeface="Times New Roman" pitchFamily="18" charset="0"/>
              <a:cs typeface="Times New Roman" pitchFamily="18" charset="0"/>
            </a:endParaRPr>
          </a:p>
        </p:txBody>
      </p:sp>
      <p:pic>
        <p:nvPicPr>
          <p:cNvPr id="66563" name="Picture 2"/>
          <p:cNvPicPr>
            <a:picLocks noChangeAspect="1" noChangeArrowheads="1"/>
          </p:cNvPicPr>
          <p:nvPr/>
        </p:nvPicPr>
        <p:blipFill>
          <a:blip r:embed="rId3" cstate="print"/>
          <a:srcRect/>
          <a:stretch>
            <a:fillRect/>
          </a:stretch>
        </p:blipFill>
        <p:spPr bwMode="auto">
          <a:xfrm>
            <a:off x="533400" y="1676400"/>
            <a:ext cx="3543300" cy="3048000"/>
          </a:xfrm>
          <a:prstGeom prst="rect">
            <a:avLst/>
          </a:prstGeom>
          <a:noFill/>
          <a:ln w="9525">
            <a:noFill/>
            <a:miter lim="800000"/>
            <a:headEnd/>
            <a:tailEnd/>
          </a:ln>
        </p:spPr>
      </p:pic>
      <p:pic>
        <p:nvPicPr>
          <p:cNvPr id="66564" name="Picture 5"/>
          <p:cNvPicPr>
            <a:picLocks noChangeAspect="1" noChangeArrowheads="1"/>
          </p:cNvPicPr>
          <p:nvPr/>
        </p:nvPicPr>
        <p:blipFill>
          <a:blip r:embed="rId4" cstate="print"/>
          <a:srcRect/>
          <a:stretch>
            <a:fillRect/>
          </a:stretch>
        </p:blipFill>
        <p:spPr bwMode="auto">
          <a:xfrm>
            <a:off x="4724400" y="1828800"/>
            <a:ext cx="3733800" cy="2743200"/>
          </a:xfrm>
          <a:prstGeom prst="rect">
            <a:avLst/>
          </a:prstGeom>
          <a:noFill/>
          <a:ln w="9525">
            <a:noFill/>
            <a:miter lim="800000"/>
            <a:headEnd/>
            <a:tailEnd/>
          </a:ln>
        </p:spPr>
      </p:pic>
      <p:sp>
        <p:nvSpPr>
          <p:cNvPr id="66565" name="TextBox 6"/>
          <p:cNvSpPr txBox="1">
            <a:spLocks noChangeArrowheads="1"/>
          </p:cNvSpPr>
          <p:nvPr/>
        </p:nvSpPr>
        <p:spPr bwMode="auto">
          <a:xfrm>
            <a:off x="381000" y="4800600"/>
            <a:ext cx="3352800" cy="12001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Insertion device that has a 26F diameter and is 60 cm long</a:t>
            </a:r>
          </a:p>
        </p:txBody>
      </p:sp>
      <p:sp>
        <p:nvSpPr>
          <p:cNvPr id="66566" name="Rectangle 7"/>
          <p:cNvSpPr>
            <a:spLocks noChangeArrowheads="1"/>
          </p:cNvSpPr>
          <p:nvPr/>
        </p:nvSpPr>
        <p:spPr bwMode="auto">
          <a:xfrm>
            <a:off x="4419600" y="4876800"/>
            <a:ext cx="4572000" cy="1323975"/>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Balloon at the distal end of the insertion device (shown partially inflated) allows anchoring of the distal end of the stent at the cardia during deployment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a:solidFill>
            <a:schemeClr val="accent1">
              <a:lumMod val="20000"/>
              <a:lumOff val="80000"/>
            </a:schemeClr>
          </a:solidFill>
        </p:spPr>
        <p:txBody>
          <a:bodyPr rtlCol="0">
            <a:normAutofit fontScale="90000"/>
          </a:bodyPr>
          <a:lstStyle/>
          <a:p>
            <a:pPr fontAlgn="auto">
              <a:spcAft>
                <a:spcPts val="0"/>
              </a:spcAft>
              <a:defRPr/>
            </a:pPr>
            <a:r>
              <a:rPr lang="en-US" b="1" dirty="0" smtClean="0">
                <a:solidFill>
                  <a:srgbClr val="C00000"/>
                </a:solidFill>
                <a:latin typeface="Times New Roman" pitchFamily="18" charset="0"/>
                <a:cs typeface="Times New Roman" pitchFamily="18" charset="0"/>
              </a:rPr>
              <a:t>SX-Ella </a:t>
            </a:r>
            <a:r>
              <a:rPr lang="en-US" b="1" dirty="0" err="1" smtClean="0">
                <a:solidFill>
                  <a:srgbClr val="C00000"/>
                </a:solidFill>
                <a:latin typeface="Times New Roman" pitchFamily="18" charset="0"/>
                <a:cs typeface="Times New Roman" pitchFamily="18" charset="0"/>
              </a:rPr>
              <a:t>Danis</a:t>
            </a:r>
            <a:r>
              <a:rPr lang="en-US" b="1" dirty="0" smtClean="0">
                <a:solidFill>
                  <a:srgbClr val="C00000"/>
                </a:solidFill>
                <a:latin typeface="Times New Roman" pitchFamily="18" charset="0"/>
                <a:cs typeface="Times New Roman" pitchFamily="18" charset="0"/>
              </a:rPr>
              <a:t> stent (</a:t>
            </a:r>
            <a:r>
              <a:rPr lang="en-US" sz="4000" b="1" dirty="0" smtClean="0">
                <a:solidFill>
                  <a:srgbClr val="C00000"/>
                </a:solidFill>
                <a:latin typeface="Times New Roman" pitchFamily="18" charset="0"/>
                <a:cs typeface="Times New Roman" pitchFamily="18" charset="0"/>
              </a:rPr>
              <a:t>Method of stent removal</a:t>
            </a:r>
            <a:r>
              <a:rPr lang="en-US" b="1" dirty="0" smtClean="0">
                <a:solidFill>
                  <a:srgbClr val="C00000"/>
                </a:solidFill>
                <a:latin typeface="Times New Roman" pitchFamily="18" charset="0"/>
                <a:cs typeface="Times New Roman" pitchFamily="18" charset="0"/>
              </a:rPr>
              <a:t>)</a:t>
            </a:r>
            <a:endParaRPr lang="en-US" dirty="0"/>
          </a:p>
        </p:txBody>
      </p:sp>
      <p:grpSp>
        <p:nvGrpSpPr>
          <p:cNvPr id="3" name="Group 8"/>
          <p:cNvGrpSpPr>
            <a:grpSpLocks/>
          </p:cNvGrpSpPr>
          <p:nvPr/>
        </p:nvGrpSpPr>
        <p:grpSpPr bwMode="auto">
          <a:xfrm>
            <a:off x="304800" y="1447800"/>
            <a:ext cx="8458200" cy="5353050"/>
            <a:chOff x="304800" y="1504950"/>
            <a:chExt cx="8458200" cy="5353050"/>
          </a:xfrm>
        </p:grpSpPr>
        <p:grpSp>
          <p:nvGrpSpPr>
            <p:cNvPr id="4" name="Group 7"/>
            <p:cNvGrpSpPr>
              <a:grpSpLocks/>
            </p:cNvGrpSpPr>
            <p:nvPr/>
          </p:nvGrpSpPr>
          <p:grpSpPr bwMode="auto">
            <a:xfrm>
              <a:off x="381000" y="1504950"/>
              <a:ext cx="8382000" cy="2686050"/>
              <a:chOff x="381000" y="1504950"/>
              <a:chExt cx="8382000" cy="2686050"/>
            </a:xfrm>
          </p:grpSpPr>
          <p:pic>
            <p:nvPicPr>
              <p:cNvPr id="69639" name="Picture 2"/>
              <p:cNvPicPr>
                <a:picLocks noChangeAspect="1" noChangeArrowheads="1"/>
              </p:cNvPicPr>
              <p:nvPr/>
            </p:nvPicPr>
            <p:blipFill>
              <a:blip r:embed="rId3" cstate="print"/>
              <a:srcRect/>
              <a:stretch>
                <a:fillRect/>
              </a:stretch>
            </p:blipFill>
            <p:spPr bwMode="auto">
              <a:xfrm>
                <a:off x="381000" y="1504950"/>
                <a:ext cx="4038600" cy="2686050"/>
              </a:xfrm>
              <a:prstGeom prst="rect">
                <a:avLst/>
              </a:prstGeom>
              <a:noFill/>
              <a:ln w="9525">
                <a:noFill/>
                <a:miter lim="800000"/>
                <a:headEnd/>
                <a:tailEnd/>
              </a:ln>
            </p:spPr>
          </p:pic>
          <p:pic>
            <p:nvPicPr>
              <p:cNvPr id="69640" name="Picture 3"/>
              <p:cNvPicPr>
                <a:picLocks noChangeAspect="1" noChangeArrowheads="1"/>
              </p:cNvPicPr>
              <p:nvPr/>
            </p:nvPicPr>
            <p:blipFill>
              <a:blip r:embed="rId4" cstate="print"/>
              <a:srcRect/>
              <a:stretch>
                <a:fillRect/>
              </a:stretch>
            </p:blipFill>
            <p:spPr bwMode="auto">
              <a:xfrm>
                <a:off x="4533900" y="1524000"/>
                <a:ext cx="4229100" cy="2667000"/>
              </a:xfrm>
              <a:prstGeom prst="rect">
                <a:avLst/>
              </a:prstGeom>
              <a:noFill/>
              <a:ln w="9525">
                <a:noFill/>
                <a:miter lim="800000"/>
                <a:headEnd/>
                <a:tailEnd/>
              </a:ln>
            </p:spPr>
          </p:pic>
        </p:grpSp>
        <p:pic>
          <p:nvPicPr>
            <p:cNvPr id="69637" name="Picture 4"/>
            <p:cNvPicPr>
              <a:picLocks noChangeAspect="1" noChangeArrowheads="1"/>
            </p:cNvPicPr>
            <p:nvPr/>
          </p:nvPicPr>
          <p:blipFill>
            <a:blip r:embed="rId5" cstate="print"/>
            <a:srcRect/>
            <a:stretch>
              <a:fillRect/>
            </a:stretch>
          </p:blipFill>
          <p:spPr bwMode="auto">
            <a:xfrm>
              <a:off x="304800" y="4267200"/>
              <a:ext cx="4114800" cy="2590800"/>
            </a:xfrm>
            <a:prstGeom prst="rect">
              <a:avLst/>
            </a:prstGeom>
            <a:noFill/>
            <a:ln w="9525">
              <a:noFill/>
              <a:miter lim="800000"/>
              <a:headEnd/>
              <a:tailEnd/>
            </a:ln>
          </p:spPr>
        </p:pic>
        <p:pic>
          <p:nvPicPr>
            <p:cNvPr id="69638" name="Picture 5"/>
            <p:cNvPicPr>
              <a:picLocks noChangeAspect="1" noChangeArrowheads="1"/>
            </p:cNvPicPr>
            <p:nvPr/>
          </p:nvPicPr>
          <p:blipFill>
            <a:blip r:embed="rId6" cstate="print"/>
            <a:srcRect/>
            <a:stretch>
              <a:fillRect/>
            </a:stretch>
          </p:blipFill>
          <p:spPr bwMode="auto">
            <a:xfrm>
              <a:off x="4572000" y="4271962"/>
              <a:ext cx="4191000" cy="258603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6143625" y="0"/>
            <a:ext cx="2760663" cy="369888"/>
          </a:xfrm>
          <a:prstGeom prst="rect">
            <a:avLst/>
          </a:prstGeom>
          <a:noFill/>
          <a:ln w="9525">
            <a:noFill/>
            <a:miter lim="800000"/>
            <a:headEnd/>
            <a:tailEnd/>
          </a:ln>
        </p:spPr>
        <p:txBody>
          <a:bodyPr wrap="none">
            <a:spAutoFit/>
          </a:bodyPr>
          <a:lstStyle/>
          <a:p>
            <a:r>
              <a:rPr lang="en-IN"/>
              <a:t>Digestion 2012;85:185–191</a:t>
            </a:r>
          </a:p>
        </p:txBody>
      </p:sp>
      <p:pic>
        <p:nvPicPr>
          <p:cNvPr id="69635" name="Picture 2"/>
          <p:cNvPicPr>
            <a:picLocks noChangeAspect="1" noChangeArrowheads="1"/>
          </p:cNvPicPr>
          <p:nvPr/>
        </p:nvPicPr>
        <p:blipFill>
          <a:blip r:embed="rId3" cstate="print"/>
          <a:srcRect/>
          <a:stretch>
            <a:fillRect/>
          </a:stretch>
        </p:blipFill>
        <p:spPr bwMode="auto">
          <a:xfrm>
            <a:off x="98425" y="1428750"/>
            <a:ext cx="8974138" cy="2428875"/>
          </a:xfrm>
          <a:prstGeom prst="rect">
            <a:avLst/>
          </a:prstGeom>
          <a:noFill/>
          <a:ln w="9525">
            <a:noFill/>
            <a:miter lim="800000"/>
            <a:headEnd/>
            <a:tailEnd/>
          </a:ln>
        </p:spPr>
      </p:pic>
      <p:sp>
        <p:nvSpPr>
          <p:cNvPr id="69636" name="Rectangle 5"/>
          <p:cNvSpPr>
            <a:spLocks noChangeArrowheads="1"/>
          </p:cNvSpPr>
          <p:nvPr/>
        </p:nvSpPr>
        <p:spPr bwMode="auto">
          <a:xfrm>
            <a:off x="428625" y="4572000"/>
            <a:ext cx="8286750" cy="923925"/>
          </a:xfrm>
          <a:prstGeom prst="rect">
            <a:avLst/>
          </a:prstGeom>
          <a:noFill/>
          <a:ln w="9525">
            <a:noFill/>
            <a:miter lim="800000"/>
            <a:headEnd/>
            <a:tailEnd/>
          </a:ln>
        </p:spPr>
        <p:txBody>
          <a:bodyPr>
            <a:spAutoFit/>
          </a:bodyPr>
          <a:lstStyle/>
          <a:p>
            <a:r>
              <a:rPr lang="en-IN"/>
              <a:t> </a:t>
            </a:r>
            <a:r>
              <a:rPr lang="en-IN" b="1"/>
              <a:t>a Bleeding from esophageal varix </a:t>
            </a:r>
            <a:r>
              <a:rPr lang="en-IN"/>
              <a:t>without hemostasis after band ligation. </a:t>
            </a:r>
            <a:r>
              <a:rPr lang="en-IN" b="1"/>
              <a:t>b Esophagus directly after SEMS implant. c Esophagus 7 days after stent</a:t>
            </a:r>
          </a:p>
          <a:p>
            <a:r>
              <a:rPr lang="en-IN"/>
              <a:t>implant, prior to removal. </a:t>
            </a:r>
            <a:r>
              <a:rPr lang="en-IN" b="1"/>
              <a:t>d Esophagus directly after stent removal.</a:t>
            </a:r>
            <a:endParaRPr lang="en-IN"/>
          </a:p>
        </p:txBody>
      </p:sp>
      <p:sp>
        <p:nvSpPr>
          <p:cNvPr id="69637" name="TextBox 6"/>
          <p:cNvSpPr txBox="1">
            <a:spLocks noChangeArrowheads="1"/>
          </p:cNvSpPr>
          <p:nvPr/>
        </p:nvSpPr>
        <p:spPr bwMode="auto">
          <a:xfrm>
            <a:off x="357188" y="3857625"/>
            <a:ext cx="298450" cy="369888"/>
          </a:xfrm>
          <a:prstGeom prst="rect">
            <a:avLst/>
          </a:prstGeom>
          <a:noFill/>
          <a:ln w="9525">
            <a:noFill/>
            <a:miter lim="800000"/>
            <a:headEnd/>
            <a:tailEnd/>
          </a:ln>
        </p:spPr>
        <p:txBody>
          <a:bodyPr wrap="none">
            <a:spAutoFit/>
          </a:bodyPr>
          <a:lstStyle/>
          <a:p>
            <a:r>
              <a:rPr lang="en-IN" b="1"/>
              <a:t>a</a:t>
            </a:r>
          </a:p>
        </p:txBody>
      </p:sp>
      <p:sp>
        <p:nvSpPr>
          <p:cNvPr id="69638" name="TextBox 7"/>
          <p:cNvSpPr txBox="1">
            <a:spLocks noChangeArrowheads="1"/>
          </p:cNvSpPr>
          <p:nvPr/>
        </p:nvSpPr>
        <p:spPr bwMode="auto">
          <a:xfrm>
            <a:off x="3071813" y="3857625"/>
            <a:ext cx="307975" cy="369888"/>
          </a:xfrm>
          <a:prstGeom prst="rect">
            <a:avLst/>
          </a:prstGeom>
          <a:noFill/>
          <a:ln w="9525">
            <a:noFill/>
            <a:miter lim="800000"/>
            <a:headEnd/>
            <a:tailEnd/>
          </a:ln>
        </p:spPr>
        <p:txBody>
          <a:bodyPr wrap="none">
            <a:spAutoFit/>
          </a:bodyPr>
          <a:lstStyle/>
          <a:p>
            <a:r>
              <a:rPr lang="en-IN" b="1"/>
              <a:t>b</a:t>
            </a:r>
          </a:p>
        </p:txBody>
      </p:sp>
      <p:sp>
        <p:nvSpPr>
          <p:cNvPr id="69639" name="TextBox 8"/>
          <p:cNvSpPr txBox="1">
            <a:spLocks noChangeArrowheads="1"/>
          </p:cNvSpPr>
          <p:nvPr/>
        </p:nvSpPr>
        <p:spPr bwMode="auto">
          <a:xfrm>
            <a:off x="5357813" y="3857625"/>
            <a:ext cx="280987" cy="369888"/>
          </a:xfrm>
          <a:prstGeom prst="rect">
            <a:avLst/>
          </a:prstGeom>
          <a:noFill/>
          <a:ln w="9525">
            <a:noFill/>
            <a:miter lim="800000"/>
            <a:headEnd/>
            <a:tailEnd/>
          </a:ln>
        </p:spPr>
        <p:txBody>
          <a:bodyPr wrap="none">
            <a:spAutoFit/>
          </a:bodyPr>
          <a:lstStyle/>
          <a:p>
            <a:r>
              <a:rPr lang="en-IN" b="1"/>
              <a:t>c</a:t>
            </a:r>
          </a:p>
        </p:txBody>
      </p:sp>
      <p:sp>
        <p:nvSpPr>
          <p:cNvPr id="69640" name="TextBox 9"/>
          <p:cNvSpPr txBox="1">
            <a:spLocks noChangeArrowheads="1"/>
          </p:cNvSpPr>
          <p:nvPr/>
        </p:nvSpPr>
        <p:spPr bwMode="auto">
          <a:xfrm>
            <a:off x="7858125" y="3857625"/>
            <a:ext cx="307975" cy="369888"/>
          </a:xfrm>
          <a:prstGeom prst="rect">
            <a:avLst/>
          </a:prstGeom>
          <a:noFill/>
          <a:ln w="9525">
            <a:noFill/>
            <a:miter lim="800000"/>
            <a:headEnd/>
            <a:tailEnd/>
          </a:ln>
        </p:spPr>
        <p:txBody>
          <a:bodyPr wrap="none">
            <a:spAutoFit/>
          </a:bodyPr>
          <a:lstStyle/>
          <a:p>
            <a:r>
              <a:rPr lang="en-IN" b="1"/>
              <a:t>d</a:t>
            </a:r>
          </a:p>
        </p:txBody>
      </p:sp>
      <p:sp>
        <p:nvSpPr>
          <p:cNvPr id="69641" name="Rectangle 10"/>
          <p:cNvSpPr>
            <a:spLocks noChangeArrowheads="1"/>
          </p:cNvSpPr>
          <p:nvPr/>
        </p:nvSpPr>
        <p:spPr bwMode="auto">
          <a:xfrm>
            <a:off x="1285875" y="500063"/>
            <a:ext cx="6143625" cy="830262"/>
          </a:xfrm>
          <a:prstGeom prst="rect">
            <a:avLst/>
          </a:prstGeom>
          <a:noFill/>
          <a:ln w="9525">
            <a:noFill/>
            <a:miter lim="800000"/>
            <a:headEnd/>
            <a:tailEnd/>
          </a:ln>
        </p:spPr>
        <p:txBody>
          <a:bodyPr>
            <a:spAutoFit/>
          </a:bodyPr>
          <a:lstStyle/>
          <a:p>
            <a:pPr algn="ctr"/>
            <a:r>
              <a:rPr lang="en-IN" sz="2400" b="1">
                <a:solidFill>
                  <a:srgbClr val="C00000"/>
                </a:solidFill>
              </a:rPr>
              <a:t>Representative endoscopic images of SEMS insertion and removal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a:solidFill>
            <a:schemeClr val="accent1">
              <a:lumMod val="20000"/>
              <a:lumOff val="80000"/>
            </a:schemeClr>
          </a:solidFill>
        </p:spPr>
        <p:txBody>
          <a:bodyPr rtlCol="0">
            <a:normAutofit/>
          </a:bodyPr>
          <a:lstStyle/>
          <a:p>
            <a:pPr fontAlgn="auto">
              <a:spcAft>
                <a:spcPts val="0"/>
              </a:spcAft>
              <a:defRPr/>
            </a:pPr>
            <a:r>
              <a:rPr lang="en-US" sz="3600" b="1" dirty="0" smtClean="0">
                <a:solidFill>
                  <a:srgbClr val="C00000"/>
                </a:solidFill>
                <a:latin typeface="Times New Roman" pitchFamily="18" charset="0"/>
                <a:cs typeface="Times New Roman" pitchFamily="18" charset="0"/>
              </a:rPr>
              <a:t>Rescue Therapy in AVB: SX-Ella </a:t>
            </a:r>
            <a:r>
              <a:rPr lang="en-US" sz="3600" b="1" dirty="0" err="1" smtClean="0">
                <a:solidFill>
                  <a:srgbClr val="C00000"/>
                </a:solidFill>
                <a:latin typeface="Times New Roman" pitchFamily="18" charset="0"/>
                <a:cs typeface="Times New Roman" pitchFamily="18" charset="0"/>
              </a:rPr>
              <a:t>Danis</a:t>
            </a:r>
            <a:r>
              <a:rPr lang="en-US" sz="3600" b="1" dirty="0" smtClean="0">
                <a:solidFill>
                  <a:srgbClr val="C00000"/>
                </a:solidFill>
                <a:latin typeface="Times New Roman" pitchFamily="18" charset="0"/>
                <a:cs typeface="Times New Roman" pitchFamily="18" charset="0"/>
              </a:rPr>
              <a:t> stent</a:t>
            </a:r>
            <a:endParaRPr lang="en-US" sz="3600" dirty="0"/>
          </a:p>
        </p:txBody>
      </p:sp>
      <p:graphicFrame>
        <p:nvGraphicFramePr>
          <p:cNvPr id="4" name="Content Placeholder 3"/>
          <p:cNvGraphicFramePr>
            <a:graphicFrameLocks noGrp="1"/>
          </p:cNvGraphicFramePr>
          <p:nvPr>
            <p:ph idx="1"/>
          </p:nvPr>
        </p:nvGraphicFramePr>
        <p:xfrm>
          <a:off x="180975" y="1614488"/>
          <a:ext cx="8534401" cy="5029200"/>
        </p:xfrm>
        <a:graphic>
          <a:graphicData uri="http://schemas.openxmlformats.org/drawingml/2006/table">
            <a:tbl>
              <a:tblPr firstRow="1" bandRow="1">
                <a:tableStyleId>{5C22544A-7EE6-4342-B048-85BDC9FD1C3A}</a:tableStyleId>
              </a:tblPr>
              <a:tblGrid>
                <a:gridCol w="1975556"/>
                <a:gridCol w="1072445"/>
                <a:gridCol w="1676400"/>
                <a:gridCol w="2103120"/>
                <a:gridCol w="1706880"/>
              </a:tblGrid>
              <a:tr h="990600">
                <a:tc>
                  <a:txBody>
                    <a:bodyPr/>
                    <a:lstStyle/>
                    <a:p>
                      <a:r>
                        <a:rPr lang="en-US" sz="2000" b="1" dirty="0" smtClean="0">
                          <a:latin typeface="Times New Roman" pitchFamily="18" charset="0"/>
                          <a:cs typeface="Times New Roman" pitchFamily="18" charset="0"/>
                        </a:rPr>
                        <a:t>Journal &amp; Year</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No. of Patients</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Indication</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 of patients ,  control bleeding (immediate)</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 Patients Survival</a:t>
                      </a:r>
                      <a:endParaRPr lang="en-US" sz="2000" b="1" dirty="0">
                        <a:latin typeface="Times New Roman" pitchFamily="18" charset="0"/>
                        <a:cs typeface="Times New Roman" pitchFamily="18" charset="0"/>
                      </a:endParaRPr>
                    </a:p>
                  </a:txBody>
                  <a:tcPr/>
                </a:tc>
              </a:tr>
              <a:tr h="810387">
                <a:tc>
                  <a:txBody>
                    <a:bodyPr/>
                    <a:lstStyle/>
                    <a:p>
                      <a:r>
                        <a:rPr lang="en-US" sz="2000" b="1" dirty="0" smtClean="0">
                          <a:latin typeface="Times New Roman" pitchFamily="18" charset="0"/>
                          <a:cs typeface="Times New Roman" pitchFamily="18" charset="0"/>
                        </a:rPr>
                        <a:t>Endoscopy </a:t>
                      </a:r>
                    </a:p>
                    <a:p>
                      <a:r>
                        <a:rPr lang="en-US" sz="2000" b="1" dirty="0" smtClean="0">
                          <a:latin typeface="Times New Roman" pitchFamily="18" charset="0"/>
                          <a:cs typeface="Times New Roman" pitchFamily="18" charset="0"/>
                        </a:rPr>
                        <a:t>2006</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20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Refractory </a:t>
                      </a:r>
                      <a:r>
                        <a:rPr lang="en-US" sz="2000" b="1" dirty="0" err="1" smtClean="0">
                          <a:latin typeface="Times New Roman" pitchFamily="18" charset="0"/>
                          <a:cs typeface="Times New Roman" pitchFamily="18" charset="0"/>
                        </a:rPr>
                        <a:t>variceal</a:t>
                      </a:r>
                      <a:r>
                        <a:rPr lang="en-US" sz="2000" b="1" dirty="0" smtClean="0">
                          <a:latin typeface="Times New Roman" pitchFamily="18" charset="0"/>
                          <a:cs typeface="Times New Roman" pitchFamily="18" charset="0"/>
                        </a:rPr>
                        <a:t> bleed</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100%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100% 2 wks survival</a:t>
                      </a:r>
                      <a:endParaRPr lang="en-US" sz="2000" b="1" dirty="0">
                        <a:latin typeface="Times New Roman" pitchFamily="18" charset="0"/>
                        <a:cs typeface="Times New Roman" pitchFamily="18" charset="0"/>
                      </a:endParaRPr>
                    </a:p>
                  </a:txBody>
                  <a:tcPr/>
                </a:tc>
              </a:tr>
              <a:tr h="882571">
                <a:tc>
                  <a:txBody>
                    <a:bodyPr/>
                    <a:lstStyle/>
                    <a:p>
                      <a:r>
                        <a:rPr lang="en-US" sz="2000" b="1" dirty="0" smtClean="0">
                          <a:latin typeface="Times New Roman" pitchFamily="18" charset="0"/>
                          <a:cs typeface="Times New Roman" pitchFamily="18" charset="0"/>
                        </a:rPr>
                        <a:t>Surgical Endoscopy </a:t>
                      </a:r>
                    </a:p>
                    <a:p>
                      <a:r>
                        <a:rPr lang="en-US" sz="2000" b="1" dirty="0" smtClean="0">
                          <a:latin typeface="Times New Roman" pitchFamily="18" charset="0"/>
                          <a:cs typeface="Times New Roman" pitchFamily="18" charset="0"/>
                        </a:rPr>
                        <a:t>2008</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34</a:t>
                      </a:r>
                      <a:endParaRPr lang="en-US" sz="20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Refractory </a:t>
                      </a:r>
                      <a:r>
                        <a:rPr lang="en-US" sz="2000" b="1" dirty="0" err="1" smtClean="0">
                          <a:latin typeface="Times New Roman" pitchFamily="18" charset="0"/>
                          <a:cs typeface="Times New Roman" pitchFamily="18" charset="0"/>
                        </a:rPr>
                        <a:t>variceal</a:t>
                      </a:r>
                      <a:r>
                        <a:rPr lang="en-US" sz="2000" b="1" dirty="0" smtClean="0">
                          <a:latin typeface="Times New Roman" pitchFamily="18" charset="0"/>
                          <a:cs typeface="Times New Roman" pitchFamily="18" charset="0"/>
                        </a:rPr>
                        <a:t> bleed</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100%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30% 2 months mortality</a:t>
                      </a:r>
                      <a:endParaRPr lang="en-US" sz="2000" b="1" dirty="0">
                        <a:latin typeface="Times New Roman" pitchFamily="18" charset="0"/>
                        <a:cs typeface="Times New Roman" pitchFamily="18" charset="0"/>
                      </a:endParaRPr>
                    </a:p>
                  </a:txBody>
                  <a:tcPr/>
                </a:tc>
              </a:tr>
              <a:tr h="882571">
                <a:tc>
                  <a:txBody>
                    <a:bodyPr/>
                    <a:lstStyle/>
                    <a:p>
                      <a:r>
                        <a:rPr lang="en-US" sz="2000" b="1" dirty="0" smtClean="0">
                          <a:latin typeface="Times New Roman" pitchFamily="18" charset="0"/>
                          <a:cs typeface="Times New Roman" pitchFamily="18" charset="0"/>
                        </a:rPr>
                        <a:t>Disease Esophagus </a:t>
                      </a:r>
                    </a:p>
                    <a:p>
                      <a:r>
                        <a:rPr lang="en-US" sz="2000" b="1" dirty="0" smtClean="0">
                          <a:latin typeface="Times New Roman" pitchFamily="18" charset="0"/>
                          <a:cs typeface="Times New Roman" pitchFamily="18" charset="0"/>
                        </a:rPr>
                        <a:t>2010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1</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EVL induced Ulcer</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100%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Alive 2 wks</a:t>
                      </a:r>
                      <a:endParaRPr lang="en-US" sz="2000" b="1" dirty="0">
                        <a:latin typeface="Times New Roman" pitchFamily="18" charset="0"/>
                        <a:cs typeface="Times New Roman" pitchFamily="18" charset="0"/>
                      </a:endParaRPr>
                    </a:p>
                  </a:txBody>
                  <a:tcPr/>
                </a:tc>
              </a:tr>
              <a:tr h="882571">
                <a:tc>
                  <a:txBody>
                    <a:bodyPr/>
                    <a:lstStyle/>
                    <a:p>
                      <a:r>
                        <a:rPr lang="en-US" sz="2000" b="1" dirty="0" smtClean="0">
                          <a:latin typeface="Times New Roman" pitchFamily="18" charset="0"/>
                          <a:cs typeface="Times New Roman" pitchFamily="18" charset="0"/>
                        </a:rPr>
                        <a:t>G I Endoscopy 2010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9</a:t>
                      </a:r>
                      <a:endParaRPr lang="en-US" sz="2000" b="1" dirty="0">
                        <a:latin typeface="Times New Roman" pitchFamily="18" charset="0"/>
                        <a:cs typeface="Times New Roman" pitchFamily="18" charset="0"/>
                      </a:endParaRPr>
                    </a:p>
                  </a:txBody>
                  <a:tcPr/>
                </a:tc>
                <a:tc>
                  <a:txBody>
                    <a:bodyPr/>
                    <a:lstStyle/>
                    <a:p>
                      <a:r>
                        <a:rPr lang="en-US" sz="2000" b="1" kern="1200" baseline="0" dirty="0" smtClean="0">
                          <a:solidFill>
                            <a:schemeClr val="dk1"/>
                          </a:solidFill>
                          <a:latin typeface="Times New Roman" pitchFamily="18" charset="0"/>
                          <a:ea typeface="+mn-ea"/>
                          <a:cs typeface="Times New Roman" pitchFamily="18" charset="0"/>
                        </a:rPr>
                        <a:t>Refractory </a:t>
                      </a:r>
                      <a:r>
                        <a:rPr lang="en-US" sz="2000" b="1" kern="1200" baseline="0" dirty="0" err="1" smtClean="0">
                          <a:solidFill>
                            <a:schemeClr val="dk1"/>
                          </a:solidFill>
                          <a:latin typeface="Times New Roman" pitchFamily="18" charset="0"/>
                          <a:ea typeface="+mn-ea"/>
                          <a:cs typeface="Times New Roman" pitchFamily="18" charset="0"/>
                        </a:rPr>
                        <a:t>variceal</a:t>
                      </a:r>
                      <a:r>
                        <a:rPr lang="en-US" sz="2000" b="1" kern="1200" baseline="0" dirty="0" smtClean="0">
                          <a:solidFill>
                            <a:schemeClr val="dk1"/>
                          </a:solidFill>
                          <a:latin typeface="Times New Roman" pitchFamily="18" charset="0"/>
                          <a:ea typeface="+mn-ea"/>
                          <a:cs typeface="Times New Roman" pitchFamily="18" charset="0"/>
                        </a:rPr>
                        <a:t> bleeding</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90%</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60% 6 wks survival</a:t>
                      </a:r>
                      <a:endParaRPr lang="en-US" sz="2000" b="1" dirty="0">
                        <a:latin typeface="Times New Roman" pitchFamily="18" charset="0"/>
                        <a:cs typeface="Times New Roman" pitchFamily="18" charset="0"/>
                      </a:endParaRPr>
                    </a:p>
                  </a:txBody>
                  <a:tcPr/>
                </a:tc>
              </a:tr>
            </a:tbl>
          </a:graphicData>
        </a:graphic>
      </p:graphicFrame>
      <p:pic>
        <p:nvPicPr>
          <p:cNvPr id="5"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ILBS experience </a:t>
            </a:r>
            <a:br>
              <a:rPr lang="en-US" dirty="0" smtClean="0">
                <a:solidFill>
                  <a:srgbClr val="C00000"/>
                </a:solidFill>
              </a:rPr>
            </a:br>
            <a:r>
              <a:rPr lang="en-US" dirty="0" smtClean="0">
                <a:solidFill>
                  <a:srgbClr val="C00000"/>
                </a:solidFill>
              </a:rPr>
              <a:t>on SX-Ella </a:t>
            </a:r>
            <a:r>
              <a:rPr lang="en-US" dirty="0" err="1" smtClean="0">
                <a:solidFill>
                  <a:srgbClr val="C00000"/>
                </a:solidFill>
              </a:rPr>
              <a:t>Danis</a:t>
            </a:r>
            <a:r>
              <a:rPr lang="en-US" dirty="0" smtClean="0">
                <a:solidFill>
                  <a:srgbClr val="C00000"/>
                </a:solidFill>
              </a:rPr>
              <a:t> stent </a:t>
            </a:r>
            <a:endParaRPr lang="hi-IN" dirty="0">
              <a:solidFill>
                <a:srgbClr val="C00000"/>
              </a:solidFill>
            </a:endParaRPr>
          </a:p>
        </p:txBody>
      </p:sp>
      <p:graphicFrame>
        <p:nvGraphicFramePr>
          <p:cNvPr id="4" name="Content Placeholder 3"/>
          <p:cNvGraphicFramePr>
            <a:graphicFrameLocks noGrp="1"/>
          </p:cNvGraphicFramePr>
          <p:nvPr>
            <p:ph idx="1"/>
          </p:nvPr>
        </p:nvGraphicFramePr>
        <p:xfrm>
          <a:off x="1447800" y="2514600"/>
          <a:ext cx="6629400" cy="1757363"/>
        </p:xfrm>
        <a:graphic>
          <a:graphicData uri="http://schemas.openxmlformats.org/drawingml/2006/table">
            <a:tbl>
              <a:tblPr firstRow="1" bandRow="1">
                <a:tableStyleId>{5C22544A-7EE6-4342-B048-85BDC9FD1C3A}</a:tableStyleId>
              </a:tblPr>
              <a:tblGrid>
                <a:gridCol w="3314700"/>
                <a:gridCol w="3314700"/>
              </a:tblGrid>
              <a:tr h="584789">
                <a:tc>
                  <a:txBody>
                    <a:bodyPr/>
                    <a:lstStyle/>
                    <a:p>
                      <a:r>
                        <a:rPr lang="en-US" sz="2400" b="1" dirty="0" smtClean="0"/>
                        <a:t>Total patients</a:t>
                      </a:r>
                      <a:endParaRPr lang="hi-IN" sz="2400" b="1" dirty="0"/>
                    </a:p>
                  </a:txBody>
                  <a:tcPr/>
                </a:tc>
                <a:tc>
                  <a:txBody>
                    <a:bodyPr/>
                    <a:lstStyle/>
                    <a:p>
                      <a:r>
                        <a:rPr lang="en-US" sz="2400" b="1" dirty="0" smtClean="0"/>
                        <a:t>8</a:t>
                      </a:r>
                      <a:endParaRPr lang="hi-IN" sz="2400" b="1" dirty="0"/>
                    </a:p>
                  </a:txBody>
                  <a:tcPr/>
                </a:tc>
              </a:tr>
              <a:tr h="584789">
                <a:tc>
                  <a:txBody>
                    <a:bodyPr/>
                    <a:lstStyle/>
                    <a:p>
                      <a:r>
                        <a:rPr lang="en-US" sz="2400" b="1" dirty="0" smtClean="0"/>
                        <a:t>Bleeding controlled</a:t>
                      </a:r>
                      <a:endParaRPr lang="hi-IN" sz="2400" b="1" dirty="0"/>
                    </a:p>
                  </a:txBody>
                  <a:tcPr/>
                </a:tc>
                <a:tc>
                  <a:txBody>
                    <a:bodyPr/>
                    <a:lstStyle/>
                    <a:p>
                      <a:r>
                        <a:rPr lang="en-US" sz="2400" b="1" baseline="0" dirty="0" smtClean="0"/>
                        <a:t>7 </a:t>
                      </a:r>
                      <a:r>
                        <a:rPr lang="en-US" sz="2400" b="1" dirty="0" smtClean="0"/>
                        <a:t>(88%)</a:t>
                      </a:r>
                      <a:endParaRPr lang="hi-IN" sz="2400" b="1" dirty="0"/>
                    </a:p>
                  </a:txBody>
                  <a:tcPr/>
                </a:tc>
              </a:tr>
              <a:tr h="587785">
                <a:tc>
                  <a:txBody>
                    <a:bodyPr/>
                    <a:lstStyle/>
                    <a:p>
                      <a:r>
                        <a:rPr lang="en-US" sz="2400" b="1" dirty="0" smtClean="0"/>
                        <a:t>Patient survived</a:t>
                      </a:r>
                      <a:endParaRPr lang="hi-IN" sz="2400" b="1" dirty="0"/>
                    </a:p>
                  </a:txBody>
                  <a:tcPr/>
                </a:tc>
                <a:tc>
                  <a:txBody>
                    <a:bodyPr/>
                    <a:lstStyle/>
                    <a:p>
                      <a:r>
                        <a:rPr lang="en-US" sz="2400" b="1" dirty="0" smtClean="0"/>
                        <a:t>4</a:t>
                      </a:r>
                      <a:r>
                        <a:rPr lang="en-US" sz="2400" b="1" baseline="0" dirty="0" smtClean="0"/>
                        <a:t>5</a:t>
                      </a:r>
                      <a:r>
                        <a:rPr lang="en-US" sz="2400" b="1" dirty="0" smtClean="0"/>
                        <a:t>(62%%)</a:t>
                      </a:r>
                      <a:endParaRPr lang="hi-IN" sz="2400" b="1" dirty="0"/>
                    </a:p>
                  </a:txBody>
                  <a:tcPr/>
                </a:tc>
              </a:tr>
            </a:tbl>
          </a:graphicData>
        </a:graphic>
      </p:graphicFrame>
      <p:pic>
        <p:nvPicPr>
          <p:cNvPr id="5" name="Picture 5" descr="http://www.ilbs.in/contact/images/logo-ilbs19.jpg"/>
          <p:cNvPicPr>
            <a:picLocks noChangeAspect="1" noChangeArrowheads="1"/>
          </p:cNvPicPr>
          <p:nvPr/>
        </p:nvPicPr>
        <p:blipFill>
          <a:blip r:embed="rId2" r:link="rId3"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447" t="453" r="50978" b="453"/>
          <a:stretch>
            <a:fillRect/>
          </a:stretch>
        </p:blipFill>
        <p:spPr bwMode="auto">
          <a:xfrm>
            <a:off x="677863" y="1389063"/>
            <a:ext cx="3678237" cy="4171950"/>
          </a:xfrm>
          <a:prstGeom prst="rect">
            <a:avLst/>
          </a:prstGeom>
          <a:noFill/>
          <a:ln w="38100">
            <a:solidFill>
              <a:srgbClr val="FF6699"/>
            </a:solidFill>
            <a:miter lim="800000"/>
            <a:headEnd/>
            <a:tailEnd/>
          </a:ln>
        </p:spPr>
      </p:pic>
      <p:pic>
        <p:nvPicPr>
          <p:cNvPr id="39939" name="Picture 3"/>
          <p:cNvPicPr>
            <a:picLocks noChangeAspect="1" noChangeArrowheads="1"/>
          </p:cNvPicPr>
          <p:nvPr/>
        </p:nvPicPr>
        <p:blipFill>
          <a:blip r:embed="rId3" cstate="print"/>
          <a:srcRect l="51425" t="453" b="453"/>
          <a:stretch>
            <a:fillRect/>
          </a:stretch>
        </p:blipFill>
        <p:spPr bwMode="auto">
          <a:xfrm>
            <a:off x="4826000" y="1389063"/>
            <a:ext cx="3678238" cy="4171950"/>
          </a:xfrm>
          <a:prstGeom prst="rect">
            <a:avLst/>
          </a:prstGeom>
          <a:noFill/>
          <a:ln w="38100">
            <a:solidFill>
              <a:srgbClr val="FF6699"/>
            </a:solidFill>
            <a:miter lim="800000"/>
            <a:headEnd/>
            <a:tailEnd/>
          </a:ln>
        </p:spPr>
      </p:pic>
      <p:sp>
        <p:nvSpPr>
          <p:cNvPr id="39940" name="TextBox 5"/>
          <p:cNvSpPr txBox="1">
            <a:spLocks noChangeArrowheads="1"/>
          </p:cNvSpPr>
          <p:nvPr/>
        </p:nvSpPr>
        <p:spPr bwMode="auto">
          <a:xfrm>
            <a:off x="1828800" y="304800"/>
            <a:ext cx="4876800" cy="646113"/>
          </a:xfrm>
          <a:prstGeom prst="rect">
            <a:avLst/>
          </a:prstGeom>
          <a:noFill/>
          <a:ln w="9525">
            <a:noFill/>
            <a:miter lim="800000"/>
            <a:headEnd/>
            <a:tailEnd/>
          </a:ln>
        </p:spPr>
        <p:txBody>
          <a:bodyPr>
            <a:spAutoFit/>
          </a:bodyPr>
          <a:lstStyle/>
          <a:p>
            <a:r>
              <a:rPr lang="en-US" sz="3600" b="1">
                <a:solidFill>
                  <a:srgbClr val="C00000"/>
                </a:solidFill>
              </a:rPr>
              <a:t>Varix in Hiatus hernia</a:t>
            </a:r>
          </a:p>
        </p:txBody>
      </p:sp>
      <p:pic>
        <p:nvPicPr>
          <p:cNvPr id="39941" name="Picture 16" descr="http://www.ilbs.in/contact/images/logo-ilbs19.jpg"/>
          <p:cNvPicPr>
            <a:picLocks noChangeAspect="1" noChangeArrowheads="1"/>
          </p:cNvPicPr>
          <p:nvPr/>
        </p:nvPicPr>
        <p:blipFill>
          <a:blip r:embed="rId4" r:link="rId5" cstate="print"/>
          <a:srcRect/>
          <a:stretch>
            <a:fillRect/>
          </a:stretch>
        </p:blipFill>
        <p:spPr bwMode="auto">
          <a:xfrm>
            <a:off x="8534400" y="6308725"/>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DE0000"/>
                </a:solidFill>
              </a:rPr>
              <a:t>K.R. 43 yr., Alcoholic, Child’s C Cirrhotic, Obliterated Esophageal varices</a:t>
            </a:r>
            <a:endParaRPr lang="en-US" dirty="0">
              <a:solidFill>
                <a:srgbClr val="DE0000"/>
              </a:solidFill>
            </a:endParaRPr>
          </a:p>
        </p:txBody>
      </p:sp>
      <p:sp>
        <p:nvSpPr>
          <p:cNvPr id="5" name="TextBox 4"/>
          <p:cNvSpPr txBox="1"/>
          <p:nvPr/>
        </p:nvSpPr>
        <p:spPr>
          <a:xfrm>
            <a:off x="2667000" y="1600200"/>
            <a:ext cx="3810000" cy="954107"/>
          </a:xfrm>
          <a:prstGeom prst="rect">
            <a:avLst/>
          </a:prstGeom>
          <a:solidFill>
            <a:srgbClr val="99FF99"/>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2800" dirty="0">
                <a:solidFill>
                  <a:schemeClr val="tx1"/>
                </a:solidFill>
              </a:rPr>
              <a:t>Presented with acute variceal bleed</a:t>
            </a:r>
          </a:p>
        </p:txBody>
      </p:sp>
      <p:grpSp>
        <p:nvGrpSpPr>
          <p:cNvPr id="3" name="Group 15"/>
          <p:cNvGrpSpPr>
            <a:grpSpLocks/>
          </p:cNvGrpSpPr>
          <p:nvPr/>
        </p:nvGrpSpPr>
        <p:grpSpPr bwMode="auto">
          <a:xfrm>
            <a:off x="762000" y="2819400"/>
            <a:ext cx="7620000" cy="1676400"/>
            <a:chOff x="762000" y="2819400"/>
            <a:chExt cx="7620000" cy="1676400"/>
          </a:xfrm>
        </p:grpSpPr>
        <p:grpSp>
          <p:nvGrpSpPr>
            <p:cNvPr id="4" name="Group 7"/>
            <p:cNvGrpSpPr>
              <a:grpSpLocks/>
            </p:cNvGrpSpPr>
            <p:nvPr/>
          </p:nvGrpSpPr>
          <p:grpSpPr bwMode="auto">
            <a:xfrm>
              <a:off x="762000" y="2819400"/>
              <a:ext cx="7620000" cy="536113"/>
              <a:chOff x="381000" y="3157026"/>
              <a:chExt cx="7620000" cy="536113"/>
            </a:xfrm>
          </p:grpSpPr>
          <p:sp>
            <p:nvSpPr>
              <p:cNvPr id="6" name="TextBox 5"/>
              <p:cNvSpPr txBox="1"/>
              <p:nvPr/>
            </p:nvSpPr>
            <p:spPr>
              <a:xfrm>
                <a:off x="381000" y="3157026"/>
                <a:ext cx="2819400" cy="523220"/>
              </a:xfrm>
              <a:prstGeom prst="rect">
                <a:avLst/>
              </a:prstGeom>
              <a:solidFill>
                <a:srgbClr val="99FF99"/>
              </a:solidFill>
              <a:ln>
                <a:solidFill>
                  <a:srgbClr val="99FF99"/>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2800" dirty="0">
                    <a:solidFill>
                      <a:schemeClr val="tx1"/>
                    </a:solidFill>
                  </a:rPr>
                  <a:t>I V </a:t>
                </a:r>
                <a:r>
                  <a:rPr lang="en-US" sz="2800" dirty="0" err="1">
                    <a:solidFill>
                      <a:schemeClr val="tx1"/>
                    </a:solidFill>
                  </a:rPr>
                  <a:t>Terlipressin</a:t>
                </a:r>
                <a:endParaRPr lang="en-US" sz="2800" dirty="0">
                  <a:solidFill>
                    <a:schemeClr val="tx1"/>
                  </a:solidFill>
                </a:endParaRPr>
              </a:p>
            </p:txBody>
          </p:sp>
          <p:sp>
            <p:nvSpPr>
              <p:cNvPr id="7" name="TextBox 6"/>
              <p:cNvSpPr txBox="1"/>
              <p:nvPr/>
            </p:nvSpPr>
            <p:spPr>
              <a:xfrm>
                <a:off x="5181600" y="3169919"/>
                <a:ext cx="2819400" cy="523220"/>
              </a:xfrm>
              <a:prstGeom prst="rect">
                <a:avLst/>
              </a:prstGeom>
              <a:solidFill>
                <a:srgbClr val="99FF99"/>
              </a:solidFill>
              <a:ln>
                <a:solidFill>
                  <a:srgbClr val="99FF99"/>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2800" dirty="0">
                    <a:solidFill>
                      <a:schemeClr val="tx1"/>
                    </a:solidFill>
                  </a:rPr>
                  <a:t>3 units of blood</a:t>
                </a:r>
              </a:p>
            </p:txBody>
          </p:sp>
        </p:grpSp>
        <p:sp>
          <p:nvSpPr>
            <p:cNvPr id="9" name="Down Arrow 8"/>
            <p:cNvSpPr/>
            <p:nvPr/>
          </p:nvSpPr>
          <p:spPr>
            <a:xfrm>
              <a:off x="4137025" y="2819400"/>
              <a:ext cx="739775" cy="1676400"/>
            </a:xfrm>
            <a:prstGeom prst="downArrow">
              <a:avLst/>
            </a:prstGeom>
            <a:ln w="19050">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grpSp>
          <p:nvGrpSpPr>
            <p:cNvPr id="8" name="Group 11"/>
            <p:cNvGrpSpPr>
              <a:grpSpLocks/>
            </p:cNvGrpSpPr>
            <p:nvPr/>
          </p:nvGrpSpPr>
          <p:grpSpPr bwMode="auto">
            <a:xfrm>
              <a:off x="2790814" y="3721488"/>
              <a:ext cx="3535182" cy="621912"/>
              <a:chOff x="2767954" y="4059114"/>
              <a:chExt cx="3535182" cy="621912"/>
            </a:xfrm>
          </p:grpSpPr>
          <p:sp>
            <p:nvSpPr>
              <p:cNvPr id="10" name="Up Arrow 9"/>
              <p:cNvSpPr/>
              <p:nvPr/>
            </p:nvSpPr>
            <p:spPr>
              <a:xfrm rot="7672935">
                <a:off x="2894172" y="3932519"/>
                <a:ext cx="615950" cy="868363"/>
              </a:xfrm>
              <a:prstGeom prst="upArrow">
                <a:avLst/>
              </a:prstGeom>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Up Arrow 10"/>
              <p:cNvSpPr/>
              <p:nvPr/>
            </p:nvSpPr>
            <p:spPr>
              <a:xfrm rot="13927065" flipH="1">
                <a:off x="5561172" y="3938869"/>
                <a:ext cx="615950" cy="868363"/>
              </a:xfrm>
              <a:prstGeom prst="upArrow">
                <a:avLst/>
              </a:prstGeom>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3" name="TextBox 12"/>
          <p:cNvSpPr txBox="1"/>
          <p:nvPr/>
        </p:nvSpPr>
        <p:spPr>
          <a:xfrm>
            <a:off x="2667000" y="4648200"/>
            <a:ext cx="38100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2800" dirty="0"/>
              <a:t>4 hr later: </a:t>
            </a:r>
          </a:p>
          <a:p>
            <a:pPr algn="ctr" fontAlgn="auto">
              <a:spcBef>
                <a:spcPts val="0"/>
              </a:spcBef>
              <a:spcAft>
                <a:spcPts val="0"/>
              </a:spcAft>
              <a:defRPr/>
            </a:pPr>
            <a:r>
              <a:rPr lang="en-US" sz="2800" dirty="0"/>
              <a:t>NGT aspirate fresh blood</a:t>
            </a:r>
          </a:p>
        </p:txBody>
      </p:sp>
      <p:grpSp>
        <p:nvGrpSpPr>
          <p:cNvPr id="12" name="Group 16"/>
          <p:cNvGrpSpPr>
            <a:grpSpLocks/>
          </p:cNvGrpSpPr>
          <p:nvPr/>
        </p:nvGrpSpPr>
        <p:grpSpPr bwMode="auto">
          <a:xfrm>
            <a:off x="2644775" y="5768975"/>
            <a:ext cx="3810000" cy="927100"/>
            <a:chOff x="2644140" y="5768340"/>
            <a:chExt cx="3810000" cy="927080"/>
          </a:xfrm>
        </p:grpSpPr>
        <p:sp>
          <p:nvSpPr>
            <p:cNvPr id="14" name="TextBox 13"/>
            <p:cNvSpPr txBox="1"/>
            <p:nvPr/>
          </p:nvSpPr>
          <p:spPr>
            <a:xfrm>
              <a:off x="2644140" y="6172200"/>
              <a:ext cx="3810000" cy="523220"/>
            </a:xfrm>
            <a:prstGeom prst="rect">
              <a:avLst/>
            </a:prstGeom>
            <a:solidFill>
              <a:srgbClr val="99FF99"/>
            </a:solidFill>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2800" dirty="0">
                  <a:solidFill>
                    <a:schemeClr val="tx1"/>
                  </a:solidFill>
                </a:rPr>
                <a:t>Emergency endoscopy</a:t>
              </a:r>
            </a:p>
          </p:txBody>
        </p:sp>
        <p:sp>
          <p:nvSpPr>
            <p:cNvPr id="15" name="Down Arrow 14"/>
            <p:cNvSpPr/>
            <p:nvPr/>
          </p:nvSpPr>
          <p:spPr>
            <a:xfrm>
              <a:off x="4137978" y="5768340"/>
              <a:ext cx="838200" cy="304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12651"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EMORR"/>
          <p:cNvPicPr>
            <a:picLocks noChangeAspect="1" noChangeArrowheads="1"/>
          </p:cNvPicPr>
          <p:nvPr/>
        </p:nvPicPr>
        <p:blipFill>
          <a:blip r:embed="rId3" cstate="print">
            <a:lum bright="12000"/>
          </a:blip>
          <a:srcRect/>
          <a:stretch>
            <a:fillRect/>
          </a:stretch>
        </p:blipFill>
        <p:spPr bwMode="auto">
          <a:xfrm>
            <a:off x="1447800" y="153988"/>
            <a:ext cx="6792913" cy="6553200"/>
          </a:xfrm>
          <a:prstGeom prst="rect">
            <a:avLst/>
          </a:prstGeom>
          <a:noFill/>
          <a:ln w="9525">
            <a:noFill/>
            <a:miter lim="800000"/>
            <a:headEnd/>
            <a:tailEnd/>
          </a:ln>
        </p:spPr>
      </p:pic>
      <p:pic>
        <p:nvPicPr>
          <p:cNvPr id="113667"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5" descr="EMORR"/>
          <p:cNvPicPr>
            <a:picLocks noChangeAspect="1" noChangeArrowheads="1"/>
          </p:cNvPicPr>
          <p:nvPr/>
        </p:nvPicPr>
        <p:blipFill>
          <a:blip r:embed="rId3" cstate="print">
            <a:lum bright="12000"/>
          </a:blip>
          <a:srcRect/>
          <a:stretch>
            <a:fillRect/>
          </a:stretch>
        </p:blipFill>
        <p:spPr bwMode="auto">
          <a:xfrm>
            <a:off x="1524000" y="204788"/>
            <a:ext cx="6792913" cy="6553200"/>
          </a:xfrm>
          <a:prstGeom prst="rect">
            <a:avLst/>
          </a:prstGeom>
          <a:noFill/>
          <a:ln w="9525">
            <a:noFill/>
            <a:miter lim="800000"/>
            <a:headEnd/>
            <a:tailEnd/>
          </a:ln>
        </p:spPr>
      </p:pic>
      <p:sp>
        <p:nvSpPr>
          <p:cNvPr id="7" name="TextBox 6"/>
          <p:cNvSpPr txBox="1"/>
          <p:nvPr/>
        </p:nvSpPr>
        <p:spPr>
          <a:xfrm>
            <a:off x="6172200" y="1729597"/>
            <a:ext cx="2971800" cy="83099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400" dirty="0">
                <a:solidFill>
                  <a:schemeClr val="tx1"/>
                </a:solidFill>
              </a:rPr>
              <a:t>Gastro- esophageal </a:t>
            </a:r>
            <a:r>
              <a:rPr lang="en-US" sz="2400" dirty="0" err="1">
                <a:solidFill>
                  <a:schemeClr val="tx1"/>
                </a:solidFill>
              </a:rPr>
              <a:t>Varix</a:t>
            </a:r>
            <a:r>
              <a:rPr lang="en-US" sz="2400" dirty="0">
                <a:solidFill>
                  <a:schemeClr val="tx1"/>
                </a:solidFill>
              </a:rPr>
              <a:t> (GOV) Type 2</a:t>
            </a:r>
          </a:p>
        </p:txBody>
      </p:sp>
      <p:pic>
        <p:nvPicPr>
          <p:cNvPr id="114694"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DE0000"/>
                </a:solidFill>
              </a:rPr>
              <a:t>Gastric </a:t>
            </a:r>
            <a:r>
              <a:rPr lang="en-US" b="1" dirty="0" err="1" smtClean="0">
                <a:solidFill>
                  <a:srgbClr val="DE0000"/>
                </a:solidFill>
              </a:rPr>
              <a:t>Varices</a:t>
            </a:r>
            <a:r>
              <a:rPr lang="en-US" b="1" dirty="0" smtClean="0">
                <a:solidFill>
                  <a:srgbClr val="DE0000"/>
                </a:solidFill>
              </a:rPr>
              <a:t> (GV)  : Prevalence</a:t>
            </a:r>
            <a:br>
              <a:rPr lang="en-US" b="1" dirty="0" smtClean="0">
                <a:solidFill>
                  <a:srgbClr val="DE0000"/>
                </a:solidFill>
              </a:rPr>
            </a:br>
            <a:endParaRPr lang="en-US" b="1" dirty="0">
              <a:solidFill>
                <a:srgbClr val="DE0000"/>
              </a:solidFill>
            </a:endParaRPr>
          </a:p>
        </p:txBody>
      </p:sp>
      <p:sp>
        <p:nvSpPr>
          <p:cNvPr id="115715" name="Content Placeholder 2"/>
          <p:cNvSpPr>
            <a:spLocks noGrp="1"/>
          </p:cNvSpPr>
          <p:nvPr>
            <p:ph idx="1"/>
          </p:nvPr>
        </p:nvSpPr>
        <p:spPr>
          <a:xfrm>
            <a:off x="914400" y="1295400"/>
            <a:ext cx="8229600" cy="5287963"/>
          </a:xfrm>
        </p:spPr>
        <p:txBody>
          <a:bodyPr/>
          <a:lstStyle/>
          <a:p>
            <a:r>
              <a:rPr lang="en-US" smtClean="0"/>
              <a:t>Overall					20-29%</a:t>
            </a:r>
          </a:p>
          <a:p>
            <a:endParaRPr lang="en-US" smtClean="0"/>
          </a:p>
          <a:p>
            <a:r>
              <a:rPr lang="en-US" smtClean="0"/>
              <a:t>Bleeders 	         &gt; Nonbleeders  	27% vs. 4%</a:t>
            </a:r>
          </a:p>
          <a:p>
            <a:endParaRPr lang="en-US" smtClean="0"/>
          </a:p>
          <a:p>
            <a:r>
              <a:rPr lang="en-US" smtClean="0"/>
              <a:t>Non-cirrhotics   &gt;   Cirrhotics            32%  vs. 21%</a:t>
            </a:r>
          </a:p>
          <a:p>
            <a:endParaRPr lang="en-US" smtClean="0"/>
          </a:p>
        </p:txBody>
      </p:sp>
      <p:sp>
        <p:nvSpPr>
          <p:cNvPr id="115716" name="Rectangle 4"/>
          <p:cNvSpPr>
            <a:spLocks noChangeArrowheads="1"/>
          </p:cNvSpPr>
          <p:nvPr/>
        </p:nvSpPr>
        <p:spPr bwMode="auto">
          <a:xfrm>
            <a:off x="1600200" y="6248400"/>
            <a:ext cx="7239000" cy="338138"/>
          </a:xfrm>
          <a:prstGeom prst="rect">
            <a:avLst/>
          </a:prstGeom>
          <a:noFill/>
          <a:ln w="9525">
            <a:noFill/>
            <a:miter lim="800000"/>
            <a:headEnd/>
            <a:tailEnd/>
          </a:ln>
        </p:spPr>
        <p:txBody>
          <a:bodyPr>
            <a:spAutoFit/>
          </a:bodyPr>
          <a:lstStyle/>
          <a:p>
            <a:pPr>
              <a:spcBef>
                <a:spcPct val="50000"/>
              </a:spcBef>
            </a:pPr>
            <a:r>
              <a:rPr lang="en-GB" sz="1600">
                <a:latin typeface="Calibri" pitchFamily="34" charset="0"/>
              </a:rPr>
              <a:t>BJ Surg 1988, BMJ 1988, BJ Surg 1989, Hepatology 1992, G I Endoscopy 1997</a:t>
            </a:r>
          </a:p>
        </p:txBody>
      </p:sp>
      <p:pic>
        <p:nvPicPr>
          <p:cNvPr id="115717"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4" cstate="print"/>
          <a:srcRect/>
          <a:stretch>
            <a:fillRect/>
          </a:stretch>
        </p:blipFill>
        <p:spPr bwMode="auto">
          <a:xfrm>
            <a:off x="2514600" y="1143000"/>
            <a:ext cx="4191000" cy="4876800"/>
          </a:xfrm>
          <a:prstGeom prst="rect">
            <a:avLst/>
          </a:prstGeom>
          <a:noFill/>
          <a:ln w="9525">
            <a:noFill/>
            <a:miter lim="800000"/>
            <a:headEnd/>
            <a:tailEnd/>
          </a:ln>
        </p:spPr>
      </p:pic>
      <p:pic>
        <p:nvPicPr>
          <p:cNvPr id="116739" name="Picture 46" descr="C:\Users\ILBS\Documents\29.6.08\29.6.08\My Document Data\Slides\Variceal bleed-Pictures\21.tif"/>
          <p:cNvPicPr>
            <a:picLocks noChangeAspect="1" noChangeArrowheads="1"/>
          </p:cNvPicPr>
          <p:nvPr/>
        </p:nvPicPr>
        <p:blipFill>
          <a:blip r:embed="rId5" cstate="print"/>
          <a:srcRect/>
          <a:stretch>
            <a:fillRect/>
          </a:stretch>
        </p:blipFill>
        <p:spPr bwMode="auto">
          <a:xfrm>
            <a:off x="0" y="1219200"/>
            <a:ext cx="2514600" cy="2438400"/>
          </a:xfrm>
          <a:prstGeom prst="rect">
            <a:avLst/>
          </a:prstGeom>
          <a:noFill/>
          <a:ln w="9525">
            <a:noFill/>
            <a:miter lim="800000"/>
            <a:headEnd/>
            <a:tailEnd/>
          </a:ln>
        </p:spPr>
      </p:pic>
      <p:pic>
        <p:nvPicPr>
          <p:cNvPr id="116740" name="Picture 2"/>
          <p:cNvPicPr>
            <a:picLocks noChangeAspect="1" noChangeArrowheads="1"/>
          </p:cNvPicPr>
          <p:nvPr/>
        </p:nvPicPr>
        <p:blipFill>
          <a:blip r:embed="rId6" cstate="print"/>
          <a:srcRect l="4597" t="1521" r="5862" b="3653"/>
          <a:stretch>
            <a:fillRect/>
          </a:stretch>
        </p:blipFill>
        <p:spPr bwMode="auto">
          <a:xfrm>
            <a:off x="15875" y="4267200"/>
            <a:ext cx="2422525" cy="2560638"/>
          </a:xfrm>
          <a:prstGeom prst="rect">
            <a:avLst/>
          </a:prstGeom>
          <a:noFill/>
          <a:ln w="9525">
            <a:noFill/>
            <a:miter lim="800000"/>
            <a:headEnd/>
            <a:tailEnd/>
          </a:ln>
        </p:spPr>
      </p:pic>
      <p:pic>
        <p:nvPicPr>
          <p:cNvPr id="11" name="glue duodenal varix.WMV">
            <a:hlinkClick r:id="" action="ppaction://media"/>
          </p:cNvPr>
          <p:cNvPicPr>
            <a:picLocks noRot="1" noChangeAspect="1" noChangeArrowheads="1"/>
          </p:cNvPicPr>
          <p:nvPr>
            <a:videoFile r:link="rId1"/>
          </p:nvPr>
        </p:nvPicPr>
        <p:blipFill>
          <a:blip r:embed="rId7" cstate="print"/>
          <a:srcRect l="38889" t="18889" r="13333" b="12962"/>
          <a:stretch>
            <a:fillRect/>
          </a:stretch>
        </p:blipFill>
        <p:spPr bwMode="auto">
          <a:xfrm>
            <a:off x="6705600" y="4267200"/>
            <a:ext cx="2438400" cy="2590800"/>
          </a:xfrm>
          <a:prstGeom prst="rect">
            <a:avLst/>
          </a:prstGeom>
          <a:noFill/>
          <a:ln w="9525">
            <a:noFill/>
            <a:miter lim="800000"/>
            <a:headEnd/>
            <a:tailEnd/>
          </a:ln>
        </p:spPr>
      </p:pic>
      <p:pic>
        <p:nvPicPr>
          <p:cNvPr id="116742" name="Picture 9" descr="Picture1.bmp"/>
          <p:cNvPicPr>
            <a:picLocks noChangeAspect="1"/>
          </p:cNvPicPr>
          <p:nvPr/>
        </p:nvPicPr>
        <p:blipFill>
          <a:blip r:embed="rId8" cstate="print"/>
          <a:srcRect/>
          <a:stretch>
            <a:fillRect/>
          </a:stretch>
        </p:blipFill>
        <p:spPr bwMode="auto">
          <a:xfrm>
            <a:off x="6781800" y="1219200"/>
            <a:ext cx="2362200" cy="2438400"/>
          </a:xfrm>
          <a:prstGeom prst="rect">
            <a:avLst/>
          </a:prstGeom>
          <a:noFill/>
          <a:ln w="9525">
            <a:noFill/>
            <a:miter lim="800000"/>
            <a:headEnd/>
            <a:tailEnd/>
          </a:ln>
        </p:spPr>
      </p:pic>
      <p:sp>
        <p:nvSpPr>
          <p:cNvPr id="116743" name="Rectangle 11"/>
          <p:cNvSpPr>
            <a:spLocks noChangeArrowheads="1"/>
          </p:cNvSpPr>
          <p:nvPr/>
        </p:nvSpPr>
        <p:spPr bwMode="auto">
          <a:xfrm>
            <a:off x="3200400" y="1981200"/>
            <a:ext cx="587375" cy="369888"/>
          </a:xfrm>
          <a:prstGeom prst="rect">
            <a:avLst/>
          </a:prstGeom>
          <a:noFill/>
          <a:ln w="9525">
            <a:noFill/>
            <a:miter lim="800000"/>
            <a:headEnd/>
            <a:tailEnd/>
          </a:ln>
        </p:spPr>
        <p:txBody>
          <a:bodyPr wrap="none">
            <a:spAutoFit/>
          </a:bodyPr>
          <a:lstStyle/>
          <a:p>
            <a:pPr>
              <a:spcBef>
                <a:spcPct val="50000"/>
              </a:spcBef>
            </a:pPr>
            <a:r>
              <a:rPr lang="en-US" b="1">
                <a:solidFill>
                  <a:srgbClr val="C00000"/>
                </a:solidFill>
                <a:latin typeface="Calibri" pitchFamily="34" charset="0"/>
              </a:rPr>
              <a:t>70%</a:t>
            </a:r>
          </a:p>
        </p:txBody>
      </p:sp>
      <p:sp>
        <p:nvSpPr>
          <p:cNvPr id="116744" name="Rectangle 12"/>
          <p:cNvSpPr>
            <a:spLocks noChangeArrowheads="1"/>
          </p:cNvSpPr>
          <p:nvPr/>
        </p:nvSpPr>
        <p:spPr bwMode="auto">
          <a:xfrm>
            <a:off x="5867400" y="1981200"/>
            <a:ext cx="587375" cy="369888"/>
          </a:xfrm>
          <a:prstGeom prst="rect">
            <a:avLst/>
          </a:prstGeom>
          <a:noFill/>
          <a:ln w="9525">
            <a:noFill/>
            <a:miter lim="800000"/>
            <a:headEnd/>
            <a:tailEnd/>
          </a:ln>
        </p:spPr>
        <p:txBody>
          <a:bodyPr wrap="none">
            <a:spAutoFit/>
          </a:bodyPr>
          <a:lstStyle/>
          <a:p>
            <a:pPr>
              <a:spcBef>
                <a:spcPct val="50000"/>
              </a:spcBef>
            </a:pPr>
            <a:r>
              <a:rPr lang="en-US" b="1">
                <a:solidFill>
                  <a:srgbClr val="C00000"/>
                </a:solidFill>
                <a:latin typeface="Calibri" pitchFamily="34" charset="0"/>
              </a:rPr>
              <a:t>21%</a:t>
            </a:r>
          </a:p>
        </p:txBody>
      </p:sp>
      <p:sp>
        <p:nvSpPr>
          <p:cNvPr id="116745" name="Rectangle 13"/>
          <p:cNvSpPr>
            <a:spLocks noChangeArrowheads="1"/>
          </p:cNvSpPr>
          <p:nvPr/>
        </p:nvSpPr>
        <p:spPr bwMode="auto">
          <a:xfrm>
            <a:off x="3505200" y="4572000"/>
            <a:ext cx="469900" cy="369888"/>
          </a:xfrm>
          <a:prstGeom prst="rect">
            <a:avLst/>
          </a:prstGeom>
          <a:noFill/>
          <a:ln w="9525">
            <a:noFill/>
            <a:miter lim="800000"/>
            <a:headEnd/>
            <a:tailEnd/>
          </a:ln>
        </p:spPr>
        <p:txBody>
          <a:bodyPr wrap="none">
            <a:spAutoFit/>
          </a:bodyPr>
          <a:lstStyle/>
          <a:p>
            <a:pPr>
              <a:spcBef>
                <a:spcPct val="50000"/>
              </a:spcBef>
            </a:pPr>
            <a:r>
              <a:rPr lang="en-US" b="1">
                <a:solidFill>
                  <a:srgbClr val="C00000"/>
                </a:solidFill>
                <a:latin typeface="Calibri" pitchFamily="34" charset="0"/>
              </a:rPr>
              <a:t>7%</a:t>
            </a:r>
          </a:p>
        </p:txBody>
      </p:sp>
      <p:sp>
        <p:nvSpPr>
          <p:cNvPr id="116746" name="Rectangle 14"/>
          <p:cNvSpPr>
            <a:spLocks noChangeArrowheads="1"/>
          </p:cNvSpPr>
          <p:nvPr/>
        </p:nvSpPr>
        <p:spPr bwMode="auto">
          <a:xfrm>
            <a:off x="5791200" y="4572000"/>
            <a:ext cx="469900" cy="369888"/>
          </a:xfrm>
          <a:prstGeom prst="rect">
            <a:avLst/>
          </a:prstGeom>
          <a:noFill/>
          <a:ln w="9525">
            <a:noFill/>
            <a:miter lim="800000"/>
            <a:headEnd/>
            <a:tailEnd/>
          </a:ln>
        </p:spPr>
        <p:txBody>
          <a:bodyPr wrap="none">
            <a:spAutoFit/>
          </a:bodyPr>
          <a:lstStyle/>
          <a:p>
            <a:pPr>
              <a:spcBef>
                <a:spcPct val="50000"/>
              </a:spcBef>
            </a:pPr>
            <a:r>
              <a:rPr lang="en-US" b="1">
                <a:solidFill>
                  <a:srgbClr val="C00000"/>
                </a:solidFill>
                <a:latin typeface="Calibri" pitchFamily="34" charset="0"/>
              </a:rPr>
              <a:t>2%</a:t>
            </a:r>
          </a:p>
        </p:txBody>
      </p:sp>
      <p:sp>
        <p:nvSpPr>
          <p:cNvPr id="116747" name="Rectangle 15"/>
          <p:cNvSpPr>
            <a:spLocks noChangeArrowheads="1"/>
          </p:cNvSpPr>
          <p:nvPr/>
        </p:nvSpPr>
        <p:spPr bwMode="auto">
          <a:xfrm>
            <a:off x="3225800" y="6273800"/>
            <a:ext cx="3268663" cy="584200"/>
          </a:xfrm>
          <a:prstGeom prst="rect">
            <a:avLst/>
          </a:prstGeom>
          <a:noFill/>
          <a:ln w="9525">
            <a:noFill/>
            <a:miter lim="800000"/>
            <a:headEnd/>
            <a:tailEnd/>
          </a:ln>
        </p:spPr>
        <p:txBody>
          <a:bodyPr wrap="none">
            <a:spAutoFit/>
          </a:bodyPr>
          <a:lstStyle/>
          <a:p>
            <a:pPr algn="r"/>
            <a:r>
              <a:rPr lang="nl-NL" sz="1600">
                <a:latin typeface="Calibri" pitchFamily="34" charset="0"/>
              </a:rPr>
              <a:t>Sarin et al, Am J Gastroenterol, 1989,</a:t>
            </a:r>
          </a:p>
          <a:p>
            <a:pPr algn="r"/>
            <a:r>
              <a:rPr lang="nl-NL" sz="1600">
                <a:latin typeface="Calibri" pitchFamily="34" charset="0"/>
              </a:rPr>
              <a:t>Hepatology 1992</a:t>
            </a:r>
          </a:p>
        </p:txBody>
      </p:sp>
      <p:sp>
        <p:nvSpPr>
          <p:cNvPr id="116748" name="Rectangle 16"/>
          <p:cNvSpPr>
            <a:spLocks noChangeArrowheads="1"/>
          </p:cNvSpPr>
          <p:nvPr/>
        </p:nvSpPr>
        <p:spPr bwMode="auto">
          <a:xfrm>
            <a:off x="1524000" y="0"/>
            <a:ext cx="6934200" cy="954088"/>
          </a:xfrm>
          <a:prstGeom prst="rect">
            <a:avLst/>
          </a:prstGeom>
          <a:noFill/>
          <a:ln w="9525">
            <a:noFill/>
            <a:miter lim="800000"/>
            <a:headEnd/>
            <a:tailEnd/>
          </a:ln>
        </p:spPr>
        <p:txBody>
          <a:bodyPr>
            <a:spAutoFit/>
          </a:bodyPr>
          <a:lstStyle/>
          <a:p>
            <a:r>
              <a:rPr lang="en-US" sz="2400">
                <a:latin typeface="Calibri" pitchFamily="34" charset="0"/>
              </a:rPr>
              <a:t>      </a:t>
            </a:r>
            <a:r>
              <a:rPr lang="en-US" sz="2800" b="1">
                <a:solidFill>
                  <a:srgbClr val="DE0000"/>
                </a:solidFill>
                <a:latin typeface="Calibri" pitchFamily="34" charset="0"/>
              </a:rPr>
              <a:t>GV:  Classification, based on location</a:t>
            </a:r>
          </a:p>
          <a:p>
            <a:r>
              <a:rPr lang="en-US" sz="2800" b="1">
                <a:solidFill>
                  <a:srgbClr val="DE0000"/>
                </a:solidFill>
                <a:latin typeface="Calibri" pitchFamily="34" charset="0"/>
              </a:rPr>
              <a:t>                              and their prevalence</a:t>
            </a:r>
          </a:p>
        </p:txBody>
      </p:sp>
      <p:pic>
        <p:nvPicPr>
          <p:cNvPr id="116749" name="Picture 5" descr="http://www.ilbs.in/contact/images/logo-ilbs19.jpg"/>
          <p:cNvPicPr>
            <a:picLocks noChangeAspect="1" noChangeArrowheads="1"/>
          </p:cNvPicPr>
          <p:nvPr/>
        </p:nvPicPr>
        <p:blipFill>
          <a:blip r:embed="rId9" r:link="rId10" cstate="print"/>
          <a:srcRect/>
          <a:stretch>
            <a:fillRect/>
          </a:stretch>
        </p:blipFill>
        <p:spPr bwMode="auto">
          <a:xfrm>
            <a:off x="8534400" y="0"/>
            <a:ext cx="6096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6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p:cTn id="12"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152400"/>
            <a:ext cx="8229600" cy="1143000"/>
          </a:xfrm>
        </p:spPr>
        <p:txBody>
          <a:bodyPr/>
          <a:lstStyle/>
          <a:p>
            <a:r>
              <a:rPr lang="en-US" smtClean="0">
                <a:solidFill>
                  <a:srgbClr val="DE0000"/>
                </a:solidFill>
              </a:rPr>
              <a:t>GV : Natural History </a:t>
            </a:r>
          </a:p>
        </p:txBody>
      </p:sp>
      <p:sp>
        <p:nvSpPr>
          <p:cNvPr id="120835" name="Content Placeholder 2"/>
          <p:cNvSpPr>
            <a:spLocks noGrp="1"/>
          </p:cNvSpPr>
          <p:nvPr>
            <p:ph idx="1"/>
          </p:nvPr>
        </p:nvSpPr>
        <p:spPr>
          <a:xfrm>
            <a:off x="457200" y="1341438"/>
            <a:ext cx="8458200" cy="5287962"/>
          </a:xfrm>
        </p:spPr>
        <p:txBody>
          <a:bodyPr/>
          <a:lstStyle/>
          <a:p>
            <a:r>
              <a:rPr lang="en-US" b="1" smtClean="0"/>
              <a:t>Bleed </a:t>
            </a:r>
          </a:p>
          <a:p>
            <a:pPr lvl="1"/>
            <a:r>
              <a:rPr lang="en-US" smtClean="0">
                <a:solidFill>
                  <a:srgbClr val="B2B2B2"/>
                </a:solidFill>
              </a:rPr>
              <a:t>Frequency</a:t>
            </a:r>
          </a:p>
          <a:p>
            <a:pPr lvl="1"/>
            <a:r>
              <a:rPr lang="en-US" smtClean="0">
                <a:solidFill>
                  <a:srgbClr val="B2B2B2"/>
                </a:solidFill>
              </a:rPr>
              <a:t>Severity</a:t>
            </a:r>
          </a:p>
          <a:p>
            <a:pPr lvl="1"/>
            <a:r>
              <a:rPr lang="en-US" smtClean="0"/>
              <a:t>Predictors</a:t>
            </a:r>
          </a:p>
          <a:p>
            <a:r>
              <a:rPr lang="en-US" smtClean="0">
                <a:solidFill>
                  <a:srgbClr val="969696"/>
                </a:solidFill>
              </a:rPr>
              <a:t>Hemodynamics</a:t>
            </a:r>
          </a:p>
          <a:p>
            <a:r>
              <a:rPr lang="en-US" smtClean="0">
                <a:solidFill>
                  <a:srgbClr val="969696"/>
                </a:solidFill>
              </a:rPr>
              <a:t>Growth </a:t>
            </a:r>
          </a:p>
        </p:txBody>
      </p:sp>
      <p:sp>
        <p:nvSpPr>
          <p:cNvPr id="120836" name="TextBox 3"/>
          <p:cNvSpPr txBox="1">
            <a:spLocks noChangeArrowheads="1"/>
          </p:cNvSpPr>
          <p:nvPr/>
        </p:nvSpPr>
        <p:spPr bwMode="auto">
          <a:xfrm>
            <a:off x="4267200" y="6457950"/>
            <a:ext cx="4572000" cy="400050"/>
          </a:xfrm>
          <a:prstGeom prst="rect">
            <a:avLst/>
          </a:prstGeom>
          <a:noFill/>
          <a:ln w="9525">
            <a:noFill/>
            <a:miter lim="800000"/>
            <a:headEnd/>
            <a:tailEnd/>
          </a:ln>
        </p:spPr>
        <p:txBody>
          <a:bodyPr>
            <a:spAutoFit/>
          </a:bodyPr>
          <a:lstStyle/>
          <a:p>
            <a:pPr algn="r"/>
            <a:r>
              <a:rPr lang="nl-NL" sz="2000">
                <a:latin typeface="Calibri" pitchFamily="34" charset="0"/>
              </a:rPr>
              <a:t>Bailliere’s Clin Gastroenterol 1992</a:t>
            </a:r>
          </a:p>
        </p:txBody>
      </p:sp>
      <p:pic>
        <p:nvPicPr>
          <p:cNvPr id="120837" name="Picture 5" descr="http://www.ilbs.in/contact/images/logo-ilbs19.jpg"/>
          <p:cNvPicPr>
            <a:picLocks noChangeAspect="1" noChangeArrowheads="1"/>
          </p:cNvPicPr>
          <p:nvPr/>
        </p:nvPicPr>
        <p:blipFill>
          <a:blip r:embed="rId3" r:link="rId4" cstate="print"/>
          <a:srcRect/>
          <a:stretch>
            <a:fillRect/>
          </a:stretch>
        </p:blipFill>
        <p:spPr bwMode="auto">
          <a:xfrm>
            <a:off x="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GOV2:   Predictor of Rebleed</a:t>
            </a:r>
            <a:br>
              <a:rPr lang="en-US" smtClean="0"/>
            </a:br>
            <a:r>
              <a:rPr lang="en-US" sz="2400" smtClean="0"/>
              <a:t>Signs of recent hemorrhage</a:t>
            </a:r>
          </a:p>
        </p:txBody>
      </p:sp>
      <p:pic>
        <p:nvPicPr>
          <p:cNvPr id="121859" name="Picture 6" descr="C:\Users\ILBS\Documents\29.6.08\29.6.08\My Document Data\Slides\Variceal bleed-Pictures\Figure 6-IGV-1 copy.tif"/>
          <p:cNvPicPr>
            <a:picLocks noChangeAspect="1" noChangeArrowheads="1"/>
          </p:cNvPicPr>
          <p:nvPr/>
        </p:nvPicPr>
        <p:blipFill>
          <a:blip r:embed="rId3" cstate="print"/>
          <a:srcRect/>
          <a:stretch>
            <a:fillRect/>
          </a:stretch>
        </p:blipFill>
        <p:spPr bwMode="auto">
          <a:xfrm>
            <a:off x="2209800" y="1828800"/>
            <a:ext cx="4953000" cy="4495800"/>
          </a:xfrm>
          <a:prstGeom prst="rect">
            <a:avLst/>
          </a:prstGeom>
          <a:noFill/>
          <a:ln w="9525">
            <a:noFill/>
            <a:miter lim="800000"/>
            <a:headEnd/>
            <a:tailEnd/>
          </a:ln>
        </p:spPr>
      </p:pic>
      <p:pic>
        <p:nvPicPr>
          <p:cNvPr id="121860"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2"/>
          <p:cNvSpPr>
            <a:spLocks noGrp="1"/>
          </p:cNvSpPr>
          <p:nvPr>
            <p:ph type="title"/>
          </p:nvPr>
        </p:nvSpPr>
        <p:spPr/>
        <p:txBody>
          <a:bodyPr/>
          <a:lstStyle/>
          <a:p>
            <a:r>
              <a:rPr lang="en-US" sz="3200" smtClean="0">
                <a:solidFill>
                  <a:srgbClr val="DE0000"/>
                </a:solidFill>
              </a:rPr>
              <a:t>Management of Gastric Varices</a:t>
            </a:r>
          </a:p>
        </p:txBody>
      </p:sp>
      <p:sp>
        <p:nvSpPr>
          <p:cNvPr id="122883" name="Content Placeholder 3"/>
          <p:cNvSpPr>
            <a:spLocks noGrp="1"/>
          </p:cNvSpPr>
          <p:nvPr>
            <p:ph idx="1"/>
          </p:nvPr>
        </p:nvSpPr>
        <p:spPr>
          <a:xfrm>
            <a:off x="1219200" y="1570038"/>
            <a:ext cx="8229600" cy="5287962"/>
          </a:xfrm>
        </p:spPr>
        <p:txBody>
          <a:bodyPr/>
          <a:lstStyle/>
          <a:p>
            <a:r>
              <a:rPr lang="en-US" smtClean="0"/>
              <a:t>Acute Gastric Variceal Bleed</a:t>
            </a:r>
          </a:p>
          <a:p>
            <a:endParaRPr lang="en-US" smtClean="0"/>
          </a:p>
          <a:p>
            <a:r>
              <a:rPr lang="en-US" smtClean="0"/>
              <a:t>Secondary  Prophylaxis</a:t>
            </a:r>
          </a:p>
          <a:p>
            <a:endParaRPr lang="en-US" smtClean="0"/>
          </a:p>
          <a:p>
            <a:r>
              <a:rPr lang="en-US" smtClean="0"/>
              <a:t>Primary Prophylaxis</a:t>
            </a:r>
          </a:p>
        </p:txBody>
      </p:sp>
      <p:pic>
        <p:nvPicPr>
          <p:cNvPr id="122884"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dirty="0" smtClean="0">
                <a:solidFill>
                  <a:srgbClr val="C00000"/>
                </a:solidFill>
              </a:rPr>
              <a:t>GV : Management of Acute Bleed</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solidFill>
                  <a:schemeClr val="bg1">
                    <a:lumMod val="65000"/>
                  </a:schemeClr>
                </a:solidFill>
              </a:rPr>
              <a:t>Drugs </a:t>
            </a:r>
          </a:p>
          <a:p>
            <a:pPr lvl="1" eaLnBrk="1" fontAlgn="auto" hangingPunct="1">
              <a:spcAft>
                <a:spcPts val="0"/>
              </a:spcAft>
              <a:buFont typeface="Arial" pitchFamily="34" charset="0"/>
              <a:buChar char="–"/>
              <a:defRPr/>
            </a:pPr>
            <a:r>
              <a:rPr lang="en-US" dirty="0" smtClean="0">
                <a:solidFill>
                  <a:schemeClr val="bg1">
                    <a:lumMod val="65000"/>
                  </a:schemeClr>
                </a:solidFill>
              </a:rPr>
              <a:t>No data</a:t>
            </a:r>
          </a:p>
          <a:p>
            <a:pPr eaLnBrk="1" fontAlgn="auto" hangingPunct="1">
              <a:spcAft>
                <a:spcPts val="0"/>
              </a:spcAft>
              <a:buFont typeface="Arial" pitchFamily="34" charset="0"/>
              <a:buChar char="•"/>
              <a:defRPr/>
            </a:pPr>
            <a:r>
              <a:rPr lang="en-US" dirty="0" smtClean="0">
                <a:solidFill>
                  <a:schemeClr val="bg1">
                    <a:lumMod val="65000"/>
                  </a:schemeClr>
                </a:solidFill>
              </a:rPr>
              <a:t>Balloon </a:t>
            </a:r>
            <a:r>
              <a:rPr lang="en-US" dirty="0" err="1" smtClean="0">
                <a:solidFill>
                  <a:schemeClr val="bg1">
                    <a:lumMod val="65000"/>
                  </a:schemeClr>
                </a:solidFill>
              </a:rPr>
              <a:t>tamponade</a:t>
            </a:r>
            <a:endParaRPr lang="en-US" dirty="0" smtClean="0">
              <a:solidFill>
                <a:schemeClr val="bg1">
                  <a:lumMod val="65000"/>
                </a:schemeClr>
              </a:solidFill>
            </a:endParaRPr>
          </a:p>
          <a:p>
            <a:pPr lvl="1" eaLnBrk="1" fontAlgn="auto" hangingPunct="1">
              <a:spcAft>
                <a:spcPts val="0"/>
              </a:spcAft>
              <a:buFont typeface="Arial" pitchFamily="34" charset="0"/>
              <a:buChar char="–"/>
              <a:defRPr/>
            </a:pPr>
            <a:r>
              <a:rPr lang="en-US" dirty="0" smtClean="0">
                <a:solidFill>
                  <a:schemeClr val="bg1">
                    <a:lumMod val="65000"/>
                  </a:schemeClr>
                </a:solidFill>
              </a:rPr>
              <a:t>Linton &gt; SBT</a:t>
            </a:r>
          </a:p>
          <a:p>
            <a:pPr eaLnBrk="1" fontAlgn="auto" hangingPunct="1">
              <a:spcAft>
                <a:spcPts val="0"/>
              </a:spcAft>
              <a:buFont typeface="Arial" pitchFamily="34" charset="0"/>
              <a:buChar char="•"/>
              <a:defRPr/>
            </a:pPr>
            <a:r>
              <a:rPr lang="en-US" dirty="0" smtClean="0">
                <a:solidFill>
                  <a:schemeClr val="tx1"/>
                </a:solidFill>
              </a:rPr>
              <a:t>Endoscopic therapies</a:t>
            </a:r>
          </a:p>
          <a:p>
            <a:pPr eaLnBrk="1" fontAlgn="auto" hangingPunct="1">
              <a:spcAft>
                <a:spcPts val="0"/>
              </a:spcAft>
              <a:buFont typeface="Arial" pitchFamily="34" charset="0"/>
              <a:buChar char="•"/>
              <a:defRPr/>
            </a:pPr>
            <a:r>
              <a:rPr lang="en-US" dirty="0" smtClean="0">
                <a:solidFill>
                  <a:schemeClr val="tx1"/>
                </a:solidFill>
              </a:rPr>
              <a:t>Interventional radiology</a:t>
            </a:r>
          </a:p>
          <a:p>
            <a:pPr lvl="1" eaLnBrk="1" fontAlgn="auto" hangingPunct="1">
              <a:spcAft>
                <a:spcPts val="0"/>
              </a:spcAft>
              <a:buFont typeface="Arial" pitchFamily="34" charset="0"/>
              <a:buChar char="–"/>
              <a:defRPr/>
            </a:pPr>
            <a:r>
              <a:rPr lang="en-US" dirty="0" smtClean="0">
                <a:solidFill>
                  <a:schemeClr val="tx1"/>
                </a:solidFill>
              </a:rPr>
              <a:t>TIPS</a:t>
            </a:r>
          </a:p>
          <a:p>
            <a:pPr lvl="1" eaLnBrk="1" fontAlgn="auto" hangingPunct="1">
              <a:spcAft>
                <a:spcPts val="0"/>
              </a:spcAft>
              <a:buFont typeface="Arial" pitchFamily="34" charset="0"/>
              <a:buChar char="–"/>
              <a:defRPr/>
            </a:pPr>
            <a:r>
              <a:rPr lang="en-US" dirty="0" smtClean="0">
                <a:solidFill>
                  <a:schemeClr val="tx1"/>
                </a:solidFill>
              </a:rPr>
              <a:t>BRTO</a:t>
            </a:r>
          </a:p>
          <a:p>
            <a:pPr lvl="1" eaLnBrk="1" fontAlgn="auto" hangingPunct="1">
              <a:spcAft>
                <a:spcPts val="0"/>
              </a:spcAft>
              <a:buFont typeface="Arial" pitchFamily="34" charset="0"/>
              <a:buChar char="–"/>
              <a:defRPr/>
            </a:pPr>
            <a:r>
              <a:rPr lang="en-US" dirty="0" smtClean="0">
                <a:solidFill>
                  <a:schemeClr val="tx1"/>
                </a:solidFill>
              </a:rPr>
              <a:t>PTVE</a:t>
            </a:r>
          </a:p>
          <a:p>
            <a:pPr lvl="1" eaLnBrk="1" fontAlgn="auto" hangingPunct="1">
              <a:spcAft>
                <a:spcPts val="0"/>
              </a:spcAft>
              <a:buFont typeface="Arial" pitchFamily="34" charset="0"/>
              <a:buChar char="–"/>
              <a:defRPr/>
            </a:pPr>
            <a:r>
              <a:rPr lang="en-US" dirty="0" err="1" smtClean="0">
                <a:solidFill>
                  <a:schemeClr val="tx1"/>
                </a:solidFill>
              </a:rPr>
              <a:t>Splenic</a:t>
            </a:r>
            <a:r>
              <a:rPr lang="en-US" dirty="0" smtClean="0">
                <a:solidFill>
                  <a:schemeClr val="tx1"/>
                </a:solidFill>
              </a:rPr>
              <a:t> artery </a:t>
            </a:r>
            <a:r>
              <a:rPr lang="en-US" dirty="0" err="1" smtClean="0">
                <a:solidFill>
                  <a:schemeClr val="tx1"/>
                </a:solidFill>
              </a:rPr>
              <a:t>embolization</a:t>
            </a:r>
            <a:endParaRPr lang="en-US" dirty="0" smtClean="0">
              <a:solidFill>
                <a:schemeClr val="tx1"/>
              </a:solidFill>
            </a:endParaRPr>
          </a:p>
          <a:p>
            <a:pPr eaLnBrk="1" fontAlgn="auto" hangingPunct="1">
              <a:spcAft>
                <a:spcPts val="0"/>
              </a:spcAft>
              <a:buFont typeface="Arial" pitchFamily="34" charset="0"/>
              <a:buChar char="•"/>
              <a:defRPr/>
            </a:pPr>
            <a:r>
              <a:rPr lang="en-US" dirty="0" smtClean="0">
                <a:solidFill>
                  <a:schemeClr val="tx1"/>
                </a:solidFill>
              </a:rPr>
              <a:t>Surgery</a:t>
            </a:r>
          </a:p>
        </p:txBody>
      </p:sp>
      <p:pic>
        <p:nvPicPr>
          <p:cNvPr id="123908"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C00000"/>
                </a:solidFill>
              </a:rPr>
              <a:t>GV : </a:t>
            </a:r>
            <a:r>
              <a:rPr lang="en-US" dirty="0" err="1" smtClean="0">
                <a:solidFill>
                  <a:srgbClr val="C00000"/>
                </a:solidFill>
              </a:rPr>
              <a:t>Cyanoacrylate</a:t>
            </a:r>
            <a:r>
              <a:rPr lang="en-US" dirty="0" smtClean="0">
                <a:solidFill>
                  <a:srgbClr val="C00000"/>
                </a:solidFill>
              </a:rPr>
              <a:t> Injection in Acute GOV1 Bleed</a:t>
            </a:r>
            <a:endParaRPr lang="en-US" dirty="0">
              <a:solidFill>
                <a:srgbClr val="C00000"/>
              </a:solidFill>
            </a:endParaRPr>
          </a:p>
        </p:txBody>
      </p:sp>
      <p:pic>
        <p:nvPicPr>
          <p:cNvPr id="124931" name="Picture 11" descr="C:\Users\ILBS\Documents\29.6.08\29.6.08\My Document Data\Slides\Variceal bleed-Pictures\Figure 5A-CARDIA VARIX - SPURT-GLUE_0014 copy.tif"/>
          <p:cNvPicPr>
            <a:picLocks noChangeArrowheads="1"/>
          </p:cNvPicPr>
          <p:nvPr/>
        </p:nvPicPr>
        <p:blipFill>
          <a:blip r:embed="rId3" cstate="print"/>
          <a:srcRect/>
          <a:stretch>
            <a:fillRect/>
          </a:stretch>
        </p:blipFill>
        <p:spPr bwMode="auto">
          <a:xfrm>
            <a:off x="76200" y="1295400"/>
            <a:ext cx="2743200" cy="2743200"/>
          </a:xfrm>
          <a:prstGeom prst="rect">
            <a:avLst/>
          </a:prstGeom>
          <a:noFill/>
          <a:ln w="9525">
            <a:noFill/>
            <a:miter lim="800000"/>
            <a:headEnd/>
            <a:tailEnd/>
          </a:ln>
        </p:spPr>
      </p:pic>
      <p:pic>
        <p:nvPicPr>
          <p:cNvPr id="124932" name="Picture 12" descr="C:\Users\ILBS\Documents\29.6.08\29.6.08\My Document Data\Slides\Variceal bleed-Pictures\Figure 5B-CARDIA VARIX - SPURT-GLUE_0001 copy.tif"/>
          <p:cNvPicPr>
            <a:picLocks noChangeArrowheads="1"/>
          </p:cNvPicPr>
          <p:nvPr/>
        </p:nvPicPr>
        <p:blipFill>
          <a:blip r:embed="rId4" cstate="print"/>
          <a:srcRect/>
          <a:stretch>
            <a:fillRect/>
          </a:stretch>
        </p:blipFill>
        <p:spPr bwMode="auto">
          <a:xfrm>
            <a:off x="6400800" y="4114800"/>
            <a:ext cx="2743200" cy="2743200"/>
          </a:xfrm>
          <a:prstGeom prst="rect">
            <a:avLst/>
          </a:prstGeom>
          <a:noFill/>
          <a:ln w="9525">
            <a:noFill/>
            <a:miter lim="800000"/>
            <a:headEnd/>
            <a:tailEnd/>
          </a:ln>
        </p:spPr>
      </p:pic>
      <p:pic>
        <p:nvPicPr>
          <p:cNvPr id="124933" name="Picture 13" descr="C:\Users\ILBS\Documents\29.6.08\29.6.08\My Document Data\Slides\Variceal bleed-Pictures\Figure 5C-CARDIA VARIX - SPURT-GLUE_0004 copy.tif"/>
          <p:cNvPicPr>
            <a:picLocks noChangeArrowheads="1"/>
          </p:cNvPicPr>
          <p:nvPr/>
        </p:nvPicPr>
        <p:blipFill>
          <a:blip r:embed="rId5" cstate="print"/>
          <a:srcRect l="3175"/>
          <a:stretch>
            <a:fillRect/>
          </a:stretch>
        </p:blipFill>
        <p:spPr bwMode="auto">
          <a:xfrm>
            <a:off x="3124200" y="2743200"/>
            <a:ext cx="2743200" cy="2743200"/>
          </a:xfrm>
          <a:prstGeom prst="rect">
            <a:avLst/>
          </a:prstGeom>
          <a:noFill/>
          <a:ln w="9525">
            <a:noFill/>
            <a:miter lim="800000"/>
            <a:headEnd/>
            <a:tailEnd/>
          </a:ln>
        </p:spPr>
      </p:pic>
      <p:pic>
        <p:nvPicPr>
          <p:cNvPr id="124934" name="Picture 5" descr="http://www.ilbs.in/contact/images/logo-ilbs19.jpg"/>
          <p:cNvPicPr>
            <a:picLocks noChangeAspect="1" noChangeArrowheads="1"/>
          </p:cNvPicPr>
          <p:nvPr/>
        </p:nvPicPr>
        <p:blipFill>
          <a:blip r:embed="rId6" r:link="rId7" cstate="print"/>
          <a:srcRect/>
          <a:stretch>
            <a:fillRect/>
          </a:stretch>
        </p:blipFill>
        <p:spPr bwMode="auto">
          <a:xfrm>
            <a:off x="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
          <p:cNvSpPr txBox="1">
            <a:spLocks noChangeArrowheads="1"/>
          </p:cNvSpPr>
          <p:nvPr/>
        </p:nvSpPr>
        <p:spPr bwMode="auto">
          <a:xfrm>
            <a:off x="1600200" y="228600"/>
            <a:ext cx="5410200" cy="954088"/>
          </a:xfrm>
          <a:prstGeom prst="rect">
            <a:avLst/>
          </a:prstGeom>
          <a:noFill/>
          <a:ln w="9525">
            <a:noFill/>
            <a:miter lim="800000"/>
            <a:headEnd/>
            <a:tailEnd/>
          </a:ln>
        </p:spPr>
        <p:txBody>
          <a:bodyPr>
            <a:spAutoFit/>
          </a:bodyPr>
          <a:lstStyle/>
          <a:p>
            <a:pPr algn="ctr"/>
            <a:r>
              <a:rPr lang="en-US" sz="2800" b="1" dirty="0">
                <a:solidFill>
                  <a:srgbClr val="C00000"/>
                </a:solidFill>
              </a:rPr>
              <a:t>Acute </a:t>
            </a:r>
            <a:r>
              <a:rPr lang="en-US" sz="2800" b="1" dirty="0" err="1">
                <a:solidFill>
                  <a:srgbClr val="C00000"/>
                </a:solidFill>
              </a:rPr>
              <a:t>Variceal</a:t>
            </a:r>
            <a:r>
              <a:rPr lang="en-US" sz="2800" b="1" dirty="0">
                <a:solidFill>
                  <a:srgbClr val="C00000"/>
                </a:solidFill>
              </a:rPr>
              <a:t> Bleed  (AVB)</a:t>
            </a:r>
          </a:p>
          <a:p>
            <a:pPr algn="ctr"/>
            <a:r>
              <a:rPr lang="en-US" sz="2800" b="1" dirty="0">
                <a:solidFill>
                  <a:srgbClr val="C00000"/>
                </a:solidFill>
              </a:rPr>
              <a:t>ILBS Data </a:t>
            </a:r>
          </a:p>
        </p:txBody>
      </p:sp>
      <p:pic>
        <p:nvPicPr>
          <p:cNvPr id="1028" name="Picture 16" descr="http://www.ilbs.in/contact/images/logo-ilbs19.jpg"/>
          <p:cNvPicPr>
            <a:picLocks noChangeAspect="1" noChangeArrowheads="1"/>
          </p:cNvPicPr>
          <p:nvPr/>
        </p:nvPicPr>
        <p:blipFill>
          <a:blip r:embed="rId3" r:link="rId4" cstate="print"/>
          <a:srcRect/>
          <a:stretch>
            <a:fillRect/>
          </a:stretch>
        </p:blipFill>
        <p:spPr bwMode="auto">
          <a:xfrm>
            <a:off x="8534400" y="6308725"/>
            <a:ext cx="609600" cy="533400"/>
          </a:xfrm>
          <a:prstGeom prst="rect">
            <a:avLst/>
          </a:prstGeom>
          <a:noFill/>
          <a:ln w="9525">
            <a:noFill/>
            <a:miter lim="800000"/>
            <a:headEnd/>
            <a:tailEnd/>
          </a:ln>
        </p:spPr>
      </p:pic>
      <p:pic>
        <p:nvPicPr>
          <p:cNvPr id="3" name="Picture 4"/>
          <p:cNvPicPr>
            <a:picLocks noChangeAspect="1" noChangeArrowheads="1"/>
          </p:cNvPicPr>
          <p:nvPr/>
        </p:nvPicPr>
        <p:blipFill>
          <a:blip r:embed="rId5" cstate="print"/>
          <a:srcRect/>
          <a:stretch>
            <a:fillRect/>
          </a:stretch>
        </p:blipFill>
        <p:spPr bwMode="auto">
          <a:xfrm>
            <a:off x="1219200" y="1752599"/>
            <a:ext cx="6808542" cy="4698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dirty="0" smtClean="0">
                <a:solidFill>
                  <a:srgbClr val="C00000"/>
                </a:solidFill>
              </a:rPr>
              <a:t>Glue for Acute GV Bleed</a:t>
            </a:r>
          </a:p>
        </p:txBody>
      </p:sp>
      <p:sp>
        <p:nvSpPr>
          <p:cNvPr id="125955" name="Content Placeholder 2"/>
          <p:cNvSpPr>
            <a:spLocks noGrp="1"/>
          </p:cNvSpPr>
          <p:nvPr>
            <p:ph idx="1"/>
          </p:nvPr>
        </p:nvSpPr>
        <p:spPr/>
        <p:txBody>
          <a:bodyPr/>
          <a:lstStyle/>
          <a:p>
            <a:r>
              <a:rPr lang="en-US" sz="2400" smtClean="0"/>
              <a:t>Studies				20,     n = 931</a:t>
            </a:r>
          </a:p>
          <a:p>
            <a:pPr lvl="1"/>
            <a:r>
              <a:rPr lang="en-US" sz="2000" smtClean="0"/>
              <a:t>Retrospective			11</a:t>
            </a:r>
          </a:p>
          <a:p>
            <a:pPr lvl="1"/>
            <a:r>
              <a:rPr lang="en-US" sz="2000" smtClean="0"/>
              <a:t>Prospective		  	6 </a:t>
            </a:r>
          </a:p>
          <a:p>
            <a:pPr lvl="1"/>
            <a:r>
              <a:rPr lang="en-US" sz="2000" smtClean="0"/>
              <a:t>RCT			  	3</a:t>
            </a:r>
          </a:p>
          <a:p>
            <a:endParaRPr lang="en-US" sz="2400" smtClean="0"/>
          </a:p>
          <a:p>
            <a:r>
              <a:rPr lang="en-US" sz="2400" smtClean="0"/>
              <a:t>Mean Follow up (mo)		23 	(6-60)</a:t>
            </a:r>
          </a:p>
          <a:p>
            <a:r>
              <a:rPr lang="en-US" sz="2400" smtClean="0"/>
              <a:t>Hemostasis rate			93%*	(71-100)</a:t>
            </a:r>
          </a:p>
          <a:p>
            <a:r>
              <a:rPr lang="en-US" sz="2400" smtClean="0"/>
              <a:t>Rebleeding rate			26%	(7-58)</a:t>
            </a:r>
          </a:p>
          <a:p>
            <a:r>
              <a:rPr lang="en-US" sz="2400" smtClean="0"/>
              <a:t>Mortality rate			31%	(4-83)</a:t>
            </a:r>
            <a:endParaRPr lang="en-US" sz="3200" smtClean="0"/>
          </a:p>
          <a:p>
            <a:endParaRPr lang="en-US" smtClean="0"/>
          </a:p>
          <a:p>
            <a:endParaRPr lang="en-US" smtClean="0"/>
          </a:p>
        </p:txBody>
      </p:sp>
      <p:sp>
        <p:nvSpPr>
          <p:cNvPr id="125956" name="TextBox 3"/>
          <p:cNvSpPr txBox="1">
            <a:spLocks noChangeArrowheads="1"/>
          </p:cNvSpPr>
          <p:nvPr/>
        </p:nvSpPr>
        <p:spPr bwMode="auto">
          <a:xfrm>
            <a:off x="3962400" y="6248400"/>
            <a:ext cx="4572000" cy="307975"/>
          </a:xfrm>
          <a:prstGeom prst="rect">
            <a:avLst/>
          </a:prstGeom>
          <a:noFill/>
          <a:ln w="9525">
            <a:noFill/>
            <a:miter lim="800000"/>
            <a:headEnd/>
            <a:tailEnd/>
          </a:ln>
        </p:spPr>
        <p:txBody>
          <a:bodyPr>
            <a:spAutoFit/>
          </a:bodyPr>
          <a:lstStyle/>
          <a:p>
            <a:r>
              <a:rPr lang="en-US" sz="1400">
                <a:latin typeface="Calibri" pitchFamily="34" charset="0"/>
              </a:rPr>
              <a:t>Kind et al 2000, *Belletrutti et al. Cand J Gastro 2008 </a:t>
            </a:r>
          </a:p>
        </p:txBody>
      </p:sp>
      <p:pic>
        <p:nvPicPr>
          <p:cNvPr id="125957"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0"/>
            <a:ext cx="8229600" cy="1143000"/>
          </a:xfrm>
        </p:spPr>
        <p:txBody>
          <a:bodyPr/>
          <a:lstStyle/>
          <a:p>
            <a:pPr eaLnBrk="1" hangingPunct="1"/>
            <a:r>
              <a:rPr lang="en-US" dirty="0" smtClean="0">
                <a:solidFill>
                  <a:srgbClr val="C00000"/>
                </a:solidFill>
              </a:rPr>
              <a:t>TIPS in GV Bleed</a:t>
            </a:r>
          </a:p>
        </p:txBody>
      </p:sp>
      <p:graphicFrame>
        <p:nvGraphicFramePr>
          <p:cNvPr id="5" name="Table 4"/>
          <p:cNvGraphicFramePr>
            <a:graphicFrameLocks noGrp="1"/>
          </p:cNvGraphicFramePr>
          <p:nvPr/>
        </p:nvGraphicFramePr>
        <p:xfrm>
          <a:off x="1676400" y="990600"/>
          <a:ext cx="7086600" cy="4190999"/>
        </p:xfrm>
        <a:graphic>
          <a:graphicData uri="http://schemas.openxmlformats.org/drawingml/2006/table">
            <a:tbl>
              <a:tblPr firstRow="1" bandRow="1">
                <a:tableStyleId>{5C22544A-7EE6-4342-B048-85BDC9FD1C3A}</a:tableStyleId>
              </a:tblPr>
              <a:tblGrid>
                <a:gridCol w="3543300"/>
                <a:gridCol w="3543300"/>
              </a:tblGrid>
              <a:tr h="463685">
                <a:tc>
                  <a:txBody>
                    <a:bodyPr/>
                    <a:lstStyle/>
                    <a:p>
                      <a:r>
                        <a:rPr lang="en-US" sz="2400" b="1" dirty="0" smtClean="0">
                          <a:solidFill>
                            <a:schemeClr val="bg1"/>
                          </a:solidFill>
                        </a:rPr>
                        <a:t>Studies</a:t>
                      </a:r>
                      <a:endParaRPr lang="en-US" sz="2400" b="1" dirty="0">
                        <a:solidFill>
                          <a:schemeClr val="bg1"/>
                        </a:solidFill>
                      </a:endParaRPr>
                    </a:p>
                  </a:txBody>
                  <a:tcPr>
                    <a:solidFill>
                      <a:srgbClr val="002060"/>
                    </a:solidFill>
                  </a:tcPr>
                </a:tc>
                <a:tc>
                  <a:txBody>
                    <a:bodyPr/>
                    <a:lstStyle/>
                    <a:p>
                      <a:pPr algn="ctr"/>
                      <a:r>
                        <a:rPr lang="en-US" sz="2400" b="1" dirty="0" smtClean="0">
                          <a:solidFill>
                            <a:schemeClr val="bg1"/>
                          </a:solidFill>
                        </a:rPr>
                        <a:t>8</a:t>
                      </a:r>
                      <a:endParaRPr lang="en-US" sz="2400" b="1" dirty="0">
                        <a:solidFill>
                          <a:schemeClr val="bg1"/>
                        </a:solidFill>
                      </a:endParaRPr>
                    </a:p>
                  </a:txBody>
                  <a:tcPr>
                    <a:solidFill>
                      <a:srgbClr val="002060"/>
                    </a:solidFill>
                  </a:tcPr>
                </a:tc>
              </a:tr>
              <a:tr h="463685">
                <a:tc>
                  <a:txBody>
                    <a:bodyPr/>
                    <a:lstStyle/>
                    <a:p>
                      <a:r>
                        <a:rPr lang="en-US" sz="2400" b="1" dirty="0" smtClean="0"/>
                        <a:t>RCT</a:t>
                      </a:r>
                      <a:endParaRPr lang="en-US" sz="2400" b="1" dirty="0"/>
                    </a:p>
                  </a:txBody>
                  <a:tcPr/>
                </a:tc>
                <a:tc>
                  <a:txBody>
                    <a:bodyPr/>
                    <a:lstStyle/>
                    <a:p>
                      <a:pPr algn="ctr"/>
                      <a:r>
                        <a:rPr lang="en-US" sz="2400" b="1" dirty="0" smtClean="0"/>
                        <a:t>None</a:t>
                      </a:r>
                      <a:endParaRPr lang="en-US" sz="2400" b="1" dirty="0"/>
                    </a:p>
                  </a:txBody>
                  <a:tcPr/>
                </a:tc>
              </a:tr>
              <a:tr h="481519">
                <a:tc>
                  <a:txBody>
                    <a:bodyPr/>
                    <a:lstStyle/>
                    <a:p>
                      <a:r>
                        <a:rPr lang="en-US" sz="2400" b="1" dirty="0" smtClean="0"/>
                        <a:t>Sample</a:t>
                      </a:r>
                      <a:r>
                        <a:rPr lang="en-US" sz="2400" b="1" baseline="0" dirty="0" smtClean="0"/>
                        <a:t> size &gt; 30</a:t>
                      </a:r>
                      <a:endParaRPr lang="en-US" sz="2400" b="1" dirty="0"/>
                    </a:p>
                  </a:txBody>
                  <a:tcPr/>
                </a:tc>
                <a:tc>
                  <a:txBody>
                    <a:bodyPr/>
                    <a:lstStyle/>
                    <a:p>
                      <a:pPr algn="ctr"/>
                      <a:r>
                        <a:rPr lang="en-US" sz="2400" b="1" dirty="0" smtClean="0"/>
                        <a:t>  4</a:t>
                      </a:r>
                      <a:endParaRPr lang="en-US" sz="2400" b="1" dirty="0"/>
                    </a:p>
                  </a:txBody>
                  <a:tcPr/>
                </a:tc>
              </a:tr>
              <a:tr h="463685">
                <a:tc>
                  <a:txBody>
                    <a:bodyPr/>
                    <a:lstStyle/>
                    <a:p>
                      <a:r>
                        <a:rPr lang="en-US" sz="2400" b="1" dirty="0" smtClean="0"/>
                        <a:t>Patients</a:t>
                      </a:r>
                      <a:endParaRPr lang="en-US" sz="2400" b="1" dirty="0"/>
                    </a:p>
                  </a:txBody>
                  <a:tcPr/>
                </a:tc>
                <a:tc>
                  <a:txBody>
                    <a:bodyPr/>
                    <a:lstStyle/>
                    <a:p>
                      <a:pPr algn="ctr"/>
                      <a:r>
                        <a:rPr lang="en-US" sz="2400" b="1" dirty="0" smtClean="0"/>
                        <a:t>  269</a:t>
                      </a:r>
                      <a:endParaRPr lang="en-US" sz="2400" b="1" dirty="0"/>
                    </a:p>
                  </a:txBody>
                  <a:tcPr/>
                </a:tc>
              </a:tr>
              <a:tr h="463685">
                <a:tc>
                  <a:txBody>
                    <a:bodyPr/>
                    <a:lstStyle/>
                    <a:p>
                      <a:r>
                        <a:rPr lang="en-US" sz="2400" b="1" dirty="0" smtClean="0"/>
                        <a:t>Rescue TIPS for GV Bleed</a:t>
                      </a:r>
                      <a:endParaRPr lang="en-US" sz="2400" b="1" dirty="0"/>
                    </a:p>
                  </a:txBody>
                  <a:tcPr/>
                </a:tc>
                <a:tc>
                  <a:txBody>
                    <a:bodyPr/>
                    <a:lstStyle/>
                    <a:p>
                      <a:pPr algn="ctr"/>
                      <a:r>
                        <a:rPr lang="en-US" sz="2400" b="1" dirty="0" smtClean="0"/>
                        <a:t>  80%</a:t>
                      </a:r>
                      <a:endParaRPr lang="en-US" sz="2400" b="1" dirty="0"/>
                    </a:p>
                  </a:txBody>
                  <a:tcPr/>
                </a:tc>
              </a:tr>
              <a:tr h="463685">
                <a:tc>
                  <a:txBody>
                    <a:bodyPr/>
                    <a:lstStyle/>
                    <a:p>
                      <a:r>
                        <a:rPr lang="en-US" sz="2400" b="1" dirty="0" err="1" smtClean="0"/>
                        <a:t>Hemostasis</a:t>
                      </a:r>
                      <a:endParaRPr lang="en-US" sz="2400" b="1" dirty="0"/>
                    </a:p>
                  </a:txBody>
                  <a:tcPr/>
                </a:tc>
                <a:tc>
                  <a:txBody>
                    <a:bodyPr/>
                    <a:lstStyle/>
                    <a:p>
                      <a:pPr algn="ctr"/>
                      <a:r>
                        <a:rPr lang="en-US" sz="2400" b="1" dirty="0" smtClean="0"/>
                        <a:t> &gt;90%</a:t>
                      </a:r>
                      <a:endParaRPr lang="en-US" sz="2400" b="1" dirty="0"/>
                    </a:p>
                  </a:txBody>
                  <a:tcPr/>
                </a:tc>
              </a:tr>
              <a:tr h="463685">
                <a:tc>
                  <a:txBody>
                    <a:bodyPr/>
                    <a:lstStyle/>
                    <a:p>
                      <a:r>
                        <a:rPr lang="en-US" sz="2400" b="1" dirty="0" err="1" smtClean="0"/>
                        <a:t>Rebleed</a:t>
                      </a:r>
                      <a:endParaRPr lang="en-US" sz="2400" b="1" dirty="0"/>
                    </a:p>
                  </a:txBody>
                  <a:tcPr/>
                </a:tc>
                <a:tc>
                  <a:txBody>
                    <a:bodyPr/>
                    <a:lstStyle/>
                    <a:p>
                      <a:pPr algn="ctr"/>
                      <a:r>
                        <a:rPr lang="en-US" sz="2400" b="1" dirty="0" smtClean="0"/>
                        <a:t>16-41%</a:t>
                      </a:r>
                      <a:endParaRPr lang="en-US" sz="2400" b="1" dirty="0"/>
                    </a:p>
                  </a:txBody>
                  <a:tcPr/>
                </a:tc>
              </a:tr>
              <a:tr h="463685">
                <a:tc>
                  <a:txBody>
                    <a:bodyPr/>
                    <a:lstStyle/>
                    <a:p>
                      <a:r>
                        <a:rPr lang="en-US" sz="2400" b="1" dirty="0" smtClean="0"/>
                        <a:t>Mortality (1 year)*</a:t>
                      </a:r>
                      <a:endParaRPr lang="en-US" sz="2400" b="1" dirty="0"/>
                    </a:p>
                  </a:txBody>
                  <a:tcPr/>
                </a:tc>
                <a:tc>
                  <a:txBody>
                    <a:bodyPr/>
                    <a:lstStyle/>
                    <a:p>
                      <a:pPr algn="ctr"/>
                      <a:r>
                        <a:rPr lang="en-US" sz="2400" b="1" dirty="0" smtClean="0"/>
                        <a:t>21-60%</a:t>
                      </a:r>
                      <a:endParaRPr lang="en-US" sz="2400" b="1" dirty="0"/>
                    </a:p>
                  </a:txBody>
                  <a:tcPr/>
                </a:tc>
              </a:tr>
              <a:tr h="463685">
                <a:tc>
                  <a:txBody>
                    <a:bodyPr/>
                    <a:lstStyle/>
                    <a:p>
                      <a:r>
                        <a:rPr lang="en-US" sz="2400" b="1" dirty="0" smtClean="0"/>
                        <a:t>Follow-up</a:t>
                      </a:r>
                      <a:endParaRPr lang="en-US" sz="2400" b="1" dirty="0"/>
                    </a:p>
                  </a:txBody>
                  <a:tcPr/>
                </a:tc>
                <a:tc>
                  <a:txBody>
                    <a:bodyPr/>
                    <a:lstStyle/>
                    <a:p>
                      <a:pPr algn="ctr"/>
                      <a:r>
                        <a:rPr lang="en-US" sz="2400" b="1" dirty="0" smtClean="0"/>
                        <a:t>11 (7-37)</a:t>
                      </a:r>
                      <a:endParaRPr lang="en-US" sz="2400" b="1" dirty="0"/>
                    </a:p>
                  </a:txBody>
                  <a:tcPr/>
                </a:tc>
              </a:tr>
            </a:tbl>
          </a:graphicData>
        </a:graphic>
      </p:graphicFrame>
      <p:sp>
        <p:nvSpPr>
          <p:cNvPr id="127011" name="TextBox 3"/>
          <p:cNvSpPr txBox="1">
            <a:spLocks noChangeArrowheads="1"/>
          </p:cNvSpPr>
          <p:nvPr/>
        </p:nvSpPr>
        <p:spPr bwMode="auto">
          <a:xfrm>
            <a:off x="1676400" y="5867400"/>
            <a:ext cx="6172200" cy="892175"/>
          </a:xfrm>
          <a:prstGeom prst="rect">
            <a:avLst/>
          </a:prstGeom>
          <a:noFill/>
          <a:ln w="9525">
            <a:noFill/>
            <a:miter lim="800000"/>
            <a:headEnd/>
            <a:tailEnd/>
          </a:ln>
        </p:spPr>
        <p:txBody>
          <a:bodyPr>
            <a:spAutoFit/>
          </a:bodyPr>
          <a:lstStyle/>
          <a:p>
            <a:r>
              <a:rPr lang="en-US">
                <a:solidFill>
                  <a:srgbClr val="000000"/>
                </a:solidFill>
                <a:latin typeface="Calibri" pitchFamily="34" charset="0"/>
              </a:rPr>
              <a:t>*Survival benefit with TIPS only if HVPG &gt; 12 mm Hg</a:t>
            </a:r>
          </a:p>
          <a:p>
            <a:r>
              <a:rPr lang="en-US">
                <a:solidFill>
                  <a:srgbClr val="000000"/>
                </a:solidFill>
                <a:latin typeface="Calibri" pitchFamily="34" charset="0"/>
              </a:rPr>
              <a:t>                                                       </a:t>
            </a:r>
          </a:p>
          <a:p>
            <a:r>
              <a:rPr lang="en-US" sz="1600">
                <a:solidFill>
                  <a:srgbClr val="000000"/>
                </a:solidFill>
                <a:latin typeface="Calibri" pitchFamily="34" charset="0"/>
              </a:rPr>
              <a:t>Baranage Hepatology 1999, Sanyal  2003, Tripathi et al. Gut 2002 </a:t>
            </a:r>
          </a:p>
        </p:txBody>
      </p:sp>
      <p:sp>
        <p:nvSpPr>
          <p:cNvPr id="127012" name="TextBox 5"/>
          <p:cNvSpPr txBox="1">
            <a:spLocks noChangeArrowheads="1"/>
          </p:cNvSpPr>
          <p:nvPr/>
        </p:nvSpPr>
        <p:spPr bwMode="auto">
          <a:xfrm>
            <a:off x="2133600" y="5410200"/>
            <a:ext cx="5943600" cy="400050"/>
          </a:xfrm>
          <a:prstGeom prst="rect">
            <a:avLst/>
          </a:prstGeom>
          <a:solidFill>
            <a:srgbClr val="FFC000"/>
          </a:solidFill>
          <a:ln w="9525">
            <a:noFill/>
            <a:miter lim="800000"/>
            <a:headEnd/>
            <a:tailEnd/>
          </a:ln>
        </p:spPr>
        <p:txBody>
          <a:bodyPr>
            <a:spAutoFit/>
          </a:bodyPr>
          <a:lstStyle/>
          <a:p>
            <a:r>
              <a:rPr lang="en-US" sz="2000">
                <a:solidFill>
                  <a:srgbClr val="000000"/>
                </a:solidFill>
              </a:rPr>
              <a:t>Policy : All acute GV bleed, Gluefailure go to TIPS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304800" y="381000"/>
            <a:ext cx="8610600" cy="1143000"/>
          </a:xfrm>
        </p:spPr>
        <p:txBody>
          <a:bodyPr>
            <a:normAutofit fontScale="90000"/>
          </a:bodyPr>
          <a:lstStyle/>
          <a:p>
            <a:pPr eaLnBrk="1" hangingPunct="1"/>
            <a:r>
              <a:rPr lang="en-US" sz="4000" b="1" dirty="0" smtClean="0">
                <a:solidFill>
                  <a:srgbClr val="C00000"/>
                </a:solidFill>
              </a:rPr>
              <a:t>Glue  vs.  TIPS for Gastric </a:t>
            </a:r>
            <a:r>
              <a:rPr lang="en-US" sz="4000" b="1" dirty="0" err="1" smtClean="0">
                <a:solidFill>
                  <a:srgbClr val="C00000"/>
                </a:solidFill>
              </a:rPr>
              <a:t>Variceal</a:t>
            </a:r>
            <a:r>
              <a:rPr lang="en-US" sz="4000" b="1" dirty="0" smtClean="0">
                <a:solidFill>
                  <a:srgbClr val="C00000"/>
                </a:solidFill>
              </a:rPr>
              <a:t> Bleeding</a:t>
            </a:r>
            <a:r>
              <a:rPr lang="en-US" b="1" dirty="0" smtClean="0"/>
              <a:t/>
            </a:r>
            <a:br>
              <a:rPr lang="en-US" b="1" dirty="0" smtClean="0"/>
            </a:br>
            <a:r>
              <a:rPr lang="en-US" sz="2000" dirty="0" err="1" smtClean="0">
                <a:solidFill>
                  <a:schemeClr val="tx1"/>
                </a:solidFill>
              </a:rPr>
              <a:t>Procaccini</a:t>
            </a:r>
            <a:r>
              <a:rPr lang="en-US" sz="2000" dirty="0" smtClean="0">
                <a:solidFill>
                  <a:schemeClr val="tx1"/>
                </a:solidFill>
              </a:rPr>
              <a:t> et al ,G I </a:t>
            </a:r>
            <a:r>
              <a:rPr lang="en-US" sz="2000" dirty="0" err="1" smtClean="0">
                <a:solidFill>
                  <a:schemeClr val="tx1"/>
                </a:solidFill>
              </a:rPr>
              <a:t>Endosc</a:t>
            </a:r>
            <a:r>
              <a:rPr lang="en-US" sz="2000" dirty="0" smtClean="0">
                <a:solidFill>
                  <a:schemeClr val="tx1"/>
                </a:solidFill>
              </a:rPr>
              <a:t> 2009</a:t>
            </a:r>
            <a:br>
              <a:rPr lang="en-US" sz="2000" dirty="0" smtClean="0">
                <a:solidFill>
                  <a:schemeClr val="tx1"/>
                </a:solidFill>
              </a:rPr>
            </a:br>
            <a:endParaRPr lang="en-US" dirty="0" smtClean="0">
              <a:solidFill>
                <a:schemeClr val="tx1"/>
              </a:solidFill>
            </a:endParaRPr>
          </a:p>
        </p:txBody>
      </p:sp>
      <p:sp>
        <p:nvSpPr>
          <p:cNvPr id="128003" name="Content Placeholder 2"/>
          <p:cNvSpPr>
            <a:spLocks noGrp="1"/>
          </p:cNvSpPr>
          <p:nvPr>
            <p:ph idx="1"/>
          </p:nvPr>
        </p:nvSpPr>
        <p:spPr>
          <a:xfrm>
            <a:off x="533400" y="1570038"/>
            <a:ext cx="8229600" cy="5287962"/>
          </a:xfrm>
        </p:spPr>
        <p:txBody>
          <a:bodyPr/>
          <a:lstStyle/>
          <a:p>
            <a:pPr eaLnBrk="1" hangingPunct="1">
              <a:lnSpc>
                <a:spcPct val="150000"/>
              </a:lnSpc>
            </a:pPr>
            <a:r>
              <a:rPr lang="en-US" smtClean="0"/>
              <a:t>Retrospective study : 		n=105</a:t>
            </a:r>
          </a:p>
          <a:p>
            <a:pPr eaLnBrk="1" hangingPunct="1">
              <a:lnSpc>
                <a:spcPct val="150000"/>
              </a:lnSpc>
            </a:pPr>
            <a:r>
              <a:rPr lang="en-US" smtClean="0"/>
              <a:t>Rebleeding 	       		same at 72 h, 3 mo, 1 yr </a:t>
            </a:r>
          </a:p>
          <a:p>
            <a:pPr eaLnBrk="1" hangingPunct="1">
              <a:lnSpc>
                <a:spcPct val="150000"/>
              </a:lnSpc>
            </a:pPr>
            <a:r>
              <a:rPr lang="en-US" smtClean="0"/>
              <a:t>Survival        	      		same at 1 yr</a:t>
            </a:r>
          </a:p>
          <a:p>
            <a:pPr eaLnBrk="1" hangingPunct="1">
              <a:lnSpc>
                <a:spcPct val="150000"/>
              </a:lnSpc>
            </a:pPr>
            <a:r>
              <a:rPr lang="en-US" smtClean="0"/>
              <a:t>Morbidity, rehospitalization :   41%  vs. 1.6% , P &lt;.001</a:t>
            </a:r>
          </a:p>
          <a:p>
            <a:pPr eaLnBrk="1" hangingPunct="1"/>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0"/>
            <a:ext cx="8229600" cy="1143000"/>
          </a:xfrm>
        </p:spPr>
        <p:txBody>
          <a:bodyPr/>
          <a:lstStyle/>
          <a:p>
            <a:pPr eaLnBrk="1" hangingPunct="1"/>
            <a:r>
              <a:rPr lang="en-US" dirty="0" smtClean="0">
                <a:solidFill>
                  <a:srgbClr val="C00000"/>
                </a:solidFill>
              </a:rPr>
              <a:t>GV : Interventional Radiology</a:t>
            </a:r>
          </a:p>
        </p:txBody>
      </p:sp>
      <p:pic>
        <p:nvPicPr>
          <p:cNvPr id="129027" name="Picture 2"/>
          <p:cNvPicPr>
            <a:picLocks noChangeAspect="1" noChangeArrowheads="1"/>
          </p:cNvPicPr>
          <p:nvPr/>
        </p:nvPicPr>
        <p:blipFill>
          <a:blip r:embed="rId3" cstate="print"/>
          <a:srcRect/>
          <a:stretch>
            <a:fillRect/>
          </a:stretch>
        </p:blipFill>
        <p:spPr bwMode="auto">
          <a:xfrm>
            <a:off x="228600" y="1981200"/>
            <a:ext cx="8534400" cy="4210050"/>
          </a:xfrm>
          <a:prstGeom prst="rect">
            <a:avLst/>
          </a:prstGeom>
          <a:noFill/>
          <a:ln w="9525">
            <a:noFill/>
            <a:miter lim="800000"/>
            <a:headEnd/>
            <a:tailEnd/>
          </a:ln>
        </p:spPr>
      </p:pic>
      <p:sp>
        <p:nvSpPr>
          <p:cNvPr id="129028" name="TextBox 3"/>
          <p:cNvSpPr txBox="1">
            <a:spLocks noChangeArrowheads="1"/>
          </p:cNvSpPr>
          <p:nvPr/>
        </p:nvSpPr>
        <p:spPr bwMode="auto">
          <a:xfrm>
            <a:off x="1600200" y="6248400"/>
            <a:ext cx="2286000" cy="584200"/>
          </a:xfrm>
          <a:prstGeom prst="rect">
            <a:avLst/>
          </a:prstGeom>
          <a:noFill/>
          <a:ln w="9525">
            <a:noFill/>
            <a:miter lim="800000"/>
            <a:headEnd/>
            <a:tailEnd/>
          </a:ln>
        </p:spPr>
        <p:txBody>
          <a:bodyPr>
            <a:spAutoFit/>
          </a:bodyPr>
          <a:lstStyle/>
          <a:p>
            <a:r>
              <a:rPr lang="es-ES" sz="1600">
                <a:solidFill>
                  <a:srgbClr val="000000"/>
                </a:solidFill>
                <a:latin typeface="Calibri" pitchFamily="34" charset="0"/>
              </a:rPr>
              <a:t>Hirota 1999</a:t>
            </a:r>
            <a:endParaRPr lang="en-US" sz="1600">
              <a:solidFill>
                <a:srgbClr val="000000"/>
              </a:solidFill>
              <a:latin typeface="Calibri" pitchFamily="34" charset="0"/>
            </a:endParaRPr>
          </a:p>
          <a:p>
            <a:r>
              <a:rPr lang="en-US" sz="1600">
                <a:solidFill>
                  <a:srgbClr val="000000"/>
                </a:solidFill>
                <a:latin typeface="Calibri" pitchFamily="34" charset="0"/>
              </a:rPr>
              <a:t>Ninoi et al AJR 2004</a:t>
            </a:r>
          </a:p>
        </p:txBody>
      </p:sp>
      <p:sp>
        <p:nvSpPr>
          <p:cNvPr id="129029" name="TextBox 4"/>
          <p:cNvSpPr txBox="1">
            <a:spLocks noChangeArrowheads="1"/>
          </p:cNvSpPr>
          <p:nvPr/>
        </p:nvSpPr>
        <p:spPr bwMode="auto">
          <a:xfrm>
            <a:off x="304800" y="1143000"/>
            <a:ext cx="3886200" cy="708025"/>
          </a:xfrm>
          <a:prstGeom prst="rect">
            <a:avLst/>
          </a:prstGeom>
          <a:noFill/>
          <a:ln w="9525">
            <a:noFill/>
            <a:miter lim="800000"/>
            <a:headEnd/>
            <a:tailEnd/>
          </a:ln>
        </p:spPr>
        <p:txBody>
          <a:bodyPr>
            <a:spAutoFit/>
          </a:bodyPr>
          <a:lstStyle/>
          <a:p>
            <a:r>
              <a:rPr lang="en-US" sz="2000" b="1">
                <a:solidFill>
                  <a:srgbClr val="000000"/>
                </a:solidFill>
                <a:latin typeface="Calibri" pitchFamily="34" charset="0"/>
              </a:rPr>
              <a:t>Balloon Retrograde Transvenous Obliteration (BRTO) </a:t>
            </a:r>
          </a:p>
        </p:txBody>
      </p:sp>
      <p:sp>
        <p:nvSpPr>
          <p:cNvPr id="129030" name="TextBox 5"/>
          <p:cNvSpPr txBox="1">
            <a:spLocks noChangeArrowheads="1"/>
          </p:cNvSpPr>
          <p:nvPr/>
        </p:nvSpPr>
        <p:spPr bwMode="auto">
          <a:xfrm>
            <a:off x="5029200" y="990600"/>
            <a:ext cx="3505200" cy="1016000"/>
          </a:xfrm>
          <a:prstGeom prst="rect">
            <a:avLst/>
          </a:prstGeom>
          <a:noFill/>
          <a:ln w="9525">
            <a:noFill/>
            <a:miter lim="800000"/>
            <a:headEnd/>
            <a:tailEnd/>
          </a:ln>
        </p:spPr>
        <p:txBody>
          <a:bodyPr>
            <a:spAutoFit/>
          </a:bodyPr>
          <a:lstStyle/>
          <a:p>
            <a:r>
              <a:rPr lang="en-US" sz="2000" b="1">
                <a:solidFill>
                  <a:srgbClr val="000000"/>
                </a:solidFill>
                <a:latin typeface="Calibri" pitchFamily="34" charset="0"/>
              </a:rPr>
              <a:t>Transcatheter Sclerotherapy / Percutaneous Transvenous Variceal Embolization (PTVE)</a:t>
            </a:r>
          </a:p>
        </p:txBody>
      </p:sp>
      <p:sp>
        <p:nvSpPr>
          <p:cNvPr id="129031" name="Rectangle 6"/>
          <p:cNvSpPr>
            <a:spLocks noChangeArrowheads="1"/>
          </p:cNvSpPr>
          <p:nvPr/>
        </p:nvSpPr>
        <p:spPr bwMode="auto">
          <a:xfrm>
            <a:off x="5029200" y="6519863"/>
            <a:ext cx="3341688" cy="338137"/>
          </a:xfrm>
          <a:prstGeom prst="rect">
            <a:avLst/>
          </a:prstGeom>
          <a:noFill/>
          <a:ln w="9525">
            <a:noFill/>
            <a:miter lim="800000"/>
            <a:headEnd/>
            <a:tailEnd/>
          </a:ln>
        </p:spPr>
        <p:txBody>
          <a:bodyPr wrap="none">
            <a:spAutoFit/>
          </a:bodyPr>
          <a:lstStyle/>
          <a:p>
            <a:r>
              <a:rPr lang="en-US" sz="1600">
                <a:solidFill>
                  <a:srgbClr val="000000"/>
                </a:solidFill>
                <a:latin typeface="Calibri" pitchFamily="34" charset="0"/>
              </a:rPr>
              <a:t>Zhang  et al.J Clin Gastroenterol. 2009</a:t>
            </a:r>
          </a:p>
        </p:txBody>
      </p:sp>
      <p:sp>
        <p:nvSpPr>
          <p:cNvPr id="8" name="Oval 7"/>
          <p:cNvSpPr/>
          <p:nvPr/>
        </p:nvSpPr>
        <p:spPr>
          <a:xfrm>
            <a:off x="2438400" y="3810000"/>
            <a:ext cx="1524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9033" name="TextBox 8"/>
          <p:cNvSpPr txBox="1">
            <a:spLocks noChangeArrowheads="1"/>
          </p:cNvSpPr>
          <p:nvPr/>
        </p:nvSpPr>
        <p:spPr bwMode="auto">
          <a:xfrm>
            <a:off x="4724400" y="6019800"/>
            <a:ext cx="4038600" cy="338138"/>
          </a:xfrm>
          <a:prstGeom prst="rect">
            <a:avLst/>
          </a:prstGeom>
          <a:noFill/>
          <a:ln w="9525">
            <a:noFill/>
            <a:miter lim="800000"/>
            <a:headEnd/>
            <a:tailEnd/>
          </a:ln>
        </p:spPr>
        <p:txBody>
          <a:bodyPr>
            <a:spAutoFit/>
          </a:bodyPr>
          <a:lstStyle/>
          <a:p>
            <a:r>
              <a:rPr lang="en-US" sz="1600">
                <a:solidFill>
                  <a:srgbClr val="000000"/>
                </a:solidFill>
                <a:latin typeface="Calibri" pitchFamily="34" charset="0"/>
              </a:rPr>
              <a:t>EOI – Ethonalamine Oleate with Iopamidol</a:t>
            </a:r>
          </a:p>
        </p:txBody>
      </p:sp>
      <p:sp>
        <p:nvSpPr>
          <p:cNvPr id="129034" name="TextBox 9"/>
          <p:cNvSpPr txBox="1">
            <a:spLocks noChangeArrowheads="1"/>
          </p:cNvSpPr>
          <p:nvPr/>
        </p:nvSpPr>
        <p:spPr bwMode="auto">
          <a:xfrm>
            <a:off x="2819400" y="2133600"/>
            <a:ext cx="1371600" cy="369888"/>
          </a:xfrm>
          <a:prstGeom prst="rect">
            <a:avLst/>
          </a:prstGeom>
          <a:noFill/>
          <a:ln w="9525">
            <a:solidFill>
              <a:srgbClr val="FF0000"/>
            </a:solidFill>
            <a:miter lim="800000"/>
            <a:headEnd/>
            <a:tailEnd/>
          </a:ln>
        </p:spPr>
        <p:txBody>
          <a:bodyPr>
            <a:spAutoFit/>
          </a:bodyPr>
          <a:lstStyle/>
          <a:p>
            <a:endParaRPr lang="en-US">
              <a:solidFill>
                <a:srgbClr val="000000"/>
              </a:solidFill>
              <a:latin typeface="Calibri" pitchFamily="34" charset="0"/>
            </a:endParaRPr>
          </a:p>
        </p:txBody>
      </p:sp>
      <p:sp>
        <p:nvSpPr>
          <p:cNvPr id="13" name="Up Arrow 12"/>
          <p:cNvSpPr/>
          <p:nvPr/>
        </p:nvSpPr>
        <p:spPr>
          <a:xfrm>
            <a:off x="1981200" y="5562600"/>
            <a:ext cx="46038" cy="1524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Up Arrow 13"/>
          <p:cNvSpPr/>
          <p:nvPr/>
        </p:nvSpPr>
        <p:spPr>
          <a:xfrm>
            <a:off x="1981200" y="5029200"/>
            <a:ext cx="46038" cy="1524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Curved Down Arrow 14"/>
          <p:cNvSpPr/>
          <p:nvPr/>
        </p:nvSpPr>
        <p:spPr>
          <a:xfrm>
            <a:off x="5105400" y="2971800"/>
            <a:ext cx="304800" cy="228600"/>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ight Arrow 15"/>
          <p:cNvSpPr/>
          <p:nvPr/>
        </p:nvSpPr>
        <p:spPr>
          <a:xfrm>
            <a:off x="6172200" y="4724400"/>
            <a:ext cx="22860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Up Arrow 16"/>
          <p:cNvSpPr/>
          <p:nvPr/>
        </p:nvSpPr>
        <p:spPr>
          <a:xfrm>
            <a:off x="7010400" y="4267200"/>
            <a:ext cx="46038" cy="1524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9040" name="TextBox 17"/>
          <p:cNvSpPr txBox="1">
            <a:spLocks noChangeArrowheads="1"/>
          </p:cNvSpPr>
          <p:nvPr/>
        </p:nvSpPr>
        <p:spPr bwMode="auto">
          <a:xfrm>
            <a:off x="7162800" y="2590800"/>
            <a:ext cx="1371600" cy="369888"/>
          </a:xfrm>
          <a:prstGeom prst="rect">
            <a:avLst/>
          </a:prstGeom>
          <a:noFill/>
          <a:ln w="9525">
            <a:solidFill>
              <a:srgbClr val="FF0000"/>
            </a:solidFill>
            <a:miter lim="800000"/>
            <a:headEnd/>
            <a:tailEnd/>
          </a:ln>
        </p:spPr>
        <p:txBody>
          <a:bodyPr>
            <a:spAutoFit/>
          </a:bodyPr>
          <a:lstStyle/>
          <a:p>
            <a:endParaRPr lang="en-US">
              <a:solidFill>
                <a:srgbClr val="000000"/>
              </a:solidFill>
              <a:latin typeface="Calibri" pitchFamily="34" charset="0"/>
            </a:endParaRPr>
          </a:p>
        </p:txBody>
      </p:sp>
      <p:pic>
        <p:nvPicPr>
          <p:cNvPr id="129041"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0"/>
            <a:ext cx="8229600" cy="1143000"/>
          </a:xfrm>
        </p:spPr>
        <p:txBody>
          <a:bodyPr/>
          <a:lstStyle/>
          <a:p>
            <a:r>
              <a:rPr lang="en-US" dirty="0" smtClean="0">
                <a:solidFill>
                  <a:srgbClr val="C00000"/>
                </a:solidFill>
              </a:rPr>
              <a:t>Large GOV1 </a:t>
            </a:r>
          </a:p>
        </p:txBody>
      </p:sp>
      <p:pic>
        <p:nvPicPr>
          <p:cNvPr id="130051" name="Picture 2"/>
          <p:cNvPicPr>
            <a:picLocks noChangeAspect="1" noChangeArrowheads="1"/>
          </p:cNvPicPr>
          <p:nvPr/>
        </p:nvPicPr>
        <p:blipFill>
          <a:blip r:embed="rId3" cstate="print"/>
          <a:srcRect/>
          <a:stretch>
            <a:fillRect/>
          </a:stretch>
        </p:blipFill>
        <p:spPr bwMode="auto">
          <a:xfrm>
            <a:off x="1447800" y="1219200"/>
            <a:ext cx="6248400" cy="2743200"/>
          </a:xfrm>
          <a:prstGeom prst="rect">
            <a:avLst/>
          </a:prstGeom>
          <a:noFill/>
          <a:ln w="9525">
            <a:noFill/>
            <a:miter lim="800000"/>
            <a:headEnd/>
            <a:tailEnd/>
          </a:ln>
        </p:spPr>
      </p:pic>
      <p:pic>
        <p:nvPicPr>
          <p:cNvPr id="130052" name="Picture 3"/>
          <p:cNvPicPr>
            <a:picLocks noChangeAspect="1" noChangeArrowheads="1"/>
          </p:cNvPicPr>
          <p:nvPr/>
        </p:nvPicPr>
        <p:blipFill>
          <a:blip r:embed="rId4" cstate="print"/>
          <a:srcRect/>
          <a:stretch>
            <a:fillRect/>
          </a:stretch>
        </p:blipFill>
        <p:spPr bwMode="auto">
          <a:xfrm>
            <a:off x="1371600" y="3962400"/>
            <a:ext cx="6324600" cy="2895600"/>
          </a:xfrm>
          <a:prstGeom prst="rect">
            <a:avLst/>
          </a:prstGeom>
          <a:noFill/>
          <a:ln w="9525">
            <a:noFill/>
            <a:miter lim="800000"/>
            <a:headEnd/>
            <a:tailEnd/>
          </a:ln>
        </p:spPr>
      </p:pic>
      <p:sp>
        <p:nvSpPr>
          <p:cNvPr id="130053" name="TextBox 5"/>
          <p:cNvSpPr txBox="1">
            <a:spLocks noChangeArrowheads="1"/>
          </p:cNvSpPr>
          <p:nvPr/>
        </p:nvSpPr>
        <p:spPr bwMode="auto">
          <a:xfrm>
            <a:off x="7696200" y="6400800"/>
            <a:ext cx="1447800" cy="276225"/>
          </a:xfrm>
          <a:prstGeom prst="rect">
            <a:avLst/>
          </a:prstGeom>
          <a:noFill/>
          <a:ln w="9525">
            <a:noFill/>
            <a:miter lim="800000"/>
            <a:headEnd/>
            <a:tailEnd/>
          </a:ln>
        </p:spPr>
        <p:txBody>
          <a:bodyPr>
            <a:spAutoFit/>
          </a:bodyPr>
          <a:lstStyle/>
          <a:p>
            <a:r>
              <a:rPr lang="en-US" sz="1200">
                <a:latin typeface="Calibri" pitchFamily="34" charset="0"/>
              </a:rPr>
              <a:t>Lee and Kim 2009</a:t>
            </a:r>
          </a:p>
        </p:txBody>
      </p:sp>
      <p:sp>
        <p:nvSpPr>
          <p:cNvPr id="9" name="Rectangle 8"/>
          <p:cNvSpPr/>
          <p:nvPr/>
        </p:nvSpPr>
        <p:spPr>
          <a:xfrm>
            <a:off x="4191000" y="44958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G R Shunt</a:t>
            </a:r>
          </a:p>
        </p:txBody>
      </p:sp>
      <p:sp>
        <p:nvSpPr>
          <p:cNvPr id="10" name="Rectangle 9"/>
          <p:cNvSpPr/>
          <p:nvPr/>
        </p:nvSpPr>
        <p:spPr>
          <a:xfrm>
            <a:off x="7772400" y="13716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2 months</a:t>
            </a:r>
          </a:p>
        </p:txBody>
      </p:sp>
      <p:cxnSp>
        <p:nvCxnSpPr>
          <p:cNvPr id="14" name="Straight Arrow Connector 13"/>
          <p:cNvCxnSpPr/>
          <p:nvPr/>
        </p:nvCxnSpPr>
        <p:spPr>
          <a:xfrm rot="10800000" flipV="1">
            <a:off x="3352800" y="4800600"/>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05400" y="4953000"/>
            <a:ext cx="1219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0058" name="Picture 5" descr="http://www.ilbs.in/contact/images/logo-ilbs19.jpg"/>
          <p:cNvPicPr>
            <a:picLocks noChangeAspect="1" noChangeArrowheads="1"/>
          </p:cNvPicPr>
          <p:nvPr/>
        </p:nvPicPr>
        <p:blipFill>
          <a:blip r:embed="rId5" r:link="rId6" cstate="print"/>
          <a:srcRect/>
          <a:stretch>
            <a:fillRect/>
          </a:stretch>
        </p:blipFill>
        <p:spPr bwMode="auto">
          <a:xfrm>
            <a:off x="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mtClean="0"/>
              <a:t>IGV1 :  6 months After PTVE</a:t>
            </a:r>
          </a:p>
        </p:txBody>
      </p:sp>
      <p:pic>
        <p:nvPicPr>
          <p:cNvPr id="131075" name="Picture 2"/>
          <p:cNvPicPr>
            <a:picLocks noChangeAspect="1" noChangeArrowheads="1"/>
          </p:cNvPicPr>
          <p:nvPr/>
        </p:nvPicPr>
        <p:blipFill>
          <a:blip r:embed="rId3" cstate="print"/>
          <a:srcRect/>
          <a:stretch>
            <a:fillRect/>
          </a:stretch>
        </p:blipFill>
        <p:spPr bwMode="auto">
          <a:xfrm>
            <a:off x="0" y="1219200"/>
            <a:ext cx="3429000" cy="3013075"/>
          </a:xfrm>
          <a:prstGeom prst="rect">
            <a:avLst/>
          </a:prstGeom>
          <a:noFill/>
          <a:ln w="9525">
            <a:noFill/>
            <a:miter lim="800000"/>
            <a:headEnd/>
            <a:tailEnd/>
          </a:ln>
        </p:spPr>
      </p:pic>
      <p:pic>
        <p:nvPicPr>
          <p:cNvPr id="131076" name="Picture 5" descr="00000057"/>
          <p:cNvPicPr>
            <a:picLocks noChangeAspect="1" noChangeArrowheads="1"/>
          </p:cNvPicPr>
          <p:nvPr/>
        </p:nvPicPr>
        <p:blipFill>
          <a:blip r:embed="rId4" cstate="print"/>
          <a:srcRect/>
          <a:stretch>
            <a:fillRect/>
          </a:stretch>
        </p:blipFill>
        <p:spPr bwMode="auto">
          <a:xfrm>
            <a:off x="2841625" y="2408238"/>
            <a:ext cx="3429000" cy="2971800"/>
          </a:xfrm>
          <a:prstGeom prst="rect">
            <a:avLst/>
          </a:prstGeom>
          <a:noFill/>
          <a:ln w="9525">
            <a:noFill/>
            <a:miter lim="800000"/>
            <a:headEnd/>
            <a:tailEnd/>
          </a:ln>
        </p:spPr>
      </p:pic>
      <p:pic>
        <p:nvPicPr>
          <p:cNvPr id="131077" name="Picture 6"/>
          <p:cNvPicPr>
            <a:picLocks noChangeAspect="1" noChangeArrowheads="1"/>
          </p:cNvPicPr>
          <p:nvPr/>
        </p:nvPicPr>
        <p:blipFill>
          <a:blip r:embed="rId5" cstate="print"/>
          <a:srcRect/>
          <a:stretch>
            <a:fillRect/>
          </a:stretch>
        </p:blipFill>
        <p:spPr bwMode="auto">
          <a:xfrm>
            <a:off x="5715000" y="3675063"/>
            <a:ext cx="3429000" cy="3182937"/>
          </a:xfrm>
          <a:prstGeom prst="rect">
            <a:avLst/>
          </a:prstGeom>
          <a:noFill/>
          <a:ln w="9525">
            <a:noFill/>
            <a:miter lim="800000"/>
            <a:headEnd/>
            <a:tailEnd/>
          </a:ln>
        </p:spPr>
      </p:pic>
      <p:pic>
        <p:nvPicPr>
          <p:cNvPr id="131078" name="Picture 5" descr="http://www.ilbs.in/contact/images/logo-ilbs19.jpg"/>
          <p:cNvPicPr>
            <a:picLocks noChangeAspect="1" noChangeArrowheads="1"/>
          </p:cNvPicPr>
          <p:nvPr/>
        </p:nvPicPr>
        <p:blipFill>
          <a:blip r:embed="rId6" r:link="rId7"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4"/>
          <p:cNvSpPr txBox="1">
            <a:spLocks noChangeArrowheads="1"/>
          </p:cNvSpPr>
          <p:nvPr/>
        </p:nvSpPr>
        <p:spPr bwMode="auto">
          <a:xfrm>
            <a:off x="3124200" y="152400"/>
            <a:ext cx="1828800" cy="381000"/>
          </a:xfrm>
          <a:prstGeom prst="rect">
            <a:avLst/>
          </a:prstGeom>
          <a:solidFill>
            <a:srgbClr val="FFC000"/>
          </a:solidFill>
          <a:ln w="9525">
            <a:solidFill>
              <a:srgbClr val="000000"/>
            </a:solidFill>
            <a:miter lim="800000"/>
            <a:headEnd/>
            <a:tailEnd/>
          </a:ln>
        </p:spPr>
        <p:txBody>
          <a:bodyPr/>
          <a:lstStyle/>
          <a:p>
            <a:r>
              <a:rPr lang="en-US" altLang="ja-JP" sz="2100" b="1">
                <a:solidFill>
                  <a:srgbClr val="000000"/>
                </a:solidFill>
                <a:latin typeface="Calibri" pitchFamily="34" charset="0"/>
                <a:ea typeface="MS Mincho" pitchFamily="49" charset="-128"/>
              </a:rPr>
              <a:t>Gastric Varix </a:t>
            </a:r>
            <a:endParaRPr lang="en-US" sz="3600">
              <a:solidFill>
                <a:srgbClr val="000000"/>
              </a:solidFill>
              <a:latin typeface="Calibri" pitchFamily="34" charset="0"/>
              <a:ea typeface="MS Mincho" pitchFamily="49" charset="-128"/>
            </a:endParaRPr>
          </a:p>
        </p:txBody>
      </p:sp>
      <p:sp>
        <p:nvSpPr>
          <p:cNvPr id="136195" name="Text Box 8"/>
          <p:cNvSpPr txBox="1">
            <a:spLocks noChangeArrowheads="1"/>
          </p:cNvSpPr>
          <p:nvPr/>
        </p:nvSpPr>
        <p:spPr bwMode="auto">
          <a:xfrm>
            <a:off x="3352800" y="1143000"/>
            <a:ext cx="1219200" cy="381000"/>
          </a:xfrm>
          <a:prstGeom prst="rect">
            <a:avLst/>
          </a:prstGeom>
          <a:solidFill>
            <a:srgbClr val="FF9999"/>
          </a:solidFill>
          <a:ln w="9525">
            <a:solidFill>
              <a:srgbClr val="000000"/>
            </a:solidFill>
            <a:miter lim="800000"/>
            <a:headEnd/>
            <a:tailEnd/>
          </a:ln>
        </p:spPr>
        <p:txBody>
          <a:bodyPr/>
          <a:lstStyle/>
          <a:p>
            <a:r>
              <a:rPr lang="en-US" altLang="ja-JP" sz="1400" b="1">
                <a:solidFill>
                  <a:srgbClr val="000000"/>
                </a:solidFill>
                <a:latin typeface="Calibri" pitchFamily="34" charset="0"/>
                <a:ea typeface="MS Mincho" pitchFamily="49" charset="-128"/>
              </a:rPr>
              <a:t>Acute Bleed</a:t>
            </a:r>
            <a:endParaRPr lang="en-US">
              <a:solidFill>
                <a:srgbClr val="000000"/>
              </a:solidFill>
              <a:latin typeface="Calibri" pitchFamily="34" charset="0"/>
              <a:ea typeface="MS Mincho" pitchFamily="49" charset="-128"/>
            </a:endParaRPr>
          </a:p>
        </p:txBody>
      </p:sp>
      <p:sp>
        <p:nvSpPr>
          <p:cNvPr id="136196" name="Text Box 9"/>
          <p:cNvSpPr txBox="1">
            <a:spLocks noChangeArrowheads="1"/>
          </p:cNvSpPr>
          <p:nvPr/>
        </p:nvSpPr>
        <p:spPr bwMode="auto">
          <a:xfrm>
            <a:off x="4191000" y="1676400"/>
            <a:ext cx="2867025" cy="227013"/>
          </a:xfrm>
          <a:prstGeom prst="rect">
            <a:avLst/>
          </a:prstGeom>
          <a:noFill/>
          <a:ln w="9525">
            <a:noFill/>
            <a:miter lim="800000"/>
            <a:headEnd/>
            <a:tailEnd/>
          </a:ln>
        </p:spPr>
        <p:txBody>
          <a:bodyPr/>
          <a:lstStyle/>
          <a:p>
            <a:pPr algn="ctr"/>
            <a:r>
              <a:rPr lang="en-US" altLang="ja-JP" sz="1400">
                <a:solidFill>
                  <a:srgbClr val="000000"/>
                </a:solidFill>
                <a:latin typeface="Calibri" pitchFamily="34" charset="0"/>
                <a:ea typeface="MS Mincho" pitchFamily="49" charset="-128"/>
              </a:rPr>
              <a:t>Resuscitation + Vasoactive drugs</a:t>
            </a:r>
            <a:endParaRPr lang="en-US">
              <a:solidFill>
                <a:srgbClr val="000000"/>
              </a:solidFill>
              <a:latin typeface="Calibri" pitchFamily="34" charset="0"/>
              <a:ea typeface="MS Mincho" pitchFamily="49" charset="-128"/>
            </a:endParaRPr>
          </a:p>
        </p:txBody>
      </p:sp>
      <p:sp>
        <p:nvSpPr>
          <p:cNvPr id="136197" name="Rectangle 12"/>
          <p:cNvSpPr>
            <a:spLocks noChangeArrowheads="1"/>
          </p:cNvSpPr>
          <p:nvPr/>
        </p:nvSpPr>
        <p:spPr bwMode="auto">
          <a:xfrm>
            <a:off x="457200" y="2667000"/>
            <a:ext cx="3429000" cy="457200"/>
          </a:xfrm>
          <a:prstGeom prst="rect">
            <a:avLst/>
          </a:prstGeom>
          <a:noFill/>
          <a:ln w="9525">
            <a:noFill/>
            <a:miter lim="800000"/>
            <a:headEnd/>
            <a:tailEnd/>
          </a:ln>
        </p:spPr>
        <p:txBody>
          <a:bodyPr lIns="54864" tIns="27432" rIns="54864" bIns="27432"/>
          <a:lstStyle/>
          <a:p>
            <a:pPr algn="ctr"/>
            <a:r>
              <a:rPr lang="en-US" altLang="ja-JP" sz="1400" b="1">
                <a:solidFill>
                  <a:srgbClr val="000000"/>
                </a:solidFill>
                <a:latin typeface="Calibri" pitchFamily="34" charset="0"/>
                <a:ea typeface="MS Mincho" pitchFamily="49" charset="-128"/>
              </a:rPr>
              <a:t>Tissue Adhesives </a:t>
            </a:r>
          </a:p>
          <a:p>
            <a:pPr algn="ctr"/>
            <a:r>
              <a:rPr lang="en-US" altLang="ja-JP" sz="1400">
                <a:solidFill>
                  <a:srgbClr val="000000"/>
                </a:solidFill>
                <a:latin typeface="Calibri" pitchFamily="34" charset="0"/>
                <a:ea typeface="MS Mincho" pitchFamily="49" charset="-128"/>
              </a:rPr>
              <a:t>(2nd Line: Band Ligation, Thrombin, GVS)</a:t>
            </a:r>
            <a:endParaRPr lang="en-US">
              <a:solidFill>
                <a:srgbClr val="000000"/>
              </a:solidFill>
              <a:latin typeface="Calibri" pitchFamily="34" charset="0"/>
              <a:ea typeface="MS Mincho" pitchFamily="49" charset="-128"/>
            </a:endParaRPr>
          </a:p>
        </p:txBody>
      </p:sp>
      <p:sp>
        <p:nvSpPr>
          <p:cNvPr id="136198" name="Rectangle 13"/>
          <p:cNvSpPr>
            <a:spLocks noChangeArrowheads="1"/>
          </p:cNvSpPr>
          <p:nvPr/>
        </p:nvSpPr>
        <p:spPr bwMode="auto">
          <a:xfrm>
            <a:off x="4941888" y="2667000"/>
            <a:ext cx="4202112" cy="942975"/>
          </a:xfrm>
          <a:prstGeom prst="rect">
            <a:avLst/>
          </a:prstGeom>
          <a:noFill/>
          <a:ln w="9525">
            <a:noFill/>
            <a:miter lim="800000"/>
            <a:headEnd/>
            <a:tailEnd/>
          </a:ln>
        </p:spPr>
        <p:txBody>
          <a:bodyPr lIns="54864" tIns="27432" rIns="54864" bIns="27432"/>
          <a:lstStyle/>
          <a:p>
            <a:r>
              <a:rPr lang="en-US" altLang="ja-JP" sz="1400" b="1">
                <a:solidFill>
                  <a:srgbClr val="000000"/>
                </a:solidFill>
                <a:latin typeface="Calibri" pitchFamily="34" charset="0"/>
                <a:ea typeface="MS Mincho" pitchFamily="49" charset="-128"/>
              </a:rPr>
              <a:t>Treat  esophageal varix, </a:t>
            </a:r>
          </a:p>
          <a:p>
            <a:r>
              <a:rPr lang="en-US" altLang="ja-JP" sz="1400">
                <a:solidFill>
                  <a:srgbClr val="000000"/>
                </a:solidFill>
                <a:latin typeface="Calibri" pitchFamily="34" charset="0"/>
                <a:ea typeface="MS Mincho" pitchFamily="49" charset="-128"/>
              </a:rPr>
              <a:t>Glue – if bleed continues </a:t>
            </a:r>
            <a:endParaRPr lang="en-US">
              <a:solidFill>
                <a:srgbClr val="000000"/>
              </a:solidFill>
              <a:latin typeface="Calibri" pitchFamily="34" charset="0"/>
              <a:ea typeface="MS Mincho" pitchFamily="49" charset="-128"/>
            </a:endParaRPr>
          </a:p>
        </p:txBody>
      </p:sp>
      <p:sp>
        <p:nvSpPr>
          <p:cNvPr id="136199" name="Rectangle 14"/>
          <p:cNvSpPr>
            <a:spLocks noChangeArrowheads="1"/>
          </p:cNvSpPr>
          <p:nvPr/>
        </p:nvSpPr>
        <p:spPr bwMode="auto">
          <a:xfrm>
            <a:off x="1219200" y="2133600"/>
            <a:ext cx="1301750" cy="381000"/>
          </a:xfrm>
          <a:prstGeom prst="rect">
            <a:avLst/>
          </a:prstGeom>
          <a:solidFill>
            <a:srgbClr val="FFC000"/>
          </a:solidFill>
          <a:ln w="9525">
            <a:solidFill>
              <a:schemeClr val="tx1"/>
            </a:solidFill>
            <a:miter lim="800000"/>
            <a:headEnd/>
            <a:tailEnd/>
          </a:ln>
        </p:spPr>
        <p:txBody>
          <a:bodyPr lIns="54864" tIns="27432" rIns="54864" bIns="27432"/>
          <a:lstStyle/>
          <a:p>
            <a:r>
              <a:rPr lang="en-US" altLang="ja-JP" sz="1400" b="1">
                <a:solidFill>
                  <a:srgbClr val="000000"/>
                </a:solidFill>
                <a:latin typeface="Calibri" pitchFamily="34" charset="0"/>
                <a:ea typeface="MS Mincho" pitchFamily="49" charset="-128"/>
              </a:rPr>
              <a:t>GOV2, IGV1</a:t>
            </a:r>
            <a:endParaRPr lang="en-US">
              <a:solidFill>
                <a:srgbClr val="000000"/>
              </a:solidFill>
              <a:latin typeface="Calibri" pitchFamily="34" charset="0"/>
              <a:ea typeface="MS Mincho" pitchFamily="49" charset="-128"/>
            </a:endParaRPr>
          </a:p>
        </p:txBody>
      </p:sp>
      <p:sp>
        <p:nvSpPr>
          <p:cNvPr id="136200" name="Rectangle 15"/>
          <p:cNvSpPr>
            <a:spLocks noChangeArrowheads="1"/>
          </p:cNvSpPr>
          <p:nvPr/>
        </p:nvSpPr>
        <p:spPr bwMode="auto">
          <a:xfrm>
            <a:off x="5791200" y="2133600"/>
            <a:ext cx="838200" cy="304800"/>
          </a:xfrm>
          <a:prstGeom prst="rect">
            <a:avLst/>
          </a:prstGeom>
          <a:solidFill>
            <a:srgbClr val="FFC000"/>
          </a:solidFill>
          <a:ln w="9525">
            <a:solidFill>
              <a:schemeClr val="tx1"/>
            </a:solidFill>
            <a:miter lim="800000"/>
            <a:headEnd/>
            <a:tailEnd/>
          </a:ln>
        </p:spPr>
        <p:txBody>
          <a:bodyPr lIns="54864" tIns="27432" rIns="54864" bIns="27432"/>
          <a:lstStyle/>
          <a:p>
            <a:r>
              <a:rPr lang="en-US" altLang="ja-JP" sz="1400" b="1">
                <a:solidFill>
                  <a:srgbClr val="000000"/>
                </a:solidFill>
                <a:latin typeface="Calibri" pitchFamily="34" charset="0"/>
                <a:ea typeface="MS Mincho" pitchFamily="49" charset="-128"/>
              </a:rPr>
              <a:t>GOV1</a:t>
            </a:r>
            <a:endParaRPr lang="en-US">
              <a:solidFill>
                <a:srgbClr val="000000"/>
              </a:solidFill>
              <a:latin typeface="Calibri" pitchFamily="34" charset="0"/>
              <a:ea typeface="MS Mincho" pitchFamily="49" charset="-128"/>
            </a:endParaRPr>
          </a:p>
        </p:txBody>
      </p:sp>
      <p:sp>
        <p:nvSpPr>
          <p:cNvPr id="136201" name="Rectangle 17"/>
          <p:cNvSpPr>
            <a:spLocks noChangeArrowheads="1"/>
          </p:cNvSpPr>
          <p:nvPr/>
        </p:nvSpPr>
        <p:spPr bwMode="auto">
          <a:xfrm>
            <a:off x="4495800" y="1981200"/>
            <a:ext cx="762000" cy="228600"/>
          </a:xfrm>
          <a:prstGeom prst="rect">
            <a:avLst/>
          </a:prstGeom>
          <a:noFill/>
          <a:ln w="9525">
            <a:noFill/>
            <a:miter lim="800000"/>
            <a:headEnd/>
            <a:tailEnd/>
          </a:ln>
        </p:spPr>
        <p:txBody>
          <a:bodyPr lIns="54864" tIns="27432" rIns="54864" bIns="27432"/>
          <a:lstStyle/>
          <a:p>
            <a:endParaRPr lang="en-US">
              <a:solidFill>
                <a:srgbClr val="000000"/>
              </a:solidFill>
              <a:latin typeface="Calibri" pitchFamily="34" charset="0"/>
            </a:endParaRPr>
          </a:p>
        </p:txBody>
      </p:sp>
      <p:sp>
        <p:nvSpPr>
          <p:cNvPr id="136202" name="Line 18"/>
          <p:cNvSpPr>
            <a:spLocks noChangeShapeType="1"/>
          </p:cNvSpPr>
          <p:nvPr/>
        </p:nvSpPr>
        <p:spPr bwMode="auto">
          <a:xfrm>
            <a:off x="2601913" y="2338388"/>
            <a:ext cx="3119437" cy="1587"/>
          </a:xfrm>
          <a:prstGeom prst="line">
            <a:avLst/>
          </a:prstGeom>
          <a:noFill/>
          <a:ln w="28575">
            <a:solidFill>
              <a:srgbClr val="000000"/>
            </a:solidFill>
            <a:round/>
            <a:headEnd type="triangle" w="med" len="med"/>
            <a:tailEnd type="triangle" w="med" len="med"/>
          </a:ln>
        </p:spPr>
        <p:txBody>
          <a:bodyPr/>
          <a:lstStyle/>
          <a:p>
            <a:endParaRPr lang="en-US"/>
          </a:p>
        </p:txBody>
      </p:sp>
      <p:sp>
        <p:nvSpPr>
          <p:cNvPr id="136203" name="Line 19"/>
          <p:cNvSpPr>
            <a:spLocks noChangeShapeType="1"/>
          </p:cNvSpPr>
          <p:nvPr/>
        </p:nvSpPr>
        <p:spPr bwMode="auto">
          <a:xfrm>
            <a:off x="1828800" y="2514600"/>
            <a:ext cx="1588" cy="200025"/>
          </a:xfrm>
          <a:prstGeom prst="line">
            <a:avLst/>
          </a:prstGeom>
          <a:noFill/>
          <a:ln w="28575">
            <a:solidFill>
              <a:srgbClr val="000000"/>
            </a:solidFill>
            <a:round/>
            <a:headEnd/>
            <a:tailEnd type="triangle" w="med" len="med"/>
          </a:ln>
        </p:spPr>
        <p:txBody>
          <a:bodyPr/>
          <a:lstStyle/>
          <a:p>
            <a:endParaRPr lang="en-US"/>
          </a:p>
        </p:txBody>
      </p:sp>
      <p:sp>
        <p:nvSpPr>
          <p:cNvPr id="136204" name="Line 20"/>
          <p:cNvSpPr>
            <a:spLocks noChangeShapeType="1"/>
          </p:cNvSpPr>
          <p:nvPr/>
        </p:nvSpPr>
        <p:spPr bwMode="auto">
          <a:xfrm>
            <a:off x="5715000" y="2362200"/>
            <a:ext cx="1588" cy="200025"/>
          </a:xfrm>
          <a:prstGeom prst="line">
            <a:avLst/>
          </a:prstGeom>
          <a:noFill/>
          <a:ln w="28575">
            <a:solidFill>
              <a:srgbClr val="000000"/>
            </a:solidFill>
            <a:round/>
            <a:headEnd/>
            <a:tailEnd type="triangle" w="med" len="med"/>
          </a:ln>
        </p:spPr>
        <p:txBody>
          <a:bodyPr/>
          <a:lstStyle/>
          <a:p>
            <a:endParaRPr lang="en-US"/>
          </a:p>
        </p:txBody>
      </p:sp>
      <p:sp>
        <p:nvSpPr>
          <p:cNvPr id="136205" name="Line 21"/>
          <p:cNvSpPr>
            <a:spLocks noChangeShapeType="1"/>
          </p:cNvSpPr>
          <p:nvPr/>
        </p:nvSpPr>
        <p:spPr bwMode="auto">
          <a:xfrm>
            <a:off x="1828800" y="3124200"/>
            <a:ext cx="1588" cy="200025"/>
          </a:xfrm>
          <a:prstGeom prst="line">
            <a:avLst/>
          </a:prstGeom>
          <a:noFill/>
          <a:ln w="28575">
            <a:solidFill>
              <a:srgbClr val="000000"/>
            </a:solidFill>
            <a:round/>
            <a:headEnd/>
            <a:tailEnd type="triangle" w="med" len="med"/>
          </a:ln>
        </p:spPr>
        <p:txBody>
          <a:bodyPr/>
          <a:lstStyle/>
          <a:p>
            <a:endParaRPr lang="en-US"/>
          </a:p>
        </p:txBody>
      </p:sp>
      <p:sp>
        <p:nvSpPr>
          <p:cNvPr id="136206" name="Rectangle 23"/>
          <p:cNvSpPr>
            <a:spLocks noChangeArrowheads="1"/>
          </p:cNvSpPr>
          <p:nvPr/>
        </p:nvSpPr>
        <p:spPr bwMode="auto">
          <a:xfrm>
            <a:off x="990600" y="3352800"/>
            <a:ext cx="1447800" cy="381000"/>
          </a:xfrm>
          <a:prstGeom prst="rect">
            <a:avLst/>
          </a:prstGeom>
          <a:noFill/>
          <a:ln w="9525">
            <a:noFill/>
            <a:miter lim="800000"/>
            <a:headEnd/>
            <a:tailEnd/>
          </a:ln>
        </p:spPr>
        <p:txBody>
          <a:bodyPr lIns="54864" tIns="27432" rIns="54864" bIns="27432"/>
          <a:lstStyle/>
          <a:p>
            <a:pPr algn="ctr"/>
            <a:r>
              <a:rPr lang="en-US" altLang="ja-JP" sz="1400" b="1">
                <a:solidFill>
                  <a:srgbClr val="000000"/>
                </a:solidFill>
                <a:latin typeface="Calibri" pitchFamily="34" charset="0"/>
                <a:ea typeface="MS Mincho" pitchFamily="49" charset="-128"/>
              </a:rPr>
              <a:t>Bleed Control</a:t>
            </a:r>
            <a:endParaRPr lang="en-US" b="1">
              <a:solidFill>
                <a:srgbClr val="000000"/>
              </a:solidFill>
              <a:latin typeface="Calibri" pitchFamily="34" charset="0"/>
              <a:ea typeface="MS Mincho" pitchFamily="49" charset="-128"/>
            </a:endParaRPr>
          </a:p>
        </p:txBody>
      </p:sp>
      <p:sp>
        <p:nvSpPr>
          <p:cNvPr id="136207" name="Line 24"/>
          <p:cNvSpPr>
            <a:spLocks noChangeShapeType="1"/>
          </p:cNvSpPr>
          <p:nvPr/>
        </p:nvSpPr>
        <p:spPr bwMode="auto">
          <a:xfrm>
            <a:off x="2438400" y="3505200"/>
            <a:ext cx="2741613" cy="1588"/>
          </a:xfrm>
          <a:prstGeom prst="line">
            <a:avLst/>
          </a:prstGeom>
          <a:noFill/>
          <a:ln w="28575">
            <a:solidFill>
              <a:schemeClr val="tx1"/>
            </a:solidFill>
            <a:round/>
            <a:headEnd/>
            <a:tailEnd type="triangle" w="med" len="med"/>
          </a:ln>
        </p:spPr>
        <p:txBody>
          <a:bodyPr/>
          <a:lstStyle/>
          <a:p>
            <a:endParaRPr lang="en-US"/>
          </a:p>
        </p:txBody>
      </p:sp>
      <p:sp>
        <p:nvSpPr>
          <p:cNvPr id="136208" name="Rectangle 25"/>
          <p:cNvSpPr>
            <a:spLocks noChangeArrowheads="1"/>
          </p:cNvSpPr>
          <p:nvPr/>
        </p:nvSpPr>
        <p:spPr bwMode="auto">
          <a:xfrm>
            <a:off x="4800600" y="3733800"/>
            <a:ext cx="2057400" cy="533400"/>
          </a:xfrm>
          <a:prstGeom prst="rect">
            <a:avLst/>
          </a:prstGeom>
          <a:noFill/>
          <a:ln w="9525">
            <a:noFill/>
            <a:miter lim="800000"/>
            <a:headEnd/>
            <a:tailEnd/>
          </a:ln>
        </p:spPr>
        <p:txBody>
          <a:bodyPr lIns="54864" tIns="27432" rIns="54864" bIns="27432"/>
          <a:lstStyle/>
          <a:p>
            <a:r>
              <a:rPr lang="en-US" altLang="ja-JP" sz="1600" b="1">
                <a:solidFill>
                  <a:srgbClr val="000000"/>
                </a:solidFill>
                <a:latin typeface="Calibri" pitchFamily="34" charset="0"/>
                <a:ea typeface="MS Mincho" pitchFamily="49" charset="-128"/>
              </a:rPr>
              <a:t>     </a:t>
            </a:r>
            <a:r>
              <a:rPr lang="en-US" altLang="ja-JP" sz="1400" b="1">
                <a:solidFill>
                  <a:srgbClr val="000000"/>
                </a:solidFill>
                <a:latin typeface="Calibri" pitchFamily="34" charset="0"/>
                <a:ea typeface="MS Mincho" pitchFamily="49" charset="-128"/>
              </a:rPr>
              <a:t>No  </a:t>
            </a:r>
          </a:p>
          <a:p>
            <a:r>
              <a:rPr lang="en-US" altLang="ja-JP" sz="1400">
                <a:solidFill>
                  <a:srgbClr val="000000"/>
                </a:solidFill>
                <a:latin typeface="Calibri" pitchFamily="34" charset="0"/>
                <a:ea typeface="MS Mincho" pitchFamily="49" charset="-128"/>
              </a:rPr>
              <a:t>Second Glue !!  Balloon</a:t>
            </a:r>
            <a:endParaRPr lang="en-US" sz="2400">
              <a:solidFill>
                <a:srgbClr val="000000"/>
              </a:solidFill>
              <a:latin typeface="Calibri" pitchFamily="34" charset="0"/>
              <a:ea typeface="MS Mincho" pitchFamily="49" charset="-128"/>
            </a:endParaRPr>
          </a:p>
        </p:txBody>
      </p:sp>
      <p:sp>
        <p:nvSpPr>
          <p:cNvPr id="136209" name="Line 26"/>
          <p:cNvSpPr>
            <a:spLocks noChangeShapeType="1"/>
          </p:cNvSpPr>
          <p:nvPr/>
        </p:nvSpPr>
        <p:spPr bwMode="auto">
          <a:xfrm>
            <a:off x="1828800" y="4114800"/>
            <a:ext cx="1588" cy="200025"/>
          </a:xfrm>
          <a:prstGeom prst="line">
            <a:avLst/>
          </a:prstGeom>
          <a:noFill/>
          <a:ln w="28575">
            <a:solidFill>
              <a:srgbClr val="000000"/>
            </a:solidFill>
            <a:round/>
            <a:headEnd/>
            <a:tailEnd type="triangle" w="med" len="med"/>
          </a:ln>
        </p:spPr>
        <p:txBody>
          <a:bodyPr/>
          <a:lstStyle/>
          <a:p>
            <a:endParaRPr lang="en-US"/>
          </a:p>
        </p:txBody>
      </p:sp>
      <p:sp>
        <p:nvSpPr>
          <p:cNvPr id="136210" name="Rectangle 27"/>
          <p:cNvSpPr>
            <a:spLocks noChangeArrowheads="1"/>
          </p:cNvSpPr>
          <p:nvPr/>
        </p:nvSpPr>
        <p:spPr bwMode="auto">
          <a:xfrm>
            <a:off x="1676400" y="3810000"/>
            <a:ext cx="520700" cy="185738"/>
          </a:xfrm>
          <a:prstGeom prst="rect">
            <a:avLst/>
          </a:prstGeom>
          <a:noFill/>
          <a:ln w="9525">
            <a:noFill/>
            <a:miter lim="800000"/>
            <a:headEnd/>
            <a:tailEnd/>
          </a:ln>
        </p:spPr>
        <p:txBody>
          <a:bodyPr lIns="54864" tIns="27432" rIns="54864" bIns="27432"/>
          <a:lstStyle/>
          <a:p>
            <a:r>
              <a:rPr lang="en-US" altLang="ja-JP" sz="1400" b="1">
                <a:solidFill>
                  <a:srgbClr val="000000"/>
                </a:solidFill>
                <a:latin typeface="Calibri" pitchFamily="34" charset="0"/>
                <a:ea typeface="MS Mincho" pitchFamily="49" charset="-128"/>
              </a:rPr>
              <a:t>Yes</a:t>
            </a:r>
            <a:endParaRPr lang="en-US" b="1">
              <a:solidFill>
                <a:srgbClr val="000000"/>
              </a:solidFill>
              <a:latin typeface="Calibri" pitchFamily="34" charset="0"/>
              <a:ea typeface="MS Mincho" pitchFamily="49" charset="-128"/>
            </a:endParaRPr>
          </a:p>
        </p:txBody>
      </p:sp>
      <p:sp>
        <p:nvSpPr>
          <p:cNvPr id="56341" name="Rectangle 29"/>
          <p:cNvSpPr>
            <a:spLocks noChangeArrowheads="1"/>
          </p:cNvSpPr>
          <p:nvPr/>
        </p:nvSpPr>
        <p:spPr bwMode="auto">
          <a:xfrm>
            <a:off x="304800" y="4419600"/>
            <a:ext cx="2895600" cy="914400"/>
          </a:xfrm>
          <a:prstGeom prst="rect">
            <a:avLst/>
          </a:prstGeom>
          <a:solidFill>
            <a:srgbClr val="FF9999"/>
          </a:solidFill>
          <a:ln w="9525">
            <a:solidFill>
              <a:srgbClr val="002060"/>
            </a:solidFill>
            <a:miter lim="800000"/>
            <a:headEnd/>
            <a:tailEnd/>
          </a:ln>
          <a:effectLst>
            <a:glow rad="139700">
              <a:schemeClr val="accent2">
                <a:satMod val="175000"/>
                <a:alpha val="40000"/>
              </a:schemeClr>
            </a:glow>
          </a:effectLst>
        </p:spPr>
        <p:txBody>
          <a:bodyPr lIns="54864" tIns="27432" rIns="54864" bIns="27432"/>
          <a:lstStyle/>
          <a:p>
            <a:pPr algn="ctr">
              <a:defRPr/>
            </a:pPr>
            <a:r>
              <a:rPr lang="en-US" altLang="ja-JP" b="1" dirty="0">
                <a:solidFill>
                  <a:srgbClr val="000000"/>
                </a:solidFill>
                <a:latin typeface="Calibri" pitchFamily="34" charset="0"/>
                <a:ea typeface="MS Mincho" pitchFamily="49" charset="-128"/>
              </a:rPr>
              <a:t>Secondary Prophylaxis </a:t>
            </a:r>
          </a:p>
          <a:p>
            <a:pPr algn="ctr">
              <a:defRPr/>
            </a:pPr>
            <a:r>
              <a:rPr lang="en-US" altLang="ja-JP" b="1" dirty="0">
                <a:solidFill>
                  <a:srgbClr val="000000"/>
                </a:solidFill>
                <a:latin typeface="Calibri" pitchFamily="34" charset="0"/>
                <a:ea typeface="MS Mincho" pitchFamily="49" charset="-128"/>
              </a:rPr>
              <a:t>Glue, TIPS, BRTO, </a:t>
            </a:r>
            <a:endParaRPr lang="en-US" sz="2400" b="1" dirty="0">
              <a:solidFill>
                <a:srgbClr val="000000"/>
              </a:solidFill>
              <a:latin typeface="Calibri" pitchFamily="34" charset="0"/>
              <a:ea typeface="MS Mincho" pitchFamily="49" charset="-128"/>
            </a:endParaRPr>
          </a:p>
        </p:txBody>
      </p:sp>
      <p:sp>
        <p:nvSpPr>
          <p:cNvPr id="136214" name="Line 33"/>
          <p:cNvSpPr>
            <a:spLocks noChangeShapeType="1"/>
          </p:cNvSpPr>
          <p:nvPr/>
        </p:nvSpPr>
        <p:spPr bwMode="auto">
          <a:xfrm>
            <a:off x="4657725" y="4897438"/>
            <a:ext cx="2400300" cy="1587"/>
          </a:xfrm>
          <a:prstGeom prst="line">
            <a:avLst/>
          </a:prstGeom>
          <a:noFill/>
          <a:ln w="28575">
            <a:solidFill>
              <a:srgbClr val="000000"/>
            </a:solidFill>
            <a:round/>
            <a:headEnd/>
            <a:tailEnd/>
          </a:ln>
        </p:spPr>
        <p:txBody>
          <a:bodyPr/>
          <a:lstStyle/>
          <a:p>
            <a:endParaRPr lang="en-US"/>
          </a:p>
        </p:txBody>
      </p:sp>
      <p:sp>
        <p:nvSpPr>
          <p:cNvPr id="136215" name="Line 34"/>
          <p:cNvSpPr>
            <a:spLocks noChangeShapeType="1"/>
          </p:cNvSpPr>
          <p:nvPr/>
        </p:nvSpPr>
        <p:spPr bwMode="auto">
          <a:xfrm>
            <a:off x="4657725" y="4897438"/>
            <a:ext cx="1588" cy="336550"/>
          </a:xfrm>
          <a:prstGeom prst="line">
            <a:avLst/>
          </a:prstGeom>
          <a:noFill/>
          <a:ln w="28575">
            <a:solidFill>
              <a:srgbClr val="000000"/>
            </a:solidFill>
            <a:round/>
            <a:headEnd/>
            <a:tailEnd type="triangle" w="med" len="med"/>
          </a:ln>
        </p:spPr>
        <p:txBody>
          <a:bodyPr/>
          <a:lstStyle/>
          <a:p>
            <a:endParaRPr lang="en-US"/>
          </a:p>
        </p:txBody>
      </p:sp>
      <p:sp>
        <p:nvSpPr>
          <p:cNvPr id="136216" name="Line 35"/>
          <p:cNvSpPr>
            <a:spLocks noChangeShapeType="1"/>
          </p:cNvSpPr>
          <p:nvPr/>
        </p:nvSpPr>
        <p:spPr bwMode="auto">
          <a:xfrm>
            <a:off x="7010400" y="4876800"/>
            <a:ext cx="1588" cy="336550"/>
          </a:xfrm>
          <a:prstGeom prst="line">
            <a:avLst/>
          </a:prstGeom>
          <a:noFill/>
          <a:ln w="28575">
            <a:solidFill>
              <a:srgbClr val="000000"/>
            </a:solidFill>
            <a:round/>
            <a:headEnd/>
            <a:tailEnd type="triangle" w="med" len="med"/>
          </a:ln>
        </p:spPr>
        <p:txBody>
          <a:bodyPr/>
          <a:lstStyle/>
          <a:p>
            <a:endParaRPr lang="en-US"/>
          </a:p>
        </p:txBody>
      </p:sp>
      <p:sp>
        <p:nvSpPr>
          <p:cNvPr id="136217" name="Rectangle 37"/>
          <p:cNvSpPr>
            <a:spLocks noChangeArrowheads="1"/>
          </p:cNvSpPr>
          <p:nvPr/>
        </p:nvSpPr>
        <p:spPr bwMode="auto">
          <a:xfrm>
            <a:off x="5638800" y="4495800"/>
            <a:ext cx="1371600" cy="228600"/>
          </a:xfrm>
          <a:prstGeom prst="rect">
            <a:avLst/>
          </a:prstGeom>
          <a:noFill/>
          <a:ln w="9525">
            <a:noFill/>
            <a:miter lim="800000"/>
            <a:headEnd/>
            <a:tailEnd/>
          </a:ln>
        </p:spPr>
        <p:txBody>
          <a:bodyPr lIns="54864" tIns="27432" rIns="54864" bIns="27432"/>
          <a:lstStyle/>
          <a:p>
            <a:pPr algn="ctr"/>
            <a:r>
              <a:rPr lang="en-US" altLang="ja-JP" sz="1400">
                <a:solidFill>
                  <a:srgbClr val="000000"/>
                </a:solidFill>
                <a:latin typeface="Calibri" pitchFamily="34" charset="0"/>
                <a:ea typeface="MS Mincho" pitchFamily="49" charset="-128"/>
              </a:rPr>
              <a:t>Segmental PHT</a:t>
            </a:r>
            <a:endParaRPr lang="en-US">
              <a:solidFill>
                <a:srgbClr val="000000"/>
              </a:solidFill>
              <a:latin typeface="Calibri" pitchFamily="34" charset="0"/>
              <a:ea typeface="MS Mincho" pitchFamily="49" charset="-128"/>
            </a:endParaRPr>
          </a:p>
        </p:txBody>
      </p:sp>
      <p:sp>
        <p:nvSpPr>
          <p:cNvPr id="136218" name="Rectangle 38"/>
          <p:cNvSpPr>
            <a:spLocks noChangeArrowheads="1"/>
          </p:cNvSpPr>
          <p:nvPr/>
        </p:nvSpPr>
        <p:spPr bwMode="auto">
          <a:xfrm>
            <a:off x="4495800" y="4495800"/>
            <a:ext cx="1066800" cy="304800"/>
          </a:xfrm>
          <a:prstGeom prst="rect">
            <a:avLst/>
          </a:prstGeom>
          <a:noFill/>
          <a:ln w="9525">
            <a:noFill/>
            <a:miter lim="800000"/>
            <a:headEnd/>
            <a:tailEnd/>
          </a:ln>
        </p:spPr>
        <p:txBody>
          <a:bodyPr lIns="54864" tIns="27432" rIns="54864" bIns="27432"/>
          <a:lstStyle/>
          <a:p>
            <a:pPr algn="ctr"/>
            <a:r>
              <a:rPr lang="en-US" altLang="ja-JP" sz="1400">
                <a:solidFill>
                  <a:srgbClr val="000000"/>
                </a:solidFill>
                <a:latin typeface="Calibri" pitchFamily="34" charset="0"/>
                <a:ea typeface="MS Mincho" pitchFamily="49" charset="-128"/>
              </a:rPr>
              <a:t>Generalized</a:t>
            </a:r>
            <a:endParaRPr lang="en-US">
              <a:solidFill>
                <a:srgbClr val="000000"/>
              </a:solidFill>
              <a:latin typeface="Calibri" pitchFamily="34" charset="0"/>
              <a:ea typeface="MS Mincho" pitchFamily="49" charset="-128"/>
            </a:endParaRPr>
          </a:p>
        </p:txBody>
      </p:sp>
      <p:sp>
        <p:nvSpPr>
          <p:cNvPr id="136219" name="Rectangle 39"/>
          <p:cNvSpPr>
            <a:spLocks noChangeArrowheads="1"/>
          </p:cNvSpPr>
          <p:nvPr/>
        </p:nvSpPr>
        <p:spPr bwMode="auto">
          <a:xfrm>
            <a:off x="3581400" y="5181600"/>
            <a:ext cx="1695450" cy="287338"/>
          </a:xfrm>
          <a:prstGeom prst="rect">
            <a:avLst/>
          </a:prstGeom>
          <a:noFill/>
          <a:ln w="9525">
            <a:noFill/>
            <a:miter lim="800000"/>
            <a:headEnd/>
            <a:tailEnd/>
          </a:ln>
        </p:spPr>
        <p:txBody>
          <a:bodyPr lIns="54864" tIns="27432" rIns="54864" bIns="27432"/>
          <a:lstStyle/>
          <a:p>
            <a:pPr algn="ctr"/>
            <a:r>
              <a:rPr lang="en-US" altLang="ja-JP" sz="1200">
                <a:solidFill>
                  <a:srgbClr val="000000"/>
                </a:solidFill>
                <a:latin typeface="Calibri" pitchFamily="34" charset="0"/>
                <a:ea typeface="MS Mincho" pitchFamily="49" charset="-128"/>
              </a:rPr>
              <a:t>Spleno-portal axis patent</a:t>
            </a:r>
            <a:endParaRPr lang="en-US" sz="3200">
              <a:solidFill>
                <a:srgbClr val="000000"/>
              </a:solidFill>
              <a:latin typeface="Calibri" pitchFamily="34" charset="0"/>
              <a:ea typeface="MS Mincho" pitchFamily="49" charset="-128"/>
            </a:endParaRPr>
          </a:p>
        </p:txBody>
      </p:sp>
      <p:sp>
        <p:nvSpPr>
          <p:cNvPr id="136220" name="Rectangle 40"/>
          <p:cNvSpPr>
            <a:spLocks noChangeArrowheads="1"/>
          </p:cNvSpPr>
          <p:nvPr/>
        </p:nvSpPr>
        <p:spPr bwMode="auto">
          <a:xfrm>
            <a:off x="6019800" y="5181600"/>
            <a:ext cx="2333625" cy="287338"/>
          </a:xfrm>
          <a:prstGeom prst="rect">
            <a:avLst/>
          </a:prstGeom>
          <a:noFill/>
          <a:ln w="9525">
            <a:noFill/>
            <a:miter lim="800000"/>
            <a:headEnd/>
            <a:tailEnd/>
          </a:ln>
        </p:spPr>
        <p:txBody>
          <a:bodyPr lIns="54864" tIns="27432" rIns="54864" bIns="27432"/>
          <a:lstStyle/>
          <a:p>
            <a:pPr algn="ctr"/>
            <a:r>
              <a:rPr lang="en-US" altLang="ja-JP" sz="1400">
                <a:solidFill>
                  <a:srgbClr val="000000"/>
                </a:solidFill>
                <a:latin typeface="Calibri" pitchFamily="34" charset="0"/>
                <a:ea typeface="MS Mincho" pitchFamily="49" charset="-128"/>
              </a:rPr>
              <a:t>Splenectomy, Splenic artery  embolization </a:t>
            </a:r>
            <a:endParaRPr lang="en-US">
              <a:solidFill>
                <a:srgbClr val="000000"/>
              </a:solidFill>
              <a:latin typeface="Calibri" pitchFamily="34" charset="0"/>
              <a:ea typeface="MS Mincho" pitchFamily="49" charset="-128"/>
            </a:endParaRPr>
          </a:p>
        </p:txBody>
      </p:sp>
      <p:sp>
        <p:nvSpPr>
          <p:cNvPr id="136221" name="Line 41"/>
          <p:cNvSpPr>
            <a:spLocks noChangeShapeType="1"/>
          </p:cNvSpPr>
          <p:nvPr/>
        </p:nvSpPr>
        <p:spPr bwMode="auto">
          <a:xfrm>
            <a:off x="4657725" y="5526088"/>
            <a:ext cx="1588" cy="200025"/>
          </a:xfrm>
          <a:prstGeom prst="line">
            <a:avLst/>
          </a:prstGeom>
          <a:noFill/>
          <a:ln w="28575">
            <a:solidFill>
              <a:srgbClr val="000000"/>
            </a:solidFill>
            <a:round/>
            <a:headEnd/>
            <a:tailEnd type="triangle" w="med" len="med"/>
          </a:ln>
        </p:spPr>
        <p:txBody>
          <a:bodyPr/>
          <a:lstStyle/>
          <a:p>
            <a:endParaRPr lang="en-US"/>
          </a:p>
        </p:txBody>
      </p:sp>
      <p:sp>
        <p:nvSpPr>
          <p:cNvPr id="136222" name="Line 46"/>
          <p:cNvSpPr>
            <a:spLocks noChangeShapeType="1"/>
          </p:cNvSpPr>
          <p:nvPr/>
        </p:nvSpPr>
        <p:spPr bwMode="auto">
          <a:xfrm>
            <a:off x="3524250" y="5738813"/>
            <a:ext cx="2400300" cy="1587"/>
          </a:xfrm>
          <a:prstGeom prst="line">
            <a:avLst/>
          </a:prstGeom>
          <a:noFill/>
          <a:ln w="28575">
            <a:solidFill>
              <a:srgbClr val="000000"/>
            </a:solidFill>
            <a:round/>
            <a:headEnd/>
            <a:tailEnd/>
          </a:ln>
        </p:spPr>
        <p:txBody>
          <a:bodyPr/>
          <a:lstStyle/>
          <a:p>
            <a:endParaRPr lang="en-US"/>
          </a:p>
        </p:txBody>
      </p:sp>
      <p:sp>
        <p:nvSpPr>
          <p:cNvPr id="136223" name="Line 47"/>
          <p:cNvSpPr>
            <a:spLocks noChangeShapeType="1"/>
          </p:cNvSpPr>
          <p:nvPr/>
        </p:nvSpPr>
        <p:spPr bwMode="auto">
          <a:xfrm>
            <a:off x="3524250" y="5738813"/>
            <a:ext cx="1588" cy="334962"/>
          </a:xfrm>
          <a:prstGeom prst="line">
            <a:avLst/>
          </a:prstGeom>
          <a:noFill/>
          <a:ln w="28575">
            <a:solidFill>
              <a:srgbClr val="000000"/>
            </a:solidFill>
            <a:round/>
            <a:headEnd/>
            <a:tailEnd type="triangle" w="med" len="med"/>
          </a:ln>
        </p:spPr>
        <p:txBody>
          <a:bodyPr/>
          <a:lstStyle/>
          <a:p>
            <a:endParaRPr lang="en-US"/>
          </a:p>
        </p:txBody>
      </p:sp>
      <p:sp>
        <p:nvSpPr>
          <p:cNvPr id="136224" name="Line 48"/>
          <p:cNvSpPr>
            <a:spLocks noChangeShapeType="1"/>
          </p:cNvSpPr>
          <p:nvPr/>
        </p:nvSpPr>
        <p:spPr bwMode="auto">
          <a:xfrm>
            <a:off x="5867400" y="5715000"/>
            <a:ext cx="1588" cy="334963"/>
          </a:xfrm>
          <a:prstGeom prst="line">
            <a:avLst/>
          </a:prstGeom>
          <a:noFill/>
          <a:ln w="28575">
            <a:solidFill>
              <a:srgbClr val="000000"/>
            </a:solidFill>
            <a:round/>
            <a:headEnd/>
            <a:tailEnd type="triangle" w="med" len="med"/>
          </a:ln>
        </p:spPr>
        <p:txBody>
          <a:bodyPr/>
          <a:lstStyle/>
          <a:p>
            <a:endParaRPr lang="en-US"/>
          </a:p>
        </p:txBody>
      </p:sp>
      <p:sp>
        <p:nvSpPr>
          <p:cNvPr id="136225" name="Rectangle 49"/>
          <p:cNvSpPr>
            <a:spLocks noChangeArrowheads="1"/>
          </p:cNvSpPr>
          <p:nvPr/>
        </p:nvSpPr>
        <p:spPr bwMode="auto">
          <a:xfrm>
            <a:off x="3594100" y="5726113"/>
            <a:ext cx="520700" cy="185737"/>
          </a:xfrm>
          <a:prstGeom prst="rect">
            <a:avLst/>
          </a:prstGeom>
          <a:noFill/>
          <a:ln w="9525">
            <a:noFill/>
            <a:miter lim="800000"/>
            <a:headEnd/>
            <a:tailEnd/>
          </a:ln>
        </p:spPr>
        <p:txBody>
          <a:bodyPr lIns="54864" tIns="27432" rIns="54864" bIns="27432"/>
          <a:lstStyle/>
          <a:p>
            <a:r>
              <a:rPr lang="en-US" altLang="ja-JP" sz="1400">
                <a:solidFill>
                  <a:srgbClr val="000000"/>
                </a:solidFill>
                <a:latin typeface="Calibri" pitchFamily="34" charset="0"/>
                <a:ea typeface="MS Mincho" pitchFamily="49" charset="-128"/>
              </a:rPr>
              <a:t>Yes</a:t>
            </a:r>
            <a:endParaRPr lang="en-US">
              <a:solidFill>
                <a:srgbClr val="000000"/>
              </a:solidFill>
              <a:latin typeface="Calibri" pitchFamily="34" charset="0"/>
              <a:ea typeface="MS Mincho" pitchFamily="49" charset="-128"/>
            </a:endParaRPr>
          </a:p>
        </p:txBody>
      </p:sp>
      <p:sp>
        <p:nvSpPr>
          <p:cNvPr id="136226" name="Rectangle 50"/>
          <p:cNvSpPr>
            <a:spLocks noChangeArrowheads="1"/>
          </p:cNvSpPr>
          <p:nvPr/>
        </p:nvSpPr>
        <p:spPr bwMode="auto">
          <a:xfrm>
            <a:off x="5943600" y="5791200"/>
            <a:ext cx="519113" cy="185738"/>
          </a:xfrm>
          <a:prstGeom prst="rect">
            <a:avLst/>
          </a:prstGeom>
          <a:noFill/>
          <a:ln w="9525">
            <a:noFill/>
            <a:miter lim="800000"/>
            <a:headEnd/>
            <a:tailEnd/>
          </a:ln>
        </p:spPr>
        <p:txBody>
          <a:bodyPr lIns="54864" tIns="27432" rIns="54864" bIns="27432"/>
          <a:lstStyle/>
          <a:p>
            <a:r>
              <a:rPr lang="en-US" altLang="ja-JP" sz="1400">
                <a:solidFill>
                  <a:srgbClr val="000000"/>
                </a:solidFill>
                <a:latin typeface="Calibri" pitchFamily="34" charset="0"/>
                <a:ea typeface="MS Mincho" pitchFamily="49" charset="-128"/>
              </a:rPr>
              <a:t>No</a:t>
            </a:r>
            <a:endParaRPr lang="en-US">
              <a:solidFill>
                <a:srgbClr val="000000"/>
              </a:solidFill>
              <a:latin typeface="Calibri" pitchFamily="34" charset="0"/>
              <a:ea typeface="MS Mincho" pitchFamily="49" charset="-128"/>
            </a:endParaRPr>
          </a:p>
        </p:txBody>
      </p:sp>
      <p:sp>
        <p:nvSpPr>
          <p:cNvPr id="136227" name="Rectangle 51"/>
          <p:cNvSpPr>
            <a:spLocks noChangeArrowheads="1"/>
          </p:cNvSpPr>
          <p:nvPr/>
        </p:nvSpPr>
        <p:spPr bwMode="auto">
          <a:xfrm>
            <a:off x="1143000" y="6096000"/>
            <a:ext cx="3962400" cy="717550"/>
          </a:xfrm>
          <a:prstGeom prst="rect">
            <a:avLst/>
          </a:prstGeom>
          <a:noFill/>
          <a:ln w="9525">
            <a:noFill/>
            <a:miter lim="800000"/>
            <a:headEnd/>
            <a:tailEnd/>
          </a:ln>
        </p:spPr>
        <p:txBody>
          <a:bodyPr lIns="54864" tIns="27432" rIns="54864" bIns="27432"/>
          <a:lstStyle/>
          <a:p>
            <a:pPr algn="ctr"/>
            <a:r>
              <a:rPr lang="en-US" altLang="ja-JP" sz="1400" b="1">
                <a:solidFill>
                  <a:srgbClr val="000000"/>
                </a:solidFill>
                <a:latin typeface="Calibri" pitchFamily="34" charset="0"/>
                <a:ea typeface="MS Mincho" pitchFamily="49" charset="-128"/>
              </a:rPr>
              <a:t>Salvage TIPS or BRTO</a:t>
            </a:r>
          </a:p>
          <a:p>
            <a:pPr algn="ctr"/>
            <a:r>
              <a:rPr lang="en-US" altLang="ja-JP" sz="1400">
                <a:solidFill>
                  <a:srgbClr val="000000"/>
                </a:solidFill>
                <a:latin typeface="Calibri" pitchFamily="34" charset="0"/>
                <a:ea typeface="MS Mincho" pitchFamily="49" charset="-128"/>
              </a:rPr>
              <a:t>2</a:t>
            </a:r>
            <a:r>
              <a:rPr lang="en-US" altLang="ja-JP" sz="1400" baseline="30000">
                <a:solidFill>
                  <a:srgbClr val="000000"/>
                </a:solidFill>
                <a:latin typeface="Calibri" pitchFamily="34" charset="0"/>
                <a:ea typeface="MS Mincho" pitchFamily="49" charset="-128"/>
              </a:rPr>
              <a:t>nd</a:t>
            </a:r>
            <a:r>
              <a:rPr lang="en-US" altLang="ja-JP" sz="1400">
                <a:solidFill>
                  <a:srgbClr val="000000"/>
                </a:solidFill>
                <a:latin typeface="Calibri" pitchFamily="34" charset="0"/>
                <a:ea typeface="MS Mincho" pitchFamily="49" charset="-128"/>
              </a:rPr>
              <a:t> line : Shunt, devascularization in decompensated cirrhosis</a:t>
            </a:r>
          </a:p>
          <a:p>
            <a:pPr algn="ctr"/>
            <a:r>
              <a:rPr lang="en-US" altLang="ja-JP" sz="1600">
                <a:solidFill>
                  <a:srgbClr val="000000"/>
                </a:solidFill>
                <a:latin typeface="Calibri" pitchFamily="34" charset="0"/>
                <a:ea typeface="MS Mincho" pitchFamily="49" charset="-128"/>
              </a:rPr>
              <a:t> </a:t>
            </a:r>
          </a:p>
          <a:p>
            <a:endParaRPr lang="en-US" sz="2800">
              <a:solidFill>
                <a:srgbClr val="000000"/>
              </a:solidFill>
              <a:latin typeface="Calibri" pitchFamily="34" charset="0"/>
              <a:ea typeface="MS Mincho" pitchFamily="49" charset="-128"/>
            </a:endParaRPr>
          </a:p>
        </p:txBody>
      </p:sp>
      <p:sp>
        <p:nvSpPr>
          <p:cNvPr id="136228" name="Rectangle 52"/>
          <p:cNvSpPr>
            <a:spLocks noChangeArrowheads="1"/>
          </p:cNvSpPr>
          <p:nvPr/>
        </p:nvSpPr>
        <p:spPr bwMode="auto">
          <a:xfrm>
            <a:off x="5029200" y="6172200"/>
            <a:ext cx="1808163" cy="498475"/>
          </a:xfrm>
          <a:prstGeom prst="rect">
            <a:avLst/>
          </a:prstGeom>
          <a:noFill/>
          <a:ln w="9525">
            <a:noFill/>
            <a:miter lim="800000"/>
            <a:headEnd/>
            <a:tailEnd/>
          </a:ln>
        </p:spPr>
        <p:txBody>
          <a:bodyPr lIns="54864" tIns="27432" rIns="54864" bIns="27432"/>
          <a:lstStyle/>
          <a:p>
            <a:pPr algn="ctr"/>
            <a:r>
              <a:rPr lang="en-US" altLang="ja-JP" sz="1400" b="1">
                <a:solidFill>
                  <a:srgbClr val="000000"/>
                </a:solidFill>
                <a:latin typeface="Calibri" pitchFamily="34" charset="0"/>
                <a:ea typeface="MS Mincho" pitchFamily="49" charset="-128"/>
              </a:rPr>
              <a:t>BRTO</a:t>
            </a:r>
          </a:p>
          <a:p>
            <a:pPr algn="ctr"/>
            <a:r>
              <a:rPr lang="en-US" altLang="ja-JP" sz="1400">
                <a:solidFill>
                  <a:srgbClr val="000000"/>
                </a:solidFill>
                <a:latin typeface="Calibri" pitchFamily="34" charset="0"/>
                <a:ea typeface="MS Mincho" pitchFamily="49" charset="-128"/>
              </a:rPr>
              <a:t>Devascularization</a:t>
            </a:r>
            <a:endParaRPr lang="en-US">
              <a:solidFill>
                <a:srgbClr val="000000"/>
              </a:solidFill>
              <a:latin typeface="Calibri" pitchFamily="34" charset="0"/>
              <a:ea typeface="MS Mincho" pitchFamily="49" charset="-128"/>
            </a:endParaRPr>
          </a:p>
        </p:txBody>
      </p:sp>
      <p:sp>
        <p:nvSpPr>
          <p:cNvPr id="136229" name="Line 26"/>
          <p:cNvSpPr>
            <a:spLocks noChangeShapeType="1"/>
          </p:cNvSpPr>
          <p:nvPr/>
        </p:nvSpPr>
        <p:spPr bwMode="auto">
          <a:xfrm>
            <a:off x="1828800" y="3581400"/>
            <a:ext cx="1588" cy="200025"/>
          </a:xfrm>
          <a:prstGeom prst="line">
            <a:avLst/>
          </a:prstGeom>
          <a:noFill/>
          <a:ln w="28575">
            <a:solidFill>
              <a:srgbClr val="000000"/>
            </a:solidFill>
            <a:round/>
            <a:headEnd/>
            <a:tailEnd type="triangle" w="med" len="med"/>
          </a:ln>
        </p:spPr>
        <p:txBody>
          <a:bodyPr/>
          <a:lstStyle/>
          <a:p>
            <a:endParaRPr lang="en-US"/>
          </a:p>
        </p:txBody>
      </p:sp>
      <p:cxnSp>
        <p:nvCxnSpPr>
          <p:cNvPr id="136230" name="Straight Arrow Connector 46"/>
          <p:cNvCxnSpPr>
            <a:cxnSpLocks noChangeShapeType="1"/>
          </p:cNvCxnSpPr>
          <p:nvPr/>
        </p:nvCxnSpPr>
        <p:spPr bwMode="auto">
          <a:xfrm rot="5400000">
            <a:off x="5067301" y="3619500"/>
            <a:ext cx="228600" cy="3175"/>
          </a:xfrm>
          <a:prstGeom prst="straightConnector1">
            <a:avLst/>
          </a:prstGeom>
          <a:noFill/>
          <a:ln w="28575" algn="ctr">
            <a:solidFill>
              <a:schemeClr val="tx1"/>
            </a:solidFill>
            <a:round/>
            <a:headEnd/>
            <a:tailEnd type="arrow" w="med" len="med"/>
          </a:ln>
        </p:spPr>
      </p:cxnSp>
      <p:cxnSp>
        <p:nvCxnSpPr>
          <p:cNvPr id="136231" name="Straight Arrow Connector 48"/>
          <p:cNvCxnSpPr>
            <a:cxnSpLocks noChangeShapeType="1"/>
          </p:cNvCxnSpPr>
          <p:nvPr/>
        </p:nvCxnSpPr>
        <p:spPr bwMode="auto">
          <a:xfrm rot="5400000">
            <a:off x="5144294" y="4380706"/>
            <a:ext cx="228600" cy="1588"/>
          </a:xfrm>
          <a:prstGeom prst="straightConnector1">
            <a:avLst/>
          </a:prstGeom>
          <a:noFill/>
          <a:ln w="28575" algn="ctr">
            <a:solidFill>
              <a:schemeClr val="tx1"/>
            </a:solidFill>
            <a:round/>
            <a:headEnd/>
            <a:tailEnd type="arrow" w="med" len="med"/>
          </a:ln>
        </p:spPr>
      </p:cxnSp>
      <p:sp>
        <p:nvSpPr>
          <p:cNvPr id="136232" name="TextBox 49"/>
          <p:cNvSpPr txBox="1">
            <a:spLocks noChangeArrowheads="1"/>
          </p:cNvSpPr>
          <p:nvPr/>
        </p:nvSpPr>
        <p:spPr bwMode="auto">
          <a:xfrm>
            <a:off x="0" y="6519863"/>
            <a:ext cx="1295400" cy="338137"/>
          </a:xfrm>
          <a:prstGeom prst="rect">
            <a:avLst/>
          </a:prstGeom>
          <a:noFill/>
          <a:ln w="9525">
            <a:noFill/>
            <a:miter lim="800000"/>
            <a:headEnd/>
            <a:tailEnd/>
          </a:ln>
        </p:spPr>
        <p:txBody>
          <a:bodyPr>
            <a:spAutoFit/>
          </a:bodyPr>
          <a:lstStyle/>
          <a:p>
            <a:r>
              <a:rPr lang="en-US" sz="1600" i="1">
                <a:solidFill>
                  <a:srgbClr val="000000"/>
                </a:solidFill>
                <a:latin typeface="Calibri" pitchFamily="34" charset="0"/>
              </a:rPr>
              <a:t>Sarin  2009</a:t>
            </a:r>
          </a:p>
        </p:txBody>
      </p:sp>
      <p:sp>
        <p:nvSpPr>
          <p:cNvPr id="136233" name="Oval 42"/>
          <p:cNvSpPr>
            <a:spLocks noChangeArrowheads="1"/>
          </p:cNvSpPr>
          <p:nvPr/>
        </p:nvSpPr>
        <p:spPr bwMode="auto">
          <a:xfrm>
            <a:off x="4802188" y="3759200"/>
            <a:ext cx="838200" cy="228600"/>
          </a:xfrm>
          <a:prstGeom prst="ellipse">
            <a:avLst/>
          </a:prstGeom>
          <a:noFill/>
          <a:ln w="9525" algn="ctr">
            <a:solidFill>
              <a:srgbClr val="FF0000"/>
            </a:solidFill>
            <a:round/>
            <a:headEnd/>
            <a:tailEnd/>
          </a:ln>
        </p:spPr>
        <p:txBody>
          <a:bodyPr/>
          <a:lstStyle/>
          <a:p>
            <a:pPr eaLnBrk="0" hangingPunct="0"/>
            <a:endParaRPr lang="en-US" sz="2400" b="1">
              <a:solidFill>
                <a:srgbClr val="000000"/>
              </a:solidFill>
              <a:latin typeface="Calibri" pitchFamily="34" charset="0"/>
            </a:endParaRPr>
          </a:p>
        </p:txBody>
      </p:sp>
      <p:cxnSp>
        <p:nvCxnSpPr>
          <p:cNvPr id="136234" name="Straight Arrow Connector 44"/>
          <p:cNvCxnSpPr>
            <a:cxnSpLocks noChangeShapeType="1"/>
            <a:stCxn id="136195" idx="2"/>
          </p:cNvCxnSpPr>
          <p:nvPr/>
        </p:nvCxnSpPr>
        <p:spPr bwMode="auto">
          <a:xfrm rot="5400000">
            <a:off x="3581401" y="1905000"/>
            <a:ext cx="762000" cy="3175"/>
          </a:xfrm>
          <a:prstGeom prst="straightConnector1">
            <a:avLst/>
          </a:prstGeom>
          <a:noFill/>
          <a:ln w="28575" algn="ctr">
            <a:solidFill>
              <a:schemeClr val="tx1"/>
            </a:solidFill>
            <a:round/>
            <a:headEnd/>
            <a:tailEnd type="arrow" w="med" len="med"/>
          </a:ln>
        </p:spPr>
      </p:cxnSp>
      <p:cxnSp>
        <p:nvCxnSpPr>
          <p:cNvPr id="136235" name="Straight Arrow Connector 51"/>
          <p:cNvCxnSpPr>
            <a:cxnSpLocks noChangeShapeType="1"/>
          </p:cNvCxnSpPr>
          <p:nvPr/>
        </p:nvCxnSpPr>
        <p:spPr bwMode="auto">
          <a:xfrm rot="5400000">
            <a:off x="3733801" y="838200"/>
            <a:ext cx="457200" cy="3175"/>
          </a:xfrm>
          <a:prstGeom prst="straightConnector1">
            <a:avLst/>
          </a:prstGeom>
          <a:noFill/>
          <a:ln w="28575" algn="ctr">
            <a:solidFill>
              <a:schemeClr val="tx1"/>
            </a:solidFill>
            <a:round/>
            <a:headEnd/>
            <a:tailEnd type="arrow" w="med" len="med"/>
          </a:ln>
        </p:spPr>
      </p:cxnSp>
      <p:pic>
        <p:nvPicPr>
          <p:cNvPr id="136236"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
        <p:nvSpPr>
          <p:cNvPr id="136237" name="TextBox 34"/>
          <p:cNvSpPr txBox="1">
            <a:spLocks noChangeArrowheads="1"/>
          </p:cNvSpPr>
          <p:nvPr/>
        </p:nvSpPr>
        <p:spPr bwMode="auto">
          <a:xfrm>
            <a:off x="6324600" y="0"/>
            <a:ext cx="2819400" cy="369888"/>
          </a:xfrm>
          <a:prstGeom prst="rect">
            <a:avLst/>
          </a:prstGeom>
          <a:solidFill>
            <a:srgbClr val="CCFFCC"/>
          </a:solidFill>
          <a:ln w="9525">
            <a:noFill/>
            <a:miter lim="800000"/>
            <a:headEnd/>
            <a:tailEnd/>
          </a:ln>
        </p:spPr>
        <p:txBody>
          <a:bodyPr>
            <a:spAutoFit/>
          </a:bodyPr>
          <a:lstStyle/>
          <a:p>
            <a:r>
              <a:rPr lang="en-US">
                <a:solidFill>
                  <a:srgbClr val="000000"/>
                </a:solidFill>
                <a:latin typeface="Calibri" pitchFamily="34" charset="0"/>
              </a:rPr>
              <a:t>APASL Consensus 2011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914400" y="0"/>
            <a:ext cx="8229600" cy="1143000"/>
          </a:xfrm>
        </p:spPr>
        <p:txBody>
          <a:bodyPr>
            <a:normAutofit/>
          </a:bodyPr>
          <a:lstStyle/>
          <a:p>
            <a:r>
              <a:rPr lang="en-US" altLang="ja-JP" sz="3200" b="1" dirty="0" smtClean="0">
                <a:solidFill>
                  <a:srgbClr val="C00000"/>
                </a:solidFill>
                <a:ea typeface="ＭＳ Ｐゴシック" pitchFamily="34" charset="-128"/>
              </a:rPr>
              <a:t>Summary : Acute </a:t>
            </a:r>
            <a:r>
              <a:rPr lang="en-US" altLang="ja-JP" sz="3200" b="1" dirty="0" err="1" smtClean="0">
                <a:solidFill>
                  <a:srgbClr val="C00000"/>
                </a:solidFill>
                <a:ea typeface="ＭＳ Ｐゴシック" pitchFamily="34" charset="-128"/>
              </a:rPr>
              <a:t>Variceal</a:t>
            </a:r>
            <a:r>
              <a:rPr lang="en-US" altLang="ja-JP" sz="3200" b="1" dirty="0" smtClean="0">
                <a:solidFill>
                  <a:srgbClr val="C00000"/>
                </a:solidFill>
                <a:ea typeface="ＭＳ Ｐゴシック" pitchFamily="34" charset="-128"/>
              </a:rPr>
              <a:t> Bleed</a:t>
            </a:r>
            <a:r>
              <a:rPr lang="en-US" altLang="ja-JP" sz="2400" b="1" dirty="0" smtClean="0">
                <a:solidFill>
                  <a:srgbClr val="C00000"/>
                </a:solidFill>
                <a:ea typeface="ＭＳ Ｐゴシック" pitchFamily="34" charset="-128"/>
              </a:rPr>
              <a:t> </a:t>
            </a:r>
            <a:r>
              <a:rPr lang="en-US" altLang="ja-JP" sz="1800" b="1" dirty="0" smtClean="0">
                <a:solidFill>
                  <a:srgbClr val="C00000"/>
                </a:solidFill>
                <a:ea typeface="ＭＳ Ｐゴシック" pitchFamily="34" charset="-128"/>
              </a:rPr>
              <a:t> </a:t>
            </a:r>
            <a:r>
              <a:rPr lang="en-US" altLang="ja-JP" sz="3200" b="1" dirty="0" smtClean="0">
                <a:solidFill>
                  <a:srgbClr val="C00000"/>
                </a:solidFill>
                <a:ea typeface="ＭＳ Ｐゴシック" pitchFamily="34" charset="-128"/>
              </a:rPr>
              <a:t/>
            </a:r>
            <a:br>
              <a:rPr lang="en-US" altLang="ja-JP" sz="3200" b="1" dirty="0" smtClean="0">
                <a:solidFill>
                  <a:srgbClr val="C00000"/>
                </a:solidFill>
                <a:ea typeface="ＭＳ Ｐゴシック" pitchFamily="34" charset="-128"/>
              </a:rPr>
            </a:br>
            <a:endParaRPr lang="en-US" altLang="ja-JP" sz="3200" b="1" dirty="0" smtClean="0">
              <a:solidFill>
                <a:srgbClr val="C00000"/>
              </a:solidFill>
              <a:ea typeface="ＭＳ Ｐゴシック" pitchFamily="34" charset="-128"/>
            </a:endParaRPr>
          </a:p>
        </p:txBody>
      </p:sp>
      <p:sp>
        <p:nvSpPr>
          <p:cNvPr id="138243" name="Rectangle 3"/>
          <p:cNvSpPr>
            <a:spLocks noGrp="1" noChangeArrowheads="1"/>
          </p:cNvSpPr>
          <p:nvPr>
            <p:ph type="body" idx="4294967295"/>
          </p:nvPr>
        </p:nvSpPr>
        <p:spPr>
          <a:xfrm>
            <a:off x="0" y="914400"/>
            <a:ext cx="9144000" cy="5486400"/>
          </a:xfrm>
          <a:solidFill>
            <a:srgbClr val="FFFF99"/>
          </a:solidFill>
        </p:spPr>
        <p:txBody>
          <a:bodyPr>
            <a:normAutofit fontScale="92500" lnSpcReduction="10000"/>
          </a:bodyPr>
          <a:lstStyle/>
          <a:p>
            <a:r>
              <a:rPr lang="ja-JP" altLang="en-US" i="1" smtClean="0">
                <a:solidFill>
                  <a:srgbClr val="002060"/>
                </a:solidFill>
                <a:ea typeface="ＭＳ Ｐゴシック" pitchFamily="34" charset="-128"/>
              </a:rPr>
              <a:t>      </a:t>
            </a:r>
            <a:r>
              <a:rPr lang="en-US" altLang="ja-JP" sz="2800" b="1" dirty="0" smtClean="0">
                <a:solidFill>
                  <a:srgbClr val="002060"/>
                </a:solidFill>
                <a:ea typeface="ＭＳ Ｐゴシック" pitchFamily="34" charset="-128"/>
              </a:rPr>
              <a:t>Definitions,  Liver Pressure – Pivotal, Easy. </a:t>
            </a:r>
          </a:p>
          <a:p>
            <a:r>
              <a:rPr lang="en-US" altLang="ja-JP" sz="2800" b="1" dirty="0" smtClean="0">
                <a:solidFill>
                  <a:srgbClr val="002060"/>
                </a:solidFill>
                <a:ea typeface="ＭＳ Ｐゴシック" pitchFamily="34" charset="-128"/>
              </a:rPr>
              <a:t>       ICU Care – Prevent hepatic ischemia  </a:t>
            </a:r>
          </a:p>
          <a:p>
            <a:r>
              <a:rPr lang="en-US" altLang="ja-JP" sz="2400" b="1" dirty="0" smtClean="0">
                <a:solidFill>
                  <a:srgbClr val="002060"/>
                </a:solidFill>
                <a:ea typeface="ＭＳ Ｐゴシック" pitchFamily="34" charset="-128"/>
              </a:rPr>
              <a:t>        </a:t>
            </a:r>
            <a:r>
              <a:rPr lang="en-US" altLang="ja-JP" sz="2800" b="1" dirty="0" err="1" smtClean="0">
                <a:solidFill>
                  <a:srgbClr val="002060"/>
                </a:solidFill>
                <a:ea typeface="ＭＳ Ｐゴシック" pitchFamily="34" charset="-128"/>
              </a:rPr>
              <a:t>Hb</a:t>
            </a:r>
            <a:r>
              <a:rPr lang="en-US" altLang="ja-JP" sz="2800" b="1" dirty="0" smtClean="0">
                <a:solidFill>
                  <a:srgbClr val="002060"/>
                </a:solidFill>
                <a:ea typeface="ＭＳ Ｐゴシック" pitchFamily="34" charset="-128"/>
              </a:rPr>
              <a:t> 7-8, Antibiotics, </a:t>
            </a:r>
          </a:p>
          <a:p>
            <a:r>
              <a:rPr lang="en-US" altLang="ja-JP" sz="2800" b="1" dirty="0" smtClean="0">
                <a:solidFill>
                  <a:srgbClr val="002060"/>
                </a:solidFill>
                <a:ea typeface="ＭＳ Ｐゴシック" pitchFamily="34" charset="-128"/>
              </a:rPr>
              <a:t>    </a:t>
            </a:r>
            <a:r>
              <a:rPr lang="en-US" altLang="ja-JP" sz="2400" b="1" dirty="0" smtClean="0">
                <a:solidFill>
                  <a:srgbClr val="002060"/>
                </a:solidFill>
                <a:ea typeface="ＭＳ Ｐゴシック" pitchFamily="34" charset="-128"/>
              </a:rPr>
              <a:t>     </a:t>
            </a:r>
            <a:r>
              <a:rPr lang="en-US" altLang="ja-JP" sz="2800" b="1" dirty="0" smtClean="0">
                <a:solidFill>
                  <a:srgbClr val="002060"/>
                </a:solidFill>
                <a:ea typeface="ＭＳ Ｐゴシック" pitchFamily="34" charset="-128"/>
              </a:rPr>
              <a:t>OV: Drugs (door to needle &lt;30 min) </a:t>
            </a:r>
          </a:p>
          <a:p>
            <a:pPr>
              <a:buNone/>
            </a:pPr>
            <a:r>
              <a:rPr lang="en-US" altLang="ja-JP" sz="2800" b="1" dirty="0" smtClean="0">
                <a:solidFill>
                  <a:srgbClr val="002060"/>
                </a:solidFill>
                <a:ea typeface="ＭＳ Ｐゴシック" pitchFamily="34" charset="-128"/>
              </a:rPr>
              <a:t>                     +  EVL (door to scope &lt;6 hrs)</a:t>
            </a:r>
          </a:p>
          <a:p>
            <a:pPr lvl="1">
              <a:spcAft>
                <a:spcPct val="25000"/>
              </a:spcAft>
              <a:buNone/>
            </a:pPr>
            <a:r>
              <a:rPr lang="en-US" altLang="ja-JP" sz="1800" b="1" dirty="0" smtClean="0">
                <a:solidFill>
                  <a:srgbClr val="002060"/>
                </a:solidFill>
                <a:ea typeface="ＭＳ Ｐゴシック" pitchFamily="34" charset="-128"/>
              </a:rPr>
              <a:t>       </a:t>
            </a:r>
            <a:r>
              <a:rPr lang="en-US" altLang="ja-JP" sz="2000" b="1" dirty="0" smtClean="0">
                <a:solidFill>
                  <a:srgbClr val="002060"/>
                </a:solidFill>
                <a:ea typeface="ＭＳ Ｐゴシック" pitchFamily="34" charset="-128"/>
              </a:rPr>
              <a:t>            </a:t>
            </a:r>
            <a:r>
              <a:rPr lang="en-US" altLang="ja-JP" b="1" dirty="0" smtClean="0">
                <a:solidFill>
                  <a:srgbClr val="002060"/>
                </a:solidFill>
                <a:ea typeface="ＭＳ Ｐゴシック" pitchFamily="34" charset="-128"/>
              </a:rPr>
              <a:t>Rescue :      TIPS, PTVE, Ella </a:t>
            </a:r>
            <a:r>
              <a:rPr lang="en-US" altLang="ja-JP" b="1" dirty="0" err="1" smtClean="0">
                <a:solidFill>
                  <a:srgbClr val="002060"/>
                </a:solidFill>
                <a:ea typeface="ＭＳ Ｐゴシック" pitchFamily="34" charset="-128"/>
              </a:rPr>
              <a:t>Danis</a:t>
            </a:r>
            <a:r>
              <a:rPr lang="en-US" altLang="ja-JP" b="1" dirty="0" smtClean="0">
                <a:solidFill>
                  <a:srgbClr val="002060"/>
                </a:solidFill>
                <a:ea typeface="ＭＳ Ｐゴシック" pitchFamily="34" charset="-128"/>
              </a:rPr>
              <a:t> Stent</a:t>
            </a:r>
          </a:p>
          <a:p>
            <a:pPr lvl="1">
              <a:spcAft>
                <a:spcPct val="25000"/>
              </a:spcAft>
              <a:buNone/>
            </a:pPr>
            <a:r>
              <a:rPr lang="en-US" altLang="ja-JP" b="1" dirty="0" smtClean="0">
                <a:solidFill>
                  <a:srgbClr val="002060"/>
                </a:solidFill>
                <a:ea typeface="ＭＳ Ｐゴシック" pitchFamily="34" charset="-128"/>
              </a:rPr>
              <a:t>             Surgery : </a:t>
            </a:r>
            <a:r>
              <a:rPr lang="en-US" altLang="ja-JP" sz="2400" b="1" dirty="0" smtClean="0">
                <a:solidFill>
                  <a:srgbClr val="002060"/>
                </a:solidFill>
                <a:ea typeface="ＭＳ Ｐゴシック" pitchFamily="34" charset="-128"/>
              </a:rPr>
              <a:t>    </a:t>
            </a:r>
            <a:r>
              <a:rPr lang="en-US" altLang="ja-JP" sz="2000" b="1" dirty="0" smtClean="0">
                <a:solidFill>
                  <a:srgbClr val="002060"/>
                </a:solidFill>
                <a:ea typeface="ＭＳ Ｐゴシック" pitchFamily="34" charset="-128"/>
              </a:rPr>
              <a:t>		</a:t>
            </a:r>
            <a:endParaRPr lang="en-US" altLang="ja-JP" sz="1800" b="1" dirty="0" smtClean="0">
              <a:solidFill>
                <a:srgbClr val="002060"/>
              </a:solidFill>
              <a:ea typeface="ＭＳ Ｐゴシック" pitchFamily="34" charset="-128"/>
            </a:endParaRPr>
          </a:p>
          <a:p>
            <a:pPr>
              <a:spcAft>
                <a:spcPct val="25000"/>
              </a:spcAft>
            </a:pPr>
            <a:r>
              <a:rPr lang="en-US" altLang="ja-JP" b="1" dirty="0" smtClean="0">
                <a:solidFill>
                  <a:srgbClr val="002060"/>
                </a:solidFill>
                <a:ea typeface="ＭＳ Ｐゴシック" pitchFamily="34" charset="-128"/>
              </a:rPr>
              <a:t>       Gastric </a:t>
            </a:r>
            <a:r>
              <a:rPr lang="en-US" altLang="ja-JP" b="1" dirty="0" err="1" smtClean="0">
                <a:solidFill>
                  <a:srgbClr val="002060"/>
                </a:solidFill>
                <a:ea typeface="ＭＳ Ｐゴシック" pitchFamily="34" charset="-128"/>
              </a:rPr>
              <a:t>Varices</a:t>
            </a:r>
            <a:r>
              <a:rPr lang="en-US" altLang="ja-JP" b="1" dirty="0" smtClean="0">
                <a:solidFill>
                  <a:srgbClr val="002060"/>
                </a:solidFill>
                <a:ea typeface="ＭＳ Ｐゴシック" pitchFamily="34" charset="-128"/>
              </a:rPr>
              <a:t> </a:t>
            </a:r>
            <a:r>
              <a:rPr lang="en-US" altLang="ja-JP" sz="2400" b="1" dirty="0" smtClean="0">
                <a:solidFill>
                  <a:srgbClr val="002060"/>
                </a:solidFill>
                <a:ea typeface="ＭＳ Ｐゴシック" pitchFamily="34" charset="-128"/>
              </a:rPr>
              <a:t>–                                     	          </a:t>
            </a:r>
            <a:endParaRPr lang="en-US" altLang="ja-JP" sz="2000" b="1" dirty="0" smtClean="0">
              <a:solidFill>
                <a:srgbClr val="002060"/>
              </a:solidFill>
              <a:ea typeface="ＭＳ Ｐゴシック" pitchFamily="34" charset="-128"/>
            </a:endParaRPr>
          </a:p>
          <a:p>
            <a:pPr lvl="2">
              <a:spcAft>
                <a:spcPct val="25000"/>
              </a:spcAft>
            </a:pPr>
            <a:r>
              <a:rPr lang="en-US" altLang="ja-JP" b="1" dirty="0" smtClean="0">
                <a:solidFill>
                  <a:srgbClr val="002060"/>
                </a:solidFill>
                <a:ea typeface="ＭＳ Ｐゴシック" pitchFamily="34" charset="-128"/>
              </a:rPr>
              <a:t> </a:t>
            </a:r>
            <a:r>
              <a:rPr lang="en-US" altLang="ja-JP" sz="2800" b="1" dirty="0" smtClean="0">
                <a:solidFill>
                  <a:srgbClr val="002060"/>
                </a:solidFill>
                <a:ea typeface="ＭＳ Ｐゴシック" pitchFamily="34" charset="-128"/>
              </a:rPr>
              <a:t>Glue, TIPS </a:t>
            </a:r>
          </a:p>
          <a:p>
            <a:pPr lvl="1">
              <a:spcAft>
                <a:spcPct val="25000"/>
              </a:spcAft>
              <a:buFont typeface="Wingdings" pitchFamily="2" charset="2"/>
              <a:buNone/>
            </a:pPr>
            <a:r>
              <a:rPr lang="en-US" altLang="ja-JP" sz="4800" b="1" dirty="0" smtClean="0">
                <a:solidFill>
                  <a:srgbClr val="002060"/>
                </a:solidFill>
                <a:ea typeface="ＭＳ Ｐゴシック" pitchFamily="34" charset="-128"/>
              </a:rPr>
              <a:t>		</a:t>
            </a:r>
            <a:r>
              <a:rPr lang="en-US" altLang="ja-JP" sz="1800" b="1" dirty="0" smtClean="0">
                <a:solidFill>
                  <a:srgbClr val="002060"/>
                </a:solidFill>
                <a:ea typeface="ＭＳ Ｐゴシック" pitchFamily="34" charset="-128"/>
              </a:rPr>
              <a:t>			 	</a:t>
            </a:r>
            <a:r>
              <a:rPr lang="en-US" altLang="ja-JP" b="1" dirty="0" smtClean="0">
                <a:solidFill>
                  <a:srgbClr val="002060"/>
                </a:solidFill>
                <a:ea typeface="ＭＳ Ｐゴシック" pitchFamily="34" charset="-128"/>
              </a:rPr>
              <a:t>	</a:t>
            </a:r>
          </a:p>
        </p:txBody>
      </p:sp>
      <p:pic>
        <p:nvPicPr>
          <p:cNvPr id="138244" name="Picture 5" descr="http://www.ilbs.in/contact/images/logo-ilbs19.jpg"/>
          <p:cNvPicPr>
            <a:picLocks noChangeAspect="1" noChangeArrowheads="1"/>
          </p:cNvPicPr>
          <p:nvPr/>
        </p:nvPicPr>
        <p:blipFill>
          <a:blip r:embed="rId3" r:link="rId4" cstate="print"/>
          <a:srcRect/>
          <a:stretch>
            <a:fillRect/>
          </a:stretch>
        </p:blipFill>
        <p:spPr bwMode="auto">
          <a:xfrm>
            <a:off x="8534400" y="6324600"/>
            <a:ext cx="609600" cy="533400"/>
          </a:xfrm>
          <a:prstGeom prst="rect">
            <a:avLst/>
          </a:prstGeom>
          <a:noFill/>
          <a:ln w="9525">
            <a:noFill/>
            <a:miter lim="800000"/>
            <a:headEnd/>
            <a:tailEnd/>
          </a:ln>
        </p:spPr>
      </p:pic>
      <p:sp>
        <p:nvSpPr>
          <p:cNvPr id="138245" name="Rectangle 4"/>
          <p:cNvSpPr>
            <a:spLocks noChangeArrowheads="1"/>
          </p:cNvSpPr>
          <p:nvPr/>
        </p:nvSpPr>
        <p:spPr bwMode="auto">
          <a:xfrm>
            <a:off x="0" y="0"/>
            <a:ext cx="1312347" cy="338554"/>
          </a:xfrm>
          <a:prstGeom prst="rect">
            <a:avLst/>
          </a:prstGeom>
          <a:solidFill>
            <a:srgbClr val="FFD243"/>
          </a:solidFill>
          <a:ln w="9525">
            <a:noFill/>
            <a:miter lim="800000"/>
            <a:headEnd/>
            <a:tailEnd/>
          </a:ln>
        </p:spPr>
        <p:txBody>
          <a:bodyPr wrap="none">
            <a:spAutoFit/>
          </a:bodyPr>
          <a:lstStyle/>
          <a:p>
            <a:r>
              <a:rPr lang="en-US" sz="1600" b="1" dirty="0" smtClean="0"/>
              <a:t>Georgia 2014</a:t>
            </a:r>
            <a:endParaRPr lang="en-US"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Untitled-1.gif"/>
          <p:cNvPicPr>
            <a:picLocks noChangeAspect="1"/>
          </p:cNvPicPr>
          <p:nvPr/>
        </p:nvPicPr>
        <p:blipFill>
          <a:blip r:embed="rId3" cstate="print"/>
          <a:srcRect/>
          <a:stretch>
            <a:fillRect/>
          </a:stretch>
        </p:blipFill>
        <p:spPr bwMode="auto">
          <a:xfrm>
            <a:off x="-304800" y="838200"/>
            <a:ext cx="9829800" cy="5335588"/>
          </a:xfrm>
          <a:prstGeom prst="rect">
            <a:avLst/>
          </a:prstGeom>
          <a:noFill/>
          <a:ln w="9525">
            <a:noFill/>
            <a:miter lim="800000"/>
            <a:headEnd/>
            <a:tailEnd/>
          </a:ln>
        </p:spPr>
      </p:pic>
      <p:pic>
        <p:nvPicPr>
          <p:cNvPr id="40963" name="Picture 2" descr="APASL Logo.GIF"/>
          <p:cNvPicPr>
            <a:picLocks noChangeAspect="1"/>
          </p:cNvPicPr>
          <p:nvPr/>
        </p:nvPicPr>
        <p:blipFill>
          <a:blip r:embed="rId4" cstate="print"/>
          <a:srcRect/>
          <a:stretch>
            <a:fillRect/>
          </a:stretch>
        </p:blipFill>
        <p:spPr bwMode="auto">
          <a:xfrm>
            <a:off x="4114800" y="0"/>
            <a:ext cx="752475" cy="762000"/>
          </a:xfrm>
          <a:prstGeom prst="rect">
            <a:avLst/>
          </a:prstGeom>
          <a:noFill/>
          <a:ln w="9525">
            <a:noFill/>
            <a:miter lim="800000"/>
            <a:headEnd/>
            <a:tailEnd/>
          </a:ln>
        </p:spPr>
      </p:pic>
      <p:pic>
        <p:nvPicPr>
          <p:cNvPr id="40964" name="Picture 5" descr="http://www.ilbs.in/contact/images/logo-ilbs19.jpg"/>
          <p:cNvPicPr>
            <a:picLocks noChangeAspect="1" noChangeArrowheads="1"/>
          </p:cNvPicPr>
          <p:nvPr/>
        </p:nvPicPr>
        <p:blipFill>
          <a:blip r:embed="rId5" r:link="rId6"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b="-1118"/>
          <a:stretch>
            <a:fillRect/>
          </a:stretch>
        </p:blipFill>
        <p:spPr bwMode="auto">
          <a:xfrm>
            <a:off x="0" y="1905000"/>
            <a:ext cx="9144000" cy="3810000"/>
          </a:xfrm>
          <a:prstGeom prst="rect">
            <a:avLst/>
          </a:prstGeom>
          <a:noFill/>
          <a:ln w="9525">
            <a:noFill/>
            <a:miter lim="800000"/>
            <a:headEnd/>
            <a:tailEnd/>
          </a:ln>
        </p:spPr>
      </p:pic>
      <p:sp>
        <p:nvSpPr>
          <p:cNvPr id="41987" name="Title 5"/>
          <p:cNvSpPr>
            <a:spLocks noGrp="1"/>
          </p:cNvSpPr>
          <p:nvPr>
            <p:ph type="title"/>
          </p:nvPr>
        </p:nvSpPr>
        <p:spPr/>
        <p:txBody>
          <a:bodyPr/>
          <a:lstStyle/>
          <a:p>
            <a:r>
              <a:rPr lang="en-US" b="1" smtClean="0"/>
              <a:t>Baveno V (J Hepatol 2010)</a:t>
            </a:r>
          </a:p>
        </p:txBody>
      </p:sp>
      <p:pic>
        <p:nvPicPr>
          <p:cNvPr id="41988"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solidFill>
                  <a:srgbClr val="C00000"/>
                </a:solidFill>
                <a:latin typeface="Calibri" pitchFamily="34" charset="0"/>
              </a:rPr>
              <a:t>Topics</a:t>
            </a:r>
          </a:p>
        </p:txBody>
      </p:sp>
      <p:sp>
        <p:nvSpPr>
          <p:cNvPr id="20483" name="Content Placeholder 2"/>
          <p:cNvSpPr>
            <a:spLocks noGrp="1"/>
          </p:cNvSpPr>
          <p:nvPr>
            <p:ph idx="1"/>
          </p:nvPr>
        </p:nvSpPr>
        <p:spPr>
          <a:xfrm>
            <a:off x="552450" y="1905000"/>
            <a:ext cx="8001000" cy="3170238"/>
          </a:xfrm>
        </p:spPr>
        <p:txBody>
          <a:bodyPr>
            <a:normAutofit fontScale="77500" lnSpcReduction="20000"/>
          </a:bodyPr>
          <a:lstStyle/>
          <a:p>
            <a:pPr>
              <a:defRPr/>
            </a:pPr>
            <a:r>
              <a:rPr lang="en-US" dirty="0" smtClean="0">
                <a:latin typeface="Calibri" pitchFamily="34" charset="0"/>
              </a:rPr>
              <a:t>Definitions</a:t>
            </a:r>
          </a:p>
          <a:p>
            <a:pPr>
              <a:defRPr/>
            </a:pPr>
            <a:r>
              <a:rPr lang="en-US" dirty="0" smtClean="0">
                <a:latin typeface="Calibri" pitchFamily="34" charset="0"/>
              </a:rPr>
              <a:t>Diagnosis, Evaluation, Severity Assessment</a:t>
            </a:r>
          </a:p>
          <a:p>
            <a:pPr>
              <a:defRPr/>
            </a:pPr>
            <a:r>
              <a:rPr lang="en-US" dirty="0" smtClean="0">
                <a:latin typeface="Calibri" pitchFamily="34" charset="0"/>
              </a:rPr>
              <a:t>Initial Management &amp; Monitoring</a:t>
            </a:r>
          </a:p>
          <a:p>
            <a:pPr>
              <a:defRPr/>
            </a:pPr>
            <a:r>
              <a:rPr lang="en-US" dirty="0" smtClean="0">
                <a:solidFill>
                  <a:schemeClr val="bg1">
                    <a:lumMod val="50000"/>
                  </a:schemeClr>
                </a:solidFill>
                <a:latin typeface="Calibri" pitchFamily="34" charset="0"/>
              </a:rPr>
              <a:t>Role of Endoscopy</a:t>
            </a:r>
          </a:p>
          <a:p>
            <a:pPr>
              <a:defRPr/>
            </a:pPr>
            <a:r>
              <a:rPr lang="en-US" dirty="0" smtClean="0">
                <a:solidFill>
                  <a:schemeClr val="bg1">
                    <a:lumMod val="50000"/>
                  </a:schemeClr>
                </a:solidFill>
                <a:latin typeface="Calibri" pitchFamily="34" charset="0"/>
              </a:rPr>
              <a:t>Rescue Therapies</a:t>
            </a:r>
          </a:p>
          <a:p>
            <a:pPr lvl="1">
              <a:defRPr/>
            </a:pPr>
            <a:r>
              <a:rPr lang="en-US" dirty="0" smtClean="0">
                <a:solidFill>
                  <a:schemeClr val="bg1">
                    <a:lumMod val="50000"/>
                  </a:schemeClr>
                </a:solidFill>
                <a:latin typeface="Calibri" pitchFamily="34" charset="0"/>
              </a:rPr>
              <a:t>TIPS</a:t>
            </a:r>
          </a:p>
          <a:p>
            <a:pPr lvl="1">
              <a:defRPr/>
            </a:pPr>
            <a:r>
              <a:rPr lang="en-US" dirty="0" err="1" smtClean="0">
                <a:solidFill>
                  <a:schemeClr val="bg1">
                    <a:lumMod val="50000"/>
                  </a:schemeClr>
                </a:solidFill>
                <a:latin typeface="Calibri" pitchFamily="34" charset="0"/>
              </a:rPr>
              <a:t>Danis</a:t>
            </a:r>
            <a:r>
              <a:rPr lang="en-US" dirty="0" smtClean="0">
                <a:solidFill>
                  <a:schemeClr val="bg1">
                    <a:lumMod val="50000"/>
                  </a:schemeClr>
                </a:solidFill>
                <a:latin typeface="Calibri" pitchFamily="34" charset="0"/>
              </a:rPr>
              <a:t> Ella Stent</a:t>
            </a:r>
          </a:p>
          <a:p>
            <a:pPr>
              <a:defRPr/>
            </a:pPr>
            <a:r>
              <a:rPr lang="en-US" dirty="0" smtClean="0">
                <a:solidFill>
                  <a:schemeClr val="bg1">
                    <a:lumMod val="50000"/>
                  </a:schemeClr>
                </a:solidFill>
                <a:latin typeface="Calibri" pitchFamily="34" charset="0"/>
              </a:rPr>
              <a:t>Gastric Variceal Bleeding</a:t>
            </a:r>
          </a:p>
          <a:p>
            <a:pPr>
              <a:buFont typeface="Wingdings" pitchFamily="2" charset="2"/>
              <a:buNone/>
              <a:defRPr/>
            </a:pPr>
            <a:endParaRPr lang="en-US" dirty="0" smtClean="0">
              <a:latin typeface="Calibri" pitchFamily="34" charset="0"/>
            </a:endParaRPr>
          </a:p>
        </p:txBody>
      </p:sp>
      <p:pic>
        <p:nvPicPr>
          <p:cNvPr id="43012" name="Picture 3" descr="APASL Logo.GIF"/>
          <p:cNvPicPr>
            <a:picLocks noChangeAspect="1"/>
          </p:cNvPicPr>
          <p:nvPr/>
        </p:nvPicPr>
        <p:blipFill>
          <a:blip r:embed="rId3" cstate="print"/>
          <a:srcRect/>
          <a:stretch>
            <a:fillRect/>
          </a:stretch>
        </p:blipFill>
        <p:spPr bwMode="auto">
          <a:xfrm>
            <a:off x="8391525" y="0"/>
            <a:ext cx="752475" cy="762000"/>
          </a:xfrm>
          <a:prstGeom prst="rect">
            <a:avLst/>
          </a:prstGeom>
          <a:noFill/>
          <a:ln w="9525">
            <a:noFill/>
            <a:miter lim="800000"/>
            <a:headEnd/>
            <a:tailEnd/>
          </a:ln>
        </p:spPr>
      </p:pic>
      <p:pic>
        <p:nvPicPr>
          <p:cNvPr id="43013" name="Picture 5" descr="http://www.ilbs.in/contact/images/logo-ilbs19.jpg"/>
          <p:cNvPicPr>
            <a:picLocks noChangeAspect="1" noChangeArrowheads="1"/>
          </p:cNvPicPr>
          <p:nvPr/>
        </p:nvPicPr>
        <p:blipFill>
          <a:blip r:embed="rId4" r:link="rId5" cstate="print"/>
          <a:srcRect/>
          <a:stretch>
            <a:fillRect/>
          </a:stretch>
        </p:blipFill>
        <p:spPr bwMode="auto">
          <a:xfrm>
            <a:off x="8534400" y="63246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2650</Words>
  <Application>Microsoft Office PowerPoint</Application>
  <PresentationFormat>On-screen Show (4:3)</PresentationFormat>
  <Paragraphs>597</Paragraphs>
  <Slides>67</Slides>
  <Notes>63</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70" baseType="lpstr">
      <vt:lpstr>Office Theme</vt:lpstr>
      <vt:lpstr>5_Default Design</vt:lpstr>
      <vt:lpstr>Microsoft Office Excel 97-2003 Worksheet</vt:lpstr>
      <vt:lpstr>Slide 1</vt:lpstr>
      <vt:lpstr>Slide 2</vt:lpstr>
      <vt:lpstr>Slide 3</vt:lpstr>
      <vt:lpstr>Slide 4</vt:lpstr>
      <vt:lpstr>Slide 5</vt:lpstr>
      <vt:lpstr>Slide 6</vt:lpstr>
      <vt:lpstr>Slide 7</vt:lpstr>
      <vt:lpstr>Baveno V (J Hepatol 2010)</vt:lpstr>
      <vt:lpstr>Topics</vt:lpstr>
      <vt:lpstr>Acute Variceal Bleeding (AVB)</vt:lpstr>
      <vt:lpstr>The time frame for the AVB episode is 48 h</vt:lpstr>
      <vt:lpstr>Control of AVB</vt:lpstr>
      <vt:lpstr>Failure to control of AVB</vt:lpstr>
      <vt:lpstr>Resuscitation  Fluid volume replacement</vt:lpstr>
      <vt:lpstr>Blood volume restitution</vt:lpstr>
      <vt:lpstr>Infections in AVB can perpetuate bleeding </vt:lpstr>
      <vt:lpstr>Antibiotics in AVB</vt:lpstr>
      <vt:lpstr>Management of coagulopathy and thrombocytopenia</vt:lpstr>
      <vt:lpstr>Topics</vt:lpstr>
      <vt:lpstr>Slide 20</vt:lpstr>
      <vt:lpstr>Topics</vt:lpstr>
      <vt:lpstr>Slide 22</vt:lpstr>
      <vt:lpstr>Slide 23</vt:lpstr>
      <vt:lpstr>Prognostic Indicators for “5-day Failure” to control bleeding, Early Rebleeding or Death </vt:lpstr>
      <vt:lpstr>Combination of Somatostatin plus EVL is Similar to EVL alone in Control of Acute Variceal Bleeding: A Double Blind RCT</vt:lpstr>
      <vt:lpstr>AVB : Trial Profile</vt:lpstr>
      <vt:lpstr>Primary End Points  </vt:lpstr>
      <vt:lpstr>Slide 28</vt:lpstr>
      <vt:lpstr>Early TIPS Improves Survival Garcia Pagan et al.  June 2010, NEJM</vt:lpstr>
      <vt:lpstr>Slide 30</vt:lpstr>
      <vt:lpstr>Slide 31</vt:lpstr>
      <vt:lpstr>Emergency TIPS: ILBS (2010-12)</vt:lpstr>
      <vt:lpstr>Slide 33</vt:lpstr>
      <vt:lpstr>Vasopressor Support</vt:lpstr>
      <vt:lpstr>Results of TIPS creation</vt:lpstr>
      <vt:lpstr>Survival According to MELD Status</vt:lpstr>
      <vt:lpstr>Management of Post EVL Ulcer Bleed (2011-  ‘5.12)</vt:lpstr>
      <vt:lpstr>Slide 38</vt:lpstr>
      <vt:lpstr>Acute Variceal Bleed</vt:lpstr>
      <vt:lpstr>Slide 40</vt:lpstr>
      <vt:lpstr> Management of Post-EVL Ulcer bleed </vt:lpstr>
      <vt:lpstr> Management of Post-EVL Ulcer bleed </vt:lpstr>
      <vt:lpstr>Post Glue Sinus formation</vt:lpstr>
      <vt:lpstr>SX-Ella Danis stent</vt:lpstr>
      <vt:lpstr>SX-Ella Danis stent</vt:lpstr>
      <vt:lpstr>SX-Ella Danis stent (Method of stent removal)</vt:lpstr>
      <vt:lpstr>Slide 47</vt:lpstr>
      <vt:lpstr>Rescue Therapy in AVB: SX-Ella Danis stent</vt:lpstr>
      <vt:lpstr>ILBS experience  on SX-Ella Danis stent </vt:lpstr>
      <vt:lpstr>K.R. 43 yr., Alcoholic, Child’s C Cirrhotic, Obliterated Esophageal varices</vt:lpstr>
      <vt:lpstr>Slide 51</vt:lpstr>
      <vt:lpstr>Slide 52</vt:lpstr>
      <vt:lpstr>Gastric Varices (GV)  : Prevalence </vt:lpstr>
      <vt:lpstr>Slide 54</vt:lpstr>
      <vt:lpstr>GV : Natural History </vt:lpstr>
      <vt:lpstr>GOV2:   Predictor of Rebleed Signs of recent hemorrhage</vt:lpstr>
      <vt:lpstr>Management of Gastric Varices</vt:lpstr>
      <vt:lpstr>GV : Management of Acute Bleed</vt:lpstr>
      <vt:lpstr>GV : Cyanoacrylate Injection in Acute GOV1 Bleed</vt:lpstr>
      <vt:lpstr>Glue for Acute GV Bleed</vt:lpstr>
      <vt:lpstr>TIPS in GV Bleed</vt:lpstr>
      <vt:lpstr>Glue  vs.  TIPS for Gastric Variceal Bleeding Procaccini et al ,G I Endosc 2009 </vt:lpstr>
      <vt:lpstr>GV : Interventional Radiology</vt:lpstr>
      <vt:lpstr>Large GOV1 </vt:lpstr>
      <vt:lpstr>IGV1 :  6 months After PTVE</vt:lpstr>
      <vt:lpstr>Slide 66</vt:lpstr>
      <vt:lpstr>Summary : Acute Variceal Bleed   </vt:lpstr>
    </vt:vector>
  </TitlesOfParts>
  <Company>ilbs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ilbs</dc:creator>
  <cp:lastModifiedBy>Duda</cp:lastModifiedBy>
  <cp:revision>15</cp:revision>
  <dcterms:created xsi:type="dcterms:W3CDTF">2014-08-18T17:21:52Z</dcterms:created>
  <dcterms:modified xsi:type="dcterms:W3CDTF">2014-08-26T08:04:47Z</dcterms:modified>
</cp:coreProperties>
</file>