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313" r:id="rId4"/>
    <p:sldId id="314" r:id="rId5"/>
    <p:sldId id="324" r:id="rId6"/>
    <p:sldId id="303" r:id="rId7"/>
    <p:sldId id="305" r:id="rId8"/>
    <p:sldId id="315" r:id="rId9"/>
    <p:sldId id="307" r:id="rId10"/>
    <p:sldId id="309" r:id="rId11"/>
    <p:sldId id="316" r:id="rId12"/>
    <p:sldId id="311" r:id="rId13"/>
    <p:sldId id="312" r:id="rId14"/>
    <p:sldId id="317" r:id="rId15"/>
    <p:sldId id="318" r:id="rId16"/>
    <p:sldId id="319" r:id="rId17"/>
    <p:sldId id="320" r:id="rId18"/>
    <p:sldId id="321" r:id="rId19"/>
    <p:sldId id="322" r:id="rId20"/>
    <p:sldId id="328" r:id="rId21"/>
    <p:sldId id="326" r:id="rId22"/>
    <p:sldId id="327" r:id="rId23"/>
    <p:sldId id="331" r:id="rId24"/>
    <p:sldId id="332" r:id="rId25"/>
    <p:sldId id="333" r:id="rId26"/>
    <p:sldId id="334" r:id="rId27"/>
    <p:sldId id="29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8566" autoAdjust="0"/>
  </p:normalViewPr>
  <p:slideViewPr>
    <p:cSldViewPr>
      <p:cViewPr>
        <p:scale>
          <a:sx n="90" d="100"/>
          <a:sy n="90" d="100"/>
        </p:scale>
        <p:origin x="-666" y="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1544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F8D5F-7BBE-443C-93E9-AD77989E544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B2E96-41BA-46DD-9468-9B2BB52AF0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5910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6F21FC97-F7A1-4FD5-A963-D4E899AD8932}"/>
              </a:ext>
            </a:extLst>
          </p:cNvPr>
          <p:cNvCxnSpPr/>
          <p:nvPr/>
        </p:nvCxnSpPr>
        <p:spPr bwMode="auto">
          <a:xfrm>
            <a:off x="-10718" y="1620838"/>
            <a:ext cx="9160674" cy="0"/>
          </a:xfrm>
          <a:prstGeom prst="line">
            <a:avLst/>
          </a:prstGeom>
          <a:ln w="28575">
            <a:solidFill>
              <a:srgbClr val="00853F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7F736F2-F50B-49BD-8368-781652274D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0" y="3662363"/>
            <a:ext cx="4558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CCO_HEP_rev_forPPT.gif">
            <a:extLst>
              <a:ext uri="{FF2B5EF4-FFF2-40B4-BE49-F238E27FC236}">
                <a16:creationId xmlns:a16="http://schemas.microsoft.com/office/drawing/2014/main" xmlns="" id="{F8FF5B9D-91F5-42CF-ADED-713CCA137F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712" y="322263"/>
            <a:ext cx="200553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661249F-5CB3-40D9-94CE-89445DFBD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955" y="3657600"/>
            <a:ext cx="456604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0D415920-8E27-4DFB-821D-4486529CDAC8}"/>
              </a:ext>
            </a:extLst>
          </p:cNvPr>
          <p:cNvCxnSpPr/>
          <p:nvPr/>
        </p:nvCxnSpPr>
        <p:spPr bwMode="auto">
          <a:xfrm>
            <a:off x="-10718" y="3662363"/>
            <a:ext cx="9160674" cy="0"/>
          </a:xfrm>
          <a:prstGeom prst="line">
            <a:avLst/>
          </a:prstGeom>
          <a:ln w="28575">
            <a:solidFill>
              <a:srgbClr val="00853F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F73A055E-9746-4104-8601-CB4BE4121D6F}"/>
              </a:ext>
            </a:extLst>
          </p:cNvPr>
          <p:cNvCxnSpPr/>
          <p:nvPr userDrawn="1"/>
        </p:nvCxnSpPr>
        <p:spPr bwMode="auto">
          <a:xfrm>
            <a:off x="-10718" y="1620838"/>
            <a:ext cx="9160674" cy="0"/>
          </a:xfrm>
          <a:prstGeom prst="line">
            <a:avLst/>
          </a:prstGeom>
          <a:ln w="28575">
            <a:solidFill>
              <a:srgbClr val="00853F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12" name="Picture 9">
            <a:extLst>
              <a:ext uri="{FF2B5EF4-FFF2-40B4-BE49-F238E27FC236}">
                <a16:creationId xmlns:a16="http://schemas.microsoft.com/office/drawing/2014/main" xmlns="" id="{858BACCB-F1B7-47A7-800E-256E51407E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0" y="3662363"/>
            <a:ext cx="4558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9" descr="CCO_HEP_rev_forPPT.gif">
            <a:extLst>
              <a:ext uri="{FF2B5EF4-FFF2-40B4-BE49-F238E27FC236}">
                <a16:creationId xmlns:a16="http://schemas.microsoft.com/office/drawing/2014/main" xmlns="" id="{62EAFE82-84BB-42DC-865C-29CC1712614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712" y="322263"/>
            <a:ext cx="200553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7296B746-0D17-4025-A84A-7128CC6FCC91}"/>
              </a:ext>
            </a:extLst>
          </p:cNvPr>
          <p:cNvCxnSpPr/>
          <p:nvPr userDrawn="1"/>
        </p:nvCxnSpPr>
        <p:spPr bwMode="auto">
          <a:xfrm>
            <a:off x="-10718" y="3662363"/>
            <a:ext cx="9160674" cy="0"/>
          </a:xfrm>
          <a:prstGeom prst="line">
            <a:avLst/>
          </a:prstGeom>
          <a:ln w="28575">
            <a:solidFill>
              <a:srgbClr val="00853F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Rectangle 5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041650"/>
            <a:ext cx="3886200" cy="1120775"/>
          </a:xfrm>
        </p:spPr>
        <p:txBody>
          <a:bodyPr/>
          <a:lstStyle>
            <a:lvl1pPr marL="0" indent="0">
              <a:lnSpc>
                <a:spcPct val="100000"/>
              </a:lnSpc>
              <a:buFont typeface="Wingdings" pitchFamily="2" charset="2"/>
              <a:buNone/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Rectangle 55"/>
          <p:cNvSpPr>
            <a:spLocks noGrp="1" noChangeArrowheads="1"/>
          </p:cNvSpPr>
          <p:nvPr>
            <p:ph type="ctrTitle"/>
          </p:nvPr>
        </p:nvSpPr>
        <p:spPr bwMode="invGray">
          <a:xfrm>
            <a:off x="447676" y="1600200"/>
            <a:ext cx="8458200" cy="2057400"/>
          </a:xfrm>
        </p:spPr>
        <p:txBody>
          <a:bodyPr/>
          <a:lstStyle>
            <a:lvl1pPr>
              <a:defRPr sz="39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8455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20" y="238127"/>
            <a:ext cx="8154333" cy="1103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506" y="1513047"/>
            <a:ext cx="8158147" cy="465068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392480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xmlns="" id="{CED5B45F-55D7-44CC-8A54-FC6043DF07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1" y="1588"/>
            <a:ext cx="914519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5A07F6F2-EF26-4871-AE68-C415290FB6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1" y="1588"/>
            <a:ext cx="9145191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5764" y="330201"/>
            <a:ext cx="8433112" cy="5250792"/>
          </a:xfrm>
          <a:prstGeom prst="rect">
            <a:avLst/>
          </a:prstGeom>
        </p:spPr>
        <p:txBody>
          <a:bodyPr anchorCtr="1"/>
          <a:lstStyle>
            <a:lvl1pPr algn="ctr">
              <a:defRPr sz="4000" b="1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0972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19" y="238127"/>
            <a:ext cx="8154334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65" y="1510730"/>
            <a:ext cx="398195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9476" y="1510730"/>
            <a:ext cx="3969599" cy="467946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07773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89475" y="1510730"/>
            <a:ext cx="3963976" cy="466574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320" y="238127"/>
            <a:ext cx="8154333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1365" y="1510730"/>
            <a:ext cx="3981958" cy="46787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312426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19" y="238127"/>
            <a:ext cx="8355791" cy="11033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1998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50675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mo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xmlns="" id="{B5BC14A8-2B28-4134-85FE-2DF04BB736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534" t="414" r="2"/>
          <a:stretch>
            <a:fillRect/>
          </a:stretch>
        </p:blipFill>
        <p:spPr bwMode="auto">
          <a:xfrm>
            <a:off x="-53592" y="1"/>
            <a:ext cx="9203548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CCO_HEP_RGB.jpg">
            <a:extLst>
              <a:ext uri="{FF2B5EF4-FFF2-40B4-BE49-F238E27FC236}">
                <a16:creationId xmlns:a16="http://schemas.microsoft.com/office/drawing/2014/main" xmlns="" id="{2392FC0A-7A3D-4558-A1FC-EC2F5C3271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8615"/>
          <a:stretch>
            <a:fillRect/>
          </a:stretch>
        </p:blipFill>
        <p:spPr bwMode="auto">
          <a:xfrm>
            <a:off x="6107116" y="5930901"/>
            <a:ext cx="2765351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B7853EC2-D7A3-4478-A1AE-CB206BDF6DEC}"/>
              </a:ext>
            </a:extLst>
          </p:cNvPr>
          <p:cNvCxnSpPr/>
          <p:nvPr/>
        </p:nvCxnSpPr>
        <p:spPr bwMode="auto">
          <a:xfrm>
            <a:off x="-10719" y="4519613"/>
            <a:ext cx="9154719" cy="0"/>
          </a:xfrm>
          <a:prstGeom prst="line">
            <a:avLst/>
          </a:prstGeom>
          <a:ln w="28575">
            <a:solidFill>
              <a:srgbClr val="00853F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9" name="Picture 3">
            <a:extLst>
              <a:ext uri="{FF2B5EF4-FFF2-40B4-BE49-F238E27FC236}">
                <a16:creationId xmlns:a16="http://schemas.microsoft.com/office/drawing/2014/main" xmlns="" id="{37CA0FE2-D111-4B12-9F86-1ACD34F80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534" t="414" r="2"/>
          <a:stretch>
            <a:fillRect/>
          </a:stretch>
        </p:blipFill>
        <p:spPr bwMode="auto">
          <a:xfrm>
            <a:off x="-53592" y="1"/>
            <a:ext cx="9203548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CCO_HEP_RGB.jpg">
            <a:extLst>
              <a:ext uri="{FF2B5EF4-FFF2-40B4-BE49-F238E27FC236}">
                <a16:creationId xmlns:a16="http://schemas.microsoft.com/office/drawing/2014/main" xmlns="" id="{2271E584-8F3B-4319-81E8-0606BF4060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8615"/>
          <a:stretch>
            <a:fillRect/>
          </a:stretch>
        </p:blipFill>
        <p:spPr bwMode="auto">
          <a:xfrm>
            <a:off x="6107116" y="5930901"/>
            <a:ext cx="2765351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92AC9972-D5E6-4A17-A95E-A47B5812EC71}"/>
              </a:ext>
            </a:extLst>
          </p:cNvPr>
          <p:cNvCxnSpPr/>
          <p:nvPr userDrawn="1"/>
        </p:nvCxnSpPr>
        <p:spPr bwMode="auto">
          <a:xfrm>
            <a:off x="-10719" y="4519613"/>
            <a:ext cx="9154719" cy="0"/>
          </a:xfrm>
          <a:prstGeom prst="line">
            <a:avLst/>
          </a:prstGeom>
          <a:ln w="28575">
            <a:solidFill>
              <a:srgbClr val="00853F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385764" y="4856674"/>
            <a:ext cx="8462962" cy="115593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 b="1">
                <a:solidFill>
                  <a:srgbClr val="00853F"/>
                </a:solidFill>
              </a:defRPr>
            </a:lvl1pPr>
            <a:lvl2pPr>
              <a:buFontTx/>
              <a:buNone/>
              <a:defRPr sz="2400"/>
            </a:lvl2pPr>
            <a:lvl3pPr>
              <a:buFontTx/>
              <a:buNone/>
              <a:defRPr sz="2400"/>
            </a:lvl3pPr>
            <a:lvl4pPr>
              <a:buFontTx/>
              <a:buNone/>
              <a:defRPr sz="2400"/>
            </a:lvl4pPr>
            <a:lvl5pPr>
              <a:buFontTx/>
              <a:buNone/>
              <a:defRPr sz="2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863" y="239715"/>
            <a:ext cx="8433012" cy="1674813"/>
          </a:xfrm>
          <a:prstGeom prst="rect">
            <a:avLst/>
          </a:prstGeom>
        </p:spPr>
        <p:txBody>
          <a:bodyPr/>
          <a:lstStyle>
            <a:lvl1pPr algn="ctr">
              <a:defRPr sz="39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544258" y="1894847"/>
            <a:ext cx="8154333" cy="260571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accent3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0434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6">
            <a:extLst>
              <a:ext uri="{FF2B5EF4-FFF2-40B4-BE49-F238E27FC236}">
                <a16:creationId xmlns:a16="http://schemas.microsoft.com/office/drawing/2014/main" xmlns="" id="{3F0D587A-0802-4300-88B8-62E3624E80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320" y="238125"/>
            <a:ext cx="8154333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7">
            <a:extLst>
              <a:ext uri="{FF2B5EF4-FFF2-40B4-BE49-F238E27FC236}">
                <a16:creationId xmlns:a16="http://schemas.microsoft.com/office/drawing/2014/main" xmlns="" id="{6FFB5511-3B36-4A85-B20A-AB95BAAB55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0173" y="1517650"/>
            <a:ext cx="8161479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ts val="1000"/>
        </a:spcBef>
        <a:spcAft>
          <a:spcPts val="700"/>
        </a:spcAft>
        <a:buClr>
          <a:srgbClr val="FEFDDE"/>
        </a:buClr>
        <a:buFont typeface="Wingdings" panose="05000000000000000000" pitchFamily="2" charset="2"/>
        <a:buChar char="§"/>
        <a:defRPr sz="2800">
          <a:solidFill>
            <a:srgbClr val="FEFDD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ts val="1000"/>
        </a:spcBef>
        <a:spcAft>
          <a:spcPts val="700"/>
        </a:spcAft>
        <a:buClr>
          <a:srgbClr val="FEFDDE"/>
        </a:buClr>
        <a:buFont typeface="Arial" panose="020B0604020202020204" pitchFamily="34" charset="0"/>
        <a:buChar char="–"/>
        <a:defRPr sz="2600">
          <a:solidFill>
            <a:srgbClr val="FEFDDE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ts val="1000"/>
        </a:spcBef>
        <a:spcAft>
          <a:spcPts val="700"/>
        </a:spcAft>
        <a:buClr>
          <a:srgbClr val="FEFDDE"/>
        </a:buClr>
        <a:buFont typeface="Arial" panose="020B0604020202020204" pitchFamily="34" charset="0"/>
        <a:buChar char="–"/>
        <a:defRPr sz="2400">
          <a:solidFill>
            <a:srgbClr val="FEFDDE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ts val="1000"/>
        </a:spcBef>
        <a:spcAft>
          <a:spcPts val="700"/>
        </a:spcAft>
        <a:buClr>
          <a:srgbClr val="FEFDDE"/>
        </a:buClr>
        <a:buFont typeface="Arial" panose="020B0604020202020204" pitchFamily="34" charset="0"/>
        <a:buChar char="–"/>
        <a:defRPr sz="2200">
          <a:solidFill>
            <a:srgbClr val="FEFDDE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ts val="1000"/>
        </a:spcBef>
        <a:spcAft>
          <a:spcPts val="700"/>
        </a:spcAft>
        <a:buClr>
          <a:srgbClr val="FEFDDE"/>
        </a:buClr>
        <a:buFont typeface="Arial" panose="020B0604020202020204" pitchFamily="34" charset="0"/>
        <a:buChar char="–"/>
        <a:defRPr sz="2000">
          <a:solidFill>
            <a:srgbClr val="FEFDDE"/>
          </a:solidFill>
          <a:latin typeface="+mn-lt"/>
        </a:defRPr>
      </a:lvl5pPr>
      <a:lvl6pPr marL="25146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35000"/>
        </a:spcBef>
        <a:spcAft>
          <a:spcPct val="25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hepatology.ge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2209800"/>
            <a:ext cx="8229600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ka-G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Nusx" pitchFamily="2" charset="0"/>
              </a:rPr>
              <a:t>ღვიძლის ციროზი</a:t>
            </a:r>
          </a:p>
          <a:p>
            <a:pPr lvl="0" algn="ctr">
              <a:spcBef>
                <a:spcPct val="20000"/>
              </a:spcBef>
              <a:defRPr/>
            </a:pPr>
            <a:r>
              <a:rPr kumimoji="0" lang="ka-GE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თემა:</a:t>
            </a:r>
            <a:r>
              <a:rPr kumimoji="0" lang="ka-GE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 </a:t>
            </a:r>
            <a:r>
              <a:rPr kumimoji="0" lang="ka-GE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ასციტი</a:t>
            </a:r>
            <a:r>
              <a:rPr lang="ka-GE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 დიაგნოსტიკა და მართვის პრინციპები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6338" y="5867400"/>
            <a:ext cx="2031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		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   15.03.</a:t>
            </a:r>
            <a:r>
              <a:rPr lang="ka-G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2018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pic>
        <p:nvPicPr>
          <p:cNvPr id="10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876800" cy="157988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838200" y="4267200"/>
            <a:ext cx="716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მამუკა ზაკალაშვილი</a:t>
            </a:r>
          </a:p>
          <a:p>
            <a:pPr lvl="0" algn="ctr"/>
            <a:endParaRPr lang="ka-G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ექიმი ჰეპატოლოგი</a:t>
            </a:r>
          </a:p>
          <a:p>
            <a:pPr lvl="0" algn="ctr"/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სამედიცინო ცენტრი “მრჩეველი”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a-GE" sz="2400" dirty="0" smtClean="0"/>
              <a:t>ასციტის საერთაშორისო კლუბის (</a:t>
            </a:r>
            <a:r>
              <a:rPr lang="en-US" sz="2400" dirty="0" smtClean="0"/>
              <a:t>IAC)</a:t>
            </a:r>
            <a:r>
              <a:rPr lang="ka-GE" sz="2400" dirty="0" smtClean="0"/>
              <a:t> მიერ მოწოდებული </a:t>
            </a:r>
            <a:r>
              <a:rPr lang="ka-GE" sz="2400" b="1" dirty="0" smtClean="0"/>
              <a:t>ასციტის გრადაცია:</a:t>
            </a:r>
          </a:p>
          <a:p>
            <a:pPr>
              <a:buNone/>
            </a:pPr>
            <a:endParaRPr lang="ka-GE" sz="2400" dirty="0" smtClean="0"/>
          </a:p>
          <a:p>
            <a:pPr marL="914400" lvl="1" indent="-514350">
              <a:buNone/>
            </a:pPr>
            <a:r>
              <a:rPr lang="en-US" sz="2400" dirty="0" smtClean="0"/>
              <a:t>I </a:t>
            </a:r>
            <a:r>
              <a:rPr lang="ka-GE" sz="2400" dirty="0" smtClean="0"/>
              <a:t>ხარისხი - მსუბუქი ასციტი - მცირე რაოდენობით სითხე, დეტექტაბელურია მხოლოდ ულტრაბგერით</a:t>
            </a:r>
          </a:p>
          <a:p>
            <a:pPr marL="914400" lvl="1" indent="-514350">
              <a:buNone/>
            </a:pPr>
            <a:endParaRPr lang="ka-GE" sz="2400" dirty="0" smtClean="0"/>
          </a:p>
          <a:p>
            <a:pPr marL="914400" lvl="1" indent="-514350">
              <a:buNone/>
            </a:pPr>
            <a:r>
              <a:rPr lang="en-US" sz="2400" dirty="0" smtClean="0"/>
              <a:t>II </a:t>
            </a:r>
            <a:r>
              <a:rPr lang="ka-GE" sz="2400" dirty="0" smtClean="0"/>
              <a:t>ხარისხი - საშუალო ასციტი - საშუალოდ, სიმეტრიულად გაზრდილი მუცლის გარშემოწერილობა</a:t>
            </a:r>
          </a:p>
          <a:p>
            <a:pPr marL="914400" lvl="1" indent="-514350">
              <a:buNone/>
            </a:pPr>
            <a:endParaRPr lang="ka-GE" sz="2400" dirty="0" smtClean="0"/>
          </a:p>
          <a:p>
            <a:pPr marL="914400" lvl="1" indent="-514350">
              <a:buNone/>
            </a:pPr>
            <a:r>
              <a:rPr lang="en-US" sz="2400" dirty="0" smtClean="0"/>
              <a:t>III</a:t>
            </a:r>
            <a:r>
              <a:rPr lang="ka-GE" sz="2400" dirty="0" smtClean="0"/>
              <a:t> ხარისხი - დიდი (ე.წ. “დაჭიმული”) ასციტი - დიდი რაოდენობით სითხე, მკვეთრად დაჭიმული მუცელი 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610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a-GE" sz="2400" b="1" dirty="0" smtClean="0"/>
              <a:t>ასციტური სითხის კვლევა</a:t>
            </a:r>
          </a:p>
          <a:p>
            <a:pPr>
              <a:buNone/>
            </a:pPr>
            <a:endParaRPr lang="ka-GE" sz="2400" dirty="0" smtClean="0"/>
          </a:p>
          <a:p>
            <a:r>
              <a:rPr lang="ka-GE" sz="2400" b="1" dirty="0" smtClean="0"/>
              <a:t>მთავარი კითხვები:</a:t>
            </a:r>
          </a:p>
          <a:p>
            <a:pPr lvl="1"/>
            <a:r>
              <a:rPr lang="ka-GE" sz="2000" dirty="0" smtClean="0"/>
              <a:t>არის თუ არა პორტული ჰიპერტენზია?</a:t>
            </a:r>
          </a:p>
          <a:p>
            <a:pPr lvl="1"/>
            <a:r>
              <a:rPr lang="ka-GE" sz="2000" dirty="0" smtClean="0"/>
              <a:t>ინფიცირებულია თუ არა სითხე?</a:t>
            </a:r>
          </a:p>
          <a:p>
            <a:pPr lvl="1"/>
            <a:endParaRPr lang="ka-GE" sz="2000" dirty="0" smtClean="0"/>
          </a:p>
          <a:p>
            <a:r>
              <a:rPr lang="ka-GE" sz="2400" b="1" dirty="0" smtClean="0"/>
              <a:t>ასციტური სითხის რუტინული შეფასება მოიცავს:</a:t>
            </a:r>
          </a:p>
          <a:p>
            <a:pPr marL="914400" lvl="1" indent="-457200">
              <a:buFont typeface="+mj-lt"/>
              <a:buAutoNum type="arabicPeriod"/>
            </a:pPr>
            <a:r>
              <a:rPr lang="ka-GE" sz="2000" dirty="0" smtClean="0"/>
              <a:t>სითხის ვიზუალური შეფასება (სუფთა, სისხლიანი, მღვრიე, რძისებრი)</a:t>
            </a:r>
          </a:p>
          <a:p>
            <a:pPr marL="914400" lvl="1" indent="-457200">
              <a:buFont typeface="+mj-lt"/>
              <a:buAutoNum type="arabicPeriod"/>
            </a:pPr>
            <a:r>
              <a:rPr lang="ka-GE" sz="2000" b="1" dirty="0" smtClean="0"/>
              <a:t>შრატის და ასციტის ალბუმინის გრადიენტის გამოთვლა (შააგ)</a:t>
            </a:r>
            <a:r>
              <a:rPr lang="en-US" sz="2000" b="1" dirty="0" smtClean="0"/>
              <a:t> </a:t>
            </a:r>
          </a:p>
          <a:p>
            <a:pPr marL="914400" lvl="1" indent="-457200">
              <a:buNone/>
            </a:pPr>
            <a:r>
              <a:rPr lang="en-US" sz="2000" b="1" dirty="0" smtClean="0"/>
              <a:t>	Serum-to-</a:t>
            </a:r>
            <a:r>
              <a:rPr lang="en-US" sz="2000" b="1" dirty="0" err="1" smtClean="0"/>
              <a:t>ascites</a:t>
            </a:r>
            <a:r>
              <a:rPr lang="en-US" sz="2000" b="1" dirty="0" smtClean="0"/>
              <a:t> albumin gradient (SAAG) </a:t>
            </a:r>
            <a:endParaRPr lang="ka-GE" sz="2000" b="1" dirty="0" smtClean="0"/>
          </a:p>
          <a:p>
            <a:pPr marL="914400" lvl="1" indent="-457200">
              <a:buFont typeface="+mj-lt"/>
              <a:buAutoNum type="arabicPeriod" startAt="3"/>
            </a:pPr>
            <a:r>
              <a:rPr lang="ka-GE" sz="2000" dirty="0" smtClean="0"/>
              <a:t>სითხის მიკროსკოპია - უჯრედების დათვლა და დიფერენცირება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ka-GE" sz="2000" dirty="0" smtClean="0"/>
              <a:t>საერთო ცილის კონცენტრაციის განსაზღვრა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791200"/>
          </a:xfrm>
        </p:spPr>
        <p:txBody>
          <a:bodyPr>
            <a:noAutofit/>
          </a:bodyPr>
          <a:lstStyle/>
          <a:p>
            <a:pPr marL="6350" lvl="1" indent="-6350">
              <a:buNone/>
            </a:pPr>
            <a:r>
              <a:rPr lang="ka-GE" sz="2400" b="1" dirty="0"/>
              <a:t>ასციტური სითხის კვლევა</a:t>
            </a:r>
          </a:p>
          <a:p>
            <a:pPr lvl="1">
              <a:buNone/>
            </a:pPr>
            <a:endParaRPr lang="ka-GE" sz="2400" b="1" dirty="0" smtClean="0">
              <a:latin typeface="Arial"/>
            </a:endParaRPr>
          </a:p>
          <a:p>
            <a:pPr marL="0" lvl="1" indent="0">
              <a:buNone/>
            </a:pPr>
            <a:r>
              <a:rPr lang="ka-GE" sz="2400" b="1" dirty="0" smtClean="0">
                <a:latin typeface="Arial"/>
              </a:rPr>
              <a:t>შააგ </a:t>
            </a:r>
            <a:r>
              <a:rPr lang="en-US" sz="2400" b="1" dirty="0">
                <a:latin typeface="Arial"/>
              </a:rPr>
              <a:t>(</a:t>
            </a:r>
            <a:r>
              <a:rPr lang="en-US" sz="2400" b="1" dirty="0" smtClean="0">
                <a:latin typeface="Arial"/>
              </a:rPr>
              <a:t>SAAG)</a:t>
            </a:r>
            <a:r>
              <a:rPr lang="ka-GE" sz="2400" b="1" dirty="0" smtClean="0">
                <a:latin typeface="Arial"/>
              </a:rPr>
              <a:t> გამოთვლა</a:t>
            </a:r>
            <a:endParaRPr lang="ka-GE" sz="2400" dirty="0" smtClean="0">
              <a:latin typeface="Arial"/>
            </a:endParaRPr>
          </a:p>
          <a:p>
            <a:r>
              <a:rPr lang="ka-GE" sz="2000" dirty="0" smtClean="0">
                <a:latin typeface="Arial"/>
              </a:rPr>
              <a:t>შრატის ალბუმინს </a:t>
            </a:r>
            <a:r>
              <a:rPr lang="ka-GE" sz="2000" b="1" u="sng" dirty="0" smtClean="0">
                <a:latin typeface="Arial"/>
              </a:rPr>
              <a:t>გამოკლებული</a:t>
            </a:r>
            <a:r>
              <a:rPr lang="ka-GE" sz="2000" dirty="0" smtClean="0">
                <a:latin typeface="Arial"/>
              </a:rPr>
              <a:t> ასციტური სითხის ალბუმინი = </a:t>
            </a:r>
            <a:r>
              <a:rPr lang="en-US" sz="2000" dirty="0" smtClean="0">
                <a:latin typeface="Arial"/>
              </a:rPr>
              <a:t>SAAG</a:t>
            </a:r>
            <a:r>
              <a:rPr lang="ka-GE" sz="2000" dirty="0" smtClean="0">
                <a:latin typeface="Arial"/>
              </a:rPr>
              <a:t> </a:t>
            </a:r>
            <a:r>
              <a:rPr lang="ka-GE" sz="2000" i="1" dirty="0" smtClean="0">
                <a:latin typeface="Arial"/>
              </a:rPr>
              <a:t>(სითხე და შრატი ერთდღეს უნდა იყოს აღებული)</a:t>
            </a:r>
          </a:p>
          <a:p>
            <a:pPr lvl="1"/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≥1.1 </a:t>
            </a:r>
            <a:r>
              <a:rPr lang="ka-GE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გ/დლ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(≥11 </a:t>
            </a:r>
            <a:r>
              <a:rPr lang="ka-GE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გ/ლ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a-GE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პორტული ჰიპერტენზია </a:t>
            </a:r>
            <a:r>
              <a:rPr lang="ka-GE" sz="2000" dirty="0" smtClean="0"/>
              <a:t>(სიზუსტე 97%)</a:t>
            </a:r>
          </a:p>
          <a:p>
            <a:pPr lvl="1"/>
            <a:r>
              <a:rPr lang="ka-GE" sz="2000" dirty="0" smtClean="0"/>
              <a:t>&lt;</a:t>
            </a:r>
            <a:r>
              <a:rPr lang="en-US" sz="2000" dirty="0" smtClean="0"/>
              <a:t> 1.1 </a:t>
            </a:r>
            <a:r>
              <a:rPr lang="ka-GE" sz="2000" dirty="0" smtClean="0"/>
              <a:t>გ/დლ</a:t>
            </a:r>
            <a:r>
              <a:rPr lang="en-US" sz="2000" dirty="0" smtClean="0"/>
              <a:t> (</a:t>
            </a:r>
            <a:r>
              <a:rPr lang="ka-GE" sz="2000" dirty="0" smtClean="0"/>
              <a:t>&lt;</a:t>
            </a:r>
            <a:r>
              <a:rPr lang="en-US" sz="2000" dirty="0" smtClean="0"/>
              <a:t>11 </a:t>
            </a:r>
            <a:r>
              <a:rPr lang="ka-GE" sz="2000" dirty="0" smtClean="0"/>
              <a:t>გ/ლ</a:t>
            </a:r>
            <a:r>
              <a:rPr lang="en-US" sz="2000" dirty="0" smtClean="0"/>
              <a:t>)</a:t>
            </a:r>
            <a:r>
              <a:rPr lang="ka-GE" sz="2000" dirty="0" smtClean="0"/>
              <a:t> - სხვა მიზეზი</a:t>
            </a:r>
          </a:p>
          <a:p>
            <a:pPr lvl="1"/>
            <a:endParaRPr lang="ka-GE" sz="2400" i="1" dirty="0" smtClean="0">
              <a:latin typeface="Arial"/>
            </a:endParaRPr>
          </a:p>
          <a:p>
            <a:r>
              <a:rPr lang="ka-GE" sz="2000" dirty="0" smtClean="0"/>
              <a:t>უჯერედების დათვლა და დიფერენცირება - ინფექციის გამორიცხვა</a:t>
            </a:r>
          </a:p>
          <a:p>
            <a:endParaRPr lang="ka-GE" sz="2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ka-GE" sz="2000" dirty="0" smtClean="0"/>
              <a:t>საერთო ცილის კონცენტრაციის განსაზღვრა - </a:t>
            </a:r>
          </a:p>
          <a:p>
            <a:pPr marL="742950" lvl="2" indent="-342900"/>
            <a:r>
              <a:rPr lang="ka-GE" sz="2000" dirty="0" smtClean="0"/>
              <a:t>თუ ალბუმინის გრადიენტი</a:t>
            </a:r>
            <a:r>
              <a:rPr lang="en-US" sz="2000" dirty="0" smtClean="0"/>
              <a:t> ≥1.1 </a:t>
            </a:r>
            <a:r>
              <a:rPr lang="ka-GE" sz="2000" dirty="0" smtClean="0"/>
              <a:t>გ/დლ:</a:t>
            </a:r>
          </a:p>
          <a:p>
            <a:pPr marL="1200150" lvl="3" indent="-342900"/>
            <a:r>
              <a:rPr lang="ka-GE" sz="1800" dirty="0" smtClean="0"/>
              <a:t>&gt;2.5 კარდიალური ასციტი, &lt;2.5 ღვიძლის ციროზი.</a:t>
            </a:r>
            <a:endParaRPr lang="ka-GE" sz="1800" b="1" i="1" dirty="0" smtClean="0">
              <a:latin typeface="Arial"/>
            </a:endParaRPr>
          </a:p>
          <a:p>
            <a:pPr marL="742950" lvl="2" indent="-342900"/>
            <a:r>
              <a:rPr lang="ka-GE" sz="2000" dirty="0" smtClean="0"/>
              <a:t>&lt;1 </a:t>
            </a:r>
            <a:r>
              <a:rPr lang="en-US" sz="2000" dirty="0" smtClean="0"/>
              <a:t>SPB-</a:t>
            </a:r>
            <a:r>
              <a:rPr lang="ka-GE" sz="2000" dirty="0" smtClean="0"/>
              <a:t>ს განვითარების მაღალი რისკი</a:t>
            </a:r>
            <a:endParaRPr lang="ka-GE" sz="2000" b="1" i="1" dirty="0" smtClean="0">
              <a:latin typeface="Arial"/>
            </a:endParaRP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705600" cy="1143000"/>
          </a:xfrm>
        </p:spPr>
        <p:txBody>
          <a:bodyPr>
            <a:noAutofit/>
          </a:bodyPr>
          <a:lstStyle/>
          <a:p>
            <a:r>
              <a:rPr lang="ka-GE" sz="2400" b="1" dirty="0" smtClean="0"/>
              <a:t>ასციტური სითხის კვლევა (სხვა ტესტები)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a-GE" sz="2000" dirty="0" smtClean="0"/>
              <a:t>სითხის კულტურა (ინფექცია, ნაწლავის პერფორაცია)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გლუკოზა (სიმსივნე, ინფექცია)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LDH (</a:t>
            </a:r>
            <a:r>
              <a:rPr lang="ka-GE" sz="2000" dirty="0" smtClean="0"/>
              <a:t>სიმსივნე, ინფექცია)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გრამის წესით შეღებვა (ნაწლავის პერფორაცია)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ამილაზა (პანკრეასის დაავადებები)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ტუბერკულოზური ნაცხი, კულტურა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ციტოლოგია და </a:t>
            </a:r>
            <a:r>
              <a:rPr lang="en-US" sz="2000" dirty="0" smtClean="0"/>
              <a:t>CEA (</a:t>
            </a:r>
            <a:r>
              <a:rPr lang="ka-GE" sz="2000" dirty="0" smtClean="0"/>
              <a:t>სიმსივნე)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ტრიგლიცერიდების კონცენტრაცია (ქილოზური ასციტი)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ბილირუბინის კონცენტრაცია (ბილიური პერფორაცია)</a:t>
            </a:r>
          </a:p>
          <a:p>
            <a:pPr>
              <a:lnSpc>
                <a:spcPct val="150000"/>
              </a:lnSpc>
            </a:pPr>
            <a:r>
              <a:rPr lang="ka-GE" sz="2000" dirty="0" smtClean="0"/>
              <a:t>შრატის </a:t>
            </a:r>
            <a:r>
              <a:rPr lang="en-US" sz="2000" dirty="0" smtClean="0"/>
              <a:t>BNP (</a:t>
            </a:r>
            <a:r>
              <a:rPr lang="ka-GE" sz="2000" dirty="0" smtClean="0"/>
              <a:t>გულის უმარისობა)</a:t>
            </a:r>
            <a:endParaRPr lang="en-US" sz="2000" dirty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57200" y="1981200"/>
            <a:ext cx="3124200" cy="3581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user83\Downloads\Captur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0"/>
            <a:ext cx="6843652" cy="68724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მკურნალობა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მსუბუქი ასციტი </a:t>
            </a:r>
          </a:p>
          <a:p>
            <a:pPr lvl="1"/>
            <a:r>
              <a:rPr lang="ka-GE" sz="2000" dirty="0" smtClean="0"/>
              <a:t>მკურნალობას არ საჭიროებს</a:t>
            </a:r>
            <a:endParaRPr lang="en-US" sz="2000" dirty="0" smtClean="0"/>
          </a:p>
          <a:p>
            <a:pPr lvl="1"/>
            <a:endParaRPr lang="ka-GE" sz="2000" dirty="0" smtClean="0"/>
          </a:p>
          <a:p>
            <a:r>
              <a:rPr lang="ka-GE" sz="2400" dirty="0" smtClean="0"/>
              <a:t>საშუალო ასციტი</a:t>
            </a:r>
          </a:p>
          <a:p>
            <a:pPr lvl="1"/>
            <a:r>
              <a:rPr lang="ka-GE" sz="2000" dirty="0" smtClean="0"/>
              <a:t>სუფრის მარილის შეზღუდვა</a:t>
            </a:r>
          </a:p>
          <a:p>
            <a:pPr lvl="1"/>
            <a:r>
              <a:rPr lang="ka-GE" sz="2000" dirty="0" smtClean="0"/>
              <a:t>დიურეზული თერაპია</a:t>
            </a:r>
            <a:endParaRPr lang="en-US" sz="2000" dirty="0" smtClean="0"/>
          </a:p>
          <a:p>
            <a:pPr lvl="1"/>
            <a:endParaRPr lang="ka-GE" sz="2000" dirty="0" smtClean="0"/>
          </a:p>
          <a:p>
            <a:r>
              <a:rPr lang="ka-GE" sz="2400" dirty="0" smtClean="0"/>
              <a:t>დიდი (ე.წ. “დაჭიმული”) ასციტი</a:t>
            </a:r>
          </a:p>
          <a:p>
            <a:pPr lvl="1"/>
            <a:r>
              <a:rPr lang="ka-GE" sz="2000" dirty="0" smtClean="0"/>
              <a:t>პარაცენტეზი</a:t>
            </a:r>
          </a:p>
          <a:p>
            <a:pPr lvl="1"/>
            <a:r>
              <a:rPr lang="ka-GE" sz="2000" dirty="0" smtClean="0"/>
              <a:t>სუფრის მარილის შეზღუდვა</a:t>
            </a:r>
          </a:p>
          <a:p>
            <a:pPr lvl="1"/>
            <a:r>
              <a:rPr lang="ka-GE" sz="2000" dirty="0" smtClean="0"/>
              <a:t>დიურეზული თერაპია (რეფრაქტურლი ასციტის განვითარებამდე)</a:t>
            </a:r>
            <a:endParaRPr lang="en-US" sz="2000" dirty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257800"/>
          </a:xfrm>
        </p:spPr>
        <p:txBody>
          <a:bodyPr>
            <a:noAutofit/>
          </a:bodyPr>
          <a:lstStyle/>
          <a:p>
            <a:r>
              <a:rPr lang="ka-GE" sz="2000" b="1" dirty="0" smtClean="0"/>
              <a:t>პირველადი დაავადების მართვა (მაგ.: ალკოჰოლის შეწყვეტა)</a:t>
            </a:r>
          </a:p>
          <a:p>
            <a:r>
              <a:rPr lang="ka-GE" sz="2000" b="1" dirty="0" smtClean="0"/>
              <a:t>მედიკამენტების შეწყვეტა ან სიფრთხილით ხმარება - განსაკუთრებით:</a:t>
            </a:r>
          </a:p>
          <a:p>
            <a:pPr lvl="1"/>
            <a:r>
              <a:rPr lang="ka-GE" sz="2000" dirty="0" smtClean="0"/>
              <a:t>ანგიოტენზინის ინფიბიტორები</a:t>
            </a:r>
          </a:p>
          <a:p>
            <a:pPr lvl="1"/>
            <a:r>
              <a:rPr lang="ka-GE" sz="2000" dirty="0" smtClean="0"/>
              <a:t>პროპნალოლი</a:t>
            </a:r>
          </a:p>
          <a:p>
            <a:pPr lvl="1"/>
            <a:r>
              <a:rPr lang="ka-GE" sz="2000" dirty="0" smtClean="0"/>
              <a:t>ანთების საჭინააღმდეგო არასტეროიდები (</a:t>
            </a:r>
            <a:r>
              <a:rPr lang="en-US" sz="2000" dirty="0" smtClean="0"/>
              <a:t>NSAID)</a:t>
            </a:r>
            <a:endParaRPr lang="ka-GE" sz="2000" dirty="0" smtClean="0"/>
          </a:p>
          <a:p>
            <a:r>
              <a:rPr lang="ka-GE" sz="2000" b="1" dirty="0" smtClean="0"/>
              <a:t>სუფრის მარილის შეზღუდვა</a:t>
            </a:r>
          </a:p>
          <a:p>
            <a:r>
              <a:rPr lang="ka-GE" sz="2000" b="1" dirty="0" smtClean="0"/>
              <a:t>სითხის შეზღუდვა</a:t>
            </a:r>
          </a:p>
          <a:p>
            <a:r>
              <a:rPr lang="ka-GE" sz="2000" b="1" dirty="0" smtClean="0"/>
              <a:t>დიურეზული თერაპია:</a:t>
            </a:r>
          </a:p>
          <a:p>
            <a:pPr lvl="1"/>
            <a:r>
              <a:rPr lang="ka-GE" sz="2000" dirty="0" smtClean="0"/>
              <a:t>მედიკამენტები</a:t>
            </a:r>
          </a:p>
          <a:p>
            <a:pPr lvl="1"/>
            <a:r>
              <a:rPr lang="ka-GE" sz="2000" dirty="0" smtClean="0"/>
              <a:t>სითხის დანაკარგის კონტროლი</a:t>
            </a:r>
          </a:p>
          <a:p>
            <a:pPr lvl="1"/>
            <a:r>
              <a:rPr lang="ka-GE" sz="2000" dirty="0" smtClean="0"/>
              <a:t>მონიტორინგი</a:t>
            </a:r>
          </a:p>
          <a:p>
            <a:pPr lvl="1"/>
            <a:r>
              <a:rPr lang="ka-GE" sz="2000" dirty="0" smtClean="0"/>
              <a:t>მედიკამენტებზე რეზისტენტული ასციტი</a:t>
            </a:r>
            <a:endParaRPr lang="en-US" sz="2000" dirty="0" smtClean="0"/>
          </a:p>
          <a:p>
            <a:r>
              <a:rPr lang="ka-GE" sz="2000" b="1" dirty="0" smtClean="0"/>
              <a:t>პარაცენტეზი</a:t>
            </a:r>
            <a:endParaRPr lang="en-US" sz="2000" b="1" dirty="0" smtClean="0"/>
          </a:p>
          <a:p>
            <a:r>
              <a:rPr lang="ka-GE" sz="2000" b="1" dirty="0" smtClean="0"/>
              <a:t>ღვიძლის გადანერგვა და პორტოსისტემური შუნტირება</a:t>
            </a:r>
            <a:endParaRPr lang="en-US" sz="2000" b="1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763000" cy="3581400"/>
          </a:xfrm>
        </p:spPr>
        <p:txBody>
          <a:bodyPr>
            <a:normAutofit/>
          </a:bodyPr>
          <a:lstStyle/>
          <a:p>
            <a:r>
              <a:rPr lang="ka-GE" sz="2400" b="1" dirty="0" smtClean="0"/>
              <a:t>სუფრის მარილის შეზღუდვა - 80 მმოლ/დღეში (2 გრ/დღეში) არის ძირითადი საკვანძო ფაქტორი ასციტის მართვაში</a:t>
            </a:r>
          </a:p>
          <a:p>
            <a:endParaRPr lang="ka-GE" sz="2000" dirty="0" smtClean="0"/>
          </a:p>
          <a:p>
            <a:r>
              <a:rPr lang="ka-GE" sz="2400" b="1" dirty="0" smtClean="0"/>
              <a:t>სითხის შეზღუდვა </a:t>
            </a:r>
            <a:r>
              <a:rPr lang="ka-GE" sz="2400" dirty="0" smtClean="0"/>
              <a:t>- ტრადიციულად მიღებული იყო, თუმცა </a:t>
            </a:r>
            <a:r>
              <a:rPr lang="ka-GE" sz="2400" b="1" dirty="0" smtClean="0"/>
              <a:t>არ არის რეკომენდებული! </a:t>
            </a:r>
          </a:p>
          <a:p>
            <a:pPr lvl="1"/>
            <a:r>
              <a:rPr lang="ka-GE" sz="1800" dirty="0" smtClean="0"/>
              <a:t>მხოლოდ იმ შემთხვევაშია მოწოდებული თუ ნატრიუმის დონა &lt;120 </a:t>
            </a:r>
            <a:r>
              <a:rPr lang="en-US" sz="1800" dirty="0" err="1" smtClean="0"/>
              <a:t>mEq</a:t>
            </a:r>
            <a:r>
              <a:rPr lang="en-US" sz="1800" dirty="0" smtClean="0"/>
              <a:t>/l (</a:t>
            </a:r>
            <a:r>
              <a:rPr lang="ka-GE" sz="1800" dirty="0" smtClean="0"/>
              <a:t>რაც საკმაოდ </a:t>
            </a:r>
            <a:r>
              <a:rPr lang="ka-GE" sz="1800" smtClean="0"/>
              <a:t>იშვიათია)</a:t>
            </a:r>
            <a:endParaRPr lang="en-US" sz="2000" dirty="0" smtClean="0"/>
          </a:p>
          <a:p>
            <a:endParaRPr lang="ka-GE" sz="2000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a-GE" sz="2400" b="1" dirty="0" smtClean="0"/>
              <a:t>დიურეზული თერაპია:</a:t>
            </a:r>
          </a:p>
          <a:p>
            <a:pPr>
              <a:buNone/>
            </a:pPr>
            <a:endParaRPr lang="ka-GE" sz="2400" b="1" dirty="0" smtClean="0"/>
          </a:p>
          <a:p>
            <a:pPr>
              <a:lnSpc>
                <a:spcPct val="150000"/>
              </a:lnSpc>
            </a:pPr>
            <a:r>
              <a:rPr lang="ka-GE" sz="2400" dirty="0" smtClean="0"/>
              <a:t>ყველაზე ეფექტური  და პირველი რიგის რეკომენდებული დიურეზული მედიკამენტების მარილის შეზღუდვასთან ერთად არის </a:t>
            </a:r>
            <a:r>
              <a:rPr lang="ka-GE" sz="2400" b="1" dirty="0" smtClean="0"/>
              <a:t>სპირინიოლაქტონი + ფუროსემიდი (100/40 თანაფარდობით)</a:t>
            </a:r>
          </a:p>
          <a:p>
            <a:pPr marL="857250" lvl="1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2200" dirty="0" smtClean="0"/>
              <a:t>დაბალი წონის პაციენტებთან შესაძლოა - 50/20</a:t>
            </a:r>
          </a:p>
          <a:p>
            <a:pPr marL="857250" lvl="1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2200" dirty="0" smtClean="0"/>
              <a:t>კომბინაციური თერაპია ხელს უწყობს ნორმოკალემიას</a:t>
            </a:r>
          </a:p>
          <a:p>
            <a:pPr marL="857250" lvl="1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2200" dirty="0" smtClean="0"/>
              <a:t>მხოლოდ სპირინოლაქტონის მიღება (განსაკუთრებით მაღალ დოზებში) არ არის რეკომენდებული - ჰიპერკალემიის რისკი</a:t>
            </a:r>
          </a:p>
          <a:p>
            <a:pPr lvl="2">
              <a:buNone/>
            </a:pPr>
            <a:endParaRPr lang="en-US" sz="2000" b="1" dirty="0" smtClean="0"/>
          </a:p>
          <a:p>
            <a:endParaRPr lang="ka-GE" sz="2000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61868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562600"/>
          </a:xfrm>
        </p:spPr>
        <p:txBody>
          <a:bodyPr>
            <a:normAutofit fontScale="85000" lnSpcReduction="10000"/>
          </a:bodyPr>
          <a:lstStyle/>
          <a:p>
            <a:pPr marL="803275" lvl="1" indent="-457200">
              <a:lnSpc>
                <a:spcPct val="160000"/>
              </a:lnSpc>
              <a:buFont typeface="+mj-lt"/>
              <a:buAutoNum type="arabicPeriod" startAt="4"/>
            </a:pPr>
            <a:r>
              <a:rPr lang="ka-GE" sz="2400" dirty="0" smtClean="0"/>
              <a:t>სპირინოლაქტონის მიღება უნდა მოხდეს </a:t>
            </a:r>
            <a:r>
              <a:rPr lang="ka-GE" sz="2400" b="1" dirty="0" smtClean="0"/>
              <a:t>დღეში ერთჯერ</a:t>
            </a:r>
          </a:p>
          <a:p>
            <a:pPr marL="803275" lvl="1" indent="-457200">
              <a:lnSpc>
                <a:spcPct val="160000"/>
              </a:lnSpc>
              <a:buFont typeface="+mj-lt"/>
              <a:buAutoNum type="arabicPeriod" startAt="4"/>
            </a:pPr>
            <a:r>
              <a:rPr lang="ka-GE" sz="2400" b="1" dirty="0" smtClean="0"/>
              <a:t>მხოლოდ სპირინოლაქტონი </a:t>
            </a:r>
            <a:r>
              <a:rPr lang="ka-GE" sz="2400" dirty="0" smtClean="0"/>
              <a:t>შესაძლოა განხილულ იქნას მსუბუქი ასციტის მქონე </a:t>
            </a:r>
            <a:r>
              <a:rPr lang="ka-GE" sz="2400" b="1" dirty="0" smtClean="0"/>
              <a:t>ამბულატორიულ</a:t>
            </a:r>
            <a:r>
              <a:rPr lang="ka-GE" sz="2400" dirty="0" smtClean="0"/>
              <a:t> პაციენტთან ან </a:t>
            </a:r>
            <a:r>
              <a:rPr lang="ka-GE" sz="2400" b="1" dirty="0" smtClean="0"/>
              <a:t>ჰიპოკალემიის</a:t>
            </a:r>
            <a:r>
              <a:rPr lang="ka-GE" sz="2400" dirty="0" smtClean="0"/>
              <a:t> მქონე პაციენტთან (მაგ. ალკოჰოლური ციროზი)</a:t>
            </a:r>
          </a:p>
          <a:p>
            <a:pPr marL="803275" lvl="1" indent="-457200">
              <a:lnSpc>
                <a:spcPct val="160000"/>
              </a:lnSpc>
              <a:buFont typeface="+mj-lt"/>
              <a:buAutoNum type="arabicPeriod" startAt="4"/>
            </a:pPr>
            <a:r>
              <a:rPr lang="ka-GE" sz="2400" b="1" dirty="0" smtClean="0"/>
              <a:t>ი/ვ ფუროსემიდი არ არის რეკომენდებული</a:t>
            </a:r>
            <a:r>
              <a:rPr lang="en-US" sz="2400" b="1" dirty="0" smtClean="0"/>
              <a:t>!</a:t>
            </a:r>
            <a:endParaRPr lang="ka-GE" sz="2400" dirty="0" smtClean="0"/>
          </a:p>
          <a:p>
            <a:pPr marL="803275" lvl="1" indent="-457200">
              <a:lnSpc>
                <a:spcPct val="160000"/>
              </a:lnSpc>
              <a:buFont typeface="+mj-lt"/>
              <a:buAutoNum type="arabicPeriod" startAt="4"/>
            </a:pPr>
            <a:r>
              <a:rPr lang="ka-GE" sz="2400" dirty="0" smtClean="0"/>
              <a:t>მტკივნეული გინეკომასტიის დროს - სპირინოლაქტონის შეიცვალოს </a:t>
            </a:r>
            <a:r>
              <a:rPr lang="ka-GE" sz="2400" dirty="0" smtClean="0">
                <a:solidFill>
                  <a:srgbClr val="000000"/>
                </a:solidFill>
                <a:latin typeface="Arial"/>
              </a:rPr>
              <a:t>ამილორიდი (</a:t>
            </a:r>
            <a:r>
              <a:rPr lang="ka-GE" sz="2400" b="1" dirty="0" smtClean="0">
                <a:solidFill>
                  <a:srgbClr val="000000"/>
                </a:solidFill>
                <a:latin typeface="Arial"/>
              </a:rPr>
              <a:t>ლერონი</a:t>
            </a:r>
            <a:r>
              <a:rPr lang="ka-GE" sz="2400" dirty="0" smtClean="0">
                <a:solidFill>
                  <a:srgbClr val="000000"/>
                </a:solidFill>
                <a:latin typeface="Arial"/>
              </a:rPr>
              <a:t>) - თუმცა</a:t>
            </a:r>
            <a:r>
              <a:rPr lang="ka-GE" sz="2400" b="1" dirty="0" smtClean="0">
                <a:solidFill>
                  <a:srgbClr val="000000"/>
                </a:solidFill>
                <a:latin typeface="Arial"/>
              </a:rPr>
              <a:t> ნაკელბად ეფექტურია</a:t>
            </a:r>
            <a:r>
              <a:rPr lang="ka-GE" sz="2400" dirty="0" smtClean="0">
                <a:solidFill>
                  <a:srgbClr val="000000"/>
                </a:solidFill>
                <a:latin typeface="Arial"/>
              </a:rPr>
              <a:t>! </a:t>
            </a:r>
          </a:p>
          <a:p>
            <a:pPr marL="1203325" lvl="2" indent="-457200">
              <a:lnSpc>
                <a:spcPct val="160000"/>
              </a:lnSpc>
              <a:buFont typeface="+mj-lt"/>
              <a:buAutoNum type="alphaLcParenR"/>
            </a:pPr>
            <a:r>
              <a:rPr lang="ka-GE" sz="2100" dirty="0" smtClean="0">
                <a:solidFill>
                  <a:srgbClr val="000000"/>
                </a:solidFill>
                <a:latin typeface="Arial"/>
              </a:rPr>
              <a:t>სხვა მედიკამენტი - ეპლერენონი (ლაილენონი) - </a:t>
            </a:r>
            <a:r>
              <a:rPr lang="ka-GE" sz="2100" b="1" dirty="0" smtClean="0">
                <a:solidFill>
                  <a:srgbClr val="000000"/>
                </a:solidFill>
                <a:latin typeface="Arial"/>
              </a:rPr>
              <a:t>ძვირია!</a:t>
            </a:r>
          </a:p>
          <a:p>
            <a:pPr marL="803275" lvl="1" indent="-457200">
              <a:lnSpc>
                <a:spcPct val="160000"/>
              </a:lnSpc>
              <a:buFont typeface="+mj-lt"/>
              <a:buAutoNum type="arabicPeriod" startAt="4"/>
            </a:pPr>
            <a:r>
              <a:rPr lang="ka-GE" sz="2400" dirty="0" smtClean="0"/>
              <a:t>ჰიპოკალემია იწვევს თირკმლის მიერ ამიაკის წარმოქმნის გაძლიერებას, რამაც შესაძლოა გააღრმავოს ენცეფალოპათია</a:t>
            </a:r>
          </a:p>
          <a:p>
            <a:pPr marL="803275" lvl="1" indent="-457200">
              <a:lnSpc>
                <a:spcPct val="120000"/>
              </a:lnSpc>
              <a:buNone/>
            </a:pPr>
            <a:r>
              <a:rPr lang="ka-GE" sz="3300" dirty="0" smtClean="0"/>
              <a:t>	</a:t>
            </a:r>
            <a:r>
              <a:rPr lang="en-US" sz="2100" dirty="0" smtClean="0"/>
              <a:t>K</a:t>
            </a:r>
            <a:r>
              <a:rPr lang="ka-GE" sz="2100" dirty="0" smtClean="0"/>
              <a:t>+</a:t>
            </a:r>
            <a:r>
              <a:rPr lang="en-US" sz="2100" dirty="0" smtClean="0"/>
              <a:t> </a:t>
            </a:r>
            <a:r>
              <a:rPr lang="ka-GE" sz="2100" dirty="0" smtClean="0"/>
              <a:t>შენარჩუნდეს &gt;</a:t>
            </a:r>
            <a:r>
              <a:rPr lang="en-US" sz="2100" dirty="0" smtClean="0"/>
              <a:t>3.4 </a:t>
            </a:r>
            <a:r>
              <a:rPr lang="en-US" sz="2100" dirty="0" err="1" smtClean="0"/>
              <a:t>mEq</a:t>
            </a:r>
            <a:r>
              <a:rPr lang="en-US" sz="2100" dirty="0" smtClean="0"/>
              <a:t>/L</a:t>
            </a:r>
            <a:r>
              <a:rPr lang="ka-GE" sz="2100" dirty="0" smtClean="0"/>
              <a:t>, მაგრამ &lt;</a:t>
            </a:r>
            <a:r>
              <a:rPr lang="en-US" sz="2100" dirty="0" smtClean="0"/>
              <a:t>5 </a:t>
            </a:r>
            <a:r>
              <a:rPr lang="en-US" sz="2100" dirty="0" err="1" smtClean="0"/>
              <a:t>mEq</a:t>
            </a:r>
            <a:r>
              <a:rPr lang="en-US" sz="2100" dirty="0" smtClean="0"/>
              <a:t>/L</a:t>
            </a:r>
          </a:p>
          <a:p>
            <a:pPr lvl="2">
              <a:lnSpc>
                <a:spcPct val="120000"/>
              </a:lnSpc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  <a:buNone/>
            </a:pPr>
            <a:endParaRPr lang="ka-GE" sz="2000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>
            <a:normAutofit/>
          </a:bodyPr>
          <a:lstStyle/>
          <a:p>
            <a:r>
              <a:rPr lang="ka-GE" sz="3200" b="1" dirty="0" smtClean="0"/>
              <a:t>კლინიკური შემთხვევა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ka-GE" sz="2000" dirty="0" smtClean="0"/>
              <a:t>პაციენტი: ზ.ჩ.</a:t>
            </a:r>
          </a:p>
          <a:p>
            <a:r>
              <a:rPr lang="ka-GE" sz="2000" dirty="0" smtClean="0"/>
              <a:t>სქესი: მამაკაცი</a:t>
            </a:r>
          </a:p>
          <a:p>
            <a:r>
              <a:rPr lang="ka-GE" sz="2000" dirty="0" smtClean="0"/>
              <a:t>დაბ. წელი: 1956</a:t>
            </a:r>
          </a:p>
          <a:p>
            <a:r>
              <a:rPr lang="ka-GE" sz="2000" dirty="0" smtClean="0"/>
              <a:t>ვიზიტი: 10.2016</a:t>
            </a:r>
          </a:p>
          <a:p>
            <a:endParaRPr lang="ka-GE" sz="1600" dirty="0" smtClean="0"/>
          </a:p>
          <a:p>
            <a:r>
              <a:rPr lang="ka-GE" sz="2800" dirty="0" smtClean="0"/>
              <a:t>ანამნეზი: </a:t>
            </a:r>
          </a:p>
          <a:p>
            <a:pPr lvl="1"/>
            <a:r>
              <a:rPr lang="ka-GE" sz="2400" dirty="0" smtClean="0"/>
              <a:t>08.16-ში ქრონიკული </a:t>
            </a:r>
            <a:r>
              <a:rPr lang="en-US" sz="2400" dirty="0" smtClean="0"/>
              <a:t>HCV, </a:t>
            </a:r>
            <a:r>
              <a:rPr lang="ka-GE" sz="2400" dirty="0" smtClean="0"/>
              <a:t>ასციტი</a:t>
            </a:r>
          </a:p>
          <a:p>
            <a:pPr lvl="2"/>
            <a:r>
              <a:rPr lang="ka-GE" sz="2000" dirty="0" smtClean="0"/>
              <a:t>სპირინოლაქტონი, </a:t>
            </a:r>
          </a:p>
          <a:p>
            <a:pPr lvl="2"/>
            <a:r>
              <a:rPr lang="ka-GE" sz="2000" dirty="0" smtClean="0"/>
              <a:t>ტორასემიდი, </a:t>
            </a:r>
          </a:p>
          <a:p>
            <a:pPr lvl="2"/>
            <a:r>
              <a:rPr lang="ka-GE" sz="2000" dirty="0" smtClean="0"/>
              <a:t>პერიოდულად ი/ვ ფუროსემიდი, </a:t>
            </a:r>
          </a:p>
          <a:p>
            <a:pPr lvl="2"/>
            <a:r>
              <a:rPr lang="ka-GE" sz="2000" dirty="0" smtClean="0"/>
              <a:t>ალბუმინის ტრანსფუზია</a:t>
            </a:r>
          </a:p>
          <a:p>
            <a:pPr lvl="1"/>
            <a:r>
              <a:rPr lang="ka-GE" sz="2400" dirty="0" smtClean="0"/>
              <a:t>09.16-ში ტემპერატურის მატება, </a:t>
            </a:r>
            <a:r>
              <a:rPr lang="en-US" sz="2400" dirty="0" smtClean="0"/>
              <a:t>CRP ↑</a:t>
            </a:r>
          </a:p>
          <a:p>
            <a:pPr lvl="2"/>
            <a:r>
              <a:rPr lang="ka-GE" sz="2000" dirty="0" smtClean="0"/>
              <a:t>ცეფტრიაქსონი ი/მ, 1გრ, ყოველ 12 სთ-ში</a:t>
            </a:r>
          </a:p>
          <a:p>
            <a:pPr lvl="1"/>
            <a:r>
              <a:rPr lang="ka-GE" sz="2400" dirty="0" smtClean="0"/>
              <a:t>ელოდება ანტივირუსლ თერაპიის დაწყებას პროგრამაში (ინფექციური საავადმყოფო)</a:t>
            </a:r>
            <a:endParaRPr lang="en-US" sz="2400" dirty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15926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a-GE" sz="2400" b="1" dirty="0" smtClean="0"/>
              <a:t>სითხის დანაკარგის კონტროლი:</a:t>
            </a:r>
          </a:p>
          <a:p>
            <a:endParaRPr lang="ka-GE" sz="2400" dirty="0" smtClean="0"/>
          </a:p>
          <a:p>
            <a:r>
              <a:rPr lang="ka-GE" sz="2400" dirty="0" smtClean="0"/>
              <a:t>საუკეთესოა - </a:t>
            </a:r>
            <a:r>
              <a:rPr lang="ka-GE" sz="2400" b="1" dirty="0" smtClean="0"/>
              <a:t>წონის კონტროლი!</a:t>
            </a:r>
          </a:p>
          <a:p>
            <a:endParaRPr lang="ka-GE" sz="2400" dirty="0" smtClean="0"/>
          </a:p>
          <a:p>
            <a:r>
              <a:rPr lang="ka-GE" sz="2400" dirty="0" smtClean="0"/>
              <a:t>დიურეზული თერაპიის დაწყების შემდეგ რეკომენდებული წონაში კლება:</a:t>
            </a:r>
          </a:p>
          <a:p>
            <a:pPr lvl="1"/>
            <a:r>
              <a:rPr lang="ka-GE" sz="2000" dirty="0" smtClean="0"/>
              <a:t>მხოლოდ ასციტის როს - </a:t>
            </a:r>
            <a:r>
              <a:rPr lang="ka-GE" sz="2000" b="1" dirty="0" smtClean="0"/>
              <a:t>0,3-0,5 კგ</a:t>
            </a:r>
          </a:p>
          <a:p>
            <a:pPr lvl="1"/>
            <a:r>
              <a:rPr lang="ka-GE" sz="2000" dirty="0" smtClean="0"/>
              <a:t>ასციტის და შეშუპების დროს -</a:t>
            </a:r>
            <a:r>
              <a:rPr lang="ka-GE" sz="2000" b="1" dirty="0" smtClean="0"/>
              <a:t> 1-კგ-მდე.</a:t>
            </a:r>
          </a:p>
          <a:p>
            <a:pPr lvl="1"/>
            <a:endParaRPr lang="en-US" sz="1800" b="1" dirty="0" smtClean="0"/>
          </a:p>
          <a:p>
            <a:r>
              <a:rPr lang="ka-GE" sz="2400" dirty="0" smtClean="0"/>
              <a:t>მონიტორინგი</a:t>
            </a:r>
          </a:p>
          <a:p>
            <a:pPr lvl="1"/>
            <a:r>
              <a:rPr lang="ka-GE" sz="2000" dirty="0" smtClean="0"/>
              <a:t>წონის ყოვედღიური კონტროლი</a:t>
            </a:r>
          </a:p>
          <a:p>
            <a:pPr lvl="1"/>
            <a:r>
              <a:rPr lang="ka-GE" sz="2000" dirty="0" smtClean="0"/>
              <a:t>ყოველკვირეული შეფასება ექიმის მიერ</a:t>
            </a:r>
          </a:p>
          <a:p>
            <a:pPr lvl="1"/>
            <a:r>
              <a:rPr lang="ka-GE" sz="2000" dirty="0" smtClean="0"/>
              <a:t>მინიმალური/შემანარჩუნებელი დოზები  - 50/20</a:t>
            </a:r>
          </a:p>
          <a:p>
            <a:pPr lvl="1"/>
            <a:r>
              <a:rPr lang="ka-GE" sz="2000" dirty="0" smtClean="0"/>
              <a:t>შეწყვეტა მხოლოდ მძიმე ჰიპოკალემიის ან ენცეფალოპათიის გაღრმავების შემთხევაშია მოწოდებული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5867400" cy="5257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ka-GE" sz="2400" b="1" dirty="0" smtClean="0"/>
              <a:t>რეზისტენტული ასციტი:</a:t>
            </a:r>
          </a:p>
          <a:p>
            <a:pPr>
              <a:lnSpc>
                <a:spcPct val="150000"/>
              </a:lnSpc>
            </a:pPr>
            <a:r>
              <a:rPr lang="ka-GE" sz="2400" dirty="0" smtClean="0"/>
              <a:t>მარილის შეზღუდვა და დიურეზული თერაპია 90%-ში ეფექტურია </a:t>
            </a:r>
          </a:p>
          <a:p>
            <a:pPr>
              <a:lnSpc>
                <a:spcPct val="150000"/>
              </a:lnSpc>
            </a:pPr>
            <a:r>
              <a:rPr lang="ka-GE" sz="2400" dirty="0" smtClean="0"/>
              <a:t>პარაცენტეზი (</a:t>
            </a:r>
            <a:r>
              <a:rPr lang="en-US" sz="2400" dirty="0" smtClean="0"/>
              <a:t>LVP)</a:t>
            </a:r>
          </a:p>
          <a:p>
            <a:pPr marL="569913" lvl="1">
              <a:lnSpc>
                <a:spcPct val="150000"/>
              </a:lnSpc>
            </a:pPr>
            <a:r>
              <a:rPr lang="ka-GE" sz="2200" dirty="0" smtClean="0"/>
              <a:t>რეზისტენტული, დაჭიმული ასციტის დროს</a:t>
            </a:r>
          </a:p>
          <a:p>
            <a:pPr marL="569913" lvl="1">
              <a:lnSpc>
                <a:spcPct val="150000"/>
              </a:lnSpc>
            </a:pPr>
            <a:r>
              <a:rPr lang="ka-GE" sz="2200" dirty="0" smtClean="0"/>
              <a:t>5ლ-ზე ნაკლები - კოლოიდური ხსნარების გადასხმის აუცილებლობა არ არის</a:t>
            </a:r>
          </a:p>
          <a:p>
            <a:pPr marL="569913" lvl="1">
              <a:lnSpc>
                <a:spcPct val="150000"/>
              </a:lnSpc>
            </a:pPr>
            <a:r>
              <a:rPr lang="ka-GE" sz="2200" dirty="0" smtClean="0"/>
              <a:t>&gt;5ლ-ზე - ალბუმის 6-8 გ ყოველ გამოღებულ ლიტრზე</a:t>
            </a:r>
          </a:p>
          <a:p>
            <a:pPr>
              <a:lnSpc>
                <a:spcPct val="150000"/>
              </a:lnSpc>
            </a:pPr>
            <a:r>
              <a:rPr lang="ka-GE" sz="2400" dirty="0" smtClean="0"/>
              <a:t>ტრანსიუგულარული ინტრაჰეპატური პორტო-სისტემური შუნტირება </a:t>
            </a:r>
            <a:r>
              <a:rPr lang="en-US" sz="2400" dirty="0" smtClean="0">
                <a:solidFill>
                  <a:srgbClr val="000000"/>
                </a:solidFill>
                <a:latin typeface="Arial"/>
              </a:rPr>
              <a:t>(TIPS)</a:t>
            </a:r>
            <a:endParaRPr lang="ka-GE" sz="2400" dirty="0" smtClean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ka-GE" sz="2400" dirty="0" smtClean="0">
                <a:solidFill>
                  <a:srgbClr val="000000"/>
                </a:solidFill>
              </a:rPr>
              <a:t>ღვიძლის ტრანსპლანტაცია</a:t>
            </a:r>
            <a:endParaRPr lang="ka-GE" sz="2400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  <p:pic>
        <p:nvPicPr>
          <p:cNvPr id="1028" name="Picture 4" descr="Image result for transjugular intrahepatic portosystemic shunt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5562601" y="1752600"/>
            <a:ext cx="3581400" cy="45124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15926"/>
            <a:ext cx="6705600" cy="1143000"/>
          </a:xfrm>
        </p:spPr>
        <p:txBody>
          <a:bodyPr>
            <a:noAutofit/>
          </a:bodyPr>
          <a:lstStyle/>
          <a:p>
            <a:pPr algn="l"/>
            <a:r>
              <a:rPr lang="ka-GE" sz="2800" b="1" dirty="0" smtClean="0"/>
              <a:t>ასციტის მართვის პრინციპები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334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ka-GE" sz="2000" b="1" dirty="0" smtClean="0"/>
              <a:t>ალბუმინი:</a:t>
            </a:r>
            <a:endParaRPr lang="ka-GE" sz="1800" b="1" dirty="0"/>
          </a:p>
          <a:p>
            <a:pPr>
              <a:lnSpc>
                <a:spcPct val="150000"/>
              </a:lnSpc>
            </a:pPr>
            <a:r>
              <a:rPr lang="ka-GE" sz="1800" b="1" dirty="0" smtClean="0"/>
              <a:t>ალბუმინის რუტინული ტრანსფუზია არ არის ხარჯთ-ეფექტური</a:t>
            </a:r>
          </a:p>
          <a:p>
            <a:pPr>
              <a:lnSpc>
                <a:spcPct val="150000"/>
              </a:lnSpc>
            </a:pPr>
            <a:r>
              <a:rPr lang="ka-GE" sz="1800" dirty="0" smtClean="0"/>
              <a:t>არ არის ალბუმინის ინფუზიის ინიცირებისთვის დადგენილი ალბუმინის დონე</a:t>
            </a:r>
          </a:p>
          <a:p>
            <a:pPr>
              <a:lnSpc>
                <a:spcPct val="150000"/>
              </a:lnSpc>
            </a:pPr>
            <a:r>
              <a:rPr lang="ka-GE" sz="1800" dirty="0" smtClean="0"/>
              <a:t>დიდი რაოდენობის </a:t>
            </a:r>
            <a:r>
              <a:rPr lang="ka-GE" sz="1800" dirty="0"/>
              <a:t>სითხის გამოღებისას ალბუმინის </a:t>
            </a:r>
            <a:r>
              <a:rPr lang="ka-GE" sz="1800" dirty="0" smtClean="0"/>
              <a:t>ინფუზია ამცირებს გართულებებს</a:t>
            </a:r>
          </a:p>
          <a:p>
            <a:pPr>
              <a:lnSpc>
                <a:spcPct val="150000"/>
              </a:lnSpc>
            </a:pPr>
            <a:r>
              <a:rPr lang="en-US" sz="1800" b="1" dirty="0" smtClean="0"/>
              <a:t>SPB</a:t>
            </a:r>
            <a:r>
              <a:rPr lang="ka-GE" sz="1800" b="1" dirty="0" smtClean="0"/>
              <a:t>-ზე ეჭვის დროს </a:t>
            </a:r>
            <a:r>
              <a:rPr lang="ka-GE" sz="1800" dirty="0" smtClean="0"/>
              <a:t>(</a:t>
            </a:r>
            <a:r>
              <a:rPr lang="en-US" sz="1800" dirty="0" smtClean="0"/>
              <a:t>PMN &gt;250/mm3)</a:t>
            </a:r>
            <a:r>
              <a:rPr lang="ka-GE" sz="1800" dirty="0" smtClean="0"/>
              <a:t>: </a:t>
            </a:r>
          </a:p>
          <a:p>
            <a:pPr lvl="1">
              <a:lnSpc>
                <a:spcPct val="150000"/>
              </a:lnSpc>
            </a:pPr>
            <a:r>
              <a:rPr lang="ka-GE" sz="1800" dirty="0" smtClean="0"/>
              <a:t>ანტიბიოტიკი (ცეფოტაქსიმი  - ი.ვ. 2გ ყოველ 8 საათში) + ალბუმინის ინფუზია (პირველ 6სთ-ში 1.5 გ/კგ და 3 დღეში 1.0 გ/კგ) </a:t>
            </a:r>
          </a:p>
          <a:p>
            <a:pPr marL="965200" lvl="2">
              <a:lnSpc>
                <a:spcPct val="150000"/>
              </a:lnSpc>
            </a:pPr>
            <a:r>
              <a:rPr lang="ka-GE" sz="1400" dirty="0" smtClean="0"/>
              <a:t>განსაკუთრებით თუ კრეატინინი &gt; 1 მგ/დლ და </a:t>
            </a:r>
            <a:r>
              <a:rPr lang="en-US" sz="1400" dirty="0" smtClean="0"/>
              <a:t>BUN &gt;30 </a:t>
            </a:r>
            <a:r>
              <a:rPr lang="ka-GE" sz="1400" dirty="0" smtClean="0"/>
              <a:t>მგ/დლ  </a:t>
            </a:r>
            <a:r>
              <a:rPr lang="ka-GE" sz="1400" b="1" u="sng" dirty="0" smtClean="0"/>
              <a:t>ან </a:t>
            </a:r>
            <a:r>
              <a:rPr lang="en-US" sz="1400" dirty="0" smtClean="0"/>
              <a:t>BIL &gt;4.0 </a:t>
            </a:r>
            <a:r>
              <a:rPr lang="ka-GE" sz="1400" dirty="0" smtClean="0"/>
              <a:t>მგ/დლ</a:t>
            </a:r>
          </a:p>
          <a:p>
            <a:pPr>
              <a:lnSpc>
                <a:spcPct val="150000"/>
              </a:lnSpc>
            </a:pPr>
            <a:r>
              <a:rPr lang="ka-GE" sz="1800" b="1" dirty="0" smtClean="0"/>
              <a:t>ჰეპატორენული სინდრომის დროს </a:t>
            </a:r>
            <a:r>
              <a:rPr lang="ka-GE" sz="1800" dirty="0" smtClean="0"/>
              <a:t>(+ ვაზოკონსტრიქტოტი)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7575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>
            <a:normAutofit/>
          </a:bodyPr>
          <a:lstStyle/>
          <a:p>
            <a:r>
              <a:rPr lang="ka-GE" sz="3600" b="1" dirty="0" smtClean="0"/>
              <a:t>კლინიკური შემთხვევა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პაციენტი: ზ.ჩ.</a:t>
            </a:r>
          </a:p>
          <a:p>
            <a:r>
              <a:rPr lang="ka-GE" sz="2000" dirty="0" smtClean="0"/>
              <a:t>სქესი: მამაკაცი</a:t>
            </a:r>
          </a:p>
          <a:p>
            <a:r>
              <a:rPr lang="ka-GE" sz="2000" dirty="0" smtClean="0"/>
              <a:t>დაბ. წელი: 1956</a:t>
            </a:r>
          </a:p>
          <a:p>
            <a:pPr lvl="1"/>
            <a:endParaRPr lang="ka-GE" sz="2400" dirty="0" smtClean="0"/>
          </a:p>
          <a:p>
            <a:pPr lvl="1"/>
            <a:r>
              <a:rPr lang="ka-GE" sz="2400" dirty="0" smtClean="0"/>
              <a:t>ქრონიკული </a:t>
            </a:r>
            <a:r>
              <a:rPr lang="en-US" sz="2400" dirty="0" smtClean="0"/>
              <a:t>HCV</a:t>
            </a:r>
            <a:endParaRPr lang="ka-GE" sz="2400" dirty="0" smtClean="0"/>
          </a:p>
          <a:p>
            <a:pPr lvl="1"/>
            <a:r>
              <a:rPr lang="ka-GE" sz="2400" dirty="0" smtClean="0"/>
              <a:t>ასციტი</a:t>
            </a:r>
          </a:p>
          <a:p>
            <a:pPr lvl="2"/>
            <a:r>
              <a:rPr lang="ka-GE" sz="2000" dirty="0" smtClean="0"/>
              <a:t>სპირინოლაქტონი, </a:t>
            </a:r>
          </a:p>
          <a:p>
            <a:pPr lvl="2"/>
            <a:r>
              <a:rPr lang="ka-GE" sz="2000" dirty="0" smtClean="0"/>
              <a:t>ტორასემიდი, </a:t>
            </a:r>
          </a:p>
          <a:p>
            <a:pPr lvl="2"/>
            <a:r>
              <a:rPr lang="ka-GE" sz="2000" dirty="0" smtClean="0"/>
              <a:t>ი/ვ ფუროსემიდი, </a:t>
            </a:r>
          </a:p>
          <a:p>
            <a:pPr lvl="2"/>
            <a:r>
              <a:rPr lang="ka-GE" sz="2000" dirty="0" smtClean="0"/>
              <a:t>ალბუმინის ტრანსფუზია</a:t>
            </a:r>
          </a:p>
          <a:p>
            <a:pPr lvl="1"/>
            <a:r>
              <a:rPr lang="en-US" sz="2400" dirty="0" smtClean="0"/>
              <a:t>CRP ↑</a:t>
            </a:r>
          </a:p>
          <a:p>
            <a:pPr lvl="2"/>
            <a:r>
              <a:rPr lang="ka-GE" sz="2000" dirty="0" smtClean="0"/>
              <a:t>ცეფტრიაქსონი ი/მ, 1გრ, ყოველ 12 სთ-ში</a:t>
            </a:r>
          </a:p>
          <a:p>
            <a:pPr lvl="1"/>
            <a:r>
              <a:rPr lang="ka-GE" sz="2400" dirty="0"/>
              <a:t>ჰიპოალბუმინემია</a:t>
            </a:r>
            <a:endParaRPr lang="ka-GE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568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4800600"/>
          </a:xfrm>
        </p:spPr>
        <p:txBody>
          <a:bodyPr>
            <a:normAutofit/>
          </a:bodyPr>
          <a:lstStyle/>
          <a:p>
            <a:r>
              <a:rPr lang="ka-GE" sz="1800" dirty="0" smtClean="0"/>
              <a:t>პაციენტი: ზ.ჩ.</a:t>
            </a:r>
          </a:p>
          <a:p>
            <a:r>
              <a:rPr lang="ka-GE" sz="1800" dirty="0" smtClean="0"/>
              <a:t>დაბ. წელი: 1956</a:t>
            </a:r>
          </a:p>
          <a:p>
            <a:r>
              <a:rPr lang="ka-GE" sz="1800" dirty="0" smtClean="0"/>
              <a:t>ვიზიტი: 10.2016</a:t>
            </a:r>
          </a:p>
          <a:p>
            <a:endParaRPr lang="ka-GE" sz="1800" dirty="0" smtClean="0"/>
          </a:p>
          <a:p>
            <a:endParaRPr lang="ka-GE" sz="1800" dirty="0"/>
          </a:p>
          <a:p>
            <a:pPr marL="0" indent="0">
              <a:buNone/>
            </a:pPr>
            <a:r>
              <a:rPr lang="ka-GE" sz="2000" dirty="0" smtClean="0"/>
              <a:t>ასციტური სითხის კვლევა:</a:t>
            </a:r>
          </a:p>
          <a:p>
            <a:pPr marL="0" indent="0">
              <a:buNone/>
            </a:pPr>
            <a:endParaRPr lang="ka-GE" sz="2000" dirty="0" smtClean="0"/>
          </a:p>
          <a:p>
            <a:pPr lvl="1"/>
            <a:r>
              <a:rPr lang="ka-GE" sz="2200" dirty="0" smtClean="0"/>
              <a:t>შრატში: საერთო ცილა - 77 გ/ლ; </a:t>
            </a:r>
            <a:r>
              <a:rPr lang="ka-GE" sz="2200" b="1" dirty="0" smtClean="0"/>
              <a:t>ალბუმინი - 34 გლ;</a:t>
            </a:r>
          </a:p>
          <a:p>
            <a:pPr lvl="1"/>
            <a:r>
              <a:rPr lang="ka-GE" sz="2200" dirty="0" smtClean="0"/>
              <a:t>ასციტურ სითხეში: საერთო ცილა - 55 გლ; </a:t>
            </a:r>
            <a:r>
              <a:rPr lang="ka-GE" sz="2200" b="1" dirty="0" smtClean="0"/>
              <a:t>ალბუმინი 27 გ/ლ</a:t>
            </a:r>
            <a:r>
              <a:rPr lang="ka-GE" sz="2200" dirty="0" smtClean="0"/>
              <a:t>;</a:t>
            </a:r>
            <a:endParaRPr lang="ka-GE" sz="2200" dirty="0"/>
          </a:p>
          <a:p>
            <a:pPr marL="457200" lvl="1" indent="0">
              <a:buNone/>
            </a:pPr>
            <a:r>
              <a:rPr lang="ka-GE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შააგი = 7</a:t>
            </a:r>
            <a:endParaRPr lang="ka-GE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ka-GE" sz="2200" dirty="0" smtClean="0"/>
              <a:t>უჯრედების რაოდენობა - 1346/მკლ; </a:t>
            </a:r>
            <a:r>
              <a:rPr lang="en-US" sz="2200" b="1" dirty="0" smtClean="0"/>
              <a:t>WBC – 984; PMN – 133;</a:t>
            </a:r>
            <a:endParaRPr lang="ka-GE" sz="2200" b="1" dirty="0"/>
          </a:p>
          <a:p>
            <a:endParaRPr lang="ka-GE" sz="2400" dirty="0" smtClean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7021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096000" y="1981200"/>
            <a:ext cx="990600" cy="3048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934200" y="2895600"/>
            <a:ext cx="990600" cy="3048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547394" y="3276600"/>
            <a:ext cx="990600" cy="3048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91400" y="3657600"/>
            <a:ext cx="1371599" cy="24384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80895" t="47960" r="3582" b="11045"/>
          <a:stretch/>
        </p:blipFill>
        <p:spPr bwMode="auto">
          <a:xfrm>
            <a:off x="2827814" y="-51660"/>
            <a:ext cx="3488372" cy="69096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</p:spTree>
    <p:extLst>
      <p:ext uri="{BB962C8B-B14F-4D97-AF65-F5344CB8AC3E}">
        <p14:creationId xmlns="" xmlns:p14="http://schemas.microsoft.com/office/powerpoint/2010/main" val="170565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9144000" cy="296227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90600" y="5486400"/>
            <a:ext cx="7391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hepatology.ge</a:t>
            </a:r>
            <a:endParaRPr lang="en-US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7331" y="0"/>
            <a:ext cx="6949338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ka-G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მადლობა ყურადღებისთვის!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4800600"/>
          </a:xfrm>
        </p:spPr>
        <p:txBody>
          <a:bodyPr>
            <a:normAutofit fontScale="92500" lnSpcReduction="10000"/>
          </a:bodyPr>
          <a:lstStyle/>
          <a:p>
            <a:r>
              <a:rPr lang="ka-GE" sz="1800" dirty="0" smtClean="0"/>
              <a:t>პაციენტი: ზ.ჩ.</a:t>
            </a:r>
          </a:p>
          <a:p>
            <a:r>
              <a:rPr lang="ka-GE" sz="1800" dirty="0" smtClean="0"/>
              <a:t>დაბ. წელი: 1956</a:t>
            </a:r>
          </a:p>
          <a:p>
            <a:r>
              <a:rPr lang="ka-GE" sz="1800" dirty="0" smtClean="0"/>
              <a:t>ვიზიტი: 10.2016</a:t>
            </a:r>
          </a:p>
          <a:p>
            <a:endParaRPr lang="ka-GE" sz="1800" dirty="0" smtClean="0"/>
          </a:p>
          <a:p>
            <a:pPr>
              <a:buNone/>
            </a:pPr>
            <a:r>
              <a:rPr lang="ka-GE" sz="2800" dirty="0" smtClean="0"/>
              <a:t>კვლევის შედეგები (10.2016):</a:t>
            </a:r>
          </a:p>
          <a:p>
            <a:pPr>
              <a:buNone/>
            </a:pPr>
            <a:endParaRPr lang="ka-GE" sz="2800" dirty="0" smtClean="0"/>
          </a:p>
          <a:p>
            <a:r>
              <a:rPr lang="ka-GE" sz="2400" dirty="0" smtClean="0">
                <a:latin typeface="Sylfaen" pitchFamily="18" charset="0"/>
              </a:rPr>
              <a:t>ალბუმინი - 35 (იყო - 29) გ/დლ</a:t>
            </a:r>
          </a:p>
          <a:p>
            <a:r>
              <a:rPr lang="ka-GE" sz="2400" dirty="0" smtClean="0">
                <a:latin typeface="Sylfaen" pitchFamily="18" charset="0"/>
              </a:rPr>
              <a:t>სისხლის საერთო ანალიზი - </a:t>
            </a:r>
            <a:r>
              <a:rPr lang="en-US" sz="2400" dirty="0" smtClean="0">
                <a:latin typeface="Sylfaen" pitchFamily="18" charset="0"/>
              </a:rPr>
              <a:t>PLT – 545/</a:t>
            </a:r>
            <a:r>
              <a:rPr lang="en-US" sz="2400" dirty="0" err="1" smtClean="0">
                <a:latin typeface="Sylfaen" pitchFamily="18" charset="0"/>
              </a:rPr>
              <a:t>nl</a:t>
            </a:r>
            <a:r>
              <a:rPr lang="en-US" sz="2400" dirty="0" smtClean="0">
                <a:latin typeface="Sylfaen" pitchFamily="18" charset="0"/>
              </a:rPr>
              <a:t>, WBC – 12/</a:t>
            </a:r>
            <a:r>
              <a:rPr lang="en-US" sz="2400" dirty="0" err="1" smtClean="0">
                <a:latin typeface="Sylfaen" pitchFamily="18" charset="0"/>
              </a:rPr>
              <a:t>nl</a:t>
            </a:r>
            <a:r>
              <a:rPr lang="en-US" sz="2400" dirty="0" smtClean="0">
                <a:latin typeface="Sylfaen" pitchFamily="18" charset="0"/>
              </a:rPr>
              <a:t>, ESR – 45mm/h;</a:t>
            </a:r>
          </a:p>
          <a:p>
            <a:r>
              <a:rPr lang="en-US" sz="2400" dirty="0" smtClean="0">
                <a:latin typeface="Sylfaen" pitchFamily="18" charset="0"/>
              </a:rPr>
              <a:t>CRP – 27</a:t>
            </a:r>
            <a:r>
              <a:rPr lang="ka-GE" sz="2400" dirty="0" smtClean="0">
                <a:latin typeface="Sylfaen" pitchFamily="18" charset="0"/>
              </a:rPr>
              <a:t> </a:t>
            </a:r>
            <a:r>
              <a:rPr lang="en-US" sz="2400" dirty="0" smtClean="0">
                <a:latin typeface="Sylfaen" pitchFamily="18" charset="0"/>
              </a:rPr>
              <a:t>mg/dl</a:t>
            </a:r>
          </a:p>
          <a:p>
            <a:r>
              <a:rPr lang="en-US" sz="2400" dirty="0" smtClean="0">
                <a:latin typeface="Sylfaen" pitchFamily="18" charset="0"/>
                <a:ea typeface="Times New Roman"/>
              </a:rPr>
              <a:t>BIL (tot.), BIL (dir.), ALT , AST, GGT, ALP</a:t>
            </a:r>
            <a:r>
              <a:rPr lang="ka-GE" sz="2400" dirty="0" smtClean="0">
                <a:latin typeface="Sylfaen" pitchFamily="18" charset="0"/>
                <a:ea typeface="Times New Roman"/>
              </a:rPr>
              <a:t>, სისხლის საერთო, გლუკოზა, კრეატინინი, </a:t>
            </a:r>
            <a:r>
              <a:rPr lang="en-US" sz="2400" dirty="0" smtClean="0">
                <a:latin typeface="Sylfaen" pitchFamily="18" charset="0"/>
                <a:ea typeface="Times New Roman"/>
              </a:rPr>
              <a:t>PT, INR, </a:t>
            </a:r>
            <a:r>
              <a:rPr lang="en-US" sz="2400" dirty="0" err="1" smtClean="0">
                <a:latin typeface="Sylfaen" pitchFamily="18" charset="0"/>
                <a:ea typeface="Times New Roman"/>
              </a:rPr>
              <a:t>aFP</a:t>
            </a:r>
            <a:r>
              <a:rPr lang="en-US" sz="2400" dirty="0" smtClean="0">
                <a:latin typeface="Sylfaen" pitchFamily="18" charset="0"/>
                <a:ea typeface="Times New Roman"/>
              </a:rPr>
              <a:t> </a:t>
            </a:r>
            <a:r>
              <a:rPr lang="ka-GE" sz="2400" dirty="0" smtClean="0">
                <a:latin typeface="Sylfaen" pitchFamily="18" charset="0"/>
                <a:ea typeface="Times New Roman"/>
              </a:rPr>
              <a:t> - ნორმა.</a:t>
            </a:r>
            <a:endParaRPr lang="en-US" sz="2400" dirty="0" smtClean="0">
              <a:latin typeface="Sylfaen" pitchFamily="18" charset="0"/>
              <a:ea typeface="Times New Roman"/>
            </a:endParaRPr>
          </a:p>
          <a:p>
            <a:r>
              <a:rPr lang="ka-GE" sz="2400" dirty="0" smtClean="0">
                <a:latin typeface="Sylfaen" pitchFamily="18" charset="0"/>
                <a:ea typeface="Times New Roman"/>
              </a:rPr>
              <a:t>მუცლის ღრუს უბ: ქოლელითიაზი, საშუალო რაოდენობით თავისუფალი სითხე მუცლის ღრუში.</a:t>
            </a:r>
          </a:p>
          <a:p>
            <a:endParaRPr lang="ka-GE" sz="2400" dirty="0" smtClean="0">
              <a:latin typeface="Sylfaen" pitchFamily="18" charset="0"/>
            </a:endParaRP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219200" y="5791200"/>
            <a:ext cx="632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a-G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Times New Roman"/>
              </a:rPr>
              <a:t>   როგორია თქვენი შეფასება?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943600"/>
          </a:xfrm>
        </p:spPr>
        <p:txBody>
          <a:bodyPr>
            <a:normAutofit fontScale="92500" lnSpcReduction="10000"/>
          </a:bodyPr>
          <a:lstStyle/>
          <a:p>
            <a:r>
              <a:rPr lang="ka-GE" sz="1800" dirty="0" smtClean="0"/>
              <a:t>პაციენტი: ზ.ჩ.</a:t>
            </a:r>
          </a:p>
          <a:p>
            <a:r>
              <a:rPr lang="ka-GE" sz="1800" dirty="0" smtClean="0"/>
              <a:t>დაბ. წელი: 1956</a:t>
            </a:r>
          </a:p>
          <a:p>
            <a:endParaRPr lang="ka-GE" sz="1800" dirty="0" smtClean="0"/>
          </a:p>
          <a:p>
            <a:pPr>
              <a:buNone/>
            </a:pPr>
            <a:r>
              <a:rPr lang="ka-GE" sz="2600" b="1" dirty="0" smtClean="0"/>
              <a:t>ქვემოთ ჩამოთვლილთაგან რომელ ტაქტიკას აარჩევდით?</a:t>
            </a:r>
          </a:p>
          <a:p>
            <a:pPr>
              <a:buNone/>
            </a:pPr>
            <a:endParaRPr lang="ka-GE" sz="2800" dirty="0" smtClean="0">
              <a:latin typeface="Sylfaen" pitchFamily="18" charset="0"/>
              <a:ea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ka-GE" sz="2200" dirty="0" smtClean="0">
                <a:latin typeface="Sylfaen" pitchFamily="18" charset="0"/>
                <a:ea typeface="Times New Roman"/>
              </a:rPr>
              <a:t>ღვიძლის დეკომპენსირებული ციროზის დიაგნოზი ეჭვს არ იწვევს, შესაძლოა </a:t>
            </a:r>
            <a:r>
              <a:rPr lang="en-US" sz="2200" dirty="0" smtClean="0">
                <a:latin typeface="Sylfaen" pitchFamily="18" charset="0"/>
                <a:ea typeface="Times New Roman"/>
              </a:rPr>
              <a:t>CRP</a:t>
            </a:r>
            <a:r>
              <a:rPr lang="ka-GE" sz="2200" dirty="0" smtClean="0">
                <a:latin typeface="Sylfaen" pitchFamily="18" charset="0"/>
                <a:ea typeface="Times New Roman"/>
              </a:rPr>
              <a:t>-ს მატება უკავშირდებოდეს სპონტანურ ბაქტერიულ პერიტონიტს, შერჩეული ტაქტიკა სწორია, არაფერს შევცვლიდი</a:t>
            </a:r>
          </a:p>
          <a:p>
            <a:pPr marL="457200" indent="-457200">
              <a:buFont typeface="+mj-lt"/>
              <a:buAutoNum type="arabicPeriod"/>
            </a:pPr>
            <a:endParaRPr lang="ka-GE" sz="2200" dirty="0" smtClean="0">
              <a:latin typeface="Sylfaen" pitchFamily="18" charset="0"/>
              <a:ea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ka-GE" sz="2200" dirty="0">
                <a:latin typeface="Sylfaen" pitchFamily="18" charset="0"/>
                <a:ea typeface="Times New Roman"/>
              </a:rPr>
              <a:t>ღვიძლის ციროზის დიაგნოზი ეჭვს არ იწვევს</a:t>
            </a:r>
            <a:r>
              <a:rPr lang="ka-GE" sz="2200" dirty="0" smtClean="0">
                <a:latin typeface="Sylfaen" pitchFamily="18" charset="0"/>
                <a:ea typeface="Times New Roman"/>
              </a:rPr>
              <a:t>, </a:t>
            </a:r>
            <a:r>
              <a:rPr lang="ka-GE" sz="2200" dirty="0">
                <a:latin typeface="Sylfaen" pitchFamily="18" charset="0"/>
                <a:ea typeface="Times New Roman"/>
              </a:rPr>
              <a:t>თუმცა დაავადება სრულად კომპენსირებულია და საჭიროა კვლევის </a:t>
            </a:r>
            <a:r>
              <a:rPr lang="ka-GE" sz="2200" dirty="0" smtClean="0">
                <a:latin typeface="Sylfaen" pitchFamily="18" charset="0"/>
                <a:ea typeface="Times New Roman"/>
              </a:rPr>
              <a:t>გაგრძელება ასციტის მიზეზის დასადგენად</a:t>
            </a:r>
          </a:p>
          <a:p>
            <a:pPr marL="457200" indent="-457200">
              <a:buFont typeface="+mj-lt"/>
              <a:buAutoNum type="arabicPeriod"/>
            </a:pPr>
            <a:endParaRPr lang="ka-GE" sz="2200" dirty="0" smtClean="0">
              <a:latin typeface="Sylfaen" pitchFamily="18" charset="0"/>
              <a:ea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ka-GE" sz="2200" dirty="0" smtClean="0">
                <a:latin typeface="Sylfaen" pitchFamily="18" charset="0"/>
                <a:ea typeface="Times New Roman"/>
              </a:rPr>
              <a:t>ღვიძლის ციროზი ერთმნიშვნელოვნად გამორიცხულია და </a:t>
            </a:r>
            <a:r>
              <a:rPr lang="ka-GE" sz="2200" dirty="0">
                <a:latin typeface="Sylfaen" pitchFamily="18" charset="0"/>
                <a:ea typeface="Times New Roman"/>
              </a:rPr>
              <a:t>საჭიროა კვლევის გაგრძელება ასციტის მიზეზის დასადგენად</a:t>
            </a:r>
          </a:p>
          <a:p>
            <a:pPr marL="457200" indent="-457200">
              <a:buFont typeface="+mj-lt"/>
              <a:buAutoNum type="arabicPeriod"/>
            </a:pPr>
            <a:endParaRPr lang="ka-GE" sz="2200" dirty="0" smtClean="0">
              <a:latin typeface="Sylfaen" pitchFamily="18" charset="0"/>
              <a:ea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ka-GE" sz="2200" dirty="0">
                <a:latin typeface="Sylfaen" pitchFamily="18" charset="0"/>
                <a:ea typeface="Times New Roman"/>
              </a:rPr>
              <a:t>საჭიროა კვლევის გაგრძელება </a:t>
            </a:r>
            <a:r>
              <a:rPr lang="ka-GE" sz="2200" dirty="0" smtClean="0">
                <a:latin typeface="Sylfaen" pitchFamily="18" charset="0"/>
                <a:ea typeface="Times New Roman"/>
              </a:rPr>
              <a:t>როგორც ციროზის დიაგნოზის, ასევე ასციტის მიზეზების დასაზუსტებლად</a:t>
            </a:r>
          </a:p>
          <a:p>
            <a:endParaRPr lang="ka-GE" sz="2400" dirty="0" smtClean="0">
              <a:latin typeface="Sylfaen" pitchFamily="18" charset="0"/>
            </a:endParaRP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endParaRPr lang="ka-GE" sz="2400" dirty="0" smtClean="0"/>
          </a:p>
          <a:p>
            <a:pPr marL="0" indent="0">
              <a:buNone/>
            </a:pPr>
            <a:r>
              <a:rPr lang="ka-GE" sz="2800" b="1" dirty="0" smtClean="0"/>
              <a:t>თემები:</a:t>
            </a:r>
          </a:p>
          <a:p>
            <a:pPr marL="0" indent="0">
              <a:buNone/>
            </a:pPr>
            <a:endParaRPr lang="ka-GE" sz="2800" dirty="0" smtClean="0"/>
          </a:p>
          <a:p>
            <a:r>
              <a:rPr lang="ka-GE" sz="2800" dirty="0" smtClean="0"/>
              <a:t>მიმოხილვა</a:t>
            </a:r>
          </a:p>
          <a:p>
            <a:pPr lvl="1"/>
            <a:r>
              <a:rPr lang="ka-GE" sz="2400" dirty="0" smtClean="0"/>
              <a:t>ეტიოლოგია</a:t>
            </a:r>
          </a:p>
          <a:p>
            <a:pPr lvl="1"/>
            <a:r>
              <a:rPr lang="ka-GE" sz="2400" dirty="0" smtClean="0"/>
              <a:t>პათოგენეზი</a:t>
            </a:r>
          </a:p>
          <a:p>
            <a:r>
              <a:rPr lang="ka-GE" sz="2800" dirty="0" smtClean="0"/>
              <a:t>დიაგნოსტიკა და დიფ. დიაგნოსტიკია</a:t>
            </a:r>
          </a:p>
          <a:p>
            <a:pPr lvl="1"/>
            <a:r>
              <a:rPr lang="ka-GE" sz="2400" dirty="0" smtClean="0"/>
              <a:t>ასციტური სითხის კვლევა</a:t>
            </a:r>
          </a:p>
          <a:p>
            <a:r>
              <a:rPr lang="ka-GE" sz="2800" dirty="0" smtClean="0"/>
              <a:t>ასციტის მკურნალობა</a:t>
            </a:r>
          </a:p>
          <a:p>
            <a:pPr lvl="1"/>
            <a:r>
              <a:rPr lang="ka-GE" sz="2400" dirty="0" smtClean="0"/>
              <a:t>გაურთულებელი ასციტი</a:t>
            </a:r>
          </a:p>
          <a:p>
            <a:pPr lvl="1"/>
            <a:r>
              <a:rPr lang="ka-GE" sz="2400" dirty="0" smtClean="0"/>
              <a:t>გართულებული ასციტი </a:t>
            </a:r>
            <a:endParaRPr lang="en-US" sz="2400" dirty="0" smtClean="0"/>
          </a:p>
          <a:p>
            <a:pPr lvl="2"/>
            <a:r>
              <a:rPr lang="ka-GE" sz="1800" dirty="0" smtClean="0"/>
              <a:t>რეზისტენტული ასციტი</a:t>
            </a:r>
          </a:p>
          <a:p>
            <a:pPr lvl="2"/>
            <a:r>
              <a:rPr lang="ka-GE" sz="1800" dirty="0" smtClean="0"/>
              <a:t>სპონტანური ბაქტერიული პერტონიტი</a:t>
            </a:r>
            <a:endParaRPr lang="en-US" sz="2800" dirty="0"/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172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ka-GE" sz="2800" b="1" dirty="0" smtClean="0"/>
              <a:t>მიმოხილვა: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ka-GE" sz="20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ka-GE" sz="2000" b="1" dirty="0" smtClean="0"/>
              <a:t>დეფინიცია: </a:t>
            </a:r>
            <a:r>
              <a:rPr lang="en-US" sz="2000" b="1" dirty="0" smtClean="0"/>
              <a:t>	</a:t>
            </a:r>
            <a:r>
              <a:rPr lang="ka-GE" sz="2000" dirty="0" smtClean="0"/>
              <a:t>თავისფალი სითხის არსებობა პერიტონეუმის ღრუში.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ka-GE" sz="2000" b="1" dirty="0" smtClean="0"/>
              <a:t>სტატისტიკა: </a:t>
            </a:r>
            <a:r>
              <a:rPr lang="ka-GE" sz="2000" dirty="0" smtClean="0"/>
              <a:t>ყველაზე ხშირი გართულება, 10 წლის განმავლობაში ≈ 60%  უვითარდება ასციტი.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ka-GE" sz="2000" b="1" dirty="0" smtClean="0"/>
              <a:t>ეტიოლოგია: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ka-GE" sz="2000" dirty="0" smtClean="0"/>
              <a:t>ღვიძლის ციროზი (პორტული ჰიპერტენზიით) – 81%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ka-GE" sz="2000" dirty="0" smtClean="0"/>
              <a:t>ავთვისებიანი სიმსივნეები - 10%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ka-GE" sz="2000" dirty="0" smtClean="0"/>
              <a:t>გულის უმარისობა (3%), ტობერკულოზი (2%), დიალიზი (1%), პანკრეასის დაავადებები (1%), სხვა მიზეზები (2%)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ka-GE" sz="2000" b="1" dirty="0" smtClean="0"/>
              <a:t>პროგნოზი: </a:t>
            </a:r>
            <a:r>
              <a:rPr lang="en-US" sz="2000" b="1" dirty="0" smtClean="0"/>
              <a:t> </a:t>
            </a:r>
            <a:r>
              <a:rPr lang="ka-GE" sz="2000" dirty="0" smtClean="0"/>
              <a:t>განხილულ უნდა იქნეს რეფერალი ღვიძლის ტრანსპლანტაციისთვის.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a-GE" sz="2800" b="1" dirty="0" smtClean="0"/>
              <a:t>მიმოხილვა:</a:t>
            </a:r>
          </a:p>
          <a:p>
            <a:pPr>
              <a:buNone/>
            </a:pPr>
            <a:endParaRPr lang="ka-GE" sz="2000" dirty="0" smtClean="0"/>
          </a:p>
          <a:p>
            <a:pPr>
              <a:buNone/>
            </a:pPr>
            <a:r>
              <a:rPr lang="ka-GE" sz="2400" b="1" dirty="0" smtClean="0"/>
              <a:t>პათოგენეზი: </a:t>
            </a:r>
          </a:p>
          <a:p>
            <a:pPr>
              <a:buNone/>
            </a:pPr>
            <a:endParaRPr lang="ka-GE" sz="2000" b="1" dirty="0" smtClean="0"/>
          </a:p>
          <a:p>
            <a:r>
              <a:rPr lang="ka-GE" sz="2200" dirty="0" smtClean="0"/>
              <a:t>ასციტი ვლინდება მხოლოდ პორტული ჰიპერტენზიის განვითარების შემთხვევაში</a:t>
            </a:r>
          </a:p>
          <a:p>
            <a:endParaRPr lang="ka-GE" sz="2200" dirty="0" smtClean="0"/>
          </a:p>
          <a:p>
            <a:r>
              <a:rPr lang="ka-GE" sz="2200" dirty="0" smtClean="0"/>
              <a:t>პირველადად დაკავშირებულია ადექვატური რაოდენობით ნატრიუმის გამოყოფის შეფერხებით თირკმლის მიერ, რაც განაპირობებს ნატრიუმის დადებით ბალანსს. </a:t>
            </a:r>
          </a:p>
          <a:p>
            <a:endParaRPr lang="ka-GE" sz="2200" dirty="0" smtClean="0"/>
          </a:p>
          <a:p>
            <a:r>
              <a:rPr lang="ka-GE" sz="2200" dirty="0" smtClean="0"/>
              <a:t>ვისცერალური სისხლძარღოვანი წნულის ვაზოდილატაცია დამატებით იწვევს თირკმლის მიერ ნატრიუმის შეკავებას. </a:t>
            </a:r>
          </a:p>
          <a:p>
            <a:endParaRPr lang="ka-GE" sz="2200" dirty="0" smtClean="0"/>
          </a:p>
          <a:p>
            <a:r>
              <a:rPr lang="ka-GE" sz="2200" dirty="0" smtClean="0"/>
              <a:t>შედეგად ვითარდება უჯრედგარე სითხის მოცულობის ზრდა და ასციტის და შეშუპების განვითარება.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athogenesis of ascites in liver cirrhosis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/>
          <a:stretch>
            <a:fillRect/>
          </a:stretch>
        </p:blipFill>
        <p:spPr bwMode="auto">
          <a:xfrm>
            <a:off x="2209800" y="0"/>
            <a:ext cx="4648200" cy="683387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876800" y="2819400"/>
            <a:ext cx="1295400" cy="8382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38400" y="228600"/>
            <a:ext cx="1295400" cy="6858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533400"/>
            <a:ext cx="2095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ka-GE" sz="2400" b="1" dirty="0" smtClean="0"/>
              <a:t>პათოგენეზი: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a-GE" sz="2400" b="1" dirty="0" smtClean="0"/>
              <a:t>დიაგნოსტიკა:</a:t>
            </a:r>
          </a:p>
          <a:p>
            <a:pPr>
              <a:buNone/>
            </a:pPr>
            <a:endParaRPr lang="ka-GE" sz="2400" dirty="0" smtClean="0"/>
          </a:p>
          <a:p>
            <a:r>
              <a:rPr lang="ka-GE" sz="2400" dirty="0" smtClean="0"/>
              <a:t>ანამნეზი, </a:t>
            </a:r>
          </a:p>
          <a:p>
            <a:r>
              <a:rPr lang="ka-GE" sz="2400" dirty="0" smtClean="0"/>
              <a:t>ფიზიკალური გასინჯვა, </a:t>
            </a:r>
          </a:p>
          <a:p>
            <a:r>
              <a:rPr lang="ka-GE" sz="2400" dirty="0" smtClean="0"/>
              <a:t>მუცლის ღრუს ულტრასონოგრაფია, </a:t>
            </a:r>
          </a:p>
          <a:p>
            <a:r>
              <a:rPr lang="ka-GE" sz="2400" dirty="0" smtClean="0"/>
              <a:t>ლაბ.: ღვიძლის და თირკმლის ფუნქციური ტესტები შრატის ან შარდის ელოქტროლიტები</a:t>
            </a:r>
          </a:p>
          <a:p>
            <a:r>
              <a:rPr lang="ka-GE" sz="2400" dirty="0" smtClean="0"/>
              <a:t>ასციტური სითხის კვლევა</a:t>
            </a:r>
          </a:p>
          <a:p>
            <a:pPr>
              <a:buNone/>
            </a:pPr>
            <a:endParaRPr lang="ka-GE" sz="2400" dirty="0" smtClean="0"/>
          </a:p>
          <a:p>
            <a:pPr>
              <a:buNone/>
            </a:pP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ასციტურის სითხის კვლევა სავალდებულოა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ყველა პირველადად დიაგნოსტირებული ასციტის ან  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ციროზის და ასციტის გართულების გამო ჰოსტიპალიზებული პაციენტების შემთხვევაში</a:t>
            </a:r>
          </a:p>
        </p:txBody>
      </p:sp>
      <p:pic>
        <p:nvPicPr>
          <p:cNvPr id="4" name="Picture 5" descr="C:\Users\user83\Desktop\logo-we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0"/>
            <a:ext cx="3048000" cy="98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NC Theme">
      <a:dk1>
        <a:srgbClr val="CDCDCF"/>
      </a:dk1>
      <a:lt1>
        <a:srgbClr val="FFFFFF"/>
      </a:lt1>
      <a:dk2>
        <a:srgbClr val="00003E"/>
      </a:dk2>
      <a:lt2>
        <a:srgbClr val="F8F45A"/>
      </a:lt2>
      <a:accent1>
        <a:srgbClr val="12AD2B"/>
      </a:accent1>
      <a:accent2>
        <a:srgbClr val="5AAACE"/>
      </a:accent2>
      <a:accent3>
        <a:srgbClr val="F6A108"/>
      </a:accent3>
      <a:accent4>
        <a:srgbClr val="4FAD26"/>
      </a:accent4>
      <a:accent5>
        <a:srgbClr val="2B85B8"/>
      </a:accent5>
      <a:accent6>
        <a:srgbClr val="8B3D9A"/>
      </a:accent6>
      <a:hlink>
        <a:srgbClr val="F6A108"/>
      </a:hlink>
      <a:folHlink>
        <a:srgbClr val="8B3D9A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none">
        <a:spAutoFit/>
      </a:bodyPr>
      <a:lstStyle>
        <a:defPPr ea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FontTx/>
          <a:buNone/>
          <a:defRPr sz="1400" b="0" dirty="0" smtClean="0">
            <a:solidFill>
              <a:schemeClr val="bg2"/>
            </a:solidFill>
          </a:defRPr>
        </a:defPPr>
      </a:lstStyle>
    </a:spDef>
    <a:lnDef>
      <a:spPr bwMode="auto"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buNone/>
          <a:defRPr b="0" dirty="0"/>
        </a:defPPr>
      </a:lstStyle>
    </a:txDef>
  </a:objectDefaults>
  <a:extraClrSchemeLst>
    <a:extraClrScheme>
      <a:clrScheme name="Custom Design 1">
        <a:dk1>
          <a:srgbClr val="CDCDCF"/>
        </a:dk1>
        <a:lt1>
          <a:srgbClr val="FFFFFF"/>
        </a:lt1>
        <a:dk2>
          <a:srgbClr val="09003E"/>
        </a:dk2>
        <a:lt2>
          <a:srgbClr val="F2F23A"/>
        </a:lt2>
        <a:accent1>
          <a:srgbClr val="12AD2B"/>
        </a:accent1>
        <a:accent2>
          <a:srgbClr val="5AAACE"/>
        </a:accent2>
        <a:accent3>
          <a:srgbClr val="AAAAAF"/>
        </a:accent3>
        <a:accent4>
          <a:srgbClr val="DADADA"/>
        </a:accent4>
        <a:accent5>
          <a:srgbClr val="AAD3AC"/>
        </a:accent5>
        <a:accent6>
          <a:srgbClr val="519ABA"/>
        </a:accent6>
        <a:hlink>
          <a:srgbClr val="F6A108"/>
        </a:hlink>
        <a:folHlink>
          <a:srgbClr val="2B85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5367</TotalTime>
  <Words>1086</Words>
  <Application>Microsoft Office PowerPoint</Application>
  <PresentationFormat>On-screen Show (4:3)</PresentationFormat>
  <Paragraphs>242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1_Custom Design</vt:lpstr>
      <vt:lpstr> </vt:lpstr>
      <vt:lpstr>კლინიკური შემთხვევა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ასციტური სითხის კვლევა (სხვა ტესტები)</vt:lpstr>
      <vt:lpstr>Slide 14</vt:lpstr>
      <vt:lpstr>ასციტის მკურნალობა</vt:lpstr>
      <vt:lpstr>ასციტის მართვის პრინციპები</vt:lpstr>
      <vt:lpstr>ასციტის მართვის პრინციპები</vt:lpstr>
      <vt:lpstr>ასციტის მართვის პრინციპები</vt:lpstr>
      <vt:lpstr>ასციტის მართვის პრინციპები</vt:lpstr>
      <vt:lpstr>ასციტის მართვის პრინციპები</vt:lpstr>
      <vt:lpstr>ასციტის მართვის პრინციპები</vt:lpstr>
      <vt:lpstr>ასციტის მართვის პრინციპები</vt:lpstr>
      <vt:lpstr>კლინიკური შემთხვევა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user83</cp:lastModifiedBy>
  <cp:revision>859</cp:revision>
  <dcterms:created xsi:type="dcterms:W3CDTF">2006-08-16T00:00:00Z</dcterms:created>
  <dcterms:modified xsi:type="dcterms:W3CDTF">2018-05-15T13:36:35Z</dcterms:modified>
</cp:coreProperties>
</file>