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sldIdLst>
    <p:sldId id="256" r:id="rId3"/>
    <p:sldId id="303" r:id="rId4"/>
    <p:sldId id="304" r:id="rId5"/>
    <p:sldId id="305" r:id="rId6"/>
    <p:sldId id="306" r:id="rId7"/>
    <p:sldId id="308" r:id="rId8"/>
    <p:sldId id="295" r:id="rId9"/>
    <p:sldId id="258" r:id="rId10"/>
    <p:sldId id="259" r:id="rId11"/>
    <p:sldId id="313" r:id="rId12"/>
    <p:sldId id="286" r:id="rId13"/>
    <p:sldId id="311" r:id="rId14"/>
    <p:sldId id="312" r:id="rId15"/>
    <p:sldId id="319" r:id="rId16"/>
    <p:sldId id="320" r:id="rId17"/>
    <p:sldId id="260" r:id="rId18"/>
    <p:sldId id="257" r:id="rId19"/>
    <p:sldId id="322" r:id="rId20"/>
    <p:sldId id="314" r:id="rId21"/>
    <p:sldId id="261" r:id="rId22"/>
    <p:sldId id="339" r:id="rId23"/>
    <p:sldId id="297" r:id="rId24"/>
    <p:sldId id="318" r:id="rId25"/>
    <p:sldId id="262" r:id="rId26"/>
    <p:sldId id="263" r:id="rId27"/>
    <p:sldId id="265" r:id="rId28"/>
    <p:sldId id="266" r:id="rId29"/>
    <p:sldId id="267" r:id="rId30"/>
    <p:sldId id="288" r:id="rId31"/>
    <p:sldId id="268" r:id="rId32"/>
    <p:sldId id="325" r:id="rId33"/>
    <p:sldId id="327" r:id="rId34"/>
    <p:sldId id="329" r:id="rId35"/>
    <p:sldId id="330" r:id="rId36"/>
    <p:sldId id="332" r:id="rId37"/>
    <p:sldId id="331" r:id="rId38"/>
    <p:sldId id="337" r:id="rId39"/>
    <p:sldId id="333" r:id="rId40"/>
    <p:sldId id="343" r:id="rId41"/>
    <p:sldId id="336" r:id="rId42"/>
    <p:sldId id="345" r:id="rId43"/>
    <p:sldId id="347" r:id="rId44"/>
    <p:sldId id="351" r:id="rId45"/>
    <p:sldId id="354" r:id="rId46"/>
    <p:sldId id="356" r:id="rId47"/>
    <p:sldId id="338" r:id="rId48"/>
    <p:sldId id="344" r:id="rId49"/>
    <p:sldId id="359" r:id="rId50"/>
    <p:sldId id="360" r:id="rId51"/>
    <p:sldId id="361" r:id="rId52"/>
    <p:sldId id="362" r:id="rId53"/>
    <p:sldId id="29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717" autoAdjust="0"/>
  </p:normalViewPr>
  <p:slideViewPr>
    <p:cSldViewPr>
      <p:cViewPr>
        <p:scale>
          <a:sx n="60" d="100"/>
          <a:sy n="60" d="100"/>
        </p:scale>
        <p:origin x="-150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1544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F8D5F-7BBE-443C-93E9-AD77989E544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B2E96-41BA-46DD-9468-9B2BB52AF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91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6F21FC97-F7A1-4FD5-A963-D4E899AD8932}"/>
              </a:ext>
            </a:extLst>
          </p:cNvPr>
          <p:cNvCxnSpPr/>
          <p:nvPr/>
        </p:nvCxnSpPr>
        <p:spPr bwMode="auto">
          <a:xfrm>
            <a:off x="-10718" y="1620838"/>
            <a:ext cx="9160674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F736F2-F50B-49BD-8368-781652274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5100" y="3662363"/>
            <a:ext cx="4558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CO_HEP_rev_forPPT.gif">
            <a:extLst>
              <a:ext uri="{FF2B5EF4-FFF2-40B4-BE49-F238E27FC236}">
                <a16:creationId xmlns="" xmlns:a16="http://schemas.microsoft.com/office/drawing/2014/main" id="{F8FF5B9D-91F5-42CF-ADED-713CCA137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0712" y="322263"/>
            <a:ext cx="200553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61249F-5CB3-40D9-94CE-89445DFBD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7955" y="3657600"/>
            <a:ext cx="456604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D415920-8E27-4DFB-821D-4486529CDAC8}"/>
              </a:ext>
            </a:extLst>
          </p:cNvPr>
          <p:cNvCxnSpPr/>
          <p:nvPr/>
        </p:nvCxnSpPr>
        <p:spPr bwMode="auto">
          <a:xfrm>
            <a:off x="-10718" y="3662363"/>
            <a:ext cx="9160674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73A055E-9746-4104-8601-CB4BE4121D6F}"/>
              </a:ext>
            </a:extLst>
          </p:cNvPr>
          <p:cNvCxnSpPr/>
          <p:nvPr userDrawn="1"/>
        </p:nvCxnSpPr>
        <p:spPr bwMode="auto">
          <a:xfrm>
            <a:off x="-10718" y="1620838"/>
            <a:ext cx="9160674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9">
            <a:extLst>
              <a:ext uri="{FF2B5EF4-FFF2-40B4-BE49-F238E27FC236}">
                <a16:creationId xmlns="" xmlns:a16="http://schemas.microsoft.com/office/drawing/2014/main" id="{858BACCB-F1B7-47A7-800E-256E51407E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5100" y="3662363"/>
            <a:ext cx="4558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CO_HEP_rev_forPPT.gif">
            <a:extLst>
              <a:ext uri="{FF2B5EF4-FFF2-40B4-BE49-F238E27FC236}">
                <a16:creationId xmlns="" xmlns:a16="http://schemas.microsoft.com/office/drawing/2014/main" id="{62EAFE82-84BB-42DC-865C-29CC171261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0712" y="322263"/>
            <a:ext cx="200553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296B746-0D17-4025-A84A-7128CC6FCC91}"/>
              </a:ext>
            </a:extLst>
          </p:cNvPr>
          <p:cNvCxnSpPr/>
          <p:nvPr userDrawn="1"/>
        </p:nvCxnSpPr>
        <p:spPr bwMode="auto">
          <a:xfrm>
            <a:off x="-10718" y="3662363"/>
            <a:ext cx="9160674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1650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447676" y="1600200"/>
            <a:ext cx="8458200" cy="2057400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8455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7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6" y="1513047"/>
            <a:ext cx="8158147" cy="465068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9248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CED5B45F-55D7-44CC-8A54-FC6043DF0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1" y="1588"/>
            <a:ext cx="9145191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A07F6F2-EF26-4871-AE68-C415290FB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1" y="1588"/>
            <a:ext cx="9145191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972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27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6" y="1510730"/>
            <a:ext cx="3969599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0777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63976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20" y="238127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12426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27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1998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0675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B5BC14A8-2B28-4134-85FE-2DF04BB73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34" t="414" r="2"/>
          <a:stretch>
            <a:fillRect/>
          </a:stretch>
        </p:blipFill>
        <p:spPr bwMode="auto">
          <a:xfrm>
            <a:off x="-53592" y="1"/>
            <a:ext cx="9203548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CO_HEP_RGB.jpg">
            <a:extLst>
              <a:ext uri="{FF2B5EF4-FFF2-40B4-BE49-F238E27FC236}">
                <a16:creationId xmlns="" xmlns:a16="http://schemas.microsoft.com/office/drawing/2014/main" id="{2392FC0A-7A3D-4558-A1FC-EC2F5C327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615"/>
          <a:stretch>
            <a:fillRect/>
          </a:stretch>
        </p:blipFill>
        <p:spPr bwMode="auto">
          <a:xfrm>
            <a:off x="6107116" y="5930901"/>
            <a:ext cx="2765351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7853EC2-D7A3-4478-A1AE-CB206BDF6DEC}"/>
              </a:ext>
            </a:extLst>
          </p:cNvPr>
          <p:cNvCxnSpPr/>
          <p:nvPr/>
        </p:nvCxnSpPr>
        <p:spPr bwMode="auto">
          <a:xfrm>
            <a:off x="-10719" y="4519613"/>
            <a:ext cx="9154719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37CA0FE2-D111-4B12-9F86-1ACD34F80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34" t="414" r="2"/>
          <a:stretch>
            <a:fillRect/>
          </a:stretch>
        </p:blipFill>
        <p:spPr bwMode="auto">
          <a:xfrm>
            <a:off x="-53592" y="1"/>
            <a:ext cx="9203548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CO_HEP_RGB.jpg">
            <a:extLst>
              <a:ext uri="{FF2B5EF4-FFF2-40B4-BE49-F238E27FC236}">
                <a16:creationId xmlns="" xmlns:a16="http://schemas.microsoft.com/office/drawing/2014/main" id="{2271E584-8F3B-4319-81E8-0606BF4060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615"/>
          <a:stretch>
            <a:fillRect/>
          </a:stretch>
        </p:blipFill>
        <p:spPr bwMode="auto">
          <a:xfrm>
            <a:off x="6107116" y="5930901"/>
            <a:ext cx="2765351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2AC9972-D5E6-4A17-A95E-A47B5812EC71}"/>
              </a:ext>
            </a:extLst>
          </p:cNvPr>
          <p:cNvCxnSpPr/>
          <p:nvPr userDrawn="1"/>
        </p:nvCxnSpPr>
        <p:spPr bwMode="auto">
          <a:xfrm>
            <a:off x="-10719" y="4519613"/>
            <a:ext cx="9154719" cy="0"/>
          </a:xfrm>
          <a:prstGeom prst="line">
            <a:avLst/>
          </a:prstGeom>
          <a:ln w="28575">
            <a:solidFill>
              <a:srgbClr val="0085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4" y="4856674"/>
            <a:ext cx="8462962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00853F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15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44258" y="1894847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0434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="" xmlns:a16="http://schemas.microsoft.com/office/drawing/2014/main" id="{3F0D587A-0802-4300-88B8-62E3624E80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20" y="238125"/>
            <a:ext cx="815433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="" xmlns:a16="http://schemas.microsoft.com/office/drawing/2014/main" id="{6FFB5511-3B36-4A85-B20A-AB95BAAB5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517650"/>
            <a:ext cx="8161479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anose="05000000000000000000" pitchFamily="2" charset="2"/>
        <a:buChar char="§"/>
        <a:defRPr sz="28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6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4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200"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000">
          <a:solidFill>
            <a:srgbClr val="FEFDDE"/>
          </a:solidFill>
          <a:latin typeface="+mn-lt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icaloptions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7.png"/><Relationship Id="rId4" Type="http://schemas.openxmlformats.org/officeDocument/2006/relationships/image" Target="../media/image16.emf"/><Relationship Id="rId9" Type="http://schemas.openxmlformats.org/officeDocument/2006/relationships/hyperlink" Target="http://www.clinicaloptions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hepatology.g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426720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მამუკა ზაკალაშვილი</a:t>
            </a:r>
          </a:p>
          <a:p>
            <a:pPr lvl="0" algn="ctr"/>
            <a:endParaRPr lang="ka-G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ექიმი ჰეპატოლოგი</a:t>
            </a:r>
          </a:p>
          <a:p>
            <a:pPr lvl="0" algn="ctr"/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სამედიცინო ცენტრი “მრჩეველი”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86000"/>
            <a:ext cx="82296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ka-G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ღვიძლის არაალკოჰოლური ცხიმოვანი დაავადება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338" y="5867400"/>
            <a:ext cx="2031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		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   11.01.2018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10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00800" cy="2073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8081" r="24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Desktop\figure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813" r="1626" b="45149"/>
          <a:stretch>
            <a:fillRect/>
          </a:stretch>
        </p:blipFill>
        <p:spPr bwMode="auto">
          <a:xfrm>
            <a:off x="0" y="2133599"/>
            <a:ext cx="9144000" cy="3757559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AFLD.gif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85382" y="1295400"/>
            <a:ext cx="8468436" cy="5562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990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პათოგენეზი </a:t>
            </a:r>
            <a:r>
              <a:rPr lang="ka-GE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ბოლომდე ნათელი არ </a:t>
            </a:r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არის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5663" y="1600200"/>
            <a:ext cx="2588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ER – endoplasmic reticulum</a:t>
            </a:r>
          </a:p>
          <a:p>
            <a:r>
              <a:rPr lang="en-US" sz="1200" dirty="0" smtClean="0"/>
              <a:t>ROS -  Reactive Oxygen Species</a:t>
            </a:r>
          </a:p>
          <a:p>
            <a:r>
              <a:rPr lang="en-US" sz="1200" dirty="0" smtClean="0"/>
              <a:t>CTGF - connective tissue growth factor</a:t>
            </a:r>
            <a:endParaRPr lang="en-US" sz="1200" dirty="0"/>
          </a:p>
        </p:txBody>
      </p:sp>
      <p:pic>
        <p:nvPicPr>
          <p:cNvPr id="10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  <p:grpSp>
        <p:nvGrpSpPr>
          <p:cNvPr id="31" name="Group 1">
            <a:extLst>
              <a:ext uri="{FF2B5EF4-FFF2-40B4-BE49-F238E27FC236}">
                <a16:creationId xmlns:a16="http://schemas.microsoft.com/office/drawing/2014/main" xmlns="" id="{C259D350-3506-4250-A13B-4BE4E80EA59A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6208713"/>
            <a:ext cx="2673350" cy="450850"/>
            <a:chOff x="9289790" y="4481726"/>
            <a:chExt cx="2673350" cy="450347"/>
          </a:xfrm>
        </p:grpSpPr>
        <p:pic>
          <p:nvPicPr>
            <p:cNvPr id="32" name="Picture 9">
              <a:extLst>
                <a:ext uri="{FF2B5EF4-FFF2-40B4-BE49-F238E27FC236}">
                  <a16:creationId xmlns:a16="http://schemas.microsoft.com/office/drawing/2014/main" xmlns="" id="{CC3E98F1-BA98-47CE-9DBE-310E4E9EC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4958" y="4481726"/>
              <a:ext cx="566997" cy="18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xmlns="" id="{60795370-BEB3-490E-9F8A-D48E09527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9790" y="4624098"/>
              <a:ext cx="2673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xmlns="" id="{F57C047C-5C41-4282-89F9-AA1FAAA8F9C9}"/>
              </a:ext>
            </a:extLst>
          </p:cNvPr>
          <p:cNvGrpSpPr>
            <a:grpSpLocks/>
          </p:cNvGrpSpPr>
          <p:nvPr/>
        </p:nvGrpSpPr>
        <p:grpSpPr bwMode="auto">
          <a:xfrm>
            <a:off x="598487" y="1493838"/>
            <a:ext cx="7402513" cy="5087937"/>
            <a:chOff x="2413593" y="1305850"/>
            <a:chExt cx="7402290" cy="5088048"/>
          </a:xfrm>
        </p:grpSpPr>
        <p:sp>
          <p:nvSpPr>
            <p:cNvPr id="35" name="Freeform: Shape 23">
              <a:extLst>
                <a:ext uri="{FF2B5EF4-FFF2-40B4-BE49-F238E27FC236}">
                  <a16:creationId xmlns:a16="http://schemas.microsoft.com/office/drawing/2014/main" xmlns="" id="{BC40D8A5-26D9-43AA-ABCE-8AB81779491F}"/>
                </a:ext>
              </a:extLst>
            </p:cNvPr>
            <p:cNvSpPr/>
            <p:nvPr/>
          </p:nvSpPr>
          <p:spPr>
            <a:xfrm>
              <a:off x="5028127" y="2996574"/>
              <a:ext cx="2009714" cy="1781214"/>
            </a:xfrm>
            <a:custGeom>
              <a:avLst/>
              <a:gdLst>
                <a:gd name="connsiteX0" fmla="*/ 0 w 1947859"/>
                <a:gd name="connsiteY0" fmla="*/ 890537 h 1781074"/>
                <a:gd name="connsiteX1" fmla="*/ 973930 w 1947859"/>
                <a:gd name="connsiteY1" fmla="*/ 0 h 1781074"/>
                <a:gd name="connsiteX2" fmla="*/ 1947860 w 1947859"/>
                <a:gd name="connsiteY2" fmla="*/ 890537 h 1781074"/>
                <a:gd name="connsiteX3" fmla="*/ 973930 w 1947859"/>
                <a:gd name="connsiteY3" fmla="*/ 1781074 h 1781074"/>
                <a:gd name="connsiteX4" fmla="*/ 0 w 1947859"/>
                <a:gd name="connsiteY4" fmla="*/ 890537 h 178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859" h="1781074">
                  <a:moveTo>
                    <a:pt x="0" y="890537"/>
                  </a:moveTo>
                  <a:cubicBezTo>
                    <a:pt x="0" y="398707"/>
                    <a:pt x="436043" y="0"/>
                    <a:pt x="973930" y="0"/>
                  </a:cubicBezTo>
                  <a:cubicBezTo>
                    <a:pt x="1511817" y="0"/>
                    <a:pt x="1947860" y="398707"/>
                    <a:pt x="1947860" y="890537"/>
                  </a:cubicBezTo>
                  <a:cubicBezTo>
                    <a:pt x="1947860" y="1382367"/>
                    <a:pt x="1511817" y="1781074"/>
                    <a:pt x="973930" y="1781074"/>
                  </a:cubicBezTo>
                  <a:cubicBezTo>
                    <a:pt x="436043" y="1781074"/>
                    <a:pt x="0" y="1382367"/>
                    <a:pt x="0" y="890537"/>
                  </a:cubicBezTo>
                  <a:close/>
                </a:path>
              </a:pathLst>
            </a:custGeom>
            <a:solidFill>
              <a:srgbClr val="F6A108"/>
            </a:solidFill>
            <a:ln w="25400" cap="flat" cmpd="sng" algn="ctr">
              <a:noFill/>
              <a:prstDash val="solid"/>
            </a:ln>
            <a:effectLst/>
          </p:spPr>
          <p:txBody>
            <a:bodyPr lIns="305497" tIns="281079" rIns="305497" bIns="281079" spcCol="1270" anchor="ctr"/>
            <a:lstStyle/>
            <a:p>
              <a:pPr marL="0" marR="0" lvl="0" indent="0" algn="ctr" defTabSz="71098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999" b="0" i="0" u="none" strike="noStrike" kern="0" cap="none" spc="0" normalizeH="0" baseline="0" noProof="0" dirty="0">
                  <a:ln>
                    <a:noFill/>
                  </a:ln>
                  <a:solidFill>
                    <a:srgbClr val="CDCDCF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Insulin Resistance</a:t>
              </a:r>
            </a:p>
          </p:txBody>
        </p:sp>
        <p:sp>
          <p:nvSpPr>
            <p:cNvPr id="36" name="Freeform: Shape 33">
              <a:extLst>
                <a:ext uri="{FF2B5EF4-FFF2-40B4-BE49-F238E27FC236}">
                  <a16:creationId xmlns:a16="http://schemas.microsoft.com/office/drawing/2014/main" xmlns="" id="{4ED05943-60D4-41B0-BC4E-301EB26F9E85}"/>
                </a:ext>
              </a:extLst>
            </p:cNvPr>
            <p:cNvSpPr/>
            <p:nvPr/>
          </p:nvSpPr>
          <p:spPr>
            <a:xfrm>
              <a:off x="5247196" y="1305850"/>
              <a:ext cx="1569990" cy="1027134"/>
            </a:xfrm>
            <a:custGeom>
              <a:avLst/>
              <a:gdLst>
                <a:gd name="connsiteX0" fmla="*/ 0 w 1147762"/>
                <a:gd name="connsiteY0" fmla="*/ 573881 h 1147762"/>
                <a:gd name="connsiteX1" fmla="*/ 573881 w 1147762"/>
                <a:gd name="connsiteY1" fmla="*/ 0 h 1147762"/>
                <a:gd name="connsiteX2" fmla="*/ 1147762 w 1147762"/>
                <a:gd name="connsiteY2" fmla="*/ 573881 h 1147762"/>
                <a:gd name="connsiteX3" fmla="*/ 573881 w 1147762"/>
                <a:gd name="connsiteY3" fmla="*/ 1147762 h 1147762"/>
                <a:gd name="connsiteX4" fmla="*/ 0 w 1147762"/>
                <a:gd name="connsiteY4" fmla="*/ 573881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762" h="1147762">
                  <a:moveTo>
                    <a:pt x="0" y="573881"/>
                  </a:moveTo>
                  <a:cubicBezTo>
                    <a:pt x="0" y="256935"/>
                    <a:pt x="256935" y="0"/>
                    <a:pt x="573881" y="0"/>
                  </a:cubicBezTo>
                  <a:cubicBezTo>
                    <a:pt x="890827" y="0"/>
                    <a:pt x="1147762" y="256935"/>
                    <a:pt x="1147762" y="573881"/>
                  </a:cubicBezTo>
                  <a:cubicBezTo>
                    <a:pt x="1147762" y="890827"/>
                    <a:pt x="890827" y="1147762"/>
                    <a:pt x="573881" y="1147762"/>
                  </a:cubicBezTo>
                  <a:cubicBezTo>
                    <a:pt x="256935" y="1147762"/>
                    <a:pt x="0" y="890827"/>
                    <a:pt x="0" y="573881"/>
                  </a:cubicBezTo>
                  <a:close/>
                </a:path>
              </a:pathLst>
            </a:custGeom>
            <a:solidFill>
              <a:srgbClr val="F6A108"/>
            </a:solidFill>
            <a:ln w="25400" cap="flat" cmpd="sng" algn="ctr">
              <a:noFill/>
              <a:prstDash val="solid"/>
            </a:ln>
            <a:effectLst/>
          </p:spPr>
          <p:txBody>
            <a:bodyPr lIns="188357" tIns="188357" rIns="188357" bIns="188357" spcCol="1270" anchor="ctr"/>
            <a:lstStyle/>
            <a:p>
              <a:pPr marL="0" marR="0" lvl="0" indent="0" algn="ctr" defTabSz="71098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999" b="0" i="0" u="none" strike="noStrike" kern="0" cap="none" spc="0" normalizeH="0" baseline="0" noProof="0" dirty="0">
                  <a:ln>
                    <a:noFill/>
                  </a:ln>
                  <a:solidFill>
                    <a:srgbClr val="CDCDCF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Central Obesity</a:t>
              </a:r>
            </a:p>
          </p:txBody>
        </p:sp>
        <p:sp>
          <p:nvSpPr>
            <p:cNvPr id="37" name="Freeform: Shape 34">
              <a:extLst>
                <a:ext uri="{FF2B5EF4-FFF2-40B4-BE49-F238E27FC236}">
                  <a16:creationId xmlns:a16="http://schemas.microsoft.com/office/drawing/2014/main" xmlns="" id="{E1262F7A-86E4-49E2-AB88-13B151792731}"/>
                </a:ext>
              </a:extLst>
            </p:cNvPr>
            <p:cNvSpPr/>
            <p:nvPr/>
          </p:nvSpPr>
          <p:spPr>
            <a:xfrm>
              <a:off x="6998155" y="1721784"/>
              <a:ext cx="1750960" cy="1277965"/>
            </a:xfrm>
            <a:custGeom>
              <a:avLst/>
              <a:gdLst>
                <a:gd name="connsiteX0" fmla="*/ 0 w 1431042"/>
                <a:gd name="connsiteY0" fmla="*/ 639189 h 1278378"/>
                <a:gd name="connsiteX1" fmla="*/ 715521 w 1431042"/>
                <a:gd name="connsiteY1" fmla="*/ 0 h 1278378"/>
                <a:gd name="connsiteX2" fmla="*/ 1431042 w 1431042"/>
                <a:gd name="connsiteY2" fmla="*/ 639189 h 1278378"/>
                <a:gd name="connsiteX3" fmla="*/ 715521 w 1431042"/>
                <a:gd name="connsiteY3" fmla="*/ 1278378 h 1278378"/>
                <a:gd name="connsiteX4" fmla="*/ 0 w 1431042"/>
                <a:gd name="connsiteY4" fmla="*/ 639189 h 12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042" h="1278378">
                  <a:moveTo>
                    <a:pt x="0" y="639189"/>
                  </a:moveTo>
                  <a:cubicBezTo>
                    <a:pt x="0" y="286175"/>
                    <a:pt x="320350" y="0"/>
                    <a:pt x="715521" y="0"/>
                  </a:cubicBezTo>
                  <a:cubicBezTo>
                    <a:pt x="1110692" y="0"/>
                    <a:pt x="1431042" y="286175"/>
                    <a:pt x="1431042" y="639189"/>
                  </a:cubicBezTo>
                  <a:cubicBezTo>
                    <a:pt x="1431042" y="992203"/>
                    <a:pt x="1110692" y="1278378"/>
                    <a:pt x="715521" y="1278378"/>
                  </a:cubicBezTo>
                  <a:cubicBezTo>
                    <a:pt x="320350" y="1278378"/>
                    <a:pt x="0" y="992203"/>
                    <a:pt x="0" y="639189"/>
                  </a:cubicBezTo>
                  <a:close/>
                </a:path>
              </a:pathLst>
            </a:custGeom>
            <a:solidFill>
              <a:srgbClr val="5AAACE"/>
            </a:solidFill>
            <a:ln w="25400" cap="flat" cmpd="sng" algn="ctr">
              <a:noFill/>
              <a:prstDash val="solid"/>
            </a:ln>
            <a:effectLst/>
          </p:spPr>
          <p:txBody>
            <a:bodyPr lIns="224752" tIns="202401" rIns="224752" bIns="202401" anchor="ctr"/>
            <a:lstStyle>
              <a:lvl1pPr defTabSz="531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531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531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531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531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531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531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531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531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31813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4141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Hypertension</a:t>
              </a:r>
              <a:endParaRPr kumimoji="0" lang="en-GB" altLang="en-US" sz="1100" b="0" i="0" u="none" strike="noStrike" kern="0" cap="none" spc="0" normalizeH="0" baseline="0" noProof="0">
                <a:ln>
                  <a:noFill/>
                </a:ln>
                <a:solidFill>
                  <a:srgbClr val="14141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Freeform: Shape 35">
              <a:extLst>
                <a:ext uri="{FF2B5EF4-FFF2-40B4-BE49-F238E27FC236}">
                  <a16:creationId xmlns:a16="http://schemas.microsoft.com/office/drawing/2014/main" xmlns="" id="{F8062959-6395-4591-BA74-914154A631F5}"/>
                </a:ext>
              </a:extLst>
            </p:cNvPr>
            <p:cNvSpPr/>
            <p:nvPr/>
          </p:nvSpPr>
          <p:spPr>
            <a:xfrm>
              <a:off x="7717271" y="3160090"/>
              <a:ext cx="2098612" cy="1454182"/>
            </a:xfrm>
            <a:custGeom>
              <a:avLst/>
              <a:gdLst>
                <a:gd name="connsiteX0" fmla="*/ 0 w 1815474"/>
                <a:gd name="connsiteY0" fmla="*/ 726930 h 1453859"/>
                <a:gd name="connsiteX1" fmla="*/ 907737 w 1815474"/>
                <a:gd name="connsiteY1" fmla="*/ 0 h 1453859"/>
                <a:gd name="connsiteX2" fmla="*/ 1815474 w 1815474"/>
                <a:gd name="connsiteY2" fmla="*/ 726930 h 1453859"/>
                <a:gd name="connsiteX3" fmla="*/ 907737 w 1815474"/>
                <a:gd name="connsiteY3" fmla="*/ 1453860 h 1453859"/>
                <a:gd name="connsiteX4" fmla="*/ 0 w 1815474"/>
                <a:gd name="connsiteY4" fmla="*/ 726930 h 145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474" h="1453859">
                  <a:moveTo>
                    <a:pt x="0" y="726930"/>
                  </a:moveTo>
                  <a:cubicBezTo>
                    <a:pt x="0" y="325458"/>
                    <a:pt x="406408" y="0"/>
                    <a:pt x="907737" y="0"/>
                  </a:cubicBezTo>
                  <a:cubicBezTo>
                    <a:pt x="1409066" y="0"/>
                    <a:pt x="1815474" y="325458"/>
                    <a:pt x="1815474" y="726930"/>
                  </a:cubicBezTo>
                  <a:cubicBezTo>
                    <a:pt x="1815474" y="1128402"/>
                    <a:pt x="1409066" y="1453860"/>
                    <a:pt x="907737" y="1453860"/>
                  </a:cubicBezTo>
                  <a:cubicBezTo>
                    <a:pt x="406408" y="1453860"/>
                    <a:pt x="0" y="1128402"/>
                    <a:pt x="0" y="726930"/>
                  </a:cubicBezTo>
                  <a:close/>
                </a:path>
              </a:pathLst>
            </a:custGeom>
            <a:solidFill>
              <a:srgbClr val="5AAACE"/>
            </a:solidFill>
            <a:ln w="25400" cap="flat" cmpd="sng" algn="ctr">
              <a:noFill/>
              <a:prstDash val="solid"/>
            </a:ln>
            <a:effectLst/>
          </p:spPr>
          <p:txBody>
            <a:bodyPr lIns="281037" tIns="228094" rIns="281037" bIns="228094" anchor="ctr"/>
            <a:lstStyle>
              <a:lvl1pPr defTabSz="531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531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531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531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531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531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531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531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531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31813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4141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Hyperuricemia</a:t>
              </a:r>
              <a:endParaRPr kumimoji="0" lang="en-GB" altLang="en-US" sz="1400" b="0" i="0" u="none" strike="noStrike" kern="0" cap="none" spc="0" normalizeH="0" baseline="0" noProof="0">
                <a:ln>
                  <a:noFill/>
                </a:ln>
                <a:solidFill>
                  <a:srgbClr val="14141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Freeform: Shape 36">
              <a:extLst>
                <a:ext uri="{FF2B5EF4-FFF2-40B4-BE49-F238E27FC236}">
                  <a16:creationId xmlns:a16="http://schemas.microsoft.com/office/drawing/2014/main" xmlns="" id="{E6A47D21-8BEF-448A-BD8A-D682D389AF06}"/>
                </a:ext>
              </a:extLst>
            </p:cNvPr>
            <p:cNvSpPr/>
            <p:nvPr/>
          </p:nvSpPr>
          <p:spPr>
            <a:xfrm>
              <a:off x="7053716" y="4680949"/>
              <a:ext cx="1714448" cy="1322416"/>
            </a:xfrm>
            <a:custGeom>
              <a:avLst/>
              <a:gdLst>
                <a:gd name="connsiteX0" fmla="*/ 0 w 1415008"/>
                <a:gd name="connsiteY0" fmla="*/ 661203 h 1322406"/>
                <a:gd name="connsiteX1" fmla="*/ 707504 w 1415008"/>
                <a:gd name="connsiteY1" fmla="*/ 0 h 1322406"/>
                <a:gd name="connsiteX2" fmla="*/ 1415008 w 1415008"/>
                <a:gd name="connsiteY2" fmla="*/ 661203 h 1322406"/>
                <a:gd name="connsiteX3" fmla="*/ 707504 w 1415008"/>
                <a:gd name="connsiteY3" fmla="*/ 1322406 h 1322406"/>
                <a:gd name="connsiteX4" fmla="*/ 0 w 1415008"/>
                <a:gd name="connsiteY4" fmla="*/ 661203 h 132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008" h="1322406">
                  <a:moveTo>
                    <a:pt x="0" y="661203"/>
                  </a:moveTo>
                  <a:cubicBezTo>
                    <a:pt x="0" y="296031"/>
                    <a:pt x="316760" y="0"/>
                    <a:pt x="707504" y="0"/>
                  </a:cubicBezTo>
                  <a:cubicBezTo>
                    <a:pt x="1098248" y="0"/>
                    <a:pt x="1415008" y="296031"/>
                    <a:pt x="1415008" y="661203"/>
                  </a:cubicBezTo>
                  <a:cubicBezTo>
                    <a:pt x="1415008" y="1026375"/>
                    <a:pt x="1098248" y="1322406"/>
                    <a:pt x="707504" y="1322406"/>
                  </a:cubicBezTo>
                  <a:cubicBezTo>
                    <a:pt x="316760" y="1322406"/>
                    <a:pt x="0" y="1026375"/>
                    <a:pt x="0" y="661203"/>
                  </a:cubicBezTo>
                  <a:close/>
                </a:path>
              </a:pathLst>
            </a:custGeom>
            <a:solidFill>
              <a:srgbClr val="5AAACE"/>
            </a:solidFill>
            <a:ln w="25400" cap="flat" cmpd="sng" algn="ctr">
              <a:noFill/>
              <a:prstDash val="solid"/>
            </a:ln>
            <a:effectLst/>
          </p:spPr>
          <p:txBody>
            <a:bodyPr lIns="222405" tIns="208848" rIns="222405" bIns="208848" spcCol="1270" anchor="ctr"/>
            <a:lstStyle/>
            <a:p>
              <a:pPr marL="0" marR="0" lvl="0" indent="0" algn="ctr" defTabSz="53324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DCDCF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Dyslipidemia</a:t>
              </a:r>
            </a:p>
          </p:txBody>
        </p:sp>
        <p:sp>
          <p:nvSpPr>
            <p:cNvPr id="40" name="Freeform: Shape 37">
              <a:extLst>
                <a:ext uri="{FF2B5EF4-FFF2-40B4-BE49-F238E27FC236}">
                  <a16:creationId xmlns:a16="http://schemas.microsoft.com/office/drawing/2014/main" xmlns="" id="{4D28099F-BC25-4BA8-93F3-D7A7D030CAF9}"/>
                </a:ext>
              </a:extLst>
            </p:cNvPr>
            <p:cNvSpPr/>
            <p:nvPr/>
          </p:nvSpPr>
          <p:spPr>
            <a:xfrm>
              <a:off x="5247196" y="5396926"/>
              <a:ext cx="1569990" cy="996972"/>
            </a:xfrm>
            <a:custGeom>
              <a:avLst/>
              <a:gdLst>
                <a:gd name="connsiteX0" fmla="*/ 0 w 1569806"/>
                <a:gd name="connsiteY0" fmla="*/ 739263 h 1478525"/>
                <a:gd name="connsiteX1" fmla="*/ 784903 w 1569806"/>
                <a:gd name="connsiteY1" fmla="*/ 0 h 1478525"/>
                <a:gd name="connsiteX2" fmla="*/ 1569806 w 1569806"/>
                <a:gd name="connsiteY2" fmla="*/ 739263 h 1478525"/>
                <a:gd name="connsiteX3" fmla="*/ 784903 w 1569806"/>
                <a:gd name="connsiteY3" fmla="*/ 1478526 h 1478525"/>
                <a:gd name="connsiteX4" fmla="*/ 0 w 1569806"/>
                <a:gd name="connsiteY4" fmla="*/ 739263 h 147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806" h="1478525">
                  <a:moveTo>
                    <a:pt x="0" y="739263"/>
                  </a:moveTo>
                  <a:cubicBezTo>
                    <a:pt x="0" y="330979"/>
                    <a:pt x="351413" y="0"/>
                    <a:pt x="784903" y="0"/>
                  </a:cubicBezTo>
                  <a:cubicBezTo>
                    <a:pt x="1218393" y="0"/>
                    <a:pt x="1569806" y="330979"/>
                    <a:pt x="1569806" y="739263"/>
                  </a:cubicBezTo>
                  <a:cubicBezTo>
                    <a:pt x="1569806" y="1147547"/>
                    <a:pt x="1218393" y="1478526"/>
                    <a:pt x="784903" y="1478526"/>
                  </a:cubicBezTo>
                  <a:cubicBezTo>
                    <a:pt x="351413" y="1478526"/>
                    <a:pt x="0" y="1147547"/>
                    <a:pt x="0" y="739263"/>
                  </a:cubicBezTo>
                  <a:close/>
                </a:path>
              </a:pathLst>
            </a:custGeom>
            <a:solidFill>
              <a:srgbClr val="F6A108"/>
            </a:solidFill>
            <a:ln w="25400" cap="flat" cmpd="sng" algn="ctr">
              <a:noFill/>
              <a:prstDash val="solid"/>
            </a:ln>
            <a:effectLst/>
          </p:spPr>
          <p:txBody>
            <a:bodyPr lIns="250148" tIns="236783" rIns="250148" bIns="236783" spcCol="1270" anchor="ctr"/>
            <a:lstStyle/>
            <a:p>
              <a:pPr marL="0" marR="0" lvl="0" indent="0" algn="ctr" defTabSz="71098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999" b="0" i="0" u="none" strike="noStrike" kern="0" cap="none" spc="0" normalizeH="0" baseline="0" noProof="0" dirty="0">
                  <a:ln>
                    <a:noFill/>
                  </a:ln>
                  <a:solidFill>
                    <a:srgbClr val="CDCDCF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NAFLD</a:t>
              </a:r>
            </a:p>
          </p:txBody>
        </p:sp>
        <p:sp>
          <p:nvSpPr>
            <p:cNvPr id="41" name="Freeform: Shape 38">
              <a:extLst>
                <a:ext uri="{FF2B5EF4-FFF2-40B4-BE49-F238E27FC236}">
                  <a16:creationId xmlns:a16="http://schemas.microsoft.com/office/drawing/2014/main" xmlns="" id="{62F81E1A-87A5-43C2-AAA5-69294FECE140}"/>
                </a:ext>
              </a:extLst>
            </p:cNvPr>
            <p:cNvSpPr/>
            <p:nvPr/>
          </p:nvSpPr>
          <p:spPr>
            <a:xfrm>
              <a:off x="3058099" y="4680949"/>
              <a:ext cx="1960504" cy="1322416"/>
            </a:xfrm>
            <a:custGeom>
              <a:avLst/>
              <a:gdLst>
                <a:gd name="connsiteX0" fmla="*/ 0 w 1599935"/>
                <a:gd name="connsiteY0" fmla="*/ 813603 h 1627206"/>
                <a:gd name="connsiteX1" fmla="*/ 799968 w 1599935"/>
                <a:gd name="connsiteY1" fmla="*/ 0 h 1627206"/>
                <a:gd name="connsiteX2" fmla="*/ 1599936 w 1599935"/>
                <a:gd name="connsiteY2" fmla="*/ 813603 h 1627206"/>
                <a:gd name="connsiteX3" fmla="*/ 799968 w 1599935"/>
                <a:gd name="connsiteY3" fmla="*/ 1627206 h 1627206"/>
                <a:gd name="connsiteX4" fmla="*/ 0 w 1599935"/>
                <a:gd name="connsiteY4" fmla="*/ 813603 h 162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935" h="1627206">
                  <a:moveTo>
                    <a:pt x="0" y="813603"/>
                  </a:moveTo>
                  <a:cubicBezTo>
                    <a:pt x="0" y="364262"/>
                    <a:pt x="358158" y="0"/>
                    <a:pt x="799968" y="0"/>
                  </a:cubicBezTo>
                  <a:cubicBezTo>
                    <a:pt x="1241778" y="0"/>
                    <a:pt x="1599936" y="364262"/>
                    <a:pt x="1599936" y="813603"/>
                  </a:cubicBezTo>
                  <a:cubicBezTo>
                    <a:pt x="1599936" y="1262944"/>
                    <a:pt x="1241778" y="1627206"/>
                    <a:pt x="799968" y="1627206"/>
                  </a:cubicBezTo>
                  <a:cubicBezTo>
                    <a:pt x="358158" y="1627206"/>
                    <a:pt x="0" y="1262944"/>
                    <a:pt x="0" y="813603"/>
                  </a:cubicBezTo>
                  <a:close/>
                </a:path>
              </a:pathLst>
            </a:custGeom>
            <a:solidFill>
              <a:srgbClr val="5AAACE"/>
            </a:solidFill>
            <a:ln w="25400" cap="flat" cmpd="sng" algn="ctr">
              <a:noFill/>
              <a:prstDash val="solid"/>
            </a:ln>
            <a:effectLst/>
          </p:spPr>
          <p:txBody>
            <a:bodyPr lIns="249480" tIns="253473" rIns="249480" bIns="253473" anchor="ctr"/>
            <a:lstStyle>
              <a:lvl1pPr defTabSz="531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531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531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531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531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531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531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531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531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531813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4141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Hyperglycemia</a:t>
              </a:r>
              <a:endParaRPr kumimoji="0" lang="en-GB" altLang="en-US" sz="1200" b="0" i="0" u="none" strike="noStrike" kern="0" cap="none" spc="0" normalizeH="0" baseline="0" noProof="0">
                <a:ln>
                  <a:noFill/>
                </a:ln>
                <a:solidFill>
                  <a:srgbClr val="14141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Freeform: Shape 39">
              <a:extLst>
                <a:ext uri="{FF2B5EF4-FFF2-40B4-BE49-F238E27FC236}">
                  <a16:creationId xmlns:a16="http://schemas.microsoft.com/office/drawing/2014/main" xmlns="" id="{1EA30160-AF57-46A5-AF3F-F8CF23925B48}"/>
                </a:ext>
              </a:extLst>
            </p:cNvPr>
            <p:cNvSpPr/>
            <p:nvPr/>
          </p:nvSpPr>
          <p:spPr>
            <a:xfrm>
              <a:off x="2413593" y="3160090"/>
              <a:ext cx="1947804" cy="1454182"/>
            </a:xfrm>
            <a:custGeom>
              <a:avLst/>
              <a:gdLst>
                <a:gd name="connsiteX0" fmla="*/ 0 w 1583316"/>
                <a:gd name="connsiteY0" fmla="*/ 773007 h 1546013"/>
                <a:gd name="connsiteX1" fmla="*/ 791658 w 1583316"/>
                <a:gd name="connsiteY1" fmla="*/ 0 h 1546013"/>
                <a:gd name="connsiteX2" fmla="*/ 1583316 w 1583316"/>
                <a:gd name="connsiteY2" fmla="*/ 773007 h 1546013"/>
                <a:gd name="connsiteX3" fmla="*/ 791658 w 1583316"/>
                <a:gd name="connsiteY3" fmla="*/ 1546014 h 1546013"/>
                <a:gd name="connsiteX4" fmla="*/ 0 w 1583316"/>
                <a:gd name="connsiteY4" fmla="*/ 773007 h 154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316" h="1546013">
                  <a:moveTo>
                    <a:pt x="0" y="773007"/>
                  </a:moveTo>
                  <a:cubicBezTo>
                    <a:pt x="0" y="346087"/>
                    <a:pt x="354437" y="0"/>
                    <a:pt x="791658" y="0"/>
                  </a:cubicBezTo>
                  <a:cubicBezTo>
                    <a:pt x="1228879" y="0"/>
                    <a:pt x="1583316" y="346087"/>
                    <a:pt x="1583316" y="773007"/>
                  </a:cubicBezTo>
                  <a:cubicBezTo>
                    <a:pt x="1583316" y="1199927"/>
                    <a:pt x="1228879" y="1546014"/>
                    <a:pt x="791658" y="1546014"/>
                  </a:cubicBezTo>
                  <a:cubicBezTo>
                    <a:pt x="354437" y="1546014"/>
                    <a:pt x="0" y="1199927"/>
                    <a:pt x="0" y="773007"/>
                  </a:cubicBezTo>
                  <a:close/>
                </a:path>
              </a:pathLst>
            </a:custGeom>
            <a:solidFill>
              <a:srgbClr val="5AAACE"/>
            </a:solidFill>
            <a:ln w="25400" cap="flat" cmpd="sng" algn="ctr">
              <a:noFill/>
              <a:prstDash val="solid"/>
            </a:ln>
            <a:effectLst/>
          </p:spPr>
          <p:txBody>
            <a:bodyPr lIns="247047" tIns="241585" rIns="247047" bIns="241585" spcCol="1270" anchor="ctr"/>
            <a:lstStyle/>
            <a:p>
              <a:pPr marL="0" marR="0" lvl="0" indent="0" algn="ctr" defTabSz="53324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DCDCF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Macrovascular Disease</a:t>
              </a:r>
            </a:p>
          </p:txBody>
        </p:sp>
        <p:sp>
          <p:nvSpPr>
            <p:cNvPr id="43" name="Freeform: Shape 40">
              <a:extLst>
                <a:ext uri="{FF2B5EF4-FFF2-40B4-BE49-F238E27FC236}">
                  <a16:creationId xmlns:a16="http://schemas.microsoft.com/office/drawing/2014/main" xmlns="" id="{A6832390-AA68-48B2-8B97-16ECCA5AF860}"/>
                </a:ext>
              </a:extLst>
            </p:cNvPr>
            <p:cNvSpPr/>
            <p:nvPr/>
          </p:nvSpPr>
          <p:spPr>
            <a:xfrm>
              <a:off x="3150171" y="1721784"/>
              <a:ext cx="1997015" cy="1274790"/>
            </a:xfrm>
            <a:custGeom>
              <a:avLst/>
              <a:gdLst>
                <a:gd name="connsiteX0" fmla="*/ 0 w 1618919"/>
                <a:gd name="connsiteY0" fmla="*/ 711383 h 1422766"/>
                <a:gd name="connsiteX1" fmla="*/ 809460 w 1618919"/>
                <a:gd name="connsiteY1" fmla="*/ 0 h 1422766"/>
                <a:gd name="connsiteX2" fmla="*/ 1618920 w 1618919"/>
                <a:gd name="connsiteY2" fmla="*/ 711383 h 1422766"/>
                <a:gd name="connsiteX3" fmla="*/ 809460 w 1618919"/>
                <a:gd name="connsiteY3" fmla="*/ 1422766 h 1422766"/>
                <a:gd name="connsiteX4" fmla="*/ 0 w 1618919"/>
                <a:gd name="connsiteY4" fmla="*/ 711383 h 142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19" h="1422766">
                  <a:moveTo>
                    <a:pt x="0" y="711383"/>
                  </a:moveTo>
                  <a:cubicBezTo>
                    <a:pt x="0" y="318497"/>
                    <a:pt x="362408" y="0"/>
                    <a:pt x="809460" y="0"/>
                  </a:cubicBezTo>
                  <a:cubicBezTo>
                    <a:pt x="1256512" y="0"/>
                    <a:pt x="1618920" y="318497"/>
                    <a:pt x="1618920" y="711383"/>
                  </a:cubicBezTo>
                  <a:cubicBezTo>
                    <a:pt x="1618920" y="1104269"/>
                    <a:pt x="1256512" y="1422766"/>
                    <a:pt x="809460" y="1422766"/>
                  </a:cubicBezTo>
                  <a:cubicBezTo>
                    <a:pt x="362408" y="1422766"/>
                    <a:pt x="0" y="1104269"/>
                    <a:pt x="0" y="711383"/>
                  </a:cubicBezTo>
                  <a:close/>
                </a:path>
              </a:pathLst>
            </a:custGeom>
            <a:solidFill>
              <a:srgbClr val="5AAACE"/>
            </a:solidFill>
            <a:ln w="25400" cap="flat" cmpd="sng" algn="ctr">
              <a:noFill/>
              <a:prstDash val="solid"/>
            </a:ln>
            <a:effectLst/>
          </p:spPr>
          <p:txBody>
            <a:bodyPr lIns="252259" tIns="223541" rIns="252259" bIns="223541" spcCol="1270" anchor="ctr"/>
            <a:lstStyle/>
            <a:p>
              <a:pPr marL="0" marR="0" lvl="0" indent="0" algn="ctr" defTabSz="53324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DCDCF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Thrombophilia</a:t>
              </a:r>
            </a:p>
          </p:txBody>
        </p:sp>
        <p:sp>
          <p:nvSpPr>
            <p:cNvPr id="44" name="Arrow: Down 25">
              <a:extLst>
                <a:ext uri="{FF2B5EF4-FFF2-40B4-BE49-F238E27FC236}">
                  <a16:creationId xmlns:a16="http://schemas.microsoft.com/office/drawing/2014/main" xmlns="" id="{9EFA9542-DADD-470A-9A40-544FA1055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481" y="2485388"/>
              <a:ext cx="579420" cy="4095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6A1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7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5" name="Arrow: Down 26">
              <a:extLst>
                <a:ext uri="{FF2B5EF4-FFF2-40B4-BE49-F238E27FC236}">
                  <a16:creationId xmlns:a16="http://schemas.microsoft.com/office/drawing/2014/main" xmlns="" id="{D179DBB6-E242-4B6A-B232-C124F398D9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251163">
              <a:off x="6662548" y="2838119"/>
              <a:ext cx="612775" cy="407987"/>
            </a:xfrm>
            <a:prstGeom prst="downArrow">
              <a:avLst>
                <a:gd name="adj1" fmla="val 50000"/>
                <a:gd name="adj2" fmla="val 49944"/>
              </a:avLst>
            </a:prstGeom>
            <a:solidFill>
              <a:srgbClr val="CDC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6" name="Arrow: Down 27">
              <a:extLst>
                <a:ext uri="{FF2B5EF4-FFF2-40B4-BE49-F238E27FC236}">
                  <a16:creationId xmlns:a16="http://schemas.microsoft.com/office/drawing/2014/main" xmlns="" id="{101E8A88-02BB-493F-905C-5474FB749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481" y="4893678"/>
              <a:ext cx="579420" cy="40799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6A1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Arrow: Down 28">
              <a:extLst>
                <a:ext uri="{FF2B5EF4-FFF2-40B4-BE49-F238E27FC236}">
                  <a16:creationId xmlns:a16="http://schemas.microsoft.com/office/drawing/2014/main" xmlns="" id="{76CC97B9-EFB3-44A4-ADF0-01E19B63F4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9147">
              <a:off x="4691764" y="4434340"/>
              <a:ext cx="615950" cy="407988"/>
            </a:xfrm>
            <a:prstGeom prst="downArrow">
              <a:avLst>
                <a:gd name="adj1" fmla="val 50000"/>
                <a:gd name="adj2" fmla="val 49981"/>
              </a:avLst>
            </a:prstGeom>
            <a:solidFill>
              <a:srgbClr val="CDC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Arrow: Down 29">
              <a:extLst>
                <a:ext uri="{FF2B5EF4-FFF2-40B4-BE49-F238E27FC236}">
                  <a16:creationId xmlns:a16="http://schemas.microsoft.com/office/drawing/2014/main" xmlns="" id="{96FC10AB-5701-426A-BB79-1F78A2A2AE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039719" y="3682566"/>
              <a:ext cx="617538" cy="409575"/>
            </a:xfrm>
            <a:prstGeom prst="downArrow">
              <a:avLst>
                <a:gd name="adj1" fmla="val 50000"/>
                <a:gd name="adj2" fmla="val 49963"/>
              </a:avLst>
            </a:prstGeom>
            <a:solidFill>
              <a:srgbClr val="CDC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Arrow: Down 30">
              <a:extLst>
                <a:ext uri="{FF2B5EF4-FFF2-40B4-BE49-F238E27FC236}">
                  <a16:creationId xmlns:a16="http://schemas.microsoft.com/office/drawing/2014/main" xmlns="" id="{9DC0CCBC-FCDC-4249-AE4E-1A8E587E68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98457" y="3683794"/>
              <a:ext cx="617538" cy="406400"/>
            </a:xfrm>
            <a:prstGeom prst="downArrow">
              <a:avLst>
                <a:gd name="adj1" fmla="val 50000"/>
                <a:gd name="adj2" fmla="val 49843"/>
              </a:avLst>
            </a:prstGeom>
            <a:solidFill>
              <a:srgbClr val="CDC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0" name="Arrow: Down 31">
              <a:extLst>
                <a:ext uri="{FF2B5EF4-FFF2-40B4-BE49-F238E27FC236}">
                  <a16:creationId xmlns:a16="http://schemas.microsoft.com/office/drawing/2014/main" xmlns="" id="{190916F0-A70B-4BD9-8876-5190D97629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327515">
              <a:off x="4826000" y="2794318"/>
              <a:ext cx="612775" cy="40798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DC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1" name="Arrow: Down 32">
              <a:extLst>
                <a:ext uri="{FF2B5EF4-FFF2-40B4-BE49-F238E27FC236}">
                  <a16:creationId xmlns:a16="http://schemas.microsoft.com/office/drawing/2014/main" xmlns="" id="{0023CA78-8933-4F88-9328-AC190351F4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6701816" y="4488759"/>
              <a:ext cx="612775" cy="407988"/>
            </a:xfrm>
            <a:prstGeom prst="downArrow">
              <a:avLst>
                <a:gd name="adj1" fmla="val 50000"/>
                <a:gd name="adj2" fmla="val 50060"/>
              </a:avLst>
            </a:prstGeom>
            <a:solidFill>
              <a:srgbClr val="CDC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99B6EE9-7090-4F89-B087-7C7D9C77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1687"/>
            <a:ext cx="9144000" cy="110331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b="1" dirty="0"/>
              <a:t>NAFLD </a:t>
            </a:r>
            <a:r>
              <a:rPr lang="ka-GE" altLang="en-US" sz="2400" b="1" dirty="0" smtClean="0"/>
              <a:t>როგორც კომპლექსური დაავადება</a:t>
            </a:r>
            <a:r>
              <a:rPr lang="en-GB" altLang="en-US" sz="2400" b="1" dirty="0" smtClean="0"/>
              <a:t>: </a:t>
            </a:r>
            <a:r>
              <a:rPr lang="ka-GE" altLang="en-US" sz="2400" b="1" dirty="0" smtClean="0"/>
              <a:t>გენეტიკური და გარემო ფაქტორები</a:t>
            </a:r>
            <a:endParaRPr lang="en-US" altLang="en-US" sz="2400" b="1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F2388A0D-F036-4BC7-9AAB-36800804CC88}"/>
              </a:ext>
            </a:extLst>
          </p:cNvPr>
          <p:cNvGrpSpPr>
            <a:grpSpLocks/>
          </p:cNvGrpSpPr>
          <p:nvPr/>
        </p:nvGrpSpPr>
        <p:grpSpPr bwMode="auto">
          <a:xfrm>
            <a:off x="1552575" y="1714215"/>
            <a:ext cx="7286625" cy="4692935"/>
            <a:chOff x="2289170" y="1501775"/>
            <a:chExt cx="8921751" cy="5011738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xmlns="" id="{D818FB44-C6CA-45B2-880A-CD9EFDB25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0608" y="1501775"/>
              <a:ext cx="665162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6">
              <a:extLst>
                <a:ext uri="{FF2B5EF4-FFF2-40B4-BE49-F238E27FC236}">
                  <a16:creationId xmlns:a16="http://schemas.microsoft.com/office/drawing/2014/main" xmlns="" id="{9C139776-ACE5-48C8-B7A9-CA498B52D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6746" y="1608138"/>
              <a:ext cx="16541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700">
                <a:solidFill>
                  <a:schemeClr val="tx1"/>
                </a:solidFill>
              </a:endParaRPr>
            </a:p>
          </p:txBody>
        </p:sp>
        <p:grpSp>
          <p:nvGrpSpPr>
            <p:cNvPr id="8" name="Group 75">
              <a:extLst>
                <a:ext uri="{FF2B5EF4-FFF2-40B4-BE49-F238E27FC236}">
                  <a16:creationId xmlns:a16="http://schemas.microsoft.com/office/drawing/2014/main" xmlns="" id="{B7AA0948-5AC5-4531-BA4B-28819ADE72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4433" y="1519238"/>
              <a:ext cx="1695450" cy="1282700"/>
              <a:chOff x="1255490" y="1425699"/>
              <a:chExt cx="1696153" cy="1282516"/>
            </a:xfrm>
          </p:grpSpPr>
          <p:pic>
            <p:nvPicPr>
              <p:cNvPr id="50" name="Picture 30">
                <a:extLst>
                  <a:ext uri="{FF2B5EF4-FFF2-40B4-BE49-F238E27FC236}">
                    <a16:creationId xmlns:a16="http://schemas.microsoft.com/office/drawing/2014/main" xmlns="" id="{ABA2C77A-1B66-498A-A8EC-3B9024FFA4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5490" y="1425699"/>
                <a:ext cx="1696153" cy="1282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0996BDA0-9853-4F70-89BC-D61FE51A1524}"/>
                  </a:ext>
                </a:extLst>
              </p:cNvPr>
              <p:cNvSpPr txBox="1"/>
              <p:nvPr/>
            </p:nvSpPr>
            <p:spPr>
              <a:xfrm>
                <a:off x="1419070" y="1689186"/>
                <a:ext cx="1160944" cy="3999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999" dirty="0">
                    <a:solidFill>
                      <a:schemeClr val="bg2">
                        <a:lumMod val="10000"/>
                      </a:schemeClr>
                    </a:solidFill>
                  </a:rPr>
                  <a:t>Normal</a:t>
                </a:r>
              </a:p>
            </p:txBody>
          </p:sp>
        </p:grpSp>
        <p:grpSp>
          <p:nvGrpSpPr>
            <p:cNvPr id="9" name="Group 63">
              <a:extLst>
                <a:ext uri="{FF2B5EF4-FFF2-40B4-BE49-F238E27FC236}">
                  <a16:creationId xmlns:a16="http://schemas.microsoft.com/office/drawing/2014/main" xmlns="" id="{F0C069DD-657C-4CB1-9CBB-A595DC945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6872" y="2582863"/>
              <a:ext cx="1708761" cy="1306512"/>
              <a:chOff x="2766715" y="2457444"/>
              <a:chExt cx="1707872" cy="1306702"/>
            </a:xfrm>
          </p:grpSpPr>
          <p:sp>
            <p:nvSpPr>
              <p:cNvPr id="47" name="AutoShape 17">
                <a:extLst>
                  <a:ext uri="{FF2B5EF4-FFF2-40B4-BE49-F238E27FC236}">
                    <a16:creationId xmlns:a16="http://schemas.microsoft.com/office/drawing/2014/main" xmlns="" id="{A4D2CE08-883E-469F-8FB2-12722503B98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70499" y="2457444"/>
                <a:ext cx="1509712" cy="1141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8" name="Picture 34">
                <a:extLst>
                  <a:ext uri="{FF2B5EF4-FFF2-40B4-BE49-F238E27FC236}">
                    <a16:creationId xmlns:a16="http://schemas.microsoft.com/office/drawing/2014/main" xmlns="" id="{E7AB18DA-C9AA-4925-A8C8-0C5405586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822" y="2534096"/>
                <a:ext cx="1626765" cy="123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40B62DE8-7C42-4994-BF2E-7EDE770AECE0}"/>
                  </a:ext>
                </a:extLst>
              </p:cNvPr>
              <p:cNvSpPr txBox="1"/>
              <p:nvPr/>
            </p:nvSpPr>
            <p:spPr>
              <a:xfrm>
                <a:off x="2766715" y="2811507"/>
                <a:ext cx="1484152" cy="427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999" dirty="0">
                    <a:solidFill>
                      <a:schemeClr val="bg2">
                        <a:lumMod val="10000"/>
                      </a:schemeClr>
                    </a:solidFill>
                  </a:rPr>
                  <a:t>Steatosis</a:t>
                </a:r>
              </a:p>
            </p:txBody>
          </p:sp>
        </p:grpSp>
        <p:grpSp>
          <p:nvGrpSpPr>
            <p:cNvPr id="10" name="Group 62">
              <a:extLst>
                <a:ext uri="{FF2B5EF4-FFF2-40B4-BE49-F238E27FC236}">
                  <a16:creationId xmlns:a16="http://schemas.microsoft.com/office/drawing/2014/main" xmlns="" id="{D6A70608-DCE6-4159-AC63-946997362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0708" y="3835400"/>
              <a:ext cx="1697037" cy="1284288"/>
              <a:chOff x="4505252" y="3766850"/>
              <a:chExt cx="1697212" cy="1283317"/>
            </a:xfrm>
          </p:grpSpPr>
          <p:pic>
            <p:nvPicPr>
              <p:cNvPr id="45" name="Picture 32">
                <a:extLst>
                  <a:ext uri="{FF2B5EF4-FFF2-40B4-BE49-F238E27FC236}">
                    <a16:creationId xmlns:a16="http://schemas.microsoft.com/office/drawing/2014/main" xmlns="" id="{AAB9E98F-0AAD-49BD-97F3-4ACBF1645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5252" y="3766850"/>
                <a:ext cx="1697212" cy="1283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40CDCCF5-F443-46B4-B971-F2B3FF73FE32}"/>
                  </a:ext>
                </a:extLst>
              </p:cNvPr>
              <p:cNvSpPr txBox="1"/>
              <p:nvPr/>
            </p:nvSpPr>
            <p:spPr>
              <a:xfrm>
                <a:off x="4646554" y="3998450"/>
                <a:ext cx="1330462" cy="4013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999" dirty="0">
                    <a:solidFill>
                      <a:schemeClr val="bg2">
                        <a:lumMod val="10000"/>
                      </a:schemeClr>
                    </a:solidFill>
                  </a:rPr>
                  <a:t>NASH</a:t>
                </a:r>
              </a:p>
            </p:txBody>
          </p:sp>
        </p:grpSp>
        <p:grpSp>
          <p:nvGrpSpPr>
            <p:cNvPr id="11" name="Group 61">
              <a:extLst>
                <a:ext uri="{FF2B5EF4-FFF2-40B4-BE49-F238E27FC236}">
                  <a16:creationId xmlns:a16="http://schemas.microsoft.com/office/drawing/2014/main" xmlns="" id="{2C1CD6EC-8664-4E03-80F2-9310715E13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5208" y="4989513"/>
              <a:ext cx="1746250" cy="1320800"/>
              <a:chOff x="6138487" y="4887393"/>
              <a:chExt cx="1747472" cy="1321320"/>
            </a:xfrm>
          </p:grpSpPr>
          <p:pic>
            <p:nvPicPr>
              <p:cNvPr id="43" name="Picture 33">
                <a:extLst>
                  <a:ext uri="{FF2B5EF4-FFF2-40B4-BE49-F238E27FC236}">
                    <a16:creationId xmlns:a16="http://schemas.microsoft.com/office/drawing/2014/main" xmlns="" id="{27CD6E85-B9B4-49D8-B7E3-4FDCEF49C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8487" y="4887393"/>
                <a:ext cx="1747472" cy="132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F205C2B3-8147-412C-B71F-7190BB4A308C}"/>
                  </a:ext>
                </a:extLst>
              </p:cNvPr>
              <p:cNvSpPr txBox="1"/>
              <p:nvPr/>
            </p:nvSpPr>
            <p:spPr>
              <a:xfrm>
                <a:off x="6257633" y="5182784"/>
                <a:ext cx="1329668" cy="40020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999" dirty="0">
                    <a:solidFill>
                      <a:schemeClr val="bg2">
                        <a:lumMod val="10000"/>
                      </a:schemeClr>
                    </a:solidFill>
                  </a:rPr>
                  <a:t>Cirrhosis</a:t>
                </a:r>
              </a:p>
            </p:txBody>
          </p:sp>
        </p:grpSp>
        <p:grpSp>
          <p:nvGrpSpPr>
            <p:cNvPr id="12" name="Group 1041">
              <a:extLst>
                <a:ext uri="{FF2B5EF4-FFF2-40B4-BE49-F238E27FC236}">
                  <a16:creationId xmlns:a16="http://schemas.microsoft.com/office/drawing/2014/main" xmlns="" id="{F39FC3C0-699E-4471-8050-EED4FC56B8F3}"/>
                </a:ext>
              </a:extLst>
            </p:cNvPr>
            <p:cNvGrpSpPr>
              <a:grpSpLocks/>
            </p:cNvGrpSpPr>
            <p:nvPr/>
          </p:nvGrpSpPr>
          <p:grpSpPr bwMode="auto">
            <a:xfrm rot="-1207016">
              <a:off x="2289170" y="4452938"/>
              <a:ext cx="908050" cy="2060575"/>
              <a:chOff x="1079626" y="4438550"/>
              <a:chExt cx="908163" cy="2061809"/>
            </a:xfrm>
          </p:grpSpPr>
          <p:sp>
            <p:nvSpPr>
              <p:cNvPr id="33" name="AutoShape 22">
                <a:extLst>
                  <a:ext uri="{FF2B5EF4-FFF2-40B4-BE49-F238E27FC236}">
                    <a16:creationId xmlns:a16="http://schemas.microsoft.com/office/drawing/2014/main" xmlns="" id="{61B7BDB9-0D37-4D51-ADBD-2640882627A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 rot="-763469">
                <a:off x="1250080" y="4438550"/>
                <a:ext cx="590116" cy="2057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xmlns="" id="{CB471E8C-25F8-472F-871F-00C68BE8232A}"/>
                  </a:ext>
                </a:extLst>
              </p:cNvPr>
              <p:cNvSpPr>
                <a:spLocks/>
              </p:cNvSpPr>
              <p:nvPr/>
            </p:nvSpPr>
            <p:spPr bwMode="auto">
              <a:xfrm rot="-763469">
                <a:off x="1250995" y="4442821"/>
                <a:ext cx="586182" cy="2057538"/>
              </a:xfrm>
              <a:custGeom>
                <a:avLst/>
                <a:gdLst>
                  <a:gd name="T0" fmla="*/ 2147483646 w 164"/>
                  <a:gd name="T1" fmla="*/ 2147483646 h 582"/>
                  <a:gd name="T2" fmla="*/ 2147483646 w 164"/>
                  <a:gd name="T3" fmla="*/ 2147483646 h 582"/>
                  <a:gd name="T4" fmla="*/ 2147483646 w 164"/>
                  <a:gd name="T5" fmla="*/ 2147483646 h 582"/>
                  <a:gd name="T6" fmla="*/ 0 w 164"/>
                  <a:gd name="T7" fmla="*/ 0 h 582"/>
                  <a:gd name="T8" fmla="*/ 2147483646 w 164"/>
                  <a:gd name="T9" fmla="*/ 0 h 582"/>
                  <a:gd name="T10" fmla="*/ 2147483646 w 164"/>
                  <a:gd name="T11" fmla="*/ 2147483646 h 582"/>
                  <a:gd name="T12" fmla="*/ 2147483646 w 164"/>
                  <a:gd name="T13" fmla="*/ 2147483646 h 5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4" h="582">
                    <a:moveTo>
                      <a:pt x="23" y="582"/>
                    </a:moveTo>
                    <a:cubicBezTo>
                      <a:pt x="7" y="579"/>
                      <a:pt x="7" y="579"/>
                      <a:pt x="7" y="579"/>
                    </a:cubicBezTo>
                    <a:cubicBezTo>
                      <a:pt x="33" y="450"/>
                      <a:pt x="147" y="391"/>
                      <a:pt x="147" y="295"/>
                    </a:cubicBezTo>
                    <a:cubicBezTo>
                      <a:pt x="147" y="149"/>
                      <a:pt x="0" y="90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80"/>
                      <a:pt x="164" y="143"/>
                      <a:pt x="164" y="295"/>
                    </a:cubicBezTo>
                    <a:cubicBezTo>
                      <a:pt x="164" y="399"/>
                      <a:pt x="49" y="457"/>
                      <a:pt x="23" y="582"/>
                    </a:cubicBezTo>
                    <a:close/>
                  </a:path>
                </a:pathLst>
              </a:custGeom>
              <a:solidFill>
                <a:srgbClr val="328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xmlns="" id="{8296684A-9B46-418C-BB78-FEB8E5B2E38B}"/>
                  </a:ext>
                </a:extLst>
              </p:cNvPr>
              <p:cNvSpPr>
                <a:spLocks/>
              </p:cNvSpPr>
              <p:nvPr/>
            </p:nvSpPr>
            <p:spPr bwMode="auto">
              <a:xfrm rot="-763469">
                <a:off x="1250995" y="4442821"/>
                <a:ext cx="586182" cy="2057538"/>
              </a:xfrm>
              <a:custGeom>
                <a:avLst/>
                <a:gdLst>
                  <a:gd name="T0" fmla="*/ 2147483646 w 164"/>
                  <a:gd name="T1" fmla="*/ 2147483646 h 582"/>
                  <a:gd name="T2" fmla="*/ 0 w 164"/>
                  <a:gd name="T3" fmla="*/ 2147483646 h 582"/>
                  <a:gd name="T4" fmla="*/ 2147483646 w 164"/>
                  <a:gd name="T5" fmla="*/ 0 h 582"/>
                  <a:gd name="T6" fmla="*/ 2147483646 w 164"/>
                  <a:gd name="T7" fmla="*/ 0 h 582"/>
                  <a:gd name="T8" fmla="*/ 2147483646 w 164"/>
                  <a:gd name="T9" fmla="*/ 2147483646 h 582"/>
                  <a:gd name="T10" fmla="*/ 2147483646 w 164"/>
                  <a:gd name="T11" fmla="*/ 2147483646 h 582"/>
                  <a:gd name="T12" fmla="*/ 2147483646 w 164"/>
                  <a:gd name="T13" fmla="*/ 2147483646 h 5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4" h="582">
                    <a:moveTo>
                      <a:pt x="141" y="582"/>
                    </a:moveTo>
                    <a:cubicBezTo>
                      <a:pt x="115" y="457"/>
                      <a:pt x="0" y="399"/>
                      <a:pt x="0" y="295"/>
                    </a:cubicBezTo>
                    <a:cubicBezTo>
                      <a:pt x="0" y="143"/>
                      <a:pt x="147" y="80"/>
                      <a:pt x="147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90"/>
                      <a:pt x="16" y="149"/>
                      <a:pt x="16" y="295"/>
                    </a:cubicBezTo>
                    <a:cubicBezTo>
                      <a:pt x="16" y="391"/>
                      <a:pt x="130" y="450"/>
                      <a:pt x="157" y="579"/>
                    </a:cubicBezTo>
                    <a:lnTo>
                      <a:pt x="141" y="582"/>
                    </a:lnTo>
                    <a:close/>
                  </a:path>
                </a:pathLst>
              </a:custGeom>
              <a:solidFill>
                <a:srgbClr val="00D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xmlns="" id="{A0C90A5A-59A9-4E06-92D7-57D4D58478D4}"/>
                  </a:ext>
                </a:extLst>
              </p:cNvPr>
              <p:cNvSpPr>
                <a:spLocks/>
              </p:cNvSpPr>
              <p:nvPr/>
            </p:nvSpPr>
            <p:spPr bwMode="auto">
              <a:xfrm rot="-763469">
                <a:off x="1079626" y="4521832"/>
                <a:ext cx="511434" cy="104254"/>
              </a:xfrm>
              <a:custGeom>
                <a:avLst/>
                <a:gdLst>
                  <a:gd name="T0" fmla="*/ 2147483646 w 143"/>
                  <a:gd name="T1" fmla="*/ 2147483646 h 29"/>
                  <a:gd name="T2" fmla="*/ 2147483646 w 143"/>
                  <a:gd name="T3" fmla="*/ 2147483646 h 29"/>
                  <a:gd name="T4" fmla="*/ 2147483646 w 143"/>
                  <a:gd name="T5" fmla="*/ 0 h 29"/>
                  <a:gd name="T6" fmla="*/ 2147483646 w 143"/>
                  <a:gd name="T7" fmla="*/ 2147483646 h 29"/>
                  <a:gd name="T8" fmla="*/ 2147483646 w 143"/>
                  <a:gd name="T9" fmla="*/ 2147483646 h 29"/>
                  <a:gd name="T10" fmla="*/ 2147483646 w 143"/>
                  <a:gd name="T11" fmla="*/ 2147483646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3" h="29">
                    <a:moveTo>
                      <a:pt x="137" y="2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0" y="17"/>
                      <a:pt x="1" y="0"/>
                      <a:pt x="9" y="0"/>
                    </a:cubicBezTo>
                    <a:cubicBezTo>
                      <a:pt x="138" y="11"/>
                      <a:pt x="138" y="11"/>
                      <a:pt x="138" y="11"/>
                    </a:cubicBezTo>
                    <a:cubicBezTo>
                      <a:pt x="141" y="11"/>
                      <a:pt x="143" y="15"/>
                      <a:pt x="143" y="20"/>
                    </a:cubicBezTo>
                    <a:cubicBezTo>
                      <a:pt x="143" y="24"/>
                      <a:pt x="141" y="29"/>
                      <a:pt x="137" y="28"/>
                    </a:cubicBezTo>
                    <a:close/>
                  </a:path>
                </a:pathLst>
              </a:custGeom>
              <a:solidFill>
                <a:srgbClr val="00D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xmlns="" id="{10A2A5CF-7BC3-4845-B3EF-A79D1E3C2475}"/>
                  </a:ext>
                </a:extLst>
              </p:cNvPr>
              <p:cNvSpPr>
                <a:spLocks/>
              </p:cNvSpPr>
              <p:nvPr/>
            </p:nvSpPr>
            <p:spPr bwMode="auto">
              <a:xfrm rot="-1322628">
                <a:off x="1208329" y="4664874"/>
                <a:ext cx="295058" cy="141628"/>
              </a:xfrm>
              <a:custGeom>
                <a:avLst/>
                <a:gdLst>
                  <a:gd name="T0" fmla="*/ 2147483646 w 82"/>
                  <a:gd name="T1" fmla="*/ 2147483646 h 40"/>
                  <a:gd name="T2" fmla="*/ 2147483646 w 82"/>
                  <a:gd name="T3" fmla="*/ 2147483646 h 40"/>
                  <a:gd name="T4" fmla="*/ 0 w 82"/>
                  <a:gd name="T5" fmla="*/ 2147483646 h 40"/>
                  <a:gd name="T6" fmla="*/ 2147483646 w 82"/>
                  <a:gd name="T7" fmla="*/ 2147483646 h 40"/>
                  <a:gd name="T8" fmla="*/ 2147483646 w 82"/>
                  <a:gd name="T9" fmla="*/ 0 h 40"/>
                  <a:gd name="T10" fmla="*/ 2147483646 w 82"/>
                  <a:gd name="T11" fmla="*/ 2147483646 h 40"/>
                  <a:gd name="T12" fmla="*/ 2147483646 w 82"/>
                  <a:gd name="T13" fmla="*/ 2147483646 h 40"/>
                  <a:gd name="T14" fmla="*/ 2147483646 w 82"/>
                  <a:gd name="T15" fmla="*/ 2147483646 h 40"/>
                  <a:gd name="T16" fmla="*/ 2147483646 w 82"/>
                  <a:gd name="T17" fmla="*/ 214748364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2" h="40">
                    <a:moveTo>
                      <a:pt x="75" y="39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7"/>
                      <a:pt x="0" y="13"/>
                      <a:pt x="0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4" y="0"/>
                      <a:pt x="7" y="0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81" y="23"/>
                      <a:pt x="82" y="27"/>
                      <a:pt x="82" y="31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0" y="38"/>
                      <a:pt x="78" y="40"/>
                      <a:pt x="75" y="39"/>
                    </a:cubicBezTo>
                    <a:close/>
                  </a:path>
                </a:pathLst>
              </a:custGeom>
              <a:solidFill>
                <a:srgbClr val="00D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xmlns="" id="{9C2A577D-EC20-458E-AD98-3BBCE0029705}"/>
                  </a:ext>
                </a:extLst>
              </p:cNvPr>
              <p:cNvSpPr>
                <a:spLocks/>
              </p:cNvSpPr>
              <p:nvPr/>
            </p:nvSpPr>
            <p:spPr bwMode="auto">
              <a:xfrm rot="841662">
                <a:off x="1272058" y="5108236"/>
                <a:ext cx="448488" cy="222278"/>
              </a:xfrm>
              <a:custGeom>
                <a:avLst/>
                <a:gdLst>
                  <a:gd name="T0" fmla="*/ 2147483646 w 125"/>
                  <a:gd name="T1" fmla="*/ 2147483646 h 63"/>
                  <a:gd name="T2" fmla="*/ 2147483646 w 125"/>
                  <a:gd name="T3" fmla="*/ 2147483646 h 63"/>
                  <a:gd name="T4" fmla="*/ 2147483646 w 125"/>
                  <a:gd name="T5" fmla="*/ 2147483646 h 63"/>
                  <a:gd name="T6" fmla="*/ 2147483646 w 125"/>
                  <a:gd name="T7" fmla="*/ 2147483646 h 63"/>
                  <a:gd name="T8" fmla="*/ 2147483646 w 125"/>
                  <a:gd name="T9" fmla="*/ 2147483646 h 63"/>
                  <a:gd name="T10" fmla="*/ 2147483646 w 125"/>
                  <a:gd name="T11" fmla="*/ 2147483646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5" h="63">
                    <a:moveTo>
                      <a:pt x="120" y="18"/>
                    </a:moveTo>
                    <a:cubicBezTo>
                      <a:pt x="10" y="60"/>
                      <a:pt x="10" y="60"/>
                      <a:pt x="10" y="60"/>
                    </a:cubicBezTo>
                    <a:cubicBezTo>
                      <a:pt x="3" y="63"/>
                      <a:pt x="0" y="46"/>
                      <a:pt x="7" y="43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20" y="0"/>
                      <a:pt x="123" y="2"/>
                      <a:pt x="124" y="6"/>
                    </a:cubicBezTo>
                    <a:cubicBezTo>
                      <a:pt x="125" y="11"/>
                      <a:pt x="124" y="16"/>
                      <a:pt x="120" y="18"/>
                    </a:cubicBezTo>
                    <a:close/>
                  </a:path>
                </a:pathLst>
              </a:custGeom>
              <a:solidFill>
                <a:srgbClr val="00D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xmlns="" id="{A2C04CD1-CAB1-444A-8169-F55D1D43BF59}"/>
                  </a:ext>
                </a:extLst>
              </p:cNvPr>
              <p:cNvSpPr>
                <a:spLocks/>
              </p:cNvSpPr>
              <p:nvPr/>
            </p:nvSpPr>
            <p:spPr bwMode="auto">
              <a:xfrm rot="-763469">
                <a:off x="1275724" y="5422721"/>
                <a:ext cx="550775" cy="88518"/>
              </a:xfrm>
              <a:custGeom>
                <a:avLst/>
                <a:gdLst>
                  <a:gd name="T0" fmla="*/ 2147483646 w 154"/>
                  <a:gd name="T1" fmla="*/ 2147483646 h 25"/>
                  <a:gd name="T2" fmla="*/ 2147483646 w 154"/>
                  <a:gd name="T3" fmla="*/ 2147483646 h 25"/>
                  <a:gd name="T4" fmla="*/ 2147483646 w 154"/>
                  <a:gd name="T5" fmla="*/ 2147483646 h 25"/>
                  <a:gd name="T6" fmla="*/ 2147483646 w 154"/>
                  <a:gd name="T7" fmla="*/ 2147483646 h 25"/>
                  <a:gd name="T8" fmla="*/ 2147483646 w 154"/>
                  <a:gd name="T9" fmla="*/ 2147483646 h 25"/>
                  <a:gd name="T10" fmla="*/ 2147483646 w 154"/>
                  <a:gd name="T11" fmla="*/ 2147483646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4" h="25">
                    <a:moveTo>
                      <a:pt x="148" y="24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0" y="18"/>
                      <a:pt x="1" y="0"/>
                      <a:pt x="9" y="1"/>
                    </a:cubicBezTo>
                    <a:cubicBezTo>
                      <a:pt x="149" y="7"/>
                      <a:pt x="149" y="7"/>
                      <a:pt x="149" y="7"/>
                    </a:cubicBezTo>
                    <a:cubicBezTo>
                      <a:pt x="152" y="7"/>
                      <a:pt x="154" y="11"/>
                      <a:pt x="154" y="16"/>
                    </a:cubicBezTo>
                    <a:cubicBezTo>
                      <a:pt x="154" y="20"/>
                      <a:pt x="152" y="25"/>
                      <a:pt x="148" y="24"/>
                    </a:cubicBezTo>
                    <a:close/>
                  </a:path>
                </a:pathLst>
              </a:custGeom>
              <a:solidFill>
                <a:srgbClr val="00D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xmlns="" id="{01A08AF6-D431-4834-BCF0-6F50C602B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10821">
                <a:off x="1335156" y="5619717"/>
                <a:ext cx="489797" cy="146304"/>
              </a:xfrm>
              <a:custGeom>
                <a:avLst/>
                <a:gdLst>
                  <a:gd name="T0" fmla="*/ 2147483646 w 137"/>
                  <a:gd name="T1" fmla="*/ 2147483646 h 44"/>
                  <a:gd name="T2" fmla="*/ 2147483646 w 137"/>
                  <a:gd name="T3" fmla="*/ 2147483646 h 44"/>
                  <a:gd name="T4" fmla="*/ 2147483646 w 137"/>
                  <a:gd name="T5" fmla="*/ 2147483646 h 44"/>
                  <a:gd name="T6" fmla="*/ 2147483646 w 137"/>
                  <a:gd name="T7" fmla="*/ 2147483646 h 44"/>
                  <a:gd name="T8" fmla="*/ 2147483646 w 137"/>
                  <a:gd name="T9" fmla="*/ 2147483646 h 44"/>
                  <a:gd name="T10" fmla="*/ 2147483646 w 137"/>
                  <a:gd name="T11" fmla="*/ 2147483646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7" h="44">
                    <a:moveTo>
                      <a:pt x="130" y="44"/>
                    </a:moveTo>
                    <a:cubicBezTo>
                      <a:pt x="8" y="19"/>
                      <a:pt x="8" y="19"/>
                      <a:pt x="8" y="19"/>
                    </a:cubicBezTo>
                    <a:cubicBezTo>
                      <a:pt x="0" y="18"/>
                      <a:pt x="2" y="0"/>
                      <a:pt x="10" y="2"/>
                    </a:cubicBezTo>
                    <a:cubicBezTo>
                      <a:pt x="131" y="26"/>
                      <a:pt x="131" y="26"/>
                      <a:pt x="131" y="26"/>
                    </a:cubicBezTo>
                    <a:cubicBezTo>
                      <a:pt x="135" y="27"/>
                      <a:pt x="137" y="32"/>
                      <a:pt x="136" y="37"/>
                    </a:cubicBezTo>
                    <a:cubicBezTo>
                      <a:pt x="136" y="42"/>
                      <a:pt x="132" y="44"/>
                      <a:pt x="130" y="44"/>
                    </a:cubicBezTo>
                    <a:close/>
                  </a:path>
                </a:pathLst>
              </a:custGeom>
              <a:solidFill>
                <a:srgbClr val="00D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xmlns="" id="{7D60A47D-A0F9-42F7-ADC5-5273896EAD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95848">
                <a:off x="1571645" y="6153471"/>
                <a:ext cx="257685" cy="108189"/>
              </a:xfrm>
              <a:custGeom>
                <a:avLst/>
                <a:gdLst>
                  <a:gd name="T0" fmla="*/ 2147483646 w 72"/>
                  <a:gd name="T1" fmla="*/ 2147483646 h 31"/>
                  <a:gd name="T2" fmla="*/ 2147483646 w 72"/>
                  <a:gd name="T3" fmla="*/ 2147483646 h 31"/>
                  <a:gd name="T4" fmla="*/ 2147483646 w 72"/>
                  <a:gd name="T5" fmla="*/ 2147483646 h 31"/>
                  <a:gd name="T6" fmla="*/ 2147483646 w 72"/>
                  <a:gd name="T7" fmla="*/ 2147483646 h 31"/>
                  <a:gd name="T8" fmla="*/ 2147483646 w 72"/>
                  <a:gd name="T9" fmla="*/ 2147483646 h 31"/>
                  <a:gd name="T10" fmla="*/ 2147483646 w 72"/>
                  <a:gd name="T11" fmla="*/ 2147483646 h 31"/>
                  <a:gd name="T12" fmla="*/ 2147483646 w 72"/>
                  <a:gd name="T13" fmla="*/ 2147483646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31">
                    <a:moveTo>
                      <a:pt x="67" y="18"/>
                    </a:moveTo>
                    <a:cubicBezTo>
                      <a:pt x="7" y="31"/>
                      <a:pt x="7" y="31"/>
                      <a:pt x="7" y="31"/>
                    </a:cubicBezTo>
                    <a:cubicBezTo>
                      <a:pt x="5" y="31"/>
                      <a:pt x="3" y="29"/>
                      <a:pt x="2" y="26"/>
                    </a:cubicBezTo>
                    <a:cubicBezTo>
                      <a:pt x="2" y="22"/>
                      <a:pt x="0" y="15"/>
                      <a:pt x="5" y="14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8" y="0"/>
                      <a:pt x="70" y="3"/>
                      <a:pt x="70" y="6"/>
                    </a:cubicBezTo>
                    <a:cubicBezTo>
                      <a:pt x="71" y="10"/>
                      <a:pt x="72" y="17"/>
                      <a:pt x="67" y="18"/>
                    </a:cubicBezTo>
                    <a:close/>
                  </a:path>
                </a:pathLst>
              </a:custGeom>
              <a:solidFill>
                <a:srgbClr val="00D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xmlns="" id="{61F821D8-A0AC-4B1D-B74D-F1F56F5368E2}"/>
                  </a:ext>
                </a:extLst>
              </p:cNvPr>
              <p:cNvSpPr>
                <a:spLocks/>
              </p:cNvSpPr>
              <p:nvPr/>
            </p:nvSpPr>
            <p:spPr bwMode="auto">
              <a:xfrm rot="-763469">
                <a:off x="1523564" y="6344536"/>
                <a:ext cx="464225" cy="92452"/>
              </a:xfrm>
              <a:custGeom>
                <a:avLst/>
                <a:gdLst>
                  <a:gd name="T0" fmla="*/ 2147483646 w 130"/>
                  <a:gd name="T1" fmla="*/ 2147483646 h 26"/>
                  <a:gd name="T2" fmla="*/ 2147483646 w 130"/>
                  <a:gd name="T3" fmla="*/ 2147483646 h 26"/>
                  <a:gd name="T4" fmla="*/ 2147483646 w 130"/>
                  <a:gd name="T5" fmla="*/ 0 h 26"/>
                  <a:gd name="T6" fmla="*/ 2147483646 w 130"/>
                  <a:gd name="T7" fmla="*/ 2147483646 h 26"/>
                  <a:gd name="T8" fmla="*/ 2147483646 w 130"/>
                  <a:gd name="T9" fmla="*/ 2147483646 h 26"/>
                  <a:gd name="T10" fmla="*/ 2147483646 w 130"/>
                  <a:gd name="T11" fmla="*/ 214748364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0" h="26">
                    <a:moveTo>
                      <a:pt x="124" y="26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0" y="17"/>
                      <a:pt x="0" y="0"/>
                      <a:pt x="8" y="0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8" y="9"/>
                      <a:pt x="130" y="13"/>
                      <a:pt x="130" y="18"/>
                    </a:cubicBezTo>
                    <a:cubicBezTo>
                      <a:pt x="130" y="24"/>
                      <a:pt x="126" y="26"/>
                      <a:pt x="124" y="26"/>
                    </a:cubicBezTo>
                    <a:close/>
                  </a:path>
                </a:pathLst>
              </a:custGeom>
              <a:solidFill>
                <a:srgbClr val="00D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60">
              <a:extLst>
                <a:ext uri="{FF2B5EF4-FFF2-40B4-BE49-F238E27FC236}">
                  <a16:creationId xmlns:a16="http://schemas.microsoft.com/office/drawing/2014/main" xmlns="" id="{C14942DB-C732-4323-8A78-C09718023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0145" y="1608138"/>
              <a:ext cx="863600" cy="841375"/>
              <a:chOff x="6010275" y="1479550"/>
              <a:chExt cx="863600" cy="841376"/>
            </a:xfrm>
          </p:grpSpPr>
          <p:sp>
            <p:nvSpPr>
              <p:cNvPr id="27" name="AutoShape 35">
                <a:extLst>
                  <a:ext uri="{FF2B5EF4-FFF2-40B4-BE49-F238E27FC236}">
                    <a16:creationId xmlns:a16="http://schemas.microsoft.com/office/drawing/2014/main" xmlns="" id="{03881CCF-91F6-44D8-9FB8-EFBE7C7C60D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010275" y="1479550"/>
                <a:ext cx="860425" cy="839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7">
                <a:extLst>
                  <a:ext uri="{FF2B5EF4-FFF2-40B4-BE49-F238E27FC236}">
                    <a16:creationId xmlns:a16="http://schemas.microsoft.com/office/drawing/2014/main" xmlns="" id="{44AAFCA0-CA24-448C-A4E9-E076275012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9325" y="1497013"/>
                <a:ext cx="823913" cy="823913"/>
              </a:xfrm>
              <a:custGeom>
                <a:avLst/>
                <a:gdLst>
                  <a:gd name="T0" fmla="*/ 2147483646 w 621"/>
                  <a:gd name="T1" fmla="*/ 0 h 621"/>
                  <a:gd name="T2" fmla="*/ 0 w 621"/>
                  <a:gd name="T3" fmla="*/ 2147483646 h 621"/>
                  <a:gd name="T4" fmla="*/ 2147483646 w 621"/>
                  <a:gd name="T5" fmla="*/ 2147483646 h 621"/>
                  <a:gd name="T6" fmla="*/ 2147483646 w 621"/>
                  <a:gd name="T7" fmla="*/ 2147483646 h 621"/>
                  <a:gd name="T8" fmla="*/ 2147483646 w 621"/>
                  <a:gd name="T9" fmla="*/ 0 h 621"/>
                  <a:gd name="T10" fmla="*/ 2147483646 w 621"/>
                  <a:gd name="T11" fmla="*/ 2147483646 h 621"/>
                  <a:gd name="T12" fmla="*/ 2147483646 w 621"/>
                  <a:gd name="T13" fmla="*/ 2147483646 h 621"/>
                  <a:gd name="T14" fmla="*/ 2147483646 w 621"/>
                  <a:gd name="T15" fmla="*/ 2147483646 h 621"/>
                  <a:gd name="T16" fmla="*/ 2147483646 w 621"/>
                  <a:gd name="T17" fmla="*/ 2147483646 h 621"/>
                  <a:gd name="T18" fmla="*/ 2147483646 w 621"/>
                  <a:gd name="T19" fmla="*/ 2147483646 h 6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21" h="621">
                    <a:moveTo>
                      <a:pt x="310" y="0"/>
                    </a:moveTo>
                    <a:cubicBezTo>
                      <a:pt x="139" y="0"/>
                      <a:pt x="0" y="139"/>
                      <a:pt x="0" y="311"/>
                    </a:cubicBezTo>
                    <a:cubicBezTo>
                      <a:pt x="0" y="482"/>
                      <a:pt x="139" y="621"/>
                      <a:pt x="310" y="621"/>
                    </a:cubicBezTo>
                    <a:cubicBezTo>
                      <a:pt x="482" y="621"/>
                      <a:pt x="621" y="482"/>
                      <a:pt x="621" y="311"/>
                    </a:cubicBezTo>
                    <a:cubicBezTo>
                      <a:pt x="621" y="139"/>
                      <a:pt x="482" y="0"/>
                      <a:pt x="310" y="0"/>
                    </a:cubicBezTo>
                    <a:close/>
                    <a:moveTo>
                      <a:pt x="310" y="435"/>
                    </a:moveTo>
                    <a:cubicBezTo>
                      <a:pt x="242" y="435"/>
                      <a:pt x="186" y="379"/>
                      <a:pt x="186" y="311"/>
                    </a:cubicBezTo>
                    <a:cubicBezTo>
                      <a:pt x="186" y="242"/>
                      <a:pt x="242" y="186"/>
                      <a:pt x="310" y="186"/>
                    </a:cubicBezTo>
                    <a:cubicBezTo>
                      <a:pt x="379" y="186"/>
                      <a:pt x="434" y="242"/>
                      <a:pt x="434" y="311"/>
                    </a:cubicBezTo>
                    <a:cubicBezTo>
                      <a:pt x="434" y="379"/>
                      <a:pt x="379" y="435"/>
                      <a:pt x="310" y="435"/>
                    </a:cubicBezTo>
                    <a:close/>
                  </a:path>
                </a:pathLst>
              </a:custGeom>
              <a:solidFill>
                <a:srgbClr val="FDC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8">
                <a:extLst>
                  <a:ext uri="{FF2B5EF4-FFF2-40B4-BE49-F238E27FC236}">
                    <a16:creationId xmlns:a16="http://schemas.microsoft.com/office/drawing/2014/main" xmlns="" id="{D34E8DAB-0AEB-452A-980D-9873F1994F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0275" y="1481138"/>
                <a:ext cx="863600" cy="781050"/>
              </a:xfrm>
              <a:custGeom>
                <a:avLst/>
                <a:gdLst>
                  <a:gd name="T0" fmla="*/ 2147483646 w 650"/>
                  <a:gd name="T1" fmla="*/ 2147483646 h 589"/>
                  <a:gd name="T2" fmla="*/ 2147483646 w 650"/>
                  <a:gd name="T3" fmla="*/ 2147483646 h 589"/>
                  <a:gd name="T4" fmla="*/ 2147483646 w 650"/>
                  <a:gd name="T5" fmla="*/ 2147483646 h 589"/>
                  <a:gd name="T6" fmla="*/ 2147483646 w 650"/>
                  <a:gd name="T7" fmla="*/ 2147483646 h 589"/>
                  <a:gd name="T8" fmla="*/ 2147483646 w 650"/>
                  <a:gd name="T9" fmla="*/ 2147483646 h 589"/>
                  <a:gd name="T10" fmla="*/ 2147483646 w 650"/>
                  <a:gd name="T11" fmla="*/ 2147483646 h 589"/>
                  <a:gd name="T12" fmla="*/ 2147483646 w 650"/>
                  <a:gd name="T13" fmla="*/ 2147483646 h 589"/>
                  <a:gd name="T14" fmla="*/ 2147483646 w 650"/>
                  <a:gd name="T15" fmla="*/ 2147483646 h 589"/>
                  <a:gd name="T16" fmla="*/ 2147483646 w 650"/>
                  <a:gd name="T17" fmla="*/ 2147483646 h 589"/>
                  <a:gd name="T18" fmla="*/ 2147483646 w 650"/>
                  <a:gd name="T19" fmla="*/ 2147483646 h 589"/>
                  <a:gd name="T20" fmla="*/ 2147483646 w 650"/>
                  <a:gd name="T21" fmla="*/ 2147483646 h 589"/>
                  <a:gd name="T22" fmla="*/ 2147483646 w 650"/>
                  <a:gd name="T23" fmla="*/ 2147483646 h 589"/>
                  <a:gd name="T24" fmla="*/ 2147483646 w 650"/>
                  <a:gd name="T25" fmla="*/ 2147483646 h 589"/>
                  <a:gd name="T26" fmla="*/ 2147483646 w 650"/>
                  <a:gd name="T27" fmla="*/ 2147483646 h 589"/>
                  <a:gd name="T28" fmla="*/ 2147483646 w 650"/>
                  <a:gd name="T29" fmla="*/ 0 h 589"/>
                  <a:gd name="T30" fmla="*/ 2147483646 w 650"/>
                  <a:gd name="T31" fmla="*/ 0 h 589"/>
                  <a:gd name="T32" fmla="*/ 2147483646 w 650"/>
                  <a:gd name="T33" fmla="*/ 0 h 589"/>
                  <a:gd name="T34" fmla="*/ 0 w 650"/>
                  <a:gd name="T35" fmla="*/ 2147483646 h 589"/>
                  <a:gd name="T36" fmla="*/ 2147483646 w 650"/>
                  <a:gd name="T37" fmla="*/ 2147483646 h 589"/>
                  <a:gd name="T38" fmla="*/ 2147483646 w 650"/>
                  <a:gd name="T39" fmla="*/ 2147483646 h 589"/>
                  <a:gd name="T40" fmla="*/ 2147483646 w 650"/>
                  <a:gd name="T41" fmla="*/ 2147483646 h 589"/>
                  <a:gd name="T42" fmla="*/ 2147483646 w 650"/>
                  <a:gd name="T43" fmla="*/ 2147483646 h 589"/>
                  <a:gd name="T44" fmla="*/ 2147483646 w 650"/>
                  <a:gd name="T45" fmla="*/ 2147483646 h 589"/>
                  <a:gd name="T46" fmla="*/ 2147483646 w 650"/>
                  <a:gd name="T47" fmla="*/ 2147483646 h 5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50" h="589">
                    <a:moveTo>
                      <a:pt x="28" y="454"/>
                    </a:moveTo>
                    <a:cubicBezTo>
                      <a:pt x="30" y="471"/>
                      <a:pt x="52" y="485"/>
                      <a:pt x="45" y="453"/>
                    </a:cubicBezTo>
                    <a:cubicBezTo>
                      <a:pt x="51" y="434"/>
                      <a:pt x="51" y="434"/>
                      <a:pt x="51" y="434"/>
                    </a:cubicBezTo>
                    <a:cubicBezTo>
                      <a:pt x="56" y="402"/>
                      <a:pt x="68" y="369"/>
                      <a:pt x="105" y="366"/>
                    </a:cubicBezTo>
                    <a:cubicBezTo>
                      <a:pt x="139" y="364"/>
                      <a:pt x="157" y="476"/>
                      <a:pt x="200" y="466"/>
                    </a:cubicBezTo>
                    <a:cubicBezTo>
                      <a:pt x="222" y="461"/>
                      <a:pt x="212" y="491"/>
                      <a:pt x="232" y="503"/>
                    </a:cubicBezTo>
                    <a:cubicBezTo>
                      <a:pt x="266" y="523"/>
                      <a:pt x="264" y="478"/>
                      <a:pt x="294" y="478"/>
                    </a:cubicBezTo>
                    <a:cubicBezTo>
                      <a:pt x="325" y="478"/>
                      <a:pt x="317" y="589"/>
                      <a:pt x="348" y="589"/>
                    </a:cubicBezTo>
                    <a:cubicBezTo>
                      <a:pt x="440" y="589"/>
                      <a:pt x="416" y="427"/>
                      <a:pt x="477" y="427"/>
                    </a:cubicBezTo>
                    <a:cubicBezTo>
                      <a:pt x="538" y="427"/>
                      <a:pt x="486" y="381"/>
                      <a:pt x="528" y="342"/>
                    </a:cubicBezTo>
                    <a:cubicBezTo>
                      <a:pt x="564" y="308"/>
                      <a:pt x="582" y="396"/>
                      <a:pt x="607" y="396"/>
                    </a:cubicBezTo>
                    <a:cubicBezTo>
                      <a:pt x="622" y="452"/>
                      <a:pt x="634" y="410"/>
                      <a:pt x="634" y="410"/>
                    </a:cubicBezTo>
                    <a:cubicBezTo>
                      <a:pt x="638" y="395"/>
                      <a:pt x="641" y="379"/>
                      <a:pt x="643" y="363"/>
                    </a:cubicBezTo>
                    <a:cubicBezTo>
                      <a:pt x="650" y="349"/>
                      <a:pt x="648" y="336"/>
                      <a:pt x="648" y="323"/>
                    </a:cubicBezTo>
                    <a:cubicBezTo>
                      <a:pt x="648" y="145"/>
                      <a:pt x="503" y="0"/>
                      <a:pt x="325" y="0"/>
                    </a:cubicBezTo>
                    <a:cubicBezTo>
                      <a:pt x="325" y="0"/>
                      <a:pt x="324" y="0"/>
                      <a:pt x="324" y="0"/>
                    </a:cubicBezTo>
                    <a:cubicBezTo>
                      <a:pt x="324" y="0"/>
                      <a:pt x="323" y="0"/>
                      <a:pt x="323" y="0"/>
                    </a:cubicBezTo>
                    <a:cubicBezTo>
                      <a:pt x="145" y="0"/>
                      <a:pt x="0" y="145"/>
                      <a:pt x="0" y="323"/>
                    </a:cubicBezTo>
                    <a:cubicBezTo>
                      <a:pt x="0" y="370"/>
                      <a:pt x="10" y="414"/>
                      <a:pt x="28" y="454"/>
                    </a:cubicBezTo>
                    <a:close/>
                    <a:moveTo>
                      <a:pt x="325" y="231"/>
                    </a:moveTo>
                    <a:cubicBezTo>
                      <a:pt x="376" y="231"/>
                      <a:pt x="417" y="272"/>
                      <a:pt x="417" y="323"/>
                    </a:cubicBezTo>
                    <a:cubicBezTo>
                      <a:pt x="417" y="374"/>
                      <a:pt x="376" y="415"/>
                      <a:pt x="325" y="415"/>
                    </a:cubicBezTo>
                    <a:cubicBezTo>
                      <a:pt x="274" y="415"/>
                      <a:pt x="233" y="374"/>
                      <a:pt x="233" y="323"/>
                    </a:cubicBezTo>
                    <a:cubicBezTo>
                      <a:pt x="233" y="272"/>
                      <a:pt x="274" y="231"/>
                      <a:pt x="325" y="231"/>
                    </a:cubicBezTo>
                    <a:close/>
                  </a:path>
                </a:pathLst>
              </a:custGeom>
              <a:solidFill>
                <a:srgbClr val="825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9">
                <a:extLst>
                  <a:ext uri="{FF2B5EF4-FFF2-40B4-BE49-F238E27FC236}">
                    <a16:creationId xmlns:a16="http://schemas.microsoft.com/office/drawing/2014/main" xmlns="" id="{305C105C-2148-4C3F-B332-2D70CE181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0275" y="1481138"/>
                <a:ext cx="863600" cy="781050"/>
              </a:xfrm>
              <a:custGeom>
                <a:avLst/>
                <a:gdLst>
                  <a:gd name="T0" fmla="*/ 2147483646 w 650"/>
                  <a:gd name="T1" fmla="*/ 2147483646 h 589"/>
                  <a:gd name="T2" fmla="*/ 2147483646 w 650"/>
                  <a:gd name="T3" fmla="*/ 2147483646 h 589"/>
                  <a:gd name="T4" fmla="*/ 2147483646 w 650"/>
                  <a:gd name="T5" fmla="*/ 2147483646 h 589"/>
                  <a:gd name="T6" fmla="*/ 2147483646 w 650"/>
                  <a:gd name="T7" fmla="*/ 2147483646 h 589"/>
                  <a:gd name="T8" fmla="*/ 2147483646 w 650"/>
                  <a:gd name="T9" fmla="*/ 2147483646 h 589"/>
                  <a:gd name="T10" fmla="*/ 2147483646 w 650"/>
                  <a:gd name="T11" fmla="*/ 2147483646 h 589"/>
                  <a:gd name="T12" fmla="*/ 2147483646 w 650"/>
                  <a:gd name="T13" fmla="*/ 2147483646 h 589"/>
                  <a:gd name="T14" fmla="*/ 2147483646 w 650"/>
                  <a:gd name="T15" fmla="*/ 2147483646 h 589"/>
                  <a:gd name="T16" fmla="*/ 2147483646 w 650"/>
                  <a:gd name="T17" fmla="*/ 2147483646 h 589"/>
                  <a:gd name="T18" fmla="*/ 2147483646 w 650"/>
                  <a:gd name="T19" fmla="*/ 2147483646 h 589"/>
                  <a:gd name="T20" fmla="*/ 2147483646 w 650"/>
                  <a:gd name="T21" fmla="*/ 2147483646 h 589"/>
                  <a:gd name="T22" fmla="*/ 2147483646 w 650"/>
                  <a:gd name="T23" fmla="*/ 2147483646 h 589"/>
                  <a:gd name="T24" fmla="*/ 2147483646 w 650"/>
                  <a:gd name="T25" fmla="*/ 2147483646 h 589"/>
                  <a:gd name="T26" fmla="*/ 2147483646 w 650"/>
                  <a:gd name="T27" fmla="*/ 2147483646 h 589"/>
                  <a:gd name="T28" fmla="*/ 2147483646 w 650"/>
                  <a:gd name="T29" fmla="*/ 0 h 589"/>
                  <a:gd name="T30" fmla="*/ 2147483646 w 650"/>
                  <a:gd name="T31" fmla="*/ 0 h 589"/>
                  <a:gd name="T32" fmla="*/ 2147483646 w 650"/>
                  <a:gd name="T33" fmla="*/ 0 h 589"/>
                  <a:gd name="T34" fmla="*/ 0 w 650"/>
                  <a:gd name="T35" fmla="*/ 2147483646 h 589"/>
                  <a:gd name="T36" fmla="*/ 2147483646 w 650"/>
                  <a:gd name="T37" fmla="*/ 2147483646 h 589"/>
                  <a:gd name="T38" fmla="*/ 2147483646 w 650"/>
                  <a:gd name="T39" fmla="*/ 2147483646 h 589"/>
                  <a:gd name="T40" fmla="*/ 2147483646 w 650"/>
                  <a:gd name="T41" fmla="*/ 2147483646 h 589"/>
                  <a:gd name="T42" fmla="*/ 2147483646 w 650"/>
                  <a:gd name="T43" fmla="*/ 2147483646 h 589"/>
                  <a:gd name="T44" fmla="*/ 2147483646 w 650"/>
                  <a:gd name="T45" fmla="*/ 2147483646 h 589"/>
                  <a:gd name="T46" fmla="*/ 2147483646 w 650"/>
                  <a:gd name="T47" fmla="*/ 2147483646 h 589"/>
                  <a:gd name="T48" fmla="*/ 2147483646 w 650"/>
                  <a:gd name="T49" fmla="*/ 2147483646 h 589"/>
                  <a:gd name="T50" fmla="*/ 2147483646 w 650"/>
                  <a:gd name="T51" fmla="*/ 2147483646 h 589"/>
                  <a:gd name="T52" fmla="*/ 2147483646 w 650"/>
                  <a:gd name="T53" fmla="*/ 2147483646 h 589"/>
                  <a:gd name="T54" fmla="*/ 2147483646 w 650"/>
                  <a:gd name="T55" fmla="*/ 2147483646 h 589"/>
                  <a:gd name="T56" fmla="*/ 2147483646 w 650"/>
                  <a:gd name="T57" fmla="*/ 2147483646 h 589"/>
                  <a:gd name="T58" fmla="*/ 2147483646 w 650"/>
                  <a:gd name="T59" fmla="*/ 2147483646 h 589"/>
                  <a:gd name="T60" fmla="*/ 2147483646 w 650"/>
                  <a:gd name="T61" fmla="*/ 2147483646 h 589"/>
                  <a:gd name="T62" fmla="*/ 2147483646 w 650"/>
                  <a:gd name="T63" fmla="*/ 2147483646 h 589"/>
                  <a:gd name="T64" fmla="*/ 2147483646 w 650"/>
                  <a:gd name="T65" fmla="*/ 2147483646 h 589"/>
                  <a:gd name="T66" fmla="*/ 2147483646 w 650"/>
                  <a:gd name="T67" fmla="*/ 2147483646 h 589"/>
                  <a:gd name="T68" fmla="*/ 2147483646 w 650"/>
                  <a:gd name="T69" fmla="*/ 2147483646 h 589"/>
                  <a:gd name="T70" fmla="*/ 2147483646 w 650"/>
                  <a:gd name="T71" fmla="*/ 2147483646 h 589"/>
                  <a:gd name="T72" fmla="*/ 2147483646 w 650"/>
                  <a:gd name="T73" fmla="*/ 2147483646 h 589"/>
                  <a:gd name="T74" fmla="*/ 2147483646 w 650"/>
                  <a:gd name="T75" fmla="*/ 2147483646 h 589"/>
                  <a:gd name="T76" fmla="*/ 2147483646 w 650"/>
                  <a:gd name="T77" fmla="*/ 2147483646 h 589"/>
                  <a:gd name="T78" fmla="*/ 2147483646 w 650"/>
                  <a:gd name="T79" fmla="*/ 2147483646 h 589"/>
                  <a:gd name="T80" fmla="*/ 2147483646 w 650"/>
                  <a:gd name="T81" fmla="*/ 2147483646 h 589"/>
                  <a:gd name="T82" fmla="*/ 2147483646 w 650"/>
                  <a:gd name="T83" fmla="*/ 2147483646 h 589"/>
                  <a:gd name="T84" fmla="*/ 2147483646 w 650"/>
                  <a:gd name="T85" fmla="*/ 2147483646 h 589"/>
                  <a:gd name="T86" fmla="*/ 2147483646 w 650"/>
                  <a:gd name="T87" fmla="*/ 2147483646 h 589"/>
                  <a:gd name="T88" fmla="*/ 2147483646 w 650"/>
                  <a:gd name="T89" fmla="*/ 2147483646 h 589"/>
                  <a:gd name="T90" fmla="*/ 2147483646 w 650"/>
                  <a:gd name="T91" fmla="*/ 2147483646 h 589"/>
                  <a:gd name="T92" fmla="*/ 2147483646 w 650"/>
                  <a:gd name="T93" fmla="*/ 2147483646 h 589"/>
                  <a:gd name="T94" fmla="*/ 2147483646 w 650"/>
                  <a:gd name="T95" fmla="*/ 2147483646 h 589"/>
                  <a:gd name="T96" fmla="*/ 2147483646 w 650"/>
                  <a:gd name="T97" fmla="*/ 2147483646 h 589"/>
                  <a:gd name="T98" fmla="*/ 2147483646 w 650"/>
                  <a:gd name="T99" fmla="*/ 2147483646 h 589"/>
                  <a:gd name="T100" fmla="*/ 2147483646 w 650"/>
                  <a:gd name="T101" fmla="*/ 2147483646 h 589"/>
                  <a:gd name="T102" fmla="*/ 2147483646 w 650"/>
                  <a:gd name="T103" fmla="*/ 2147483646 h 589"/>
                  <a:gd name="T104" fmla="*/ 2147483646 w 650"/>
                  <a:gd name="T105" fmla="*/ 2147483646 h 589"/>
                  <a:gd name="T106" fmla="*/ 2147483646 w 650"/>
                  <a:gd name="T107" fmla="*/ 2147483646 h 589"/>
                  <a:gd name="T108" fmla="*/ 2147483646 w 650"/>
                  <a:gd name="T109" fmla="*/ 2147483646 h 58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50" h="589">
                    <a:moveTo>
                      <a:pt x="28" y="454"/>
                    </a:moveTo>
                    <a:cubicBezTo>
                      <a:pt x="30" y="471"/>
                      <a:pt x="52" y="485"/>
                      <a:pt x="45" y="453"/>
                    </a:cubicBezTo>
                    <a:cubicBezTo>
                      <a:pt x="51" y="434"/>
                      <a:pt x="51" y="434"/>
                      <a:pt x="51" y="434"/>
                    </a:cubicBezTo>
                    <a:cubicBezTo>
                      <a:pt x="56" y="402"/>
                      <a:pt x="68" y="369"/>
                      <a:pt x="105" y="366"/>
                    </a:cubicBezTo>
                    <a:cubicBezTo>
                      <a:pt x="139" y="364"/>
                      <a:pt x="157" y="476"/>
                      <a:pt x="200" y="466"/>
                    </a:cubicBezTo>
                    <a:cubicBezTo>
                      <a:pt x="222" y="461"/>
                      <a:pt x="212" y="491"/>
                      <a:pt x="232" y="503"/>
                    </a:cubicBezTo>
                    <a:cubicBezTo>
                      <a:pt x="266" y="523"/>
                      <a:pt x="264" y="478"/>
                      <a:pt x="294" y="478"/>
                    </a:cubicBezTo>
                    <a:cubicBezTo>
                      <a:pt x="325" y="478"/>
                      <a:pt x="317" y="589"/>
                      <a:pt x="348" y="589"/>
                    </a:cubicBezTo>
                    <a:cubicBezTo>
                      <a:pt x="440" y="589"/>
                      <a:pt x="416" y="427"/>
                      <a:pt x="477" y="427"/>
                    </a:cubicBezTo>
                    <a:cubicBezTo>
                      <a:pt x="538" y="427"/>
                      <a:pt x="486" y="381"/>
                      <a:pt x="528" y="342"/>
                    </a:cubicBezTo>
                    <a:cubicBezTo>
                      <a:pt x="564" y="308"/>
                      <a:pt x="582" y="396"/>
                      <a:pt x="607" y="396"/>
                    </a:cubicBezTo>
                    <a:cubicBezTo>
                      <a:pt x="622" y="452"/>
                      <a:pt x="634" y="410"/>
                      <a:pt x="634" y="410"/>
                    </a:cubicBezTo>
                    <a:cubicBezTo>
                      <a:pt x="638" y="395"/>
                      <a:pt x="641" y="379"/>
                      <a:pt x="643" y="363"/>
                    </a:cubicBezTo>
                    <a:cubicBezTo>
                      <a:pt x="650" y="349"/>
                      <a:pt x="648" y="336"/>
                      <a:pt x="648" y="323"/>
                    </a:cubicBezTo>
                    <a:cubicBezTo>
                      <a:pt x="648" y="145"/>
                      <a:pt x="503" y="0"/>
                      <a:pt x="325" y="0"/>
                    </a:cubicBezTo>
                    <a:cubicBezTo>
                      <a:pt x="325" y="0"/>
                      <a:pt x="324" y="0"/>
                      <a:pt x="324" y="0"/>
                    </a:cubicBezTo>
                    <a:cubicBezTo>
                      <a:pt x="324" y="0"/>
                      <a:pt x="323" y="0"/>
                      <a:pt x="323" y="0"/>
                    </a:cubicBezTo>
                    <a:cubicBezTo>
                      <a:pt x="145" y="0"/>
                      <a:pt x="0" y="145"/>
                      <a:pt x="0" y="323"/>
                    </a:cubicBezTo>
                    <a:cubicBezTo>
                      <a:pt x="0" y="370"/>
                      <a:pt x="10" y="414"/>
                      <a:pt x="28" y="454"/>
                    </a:cubicBezTo>
                    <a:close/>
                    <a:moveTo>
                      <a:pt x="325" y="231"/>
                    </a:moveTo>
                    <a:cubicBezTo>
                      <a:pt x="376" y="231"/>
                      <a:pt x="417" y="272"/>
                      <a:pt x="417" y="323"/>
                    </a:cubicBezTo>
                    <a:cubicBezTo>
                      <a:pt x="417" y="374"/>
                      <a:pt x="376" y="415"/>
                      <a:pt x="325" y="415"/>
                    </a:cubicBezTo>
                    <a:cubicBezTo>
                      <a:pt x="274" y="415"/>
                      <a:pt x="233" y="374"/>
                      <a:pt x="233" y="323"/>
                    </a:cubicBezTo>
                    <a:cubicBezTo>
                      <a:pt x="233" y="272"/>
                      <a:pt x="274" y="231"/>
                      <a:pt x="325" y="231"/>
                    </a:cubicBezTo>
                    <a:close/>
                    <a:moveTo>
                      <a:pt x="444" y="323"/>
                    </a:moveTo>
                    <a:cubicBezTo>
                      <a:pt x="444" y="258"/>
                      <a:pt x="390" y="204"/>
                      <a:pt x="325" y="204"/>
                    </a:cubicBezTo>
                    <a:cubicBezTo>
                      <a:pt x="310" y="204"/>
                      <a:pt x="295" y="207"/>
                      <a:pt x="282" y="213"/>
                    </a:cubicBezTo>
                    <a:cubicBezTo>
                      <a:pt x="300" y="201"/>
                      <a:pt x="321" y="193"/>
                      <a:pt x="343" y="193"/>
                    </a:cubicBezTo>
                    <a:cubicBezTo>
                      <a:pt x="405" y="193"/>
                      <a:pt x="455" y="246"/>
                      <a:pt x="455" y="312"/>
                    </a:cubicBezTo>
                    <a:cubicBezTo>
                      <a:pt x="455" y="354"/>
                      <a:pt x="433" y="392"/>
                      <a:pt x="401" y="414"/>
                    </a:cubicBezTo>
                    <a:cubicBezTo>
                      <a:pt x="427" y="392"/>
                      <a:pt x="444" y="360"/>
                      <a:pt x="444" y="323"/>
                    </a:cubicBezTo>
                    <a:close/>
                    <a:moveTo>
                      <a:pt x="310" y="444"/>
                    </a:moveTo>
                    <a:cubicBezTo>
                      <a:pt x="345" y="444"/>
                      <a:pt x="354" y="486"/>
                      <a:pt x="360" y="520"/>
                    </a:cubicBezTo>
                    <a:cubicBezTo>
                      <a:pt x="362" y="527"/>
                      <a:pt x="362" y="547"/>
                      <a:pt x="358" y="561"/>
                    </a:cubicBezTo>
                    <a:cubicBezTo>
                      <a:pt x="357" y="562"/>
                      <a:pt x="356" y="562"/>
                      <a:pt x="355" y="562"/>
                    </a:cubicBezTo>
                    <a:cubicBezTo>
                      <a:pt x="352" y="554"/>
                      <a:pt x="349" y="538"/>
                      <a:pt x="347" y="528"/>
                    </a:cubicBezTo>
                    <a:cubicBezTo>
                      <a:pt x="340" y="494"/>
                      <a:pt x="331" y="452"/>
                      <a:pt x="294" y="452"/>
                    </a:cubicBezTo>
                    <a:cubicBezTo>
                      <a:pt x="293" y="452"/>
                      <a:pt x="291" y="452"/>
                      <a:pt x="290" y="452"/>
                    </a:cubicBezTo>
                    <a:cubicBezTo>
                      <a:pt x="296" y="447"/>
                      <a:pt x="304" y="444"/>
                      <a:pt x="310" y="444"/>
                    </a:cubicBezTo>
                    <a:close/>
                    <a:moveTo>
                      <a:pt x="28" y="323"/>
                    </a:moveTo>
                    <a:cubicBezTo>
                      <a:pt x="28" y="271"/>
                      <a:pt x="42" y="222"/>
                      <a:pt x="66" y="179"/>
                    </a:cubicBezTo>
                    <a:cubicBezTo>
                      <a:pt x="42" y="250"/>
                      <a:pt x="52" y="317"/>
                      <a:pt x="54" y="327"/>
                    </a:cubicBezTo>
                    <a:cubicBezTo>
                      <a:pt x="75" y="297"/>
                      <a:pt x="115" y="298"/>
                      <a:pt x="133" y="308"/>
                    </a:cubicBezTo>
                    <a:cubicBezTo>
                      <a:pt x="156" y="321"/>
                      <a:pt x="177" y="363"/>
                      <a:pt x="192" y="393"/>
                    </a:cubicBezTo>
                    <a:cubicBezTo>
                      <a:pt x="198" y="405"/>
                      <a:pt x="209" y="421"/>
                      <a:pt x="216" y="425"/>
                    </a:cubicBezTo>
                    <a:cubicBezTo>
                      <a:pt x="219" y="425"/>
                      <a:pt x="225" y="425"/>
                      <a:pt x="228" y="425"/>
                    </a:cubicBezTo>
                    <a:cubicBezTo>
                      <a:pt x="249" y="425"/>
                      <a:pt x="246" y="461"/>
                      <a:pt x="245" y="480"/>
                    </a:cubicBezTo>
                    <a:cubicBezTo>
                      <a:pt x="244" y="479"/>
                      <a:pt x="243" y="475"/>
                      <a:pt x="242" y="473"/>
                    </a:cubicBezTo>
                    <a:cubicBezTo>
                      <a:pt x="240" y="464"/>
                      <a:pt x="232" y="440"/>
                      <a:pt x="204" y="440"/>
                    </a:cubicBezTo>
                    <a:cubicBezTo>
                      <a:pt x="201" y="440"/>
                      <a:pt x="198" y="440"/>
                      <a:pt x="195" y="441"/>
                    </a:cubicBezTo>
                    <a:cubicBezTo>
                      <a:pt x="188" y="436"/>
                      <a:pt x="176" y="413"/>
                      <a:pt x="169" y="401"/>
                    </a:cubicBezTo>
                    <a:cubicBezTo>
                      <a:pt x="154" y="371"/>
                      <a:pt x="137" y="340"/>
                      <a:pt x="106" y="340"/>
                    </a:cubicBezTo>
                    <a:cubicBezTo>
                      <a:pt x="103" y="340"/>
                      <a:pt x="103" y="340"/>
                      <a:pt x="103" y="340"/>
                    </a:cubicBezTo>
                    <a:cubicBezTo>
                      <a:pt x="71" y="342"/>
                      <a:pt x="49" y="359"/>
                      <a:pt x="36" y="390"/>
                    </a:cubicBezTo>
                    <a:cubicBezTo>
                      <a:pt x="31" y="368"/>
                      <a:pt x="28" y="346"/>
                      <a:pt x="28" y="323"/>
                    </a:cubicBezTo>
                    <a:close/>
                  </a:path>
                </a:pathLst>
              </a:custGeom>
              <a:solidFill>
                <a:srgbClr val="976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40">
                <a:extLst>
                  <a:ext uri="{FF2B5EF4-FFF2-40B4-BE49-F238E27FC236}">
                    <a16:creationId xmlns:a16="http://schemas.microsoft.com/office/drawing/2014/main" xmlns="" id="{5686D51A-C446-459C-8BBB-BB59786E29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40438" y="1520825"/>
                <a:ext cx="769938" cy="473075"/>
              </a:xfrm>
              <a:custGeom>
                <a:avLst/>
                <a:gdLst>
                  <a:gd name="T0" fmla="*/ 2147483646 w 579"/>
                  <a:gd name="T1" fmla="*/ 2147483646 h 357"/>
                  <a:gd name="T2" fmla="*/ 2147483646 w 579"/>
                  <a:gd name="T3" fmla="*/ 2147483646 h 357"/>
                  <a:gd name="T4" fmla="*/ 2147483646 w 579"/>
                  <a:gd name="T5" fmla="*/ 2147483646 h 357"/>
                  <a:gd name="T6" fmla="*/ 2147483646 w 579"/>
                  <a:gd name="T7" fmla="*/ 2147483646 h 357"/>
                  <a:gd name="T8" fmla="*/ 2147483646 w 579"/>
                  <a:gd name="T9" fmla="*/ 2147483646 h 357"/>
                  <a:gd name="T10" fmla="*/ 2147483646 w 579"/>
                  <a:gd name="T11" fmla="*/ 2147483646 h 357"/>
                  <a:gd name="T12" fmla="*/ 2147483646 w 579"/>
                  <a:gd name="T13" fmla="*/ 2147483646 h 357"/>
                  <a:gd name="T14" fmla="*/ 2147483646 w 579"/>
                  <a:gd name="T15" fmla="*/ 2147483646 h 357"/>
                  <a:gd name="T16" fmla="*/ 2147483646 w 579"/>
                  <a:gd name="T17" fmla="*/ 2147483646 h 357"/>
                  <a:gd name="T18" fmla="*/ 2147483646 w 579"/>
                  <a:gd name="T19" fmla="*/ 2147483646 h 357"/>
                  <a:gd name="T20" fmla="*/ 2147483646 w 579"/>
                  <a:gd name="T21" fmla="*/ 2147483646 h 357"/>
                  <a:gd name="T22" fmla="*/ 2147483646 w 579"/>
                  <a:gd name="T23" fmla="*/ 2147483646 h 357"/>
                  <a:gd name="T24" fmla="*/ 2147483646 w 579"/>
                  <a:gd name="T25" fmla="*/ 2147483646 h 357"/>
                  <a:gd name="T26" fmla="*/ 2147483646 w 579"/>
                  <a:gd name="T27" fmla="*/ 2147483646 h 357"/>
                  <a:gd name="T28" fmla="*/ 2147483646 w 579"/>
                  <a:gd name="T29" fmla="*/ 2147483646 h 357"/>
                  <a:gd name="T30" fmla="*/ 2147483646 w 579"/>
                  <a:gd name="T31" fmla="*/ 2147483646 h 357"/>
                  <a:gd name="T32" fmla="*/ 2147483646 w 579"/>
                  <a:gd name="T33" fmla="*/ 2147483646 h 357"/>
                  <a:gd name="T34" fmla="*/ 2147483646 w 579"/>
                  <a:gd name="T35" fmla="*/ 2147483646 h 357"/>
                  <a:gd name="T36" fmla="*/ 2147483646 w 579"/>
                  <a:gd name="T37" fmla="*/ 2147483646 h 357"/>
                  <a:gd name="T38" fmla="*/ 2147483646 w 579"/>
                  <a:gd name="T39" fmla="*/ 2147483646 h 357"/>
                  <a:gd name="T40" fmla="*/ 2147483646 w 579"/>
                  <a:gd name="T41" fmla="*/ 2147483646 h 357"/>
                  <a:gd name="T42" fmla="*/ 2147483646 w 579"/>
                  <a:gd name="T43" fmla="*/ 2147483646 h 357"/>
                  <a:gd name="T44" fmla="*/ 2147483646 w 579"/>
                  <a:gd name="T45" fmla="*/ 2147483646 h 357"/>
                  <a:gd name="T46" fmla="*/ 2147483646 w 579"/>
                  <a:gd name="T47" fmla="*/ 2147483646 h 357"/>
                  <a:gd name="T48" fmla="*/ 2147483646 w 579"/>
                  <a:gd name="T49" fmla="*/ 2147483646 h 357"/>
                  <a:gd name="T50" fmla="*/ 2147483646 w 579"/>
                  <a:gd name="T51" fmla="*/ 2147483646 h 357"/>
                  <a:gd name="T52" fmla="*/ 2147483646 w 579"/>
                  <a:gd name="T53" fmla="*/ 2147483646 h 357"/>
                  <a:gd name="T54" fmla="*/ 2147483646 w 579"/>
                  <a:gd name="T55" fmla="*/ 2147483646 h 357"/>
                  <a:gd name="T56" fmla="*/ 2147483646 w 579"/>
                  <a:gd name="T57" fmla="*/ 2147483646 h 357"/>
                  <a:gd name="T58" fmla="*/ 2147483646 w 579"/>
                  <a:gd name="T59" fmla="*/ 2147483646 h 357"/>
                  <a:gd name="T60" fmla="*/ 2147483646 w 579"/>
                  <a:gd name="T61" fmla="*/ 2147483646 h 357"/>
                  <a:gd name="T62" fmla="*/ 2147483646 w 579"/>
                  <a:gd name="T63" fmla="*/ 2147483646 h 357"/>
                  <a:gd name="T64" fmla="*/ 2147483646 w 579"/>
                  <a:gd name="T65" fmla="*/ 2147483646 h 357"/>
                  <a:gd name="T66" fmla="*/ 2147483646 w 579"/>
                  <a:gd name="T67" fmla="*/ 2147483646 h 357"/>
                  <a:gd name="T68" fmla="*/ 2147483646 w 579"/>
                  <a:gd name="T69" fmla="*/ 2147483646 h 357"/>
                  <a:gd name="T70" fmla="*/ 2147483646 w 579"/>
                  <a:gd name="T71" fmla="*/ 2147483646 h 357"/>
                  <a:gd name="T72" fmla="*/ 2147483646 w 579"/>
                  <a:gd name="T73" fmla="*/ 2147483646 h 357"/>
                  <a:gd name="T74" fmla="*/ 2147483646 w 579"/>
                  <a:gd name="T75" fmla="*/ 2147483646 h 357"/>
                  <a:gd name="T76" fmla="*/ 2147483646 w 579"/>
                  <a:gd name="T77" fmla="*/ 2147483646 h 357"/>
                  <a:gd name="T78" fmla="*/ 2147483646 w 579"/>
                  <a:gd name="T79" fmla="*/ 2147483646 h 357"/>
                  <a:gd name="T80" fmla="*/ 2147483646 w 579"/>
                  <a:gd name="T81" fmla="*/ 2147483646 h 357"/>
                  <a:gd name="T82" fmla="*/ 2147483646 w 579"/>
                  <a:gd name="T83" fmla="*/ 2147483646 h 3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79" h="357">
                    <a:moveTo>
                      <a:pt x="163" y="85"/>
                    </a:moveTo>
                    <a:cubicBezTo>
                      <a:pt x="162" y="85"/>
                      <a:pt x="162" y="85"/>
                      <a:pt x="161" y="85"/>
                    </a:cubicBezTo>
                    <a:cubicBezTo>
                      <a:pt x="158" y="84"/>
                      <a:pt x="156" y="81"/>
                      <a:pt x="157" y="78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5" y="46"/>
                      <a:pt x="168" y="44"/>
                      <a:pt x="171" y="45"/>
                    </a:cubicBezTo>
                    <a:cubicBezTo>
                      <a:pt x="174" y="46"/>
                      <a:pt x="176" y="49"/>
                      <a:pt x="175" y="52"/>
                    </a:cubicBezTo>
                    <a:cubicBezTo>
                      <a:pt x="168" y="81"/>
                      <a:pt x="168" y="81"/>
                      <a:pt x="168" y="81"/>
                    </a:cubicBezTo>
                    <a:cubicBezTo>
                      <a:pt x="167" y="84"/>
                      <a:pt x="165" y="85"/>
                      <a:pt x="163" y="85"/>
                    </a:cubicBezTo>
                    <a:close/>
                    <a:moveTo>
                      <a:pt x="358" y="33"/>
                    </a:moveTo>
                    <a:cubicBezTo>
                      <a:pt x="360" y="31"/>
                      <a:pt x="361" y="28"/>
                      <a:pt x="360" y="25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"/>
                      <a:pt x="342" y="0"/>
                      <a:pt x="339" y="1"/>
                    </a:cubicBezTo>
                    <a:cubicBezTo>
                      <a:pt x="336" y="3"/>
                      <a:pt x="336" y="6"/>
                      <a:pt x="337" y="9"/>
                    </a:cubicBezTo>
                    <a:cubicBezTo>
                      <a:pt x="350" y="31"/>
                      <a:pt x="350" y="31"/>
                      <a:pt x="350" y="31"/>
                    </a:cubicBezTo>
                    <a:cubicBezTo>
                      <a:pt x="351" y="33"/>
                      <a:pt x="353" y="34"/>
                      <a:pt x="355" y="34"/>
                    </a:cubicBezTo>
                    <a:cubicBezTo>
                      <a:pt x="356" y="34"/>
                      <a:pt x="357" y="33"/>
                      <a:pt x="358" y="33"/>
                    </a:cubicBezTo>
                    <a:close/>
                    <a:moveTo>
                      <a:pt x="221" y="127"/>
                    </a:moveTo>
                    <a:cubicBezTo>
                      <a:pt x="229" y="108"/>
                      <a:pt x="229" y="108"/>
                      <a:pt x="229" y="108"/>
                    </a:cubicBezTo>
                    <a:cubicBezTo>
                      <a:pt x="230" y="105"/>
                      <a:pt x="229" y="102"/>
                      <a:pt x="226" y="101"/>
                    </a:cubicBezTo>
                    <a:cubicBezTo>
                      <a:pt x="223" y="100"/>
                      <a:pt x="220" y="101"/>
                      <a:pt x="218" y="104"/>
                    </a:cubicBezTo>
                    <a:cubicBezTo>
                      <a:pt x="211" y="123"/>
                      <a:pt x="211" y="123"/>
                      <a:pt x="211" y="123"/>
                    </a:cubicBezTo>
                    <a:cubicBezTo>
                      <a:pt x="210" y="125"/>
                      <a:pt x="211" y="129"/>
                      <a:pt x="214" y="130"/>
                    </a:cubicBezTo>
                    <a:cubicBezTo>
                      <a:pt x="215" y="130"/>
                      <a:pt x="216" y="130"/>
                      <a:pt x="216" y="130"/>
                    </a:cubicBezTo>
                    <a:cubicBezTo>
                      <a:pt x="218" y="130"/>
                      <a:pt x="221" y="129"/>
                      <a:pt x="221" y="127"/>
                    </a:cubicBezTo>
                    <a:close/>
                    <a:moveTo>
                      <a:pt x="468" y="110"/>
                    </a:moveTo>
                    <a:cubicBezTo>
                      <a:pt x="483" y="93"/>
                      <a:pt x="483" y="93"/>
                      <a:pt x="483" y="93"/>
                    </a:cubicBezTo>
                    <a:cubicBezTo>
                      <a:pt x="485" y="91"/>
                      <a:pt x="485" y="87"/>
                      <a:pt x="482" y="85"/>
                    </a:cubicBezTo>
                    <a:cubicBezTo>
                      <a:pt x="480" y="83"/>
                      <a:pt x="477" y="83"/>
                      <a:pt x="475" y="86"/>
                    </a:cubicBezTo>
                    <a:cubicBezTo>
                      <a:pt x="460" y="102"/>
                      <a:pt x="460" y="102"/>
                      <a:pt x="460" y="102"/>
                    </a:cubicBezTo>
                    <a:cubicBezTo>
                      <a:pt x="458" y="104"/>
                      <a:pt x="458" y="108"/>
                      <a:pt x="460" y="110"/>
                    </a:cubicBezTo>
                    <a:cubicBezTo>
                      <a:pt x="461" y="111"/>
                      <a:pt x="463" y="111"/>
                      <a:pt x="464" y="111"/>
                    </a:cubicBezTo>
                    <a:cubicBezTo>
                      <a:pt x="465" y="111"/>
                      <a:pt x="467" y="111"/>
                      <a:pt x="468" y="110"/>
                    </a:cubicBezTo>
                    <a:close/>
                    <a:moveTo>
                      <a:pt x="336" y="145"/>
                    </a:moveTo>
                    <a:cubicBezTo>
                      <a:pt x="347" y="117"/>
                      <a:pt x="347" y="117"/>
                      <a:pt x="347" y="117"/>
                    </a:cubicBezTo>
                    <a:cubicBezTo>
                      <a:pt x="348" y="114"/>
                      <a:pt x="347" y="111"/>
                      <a:pt x="344" y="110"/>
                    </a:cubicBezTo>
                    <a:cubicBezTo>
                      <a:pt x="341" y="109"/>
                      <a:pt x="338" y="110"/>
                      <a:pt x="337" y="113"/>
                    </a:cubicBezTo>
                    <a:cubicBezTo>
                      <a:pt x="326" y="141"/>
                      <a:pt x="326" y="141"/>
                      <a:pt x="326" y="141"/>
                    </a:cubicBezTo>
                    <a:cubicBezTo>
                      <a:pt x="325" y="144"/>
                      <a:pt x="326" y="147"/>
                      <a:pt x="329" y="148"/>
                    </a:cubicBezTo>
                    <a:cubicBezTo>
                      <a:pt x="329" y="148"/>
                      <a:pt x="330" y="148"/>
                      <a:pt x="331" y="148"/>
                    </a:cubicBezTo>
                    <a:cubicBezTo>
                      <a:pt x="333" y="148"/>
                      <a:pt x="335" y="147"/>
                      <a:pt x="336" y="145"/>
                    </a:cubicBezTo>
                    <a:close/>
                    <a:moveTo>
                      <a:pt x="188" y="191"/>
                    </a:moveTo>
                    <a:cubicBezTo>
                      <a:pt x="191" y="190"/>
                      <a:pt x="191" y="186"/>
                      <a:pt x="189" y="184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5" y="154"/>
                      <a:pt x="162" y="153"/>
                      <a:pt x="159" y="155"/>
                    </a:cubicBezTo>
                    <a:cubicBezTo>
                      <a:pt x="157" y="157"/>
                      <a:pt x="156" y="161"/>
                      <a:pt x="158" y="163"/>
                    </a:cubicBezTo>
                    <a:cubicBezTo>
                      <a:pt x="180" y="191"/>
                      <a:pt x="180" y="191"/>
                      <a:pt x="180" y="191"/>
                    </a:cubicBezTo>
                    <a:cubicBezTo>
                      <a:pt x="182" y="192"/>
                      <a:pt x="183" y="193"/>
                      <a:pt x="185" y="193"/>
                    </a:cubicBezTo>
                    <a:cubicBezTo>
                      <a:pt x="186" y="193"/>
                      <a:pt x="187" y="192"/>
                      <a:pt x="188" y="191"/>
                    </a:cubicBezTo>
                    <a:close/>
                    <a:moveTo>
                      <a:pt x="397" y="189"/>
                    </a:moveTo>
                    <a:cubicBezTo>
                      <a:pt x="408" y="161"/>
                      <a:pt x="408" y="161"/>
                      <a:pt x="408" y="161"/>
                    </a:cubicBezTo>
                    <a:cubicBezTo>
                      <a:pt x="409" y="159"/>
                      <a:pt x="408" y="155"/>
                      <a:pt x="405" y="154"/>
                    </a:cubicBezTo>
                    <a:cubicBezTo>
                      <a:pt x="402" y="153"/>
                      <a:pt x="399" y="155"/>
                      <a:pt x="398" y="157"/>
                    </a:cubicBezTo>
                    <a:cubicBezTo>
                      <a:pt x="387" y="185"/>
                      <a:pt x="387" y="185"/>
                      <a:pt x="387" y="185"/>
                    </a:cubicBezTo>
                    <a:cubicBezTo>
                      <a:pt x="386" y="188"/>
                      <a:pt x="387" y="191"/>
                      <a:pt x="390" y="192"/>
                    </a:cubicBezTo>
                    <a:cubicBezTo>
                      <a:pt x="390" y="193"/>
                      <a:pt x="391" y="193"/>
                      <a:pt x="392" y="193"/>
                    </a:cubicBezTo>
                    <a:cubicBezTo>
                      <a:pt x="394" y="193"/>
                      <a:pt x="396" y="191"/>
                      <a:pt x="397" y="189"/>
                    </a:cubicBezTo>
                    <a:close/>
                    <a:moveTo>
                      <a:pt x="22" y="246"/>
                    </a:moveTo>
                    <a:cubicBezTo>
                      <a:pt x="45" y="223"/>
                      <a:pt x="45" y="223"/>
                      <a:pt x="45" y="223"/>
                    </a:cubicBezTo>
                    <a:cubicBezTo>
                      <a:pt x="47" y="221"/>
                      <a:pt x="47" y="217"/>
                      <a:pt x="44" y="215"/>
                    </a:cubicBezTo>
                    <a:cubicBezTo>
                      <a:pt x="42" y="213"/>
                      <a:pt x="39" y="213"/>
                      <a:pt x="37" y="215"/>
                    </a:cubicBezTo>
                    <a:cubicBezTo>
                      <a:pt x="14" y="239"/>
                      <a:pt x="14" y="239"/>
                      <a:pt x="14" y="239"/>
                    </a:cubicBezTo>
                    <a:cubicBezTo>
                      <a:pt x="12" y="241"/>
                      <a:pt x="12" y="245"/>
                      <a:pt x="15" y="247"/>
                    </a:cubicBezTo>
                    <a:cubicBezTo>
                      <a:pt x="16" y="248"/>
                      <a:pt x="17" y="248"/>
                      <a:pt x="18" y="248"/>
                    </a:cubicBezTo>
                    <a:cubicBezTo>
                      <a:pt x="20" y="248"/>
                      <a:pt x="21" y="248"/>
                      <a:pt x="22" y="246"/>
                    </a:cubicBezTo>
                    <a:close/>
                    <a:moveTo>
                      <a:pt x="152" y="277"/>
                    </a:moveTo>
                    <a:cubicBezTo>
                      <a:pt x="172" y="270"/>
                      <a:pt x="172" y="270"/>
                      <a:pt x="172" y="270"/>
                    </a:cubicBezTo>
                    <a:cubicBezTo>
                      <a:pt x="175" y="268"/>
                      <a:pt x="176" y="265"/>
                      <a:pt x="175" y="262"/>
                    </a:cubicBezTo>
                    <a:cubicBezTo>
                      <a:pt x="174" y="260"/>
                      <a:pt x="171" y="258"/>
                      <a:pt x="168" y="259"/>
                    </a:cubicBezTo>
                    <a:cubicBezTo>
                      <a:pt x="148" y="267"/>
                      <a:pt x="148" y="267"/>
                      <a:pt x="148" y="267"/>
                    </a:cubicBezTo>
                    <a:cubicBezTo>
                      <a:pt x="145" y="268"/>
                      <a:pt x="143" y="271"/>
                      <a:pt x="145" y="274"/>
                    </a:cubicBezTo>
                    <a:cubicBezTo>
                      <a:pt x="145" y="276"/>
                      <a:pt x="147" y="278"/>
                      <a:pt x="150" y="278"/>
                    </a:cubicBezTo>
                    <a:cubicBezTo>
                      <a:pt x="150" y="278"/>
                      <a:pt x="151" y="278"/>
                      <a:pt x="152" y="277"/>
                    </a:cubicBezTo>
                    <a:close/>
                    <a:moveTo>
                      <a:pt x="125" y="236"/>
                    </a:moveTo>
                    <a:cubicBezTo>
                      <a:pt x="128" y="235"/>
                      <a:pt x="130" y="232"/>
                      <a:pt x="129" y="229"/>
                    </a:cubicBezTo>
                    <a:cubicBezTo>
                      <a:pt x="122" y="204"/>
                      <a:pt x="122" y="204"/>
                      <a:pt x="122" y="204"/>
                    </a:cubicBezTo>
                    <a:cubicBezTo>
                      <a:pt x="121" y="201"/>
                      <a:pt x="118" y="200"/>
                      <a:pt x="115" y="200"/>
                    </a:cubicBezTo>
                    <a:cubicBezTo>
                      <a:pt x="112" y="201"/>
                      <a:pt x="110" y="204"/>
                      <a:pt x="111" y="207"/>
                    </a:cubicBezTo>
                    <a:cubicBezTo>
                      <a:pt x="118" y="232"/>
                      <a:pt x="118" y="232"/>
                      <a:pt x="118" y="232"/>
                    </a:cubicBezTo>
                    <a:cubicBezTo>
                      <a:pt x="119" y="235"/>
                      <a:pt x="121" y="236"/>
                      <a:pt x="124" y="236"/>
                    </a:cubicBezTo>
                    <a:cubicBezTo>
                      <a:pt x="124" y="236"/>
                      <a:pt x="125" y="236"/>
                      <a:pt x="125" y="236"/>
                    </a:cubicBezTo>
                    <a:close/>
                    <a:moveTo>
                      <a:pt x="445" y="296"/>
                    </a:moveTo>
                    <a:cubicBezTo>
                      <a:pt x="459" y="271"/>
                      <a:pt x="459" y="271"/>
                      <a:pt x="459" y="271"/>
                    </a:cubicBezTo>
                    <a:cubicBezTo>
                      <a:pt x="461" y="269"/>
                      <a:pt x="460" y="265"/>
                      <a:pt x="458" y="264"/>
                    </a:cubicBezTo>
                    <a:cubicBezTo>
                      <a:pt x="455" y="262"/>
                      <a:pt x="452" y="263"/>
                      <a:pt x="450" y="265"/>
                    </a:cubicBezTo>
                    <a:cubicBezTo>
                      <a:pt x="435" y="290"/>
                      <a:pt x="435" y="290"/>
                      <a:pt x="435" y="290"/>
                    </a:cubicBezTo>
                    <a:cubicBezTo>
                      <a:pt x="434" y="293"/>
                      <a:pt x="434" y="296"/>
                      <a:pt x="437" y="298"/>
                    </a:cubicBezTo>
                    <a:cubicBezTo>
                      <a:pt x="438" y="298"/>
                      <a:pt x="439" y="298"/>
                      <a:pt x="440" y="298"/>
                    </a:cubicBezTo>
                    <a:cubicBezTo>
                      <a:pt x="442" y="298"/>
                      <a:pt x="444" y="298"/>
                      <a:pt x="445" y="296"/>
                    </a:cubicBezTo>
                    <a:close/>
                    <a:moveTo>
                      <a:pt x="561" y="267"/>
                    </a:moveTo>
                    <a:cubicBezTo>
                      <a:pt x="578" y="233"/>
                      <a:pt x="578" y="233"/>
                      <a:pt x="578" y="233"/>
                    </a:cubicBezTo>
                    <a:cubicBezTo>
                      <a:pt x="579" y="231"/>
                      <a:pt x="578" y="227"/>
                      <a:pt x="575" y="226"/>
                    </a:cubicBezTo>
                    <a:cubicBezTo>
                      <a:pt x="573" y="225"/>
                      <a:pt x="569" y="226"/>
                      <a:pt x="568" y="228"/>
                    </a:cubicBezTo>
                    <a:cubicBezTo>
                      <a:pt x="551" y="262"/>
                      <a:pt x="551" y="262"/>
                      <a:pt x="551" y="262"/>
                    </a:cubicBezTo>
                    <a:cubicBezTo>
                      <a:pt x="550" y="265"/>
                      <a:pt x="551" y="268"/>
                      <a:pt x="554" y="269"/>
                    </a:cubicBezTo>
                    <a:cubicBezTo>
                      <a:pt x="555" y="270"/>
                      <a:pt x="556" y="270"/>
                      <a:pt x="556" y="270"/>
                    </a:cubicBezTo>
                    <a:cubicBezTo>
                      <a:pt x="558" y="270"/>
                      <a:pt x="560" y="269"/>
                      <a:pt x="561" y="267"/>
                    </a:cubicBezTo>
                    <a:close/>
                    <a:moveTo>
                      <a:pt x="27" y="324"/>
                    </a:moveTo>
                    <a:cubicBezTo>
                      <a:pt x="28" y="321"/>
                      <a:pt x="27" y="318"/>
                      <a:pt x="24" y="317"/>
                    </a:cubicBezTo>
                    <a:cubicBezTo>
                      <a:pt x="8" y="311"/>
                      <a:pt x="8" y="311"/>
                      <a:pt x="8" y="311"/>
                    </a:cubicBezTo>
                    <a:cubicBezTo>
                      <a:pt x="5" y="310"/>
                      <a:pt x="2" y="312"/>
                      <a:pt x="1" y="315"/>
                    </a:cubicBezTo>
                    <a:cubicBezTo>
                      <a:pt x="0" y="318"/>
                      <a:pt x="2" y="321"/>
                      <a:pt x="5" y="322"/>
                    </a:cubicBezTo>
                    <a:cubicBezTo>
                      <a:pt x="20" y="327"/>
                      <a:pt x="20" y="327"/>
                      <a:pt x="20" y="327"/>
                    </a:cubicBezTo>
                    <a:cubicBezTo>
                      <a:pt x="21" y="327"/>
                      <a:pt x="22" y="328"/>
                      <a:pt x="22" y="328"/>
                    </a:cubicBezTo>
                    <a:cubicBezTo>
                      <a:pt x="24" y="328"/>
                      <a:pt x="27" y="326"/>
                      <a:pt x="27" y="324"/>
                    </a:cubicBezTo>
                    <a:close/>
                    <a:moveTo>
                      <a:pt x="177" y="356"/>
                    </a:moveTo>
                    <a:cubicBezTo>
                      <a:pt x="180" y="354"/>
                      <a:pt x="180" y="351"/>
                      <a:pt x="178" y="348"/>
                    </a:cubicBezTo>
                    <a:cubicBezTo>
                      <a:pt x="154" y="319"/>
                      <a:pt x="154" y="319"/>
                      <a:pt x="154" y="319"/>
                    </a:cubicBezTo>
                    <a:cubicBezTo>
                      <a:pt x="152" y="316"/>
                      <a:pt x="149" y="316"/>
                      <a:pt x="146" y="318"/>
                    </a:cubicBezTo>
                    <a:cubicBezTo>
                      <a:pt x="144" y="320"/>
                      <a:pt x="143" y="323"/>
                      <a:pt x="145" y="326"/>
                    </a:cubicBezTo>
                    <a:cubicBezTo>
                      <a:pt x="169" y="355"/>
                      <a:pt x="169" y="355"/>
                      <a:pt x="169" y="355"/>
                    </a:cubicBezTo>
                    <a:cubicBezTo>
                      <a:pt x="171" y="356"/>
                      <a:pt x="172" y="357"/>
                      <a:pt x="174" y="357"/>
                    </a:cubicBezTo>
                    <a:cubicBezTo>
                      <a:pt x="175" y="357"/>
                      <a:pt x="176" y="357"/>
                      <a:pt x="177" y="356"/>
                    </a:cubicBezTo>
                    <a:close/>
                    <a:moveTo>
                      <a:pt x="552" y="129"/>
                    </a:moveTo>
                    <a:cubicBezTo>
                      <a:pt x="555" y="127"/>
                      <a:pt x="555" y="124"/>
                      <a:pt x="553" y="121"/>
                    </a:cubicBezTo>
                    <a:cubicBezTo>
                      <a:pt x="539" y="102"/>
                      <a:pt x="539" y="102"/>
                      <a:pt x="539" y="102"/>
                    </a:cubicBezTo>
                    <a:cubicBezTo>
                      <a:pt x="537" y="100"/>
                      <a:pt x="533" y="100"/>
                      <a:pt x="531" y="102"/>
                    </a:cubicBezTo>
                    <a:cubicBezTo>
                      <a:pt x="528" y="103"/>
                      <a:pt x="528" y="107"/>
                      <a:pt x="530" y="109"/>
                    </a:cubicBezTo>
                    <a:cubicBezTo>
                      <a:pt x="545" y="128"/>
                      <a:pt x="545" y="128"/>
                      <a:pt x="545" y="128"/>
                    </a:cubicBezTo>
                    <a:cubicBezTo>
                      <a:pt x="546" y="129"/>
                      <a:pt x="547" y="130"/>
                      <a:pt x="549" y="130"/>
                    </a:cubicBezTo>
                    <a:cubicBezTo>
                      <a:pt x="550" y="130"/>
                      <a:pt x="551" y="130"/>
                      <a:pt x="552" y="129"/>
                    </a:cubicBezTo>
                    <a:close/>
                    <a:moveTo>
                      <a:pt x="52" y="175"/>
                    </a:moveTo>
                    <a:cubicBezTo>
                      <a:pt x="55" y="174"/>
                      <a:pt x="56" y="171"/>
                      <a:pt x="55" y="168"/>
                    </a:cubicBezTo>
                    <a:cubicBezTo>
                      <a:pt x="46" y="141"/>
                      <a:pt x="46" y="141"/>
                      <a:pt x="46" y="141"/>
                    </a:cubicBezTo>
                    <a:cubicBezTo>
                      <a:pt x="45" y="138"/>
                      <a:pt x="42" y="137"/>
                      <a:pt x="39" y="138"/>
                    </a:cubicBezTo>
                    <a:cubicBezTo>
                      <a:pt x="36" y="139"/>
                      <a:pt x="34" y="142"/>
                      <a:pt x="35" y="145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74"/>
                      <a:pt x="48" y="175"/>
                      <a:pt x="50" y="175"/>
                    </a:cubicBezTo>
                    <a:cubicBezTo>
                      <a:pt x="50" y="175"/>
                      <a:pt x="51" y="175"/>
                      <a:pt x="52" y="175"/>
                    </a:cubicBezTo>
                    <a:close/>
                  </a:path>
                </a:pathLst>
              </a:custGeom>
              <a:solidFill>
                <a:srgbClr val="F26F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41">
                <a:extLst>
                  <a:ext uri="{FF2B5EF4-FFF2-40B4-BE49-F238E27FC236}">
                    <a16:creationId xmlns:a16="http://schemas.microsoft.com/office/drawing/2014/main" xmlns="" id="{74833305-DBDD-4C8E-86AF-F1DA8EA69D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32513" y="1549400"/>
                <a:ext cx="596900" cy="366713"/>
              </a:xfrm>
              <a:custGeom>
                <a:avLst/>
                <a:gdLst>
                  <a:gd name="T0" fmla="*/ 2147483646 w 449"/>
                  <a:gd name="T1" fmla="*/ 2147483646 h 276"/>
                  <a:gd name="T2" fmla="*/ 2147483646 w 449"/>
                  <a:gd name="T3" fmla="*/ 2147483646 h 276"/>
                  <a:gd name="T4" fmla="*/ 2147483646 w 449"/>
                  <a:gd name="T5" fmla="*/ 2147483646 h 276"/>
                  <a:gd name="T6" fmla="*/ 2147483646 w 449"/>
                  <a:gd name="T7" fmla="*/ 2147483646 h 276"/>
                  <a:gd name="T8" fmla="*/ 2147483646 w 449"/>
                  <a:gd name="T9" fmla="*/ 2147483646 h 276"/>
                  <a:gd name="T10" fmla="*/ 2147483646 w 449"/>
                  <a:gd name="T11" fmla="*/ 2147483646 h 276"/>
                  <a:gd name="T12" fmla="*/ 2147483646 w 449"/>
                  <a:gd name="T13" fmla="*/ 2147483646 h 276"/>
                  <a:gd name="T14" fmla="*/ 2147483646 w 449"/>
                  <a:gd name="T15" fmla="*/ 2147483646 h 276"/>
                  <a:gd name="T16" fmla="*/ 2147483646 w 449"/>
                  <a:gd name="T17" fmla="*/ 2147483646 h 276"/>
                  <a:gd name="T18" fmla="*/ 2147483646 w 449"/>
                  <a:gd name="T19" fmla="*/ 2147483646 h 276"/>
                  <a:gd name="T20" fmla="*/ 2147483646 w 449"/>
                  <a:gd name="T21" fmla="*/ 2147483646 h 276"/>
                  <a:gd name="T22" fmla="*/ 2147483646 w 449"/>
                  <a:gd name="T23" fmla="*/ 2147483646 h 276"/>
                  <a:gd name="T24" fmla="*/ 2147483646 w 449"/>
                  <a:gd name="T25" fmla="*/ 2147483646 h 276"/>
                  <a:gd name="T26" fmla="*/ 2147483646 w 449"/>
                  <a:gd name="T27" fmla="*/ 2147483646 h 276"/>
                  <a:gd name="T28" fmla="*/ 2147483646 w 449"/>
                  <a:gd name="T29" fmla="*/ 2147483646 h 276"/>
                  <a:gd name="T30" fmla="*/ 2147483646 w 449"/>
                  <a:gd name="T31" fmla="*/ 2147483646 h 276"/>
                  <a:gd name="T32" fmla="*/ 2147483646 w 449"/>
                  <a:gd name="T33" fmla="*/ 2147483646 h 276"/>
                  <a:gd name="T34" fmla="*/ 2147483646 w 449"/>
                  <a:gd name="T35" fmla="*/ 2147483646 h 276"/>
                  <a:gd name="T36" fmla="*/ 2147483646 w 449"/>
                  <a:gd name="T37" fmla="*/ 2147483646 h 276"/>
                  <a:gd name="T38" fmla="*/ 2147483646 w 449"/>
                  <a:gd name="T39" fmla="*/ 2147483646 h 276"/>
                  <a:gd name="T40" fmla="*/ 2147483646 w 449"/>
                  <a:gd name="T41" fmla="*/ 2147483646 h 276"/>
                  <a:gd name="T42" fmla="*/ 2147483646 w 449"/>
                  <a:gd name="T43" fmla="*/ 2147483646 h 276"/>
                  <a:gd name="T44" fmla="*/ 2147483646 w 449"/>
                  <a:gd name="T45" fmla="*/ 2147483646 h 276"/>
                  <a:gd name="T46" fmla="*/ 2147483646 w 449"/>
                  <a:gd name="T47" fmla="*/ 2147483646 h 276"/>
                  <a:gd name="T48" fmla="*/ 2147483646 w 449"/>
                  <a:gd name="T49" fmla="*/ 2147483646 h 276"/>
                  <a:gd name="T50" fmla="*/ 2147483646 w 449"/>
                  <a:gd name="T51" fmla="*/ 2147483646 h 276"/>
                  <a:gd name="T52" fmla="*/ 2147483646 w 449"/>
                  <a:gd name="T53" fmla="*/ 2147483646 h 276"/>
                  <a:gd name="T54" fmla="*/ 2147483646 w 449"/>
                  <a:gd name="T55" fmla="*/ 2147483646 h 276"/>
                  <a:gd name="T56" fmla="*/ 2147483646 w 449"/>
                  <a:gd name="T57" fmla="*/ 2147483646 h 276"/>
                  <a:gd name="T58" fmla="*/ 2147483646 w 449"/>
                  <a:gd name="T59" fmla="*/ 2147483646 h 276"/>
                  <a:gd name="T60" fmla="*/ 2147483646 w 449"/>
                  <a:gd name="T61" fmla="*/ 2147483646 h 276"/>
                  <a:gd name="T62" fmla="*/ 2147483646 w 449"/>
                  <a:gd name="T63" fmla="*/ 2147483646 h 276"/>
                  <a:gd name="T64" fmla="*/ 2147483646 w 449"/>
                  <a:gd name="T65" fmla="*/ 2147483646 h 276"/>
                  <a:gd name="T66" fmla="*/ 2147483646 w 449"/>
                  <a:gd name="T67" fmla="*/ 2147483646 h 276"/>
                  <a:gd name="T68" fmla="*/ 2147483646 w 449"/>
                  <a:gd name="T69" fmla="*/ 2147483646 h 276"/>
                  <a:gd name="T70" fmla="*/ 2147483646 w 449"/>
                  <a:gd name="T71" fmla="*/ 2147483646 h 276"/>
                  <a:gd name="T72" fmla="*/ 2147483646 w 449"/>
                  <a:gd name="T73" fmla="*/ 2147483646 h 276"/>
                  <a:gd name="T74" fmla="*/ 2147483646 w 449"/>
                  <a:gd name="T75" fmla="*/ 2147483646 h 276"/>
                  <a:gd name="T76" fmla="*/ 2147483646 w 449"/>
                  <a:gd name="T77" fmla="*/ 2147483646 h 276"/>
                  <a:gd name="T78" fmla="*/ 2147483646 w 449"/>
                  <a:gd name="T79" fmla="*/ 2147483646 h 276"/>
                  <a:gd name="T80" fmla="*/ 2147483646 w 449"/>
                  <a:gd name="T81" fmla="*/ 2147483646 h 276"/>
                  <a:gd name="T82" fmla="*/ 2147483646 w 449"/>
                  <a:gd name="T83" fmla="*/ 2147483646 h 276"/>
                  <a:gd name="T84" fmla="*/ 2147483646 w 449"/>
                  <a:gd name="T85" fmla="*/ 2147483646 h 276"/>
                  <a:gd name="T86" fmla="*/ 2147483646 w 449"/>
                  <a:gd name="T87" fmla="*/ 2147483646 h 276"/>
                  <a:gd name="T88" fmla="*/ 2147483646 w 449"/>
                  <a:gd name="T89" fmla="*/ 2147483646 h 276"/>
                  <a:gd name="T90" fmla="*/ 2147483646 w 449"/>
                  <a:gd name="T91" fmla="*/ 2147483646 h 276"/>
                  <a:gd name="T92" fmla="*/ 2147483646 w 449"/>
                  <a:gd name="T93" fmla="*/ 2147483646 h 276"/>
                  <a:gd name="T94" fmla="*/ 2147483646 w 449"/>
                  <a:gd name="T95" fmla="*/ 2147483646 h 2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49" h="276">
                    <a:moveTo>
                      <a:pt x="221" y="34"/>
                    </a:moveTo>
                    <a:cubicBezTo>
                      <a:pt x="219" y="34"/>
                      <a:pt x="217" y="33"/>
                      <a:pt x="216" y="31"/>
                    </a:cubicBezTo>
                    <a:cubicBezTo>
                      <a:pt x="205" y="9"/>
                      <a:pt x="205" y="9"/>
                      <a:pt x="205" y="9"/>
                    </a:cubicBezTo>
                    <a:cubicBezTo>
                      <a:pt x="204" y="6"/>
                      <a:pt x="205" y="2"/>
                      <a:pt x="208" y="1"/>
                    </a:cubicBezTo>
                    <a:cubicBezTo>
                      <a:pt x="210" y="0"/>
                      <a:pt x="214" y="1"/>
                      <a:pt x="215" y="4"/>
                    </a:cubicBezTo>
                    <a:cubicBezTo>
                      <a:pt x="226" y="26"/>
                      <a:pt x="226" y="26"/>
                      <a:pt x="226" y="26"/>
                    </a:cubicBezTo>
                    <a:cubicBezTo>
                      <a:pt x="227" y="29"/>
                      <a:pt x="226" y="32"/>
                      <a:pt x="224" y="33"/>
                    </a:cubicBezTo>
                    <a:cubicBezTo>
                      <a:pt x="223" y="34"/>
                      <a:pt x="222" y="34"/>
                      <a:pt x="221" y="34"/>
                    </a:cubicBezTo>
                    <a:close/>
                    <a:moveTo>
                      <a:pt x="327" y="47"/>
                    </a:moveTo>
                    <a:cubicBezTo>
                      <a:pt x="338" y="32"/>
                      <a:pt x="338" y="32"/>
                      <a:pt x="338" y="32"/>
                    </a:cubicBezTo>
                    <a:cubicBezTo>
                      <a:pt x="340" y="30"/>
                      <a:pt x="340" y="27"/>
                      <a:pt x="337" y="25"/>
                    </a:cubicBezTo>
                    <a:cubicBezTo>
                      <a:pt x="335" y="23"/>
                      <a:pt x="331" y="23"/>
                      <a:pt x="330" y="26"/>
                    </a:cubicBezTo>
                    <a:cubicBezTo>
                      <a:pt x="318" y="40"/>
                      <a:pt x="318" y="40"/>
                      <a:pt x="318" y="40"/>
                    </a:cubicBezTo>
                    <a:cubicBezTo>
                      <a:pt x="317" y="42"/>
                      <a:pt x="317" y="46"/>
                      <a:pt x="319" y="47"/>
                    </a:cubicBezTo>
                    <a:cubicBezTo>
                      <a:pt x="320" y="48"/>
                      <a:pt x="322" y="49"/>
                      <a:pt x="323" y="49"/>
                    </a:cubicBezTo>
                    <a:cubicBezTo>
                      <a:pt x="324" y="49"/>
                      <a:pt x="326" y="48"/>
                      <a:pt x="327" y="47"/>
                    </a:cubicBezTo>
                    <a:close/>
                    <a:moveTo>
                      <a:pt x="33" y="117"/>
                    </a:moveTo>
                    <a:cubicBezTo>
                      <a:pt x="35" y="116"/>
                      <a:pt x="37" y="113"/>
                      <a:pt x="36" y="110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6" y="79"/>
                      <a:pt x="23" y="78"/>
                      <a:pt x="20" y="79"/>
                    </a:cubicBezTo>
                    <a:cubicBezTo>
                      <a:pt x="17" y="80"/>
                      <a:pt x="15" y="83"/>
                      <a:pt x="16" y="86"/>
                    </a:cubicBezTo>
                    <a:cubicBezTo>
                      <a:pt x="26" y="113"/>
                      <a:pt x="26" y="113"/>
                      <a:pt x="26" y="113"/>
                    </a:cubicBezTo>
                    <a:cubicBezTo>
                      <a:pt x="26" y="116"/>
                      <a:pt x="28" y="117"/>
                      <a:pt x="31" y="117"/>
                    </a:cubicBezTo>
                    <a:cubicBezTo>
                      <a:pt x="31" y="117"/>
                      <a:pt x="32" y="117"/>
                      <a:pt x="33" y="117"/>
                    </a:cubicBezTo>
                    <a:close/>
                    <a:moveTo>
                      <a:pt x="422" y="170"/>
                    </a:moveTo>
                    <a:cubicBezTo>
                      <a:pt x="446" y="156"/>
                      <a:pt x="446" y="156"/>
                      <a:pt x="446" y="156"/>
                    </a:cubicBezTo>
                    <a:cubicBezTo>
                      <a:pt x="448" y="155"/>
                      <a:pt x="449" y="151"/>
                      <a:pt x="448" y="149"/>
                    </a:cubicBezTo>
                    <a:cubicBezTo>
                      <a:pt x="446" y="146"/>
                      <a:pt x="443" y="145"/>
                      <a:pt x="440" y="147"/>
                    </a:cubicBezTo>
                    <a:cubicBezTo>
                      <a:pt x="416" y="160"/>
                      <a:pt x="416" y="160"/>
                      <a:pt x="416" y="160"/>
                    </a:cubicBezTo>
                    <a:cubicBezTo>
                      <a:pt x="414" y="162"/>
                      <a:pt x="413" y="165"/>
                      <a:pt x="414" y="168"/>
                    </a:cubicBezTo>
                    <a:cubicBezTo>
                      <a:pt x="415" y="170"/>
                      <a:pt x="417" y="171"/>
                      <a:pt x="419" y="171"/>
                    </a:cubicBezTo>
                    <a:cubicBezTo>
                      <a:pt x="420" y="171"/>
                      <a:pt x="421" y="170"/>
                      <a:pt x="422" y="170"/>
                    </a:cubicBezTo>
                    <a:close/>
                    <a:moveTo>
                      <a:pt x="198" y="164"/>
                    </a:moveTo>
                    <a:cubicBezTo>
                      <a:pt x="201" y="163"/>
                      <a:pt x="203" y="159"/>
                      <a:pt x="202" y="157"/>
                    </a:cubicBezTo>
                    <a:cubicBezTo>
                      <a:pt x="195" y="136"/>
                      <a:pt x="195" y="136"/>
                      <a:pt x="195" y="136"/>
                    </a:cubicBezTo>
                    <a:cubicBezTo>
                      <a:pt x="194" y="133"/>
                      <a:pt x="191" y="131"/>
                      <a:pt x="188" y="132"/>
                    </a:cubicBezTo>
                    <a:cubicBezTo>
                      <a:pt x="185" y="133"/>
                      <a:pt x="184" y="136"/>
                      <a:pt x="184" y="139"/>
                    </a:cubicBezTo>
                    <a:cubicBezTo>
                      <a:pt x="191" y="160"/>
                      <a:pt x="191" y="160"/>
                      <a:pt x="191" y="160"/>
                    </a:cubicBezTo>
                    <a:cubicBezTo>
                      <a:pt x="192" y="162"/>
                      <a:pt x="194" y="164"/>
                      <a:pt x="197" y="164"/>
                    </a:cubicBezTo>
                    <a:cubicBezTo>
                      <a:pt x="197" y="164"/>
                      <a:pt x="198" y="164"/>
                      <a:pt x="198" y="164"/>
                    </a:cubicBezTo>
                    <a:close/>
                    <a:moveTo>
                      <a:pt x="15" y="276"/>
                    </a:moveTo>
                    <a:cubicBezTo>
                      <a:pt x="18" y="275"/>
                      <a:pt x="20" y="272"/>
                      <a:pt x="19" y="26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0" y="242"/>
                      <a:pt x="7" y="240"/>
                      <a:pt x="4" y="241"/>
                    </a:cubicBezTo>
                    <a:cubicBezTo>
                      <a:pt x="1" y="242"/>
                      <a:pt x="0" y="245"/>
                      <a:pt x="1" y="248"/>
                    </a:cubicBezTo>
                    <a:cubicBezTo>
                      <a:pt x="8" y="273"/>
                      <a:pt x="8" y="273"/>
                      <a:pt x="8" y="273"/>
                    </a:cubicBezTo>
                    <a:cubicBezTo>
                      <a:pt x="9" y="275"/>
                      <a:pt x="11" y="276"/>
                      <a:pt x="14" y="276"/>
                    </a:cubicBezTo>
                    <a:cubicBezTo>
                      <a:pt x="14" y="276"/>
                      <a:pt x="15" y="276"/>
                      <a:pt x="15" y="276"/>
                    </a:cubicBezTo>
                    <a:close/>
                  </a:path>
                </a:pathLst>
              </a:custGeom>
              <a:solidFill>
                <a:srgbClr val="FFF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4" name="Picture 23">
              <a:extLst>
                <a:ext uri="{FF2B5EF4-FFF2-40B4-BE49-F238E27FC236}">
                  <a16:creationId xmlns:a16="http://schemas.microsoft.com/office/drawing/2014/main" xmlns="" id="{A03B3650-FC12-49D4-B2F3-A56747E69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7033" y="1997075"/>
              <a:ext cx="1031875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CAC553B5-AA0E-4299-A116-FEC705A1A2D3}"/>
                </a:ext>
              </a:extLst>
            </p:cNvPr>
            <p:cNvCxnSpPr/>
            <p:nvPr/>
          </p:nvCxnSpPr>
          <p:spPr bwMode="auto">
            <a:xfrm flipV="1">
              <a:off x="2579683" y="2963863"/>
              <a:ext cx="214312" cy="1296987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7F2FD716-29DE-4570-A371-AE37DF2CAC4C}"/>
                </a:ext>
              </a:extLst>
            </p:cNvPr>
            <p:cNvCxnSpPr/>
            <p:nvPr/>
          </p:nvCxnSpPr>
          <p:spPr bwMode="auto">
            <a:xfrm flipV="1">
              <a:off x="3109908" y="4124325"/>
              <a:ext cx="931862" cy="915988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56F275B9-7658-4CEE-9729-932DC0398880}"/>
                </a:ext>
              </a:extLst>
            </p:cNvPr>
            <p:cNvCxnSpPr/>
            <p:nvPr/>
          </p:nvCxnSpPr>
          <p:spPr bwMode="auto">
            <a:xfrm flipV="1">
              <a:off x="3749670" y="5284788"/>
              <a:ext cx="1595438" cy="661987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90">
              <a:extLst>
                <a:ext uri="{FF2B5EF4-FFF2-40B4-BE49-F238E27FC236}">
                  <a16:creationId xmlns:a16="http://schemas.microsoft.com/office/drawing/2014/main" xmlns="" id="{322859E0-8E71-4570-9AC2-BCC5FEA1A9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818183" y="2182813"/>
              <a:ext cx="1539875" cy="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Straight Arrow Connector 92">
              <a:extLst>
                <a:ext uri="{FF2B5EF4-FFF2-40B4-BE49-F238E27FC236}">
                  <a16:creationId xmlns:a16="http://schemas.microsoft.com/office/drawing/2014/main" xmlns="" id="{2B1BF571-30B9-43C0-A795-98753FBBE1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48433" y="2714625"/>
              <a:ext cx="1173162" cy="66040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Straight Arrow Connector 94">
              <a:extLst>
                <a:ext uri="{FF2B5EF4-FFF2-40B4-BE49-F238E27FC236}">
                  <a16:creationId xmlns:a16="http://schemas.microsoft.com/office/drawing/2014/main" xmlns="" id="{62E67A3A-0367-425E-B328-0BDE3FDCF2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159745" y="3338513"/>
              <a:ext cx="134938" cy="1395412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Straight Arrow Connector 1027">
              <a:extLst>
                <a:ext uri="{FF2B5EF4-FFF2-40B4-BE49-F238E27FC236}">
                  <a16:creationId xmlns:a16="http://schemas.microsoft.com/office/drawing/2014/main" xmlns="" id="{FC0AC2D4-E4C0-4933-A49B-D8364E0593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38533" y="2449513"/>
              <a:ext cx="554037" cy="4079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Straight Arrow Connector 1040">
              <a:extLst>
                <a:ext uri="{FF2B5EF4-FFF2-40B4-BE49-F238E27FC236}">
                  <a16:creationId xmlns:a16="http://schemas.microsoft.com/office/drawing/2014/main" xmlns="" id="{F49BF95A-C5FF-4B9D-90FB-88B202A667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697283" y="2343150"/>
              <a:ext cx="523875" cy="3794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Straight Arrow Connector 113">
              <a:extLst>
                <a:ext uri="{FF2B5EF4-FFF2-40B4-BE49-F238E27FC236}">
                  <a16:creationId xmlns:a16="http://schemas.microsoft.com/office/drawing/2014/main" xmlns="" id="{2B522F78-8F6B-466A-825C-59B9D2B9FA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86358" y="3571875"/>
              <a:ext cx="554037" cy="409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Straight Arrow Connector 114">
              <a:extLst>
                <a:ext uri="{FF2B5EF4-FFF2-40B4-BE49-F238E27FC236}">
                  <a16:creationId xmlns:a16="http://schemas.microsoft.com/office/drawing/2014/main" xmlns="" id="{EB352BC9-5A49-46E8-9820-430A3286DA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345108" y="3465513"/>
              <a:ext cx="523875" cy="3794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Straight Arrow Connector 115">
              <a:extLst>
                <a:ext uri="{FF2B5EF4-FFF2-40B4-BE49-F238E27FC236}">
                  <a16:creationId xmlns:a16="http://schemas.microsoft.com/office/drawing/2014/main" xmlns="" id="{505BA1E6-1AFC-4EF0-84D6-342C8785F7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69108" y="4751388"/>
              <a:ext cx="552450" cy="4079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Straight Arrow Connector 116">
              <a:extLst>
                <a:ext uri="{FF2B5EF4-FFF2-40B4-BE49-F238E27FC236}">
                  <a16:creationId xmlns:a16="http://schemas.microsoft.com/office/drawing/2014/main" xmlns="" id="{843C2469-B075-405E-8B93-550A008335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026270" y="4645025"/>
              <a:ext cx="523875" cy="3794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2" name="Group 1">
            <a:extLst>
              <a:ext uri="{FF2B5EF4-FFF2-40B4-BE49-F238E27FC236}">
                <a16:creationId xmlns:a16="http://schemas.microsoft.com/office/drawing/2014/main" xmlns="" id="{8900D619-297C-43C8-B620-A9B83DC8081C}"/>
              </a:ext>
            </a:extLst>
          </p:cNvPr>
          <p:cNvGrpSpPr>
            <a:grpSpLocks/>
          </p:cNvGrpSpPr>
          <p:nvPr/>
        </p:nvGrpSpPr>
        <p:grpSpPr bwMode="auto">
          <a:xfrm>
            <a:off x="6470650" y="6330950"/>
            <a:ext cx="2673350" cy="450850"/>
            <a:chOff x="9289790" y="4481726"/>
            <a:chExt cx="2673350" cy="450347"/>
          </a:xfrm>
        </p:grpSpPr>
        <p:pic>
          <p:nvPicPr>
            <p:cNvPr id="53" name="Picture 9">
              <a:extLst>
                <a:ext uri="{FF2B5EF4-FFF2-40B4-BE49-F238E27FC236}">
                  <a16:creationId xmlns:a16="http://schemas.microsoft.com/office/drawing/2014/main" xmlns="" id="{F736F5A0-E2F0-4D40-AC2A-46150FEE7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4958" y="4481726"/>
              <a:ext cx="566997" cy="18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angle 8">
              <a:extLst>
                <a:ext uri="{FF2B5EF4-FFF2-40B4-BE49-F238E27FC236}">
                  <a16:creationId xmlns:a16="http://schemas.microsoft.com/office/drawing/2014/main" xmlns="" id="{F7FB759C-32B4-4FD8-A4F2-A6FC7CA4F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9790" y="4624098"/>
              <a:ext cx="2673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hlinkClick r:id="rId9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23F19786-4700-4BB9-81D8-223BC788E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4924140"/>
            <a:ext cx="10112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ka-GE" altLang="en-US" sz="1600" dirty="0" smtClean="0">
                <a:solidFill>
                  <a:schemeClr val="tx1"/>
                </a:solidFill>
              </a:rPr>
              <a:t>გენები:</a:t>
            </a: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0" dirty="0">
                <a:solidFill>
                  <a:schemeClr val="tx1"/>
                </a:solidFill>
              </a:rPr>
              <a:t>PNPLA3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0" dirty="0">
                <a:solidFill>
                  <a:schemeClr val="tx1"/>
                </a:solidFill>
              </a:rPr>
              <a:t>TM6SF2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0" dirty="0">
                <a:solidFill>
                  <a:schemeClr val="tx1"/>
                </a:solidFill>
              </a:rPr>
              <a:t>GCKR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0" dirty="0">
                <a:solidFill>
                  <a:schemeClr val="tx1"/>
                </a:solidFill>
              </a:rPr>
              <a:t>SOD2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0" dirty="0">
                <a:solidFill>
                  <a:schemeClr val="tx1"/>
                </a:solidFill>
              </a:rPr>
              <a:t>MBOAT7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6D1A2FE-06BC-42BC-948F-F68E0B1F184B}"/>
              </a:ext>
            </a:extLst>
          </p:cNvPr>
          <p:cNvSpPr txBox="1"/>
          <p:nvPr/>
        </p:nvSpPr>
        <p:spPr>
          <a:xfrm>
            <a:off x="7315200" y="2063750"/>
            <a:ext cx="1828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a-GE" altLang="en-US" sz="1600" dirty="0" smtClean="0">
                <a:latin typeface="Arial" charset="0"/>
                <a:ea typeface="Arial" charset="0"/>
              </a:rPr>
              <a:t>გარემო:</a:t>
            </a:r>
          </a:p>
          <a:p>
            <a:pPr>
              <a:defRPr/>
            </a:pPr>
            <a:r>
              <a:rPr lang="ka-GE" altLang="en-US" sz="1600" dirty="0" smtClean="0">
                <a:latin typeface="Arial" charset="0"/>
                <a:ea typeface="Arial" charset="0"/>
              </a:rPr>
              <a:t>  მჯდომარე ცხოვრება</a:t>
            </a:r>
          </a:p>
          <a:p>
            <a:pPr>
              <a:defRPr/>
            </a:pPr>
            <a:r>
              <a:rPr lang="ka-GE" altLang="en-US" sz="1600" dirty="0" smtClean="0">
                <a:latin typeface="Arial" charset="0"/>
                <a:ea typeface="Arial" charset="0"/>
              </a:rPr>
              <a:t>  სწრაფი კვება</a:t>
            </a:r>
          </a:p>
          <a:p>
            <a:pPr>
              <a:defRPr/>
            </a:pPr>
            <a:r>
              <a:rPr lang="ka-GE" altLang="en-US" sz="1600" dirty="0" smtClean="0">
                <a:latin typeface="Arial" charset="0"/>
                <a:ea typeface="Arial" charset="0"/>
              </a:rPr>
              <a:t>  ნაჯერი ცხიმები</a:t>
            </a:r>
          </a:p>
          <a:p>
            <a:pPr>
              <a:defRPr/>
            </a:pPr>
            <a:r>
              <a:rPr lang="ka-GE" altLang="en-US" sz="1600" dirty="0" smtClean="0">
                <a:latin typeface="Arial" charset="0"/>
                <a:ea typeface="Arial" charset="0"/>
              </a:rPr>
              <a:t>  დამუშავებული ხორცი</a:t>
            </a:r>
            <a:endParaRPr lang="en-US" altLang="en-US" sz="1600" dirty="0">
              <a:latin typeface="Arial" charset="0"/>
              <a:ea typeface="Arial" charset="0"/>
            </a:endParaRPr>
          </a:p>
        </p:txBody>
      </p:sp>
      <p:pic>
        <p:nvPicPr>
          <p:cNvPr id="57" name="Picture 5" descr="C:\Users\user83\Desktop\logo-we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a-GE" sz="2800" b="1" dirty="0" smtClean="0"/>
              <a:t>რისკ ფაქტორები, რომელიბიც ხელს უწყობს დაავადების პროგრესირებას:</a:t>
            </a:r>
            <a:endParaRPr lang="en-US" sz="2800" b="1" dirty="0" smtClean="0"/>
          </a:p>
          <a:p>
            <a:pPr>
              <a:buNone/>
            </a:pPr>
            <a:endParaRPr lang="ka-GE" sz="2800" dirty="0" smtClean="0"/>
          </a:p>
          <a:p>
            <a:r>
              <a:rPr lang="ka-GE" sz="2800" dirty="0" smtClean="0"/>
              <a:t>ასაკი &gt;45-50 წელზე</a:t>
            </a:r>
          </a:p>
          <a:p>
            <a:r>
              <a:rPr lang="ka-GE" sz="2800" dirty="0" smtClean="0"/>
              <a:t>შაქრიანი დიაბეტი</a:t>
            </a:r>
          </a:p>
          <a:p>
            <a:r>
              <a:rPr lang="ka-GE" sz="2800" dirty="0" smtClean="0"/>
              <a:t>ტრანსამინაზემია (&gt;2-ჯერ ზედა ზღვრიდან)</a:t>
            </a:r>
          </a:p>
          <a:p>
            <a:r>
              <a:rPr lang="ka-GE" sz="2800" dirty="0" smtClean="0"/>
              <a:t>ბალონური დეგენერაცია + </a:t>
            </a:r>
            <a:r>
              <a:rPr lang="en-US" sz="2800" dirty="0" smtClean="0"/>
              <a:t>Mallory hyaline </a:t>
            </a:r>
            <a:r>
              <a:rPr lang="ka-GE" sz="2800" dirty="0" smtClean="0"/>
              <a:t>ან ფიბროზი</a:t>
            </a:r>
          </a:p>
          <a:p>
            <a:r>
              <a:rPr lang="en-US" sz="2800" dirty="0" smtClean="0"/>
              <a:t>BMI &gt;28</a:t>
            </a:r>
          </a:p>
          <a:p>
            <a:r>
              <a:rPr lang="ka-GE" sz="2800" dirty="0" smtClean="0"/>
              <a:t>მაღალი ვისცერალური ადიპოზური ინდექსი (წელის გარშემოწერილობა, </a:t>
            </a:r>
            <a:r>
              <a:rPr lang="en-US" sz="2800" dirty="0" smtClean="0"/>
              <a:t>BMI</a:t>
            </a:r>
            <a:r>
              <a:rPr lang="ka-GE" sz="2800" dirty="0" smtClean="0"/>
              <a:t>, ტრიგლიცერიდები, </a:t>
            </a:r>
            <a:r>
              <a:rPr lang="en-US" sz="2800" dirty="0" smtClean="0"/>
              <a:t>HDL</a:t>
            </a:r>
            <a:r>
              <a:rPr lang="ka-GE" sz="2800" dirty="0" smtClean="0"/>
              <a:t>)</a:t>
            </a:r>
          </a:p>
          <a:p>
            <a:r>
              <a:rPr lang="ka-GE" sz="2800" dirty="0" smtClean="0"/>
              <a:t>ყავის მოხმარება ასოცირებულია პროგრესირების დაბალ რისკთან.</a:t>
            </a:r>
          </a:p>
          <a:p>
            <a:r>
              <a:rPr lang="ka-GE" sz="2800" dirty="0" smtClean="0"/>
              <a:t>დიდი რაოდენობით ალკოჰოლის მიღება (&gt;</a:t>
            </a:r>
            <a:r>
              <a:rPr lang="en-US" sz="2800" dirty="0" smtClean="0"/>
              <a:t> HDL</a:t>
            </a:r>
            <a:r>
              <a:rPr lang="ka-GE" sz="2800" dirty="0" smtClean="0"/>
              <a:t>) მნიშვნელოვნად ზრდის ფიროზის პროგრესირებას</a:t>
            </a:r>
            <a:endParaRPr lang="en-US" sz="2400" dirty="0" smtClean="0">
              <a:latin typeface="AcadNusx" pitchFamily="2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650331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i="1" dirty="0" err="1" smtClean="0"/>
              <a:t>Hossain</a:t>
            </a:r>
            <a:r>
              <a:rPr lang="en-US" sz="1100" i="1" dirty="0" smtClean="0"/>
              <a:t> N, </a:t>
            </a:r>
            <a:r>
              <a:rPr lang="en-US" sz="1100" i="1" dirty="0" err="1" smtClean="0"/>
              <a:t>Afendy</a:t>
            </a:r>
            <a:r>
              <a:rPr lang="en-US" sz="1100" i="1" dirty="0" smtClean="0"/>
              <a:t> A, </a:t>
            </a:r>
            <a:r>
              <a:rPr lang="en-US" sz="1100" i="1" dirty="0" err="1" smtClean="0"/>
              <a:t>Stepanova</a:t>
            </a:r>
            <a:r>
              <a:rPr lang="en-US" sz="1100" i="1" dirty="0" smtClean="0"/>
              <a:t> M, et al. Independent predictors of fibrosis in patients with nonalcoholic fatty liver disease. </a:t>
            </a:r>
            <a:r>
              <a:rPr lang="en-US" sz="1100" i="1" dirty="0" err="1" smtClean="0"/>
              <a:t>Clin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Gastroenterol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Hepatol</a:t>
            </a:r>
            <a:r>
              <a:rPr lang="en-US" sz="1100" i="1" dirty="0" smtClean="0"/>
              <a:t> 2009; 7:1224</a:t>
            </a:r>
            <a:endParaRPr lang="en-US" sz="1100" i="1" dirty="0"/>
          </a:p>
        </p:txBody>
      </p:sp>
      <p:pic>
        <p:nvPicPr>
          <p:cNvPr id="7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5334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Sylfaen" pitchFamily="18" charset="0"/>
                <a:cs typeface="Times New Roman" pitchFamily="18" charset="0"/>
              </a:rPr>
              <a:t>NASH </a:t>
            </a:r>
            <a:r>
              <a:rPr lang="ka-GE" sz="2800" b="1" dirty="0" smtClean="0">
                <a:latin typeface="Sylfaen" pitchFamily="18" charset="0"/>
                <a:cs typeface="Times New Roman" pitchFamily="18" charset="0"/>
              </a:rPr>
              <a:t>და</a:t>
            </a:r>
            <a:r>
              <a:rPr lang="en-US" sz="2800" b="1" dirty="0" smtClean="0">
                <a:latin typeface="Sylfaen" pitchFamily="18" charset="0"/>
                <a:cs typeface="Times New Roman" pitchFamily="18" charset="0"/>
              </a:rPr>
              <a:t>HCC</a:t>
            </a:r>
          </a:p>
          <a:p>
            <a:pPr>
              <a:buNone/>
            </a:pPr>
            <a:endParaRPr lang="en-US" sz="2800" dirty="0" smtClean="0">
              <a:latin typeface="Sylfaen" pitchFamily="18" charset="0"/>
              <a:cs typeface="Times New Roman" pitchFamily="18" charset="0"/>
            </a:endParaRPr>
          </a:p>
          <a:p>
            <a:endParaRPr lang="ka-GE" sz="2400" b="1" dirty="0" smtClean="0">
              <a:latin typeface="Sylfae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Sylfaen" pitchFamily="18" charset="0"/>
                <a:cs typeface="Times New Roman" pitchFamily="18" charset="0"/>
              </a:rPr>
              <a:t>NASH </a:t>
            </a:r>
            <a:r>
              <a:rPr lang="ka-GE" sz="2400" dirty="0" smtClean="0">
                <a:latin typeface="Sylfaen" pitchFamily="18" charset="0"/>
                <a:cs typeface="Times New Roman" pitchFamily="18" charset="0"/>
              </a:rPr>
              <a:t>და მაღალი ხარისხის ფიბროზი - 5 წლის განმავლობაში </a:t>
            </a:r>
            <a:r>
              <a:rPr lang="en-US" sz="2400" dirty="0" smtClean="0">
                <a:latin typeface="Sylfaen" pitchFamily="18" charset="0"/>
                <a:cs typeface="Times New Roman" pitchFamily="18" charset="0"/>
              </a:rPr>
              <a:t>HCC </a:t>
            </a:r>
            <a:r>
              <a:rPr lang="ka-GE" sz="2400" dirty="0" smtClean="0">
                <a:latin typeface="Sylfaen" pitchFamily="18" charset="0"/>
                <a:cs typeface="Times New Roman" pitchFamily="18" charset="0"/>
              </a:rPr>
              <a:t>განვითარების სიხშირე 8%.</a:t>
            </a:r>
          </a:p>
          <a:p>
            <a:endParaRPr lang="ka-GE" sz="2400" dirty="0" smtClean="0">
              <a:latin typeface="Sylfae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Sylfaen" pitchFamily="18" charset="0"/>
                <a:cs typeface="Times New Roman" pitchFamily="18" charset="0"/>
              </a:rPr>
              <a:t>NASH </a:t>
            </a:r>
            <a:r>
              <a:rPr lang="ka-GE" sz="2400" dirty="0" smtClean="0">
                <a:latin typeface="Sylfaen" pitchFamily="18" charset="0"/>
                <a:cs typeface="Times New Roman" pitchFamily="18" charset="0"/>
              </a:rPr>
              <a:t>და ციროზი – 1 წლის განმავლობაში </a:t>
            </a:r>
            <a:r>
              <a:rPr lang="en-US" sz="2400" dirty="0" smtClean="0">
                <a:latin typeface="Sylfaen" pitchFamily="18" charset="0"/>
                <a:cs typeface="Times New Roman" pitchFamily="18" charset="0"/>
              </a:rPr>
              <a:t>HCC </a:t>
            </a:r>
            <a:r>
              <a:rPr lang="ka-GE" sz="2400" dirty="0" smtClean="0">
                <a:latin typeface="Sylfaen" pitchFamily="18" charset="0"/>
                <a:cs typeface="Times New Roman" pitchFamily="18" charset="0"/>
              </a:rPr>
              <a:t>განვითარების სიხშირე 3%. ალკოჰოლის მოხმარება მნიშვნელოვნად ზრდის </a:t>
            </a:r>
            <a:r>
              <a:rPr lang="en-US" sz="2400" dirty="0" smtClean="0">
                <a:latin typeface="Sylfaen" pitchFamily="18" charset="0"/>
                <a:cs typeface="Times New Roman" pitchFamily="18" charset="0"/>
              </a:rPr>
              <a:t>HCC </a:t>
            </a:r>
            <a:r>
              <a:rPr lang="ka-GE" sz="2400" dirty="0" smtClean="0">
                <a:latin typeface="Sylfaen" pitchFamily="18" charset="0"/>
                <a:cs typeface="Times New Roman" pitchFamily="18" charset="0"/>
              </a:rPr>
              <a:t>რისკს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figure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3674226" cy="4953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257836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i="1" dirty="0" smtClean="0"/>
              <a:t>Hashimoto E, </a:t>
            </a:r>
            <a:r>
              <a:rPr lang="en-US" sz="1100" i="1" dirty="0" err="1" smtClean="0"/>
              <a:t>Yatsuji</a:t>
            </a:r>
            <a:r>
              <a:rPr lang="en-US" sz="1100" i="1" dirty="0" smtClean="0"/>
              <a:t> S, </a:t>
            </a:r>
            <a:r>
              <a:rPr lang="en-US" sz="1100" i="1" dirty="0" err="1" smtClean="0"/>
              <a:t>Tobari</a:t>
            </a:r>
            <a:r>
              <a:rPr lang="en-US" sz="1100" i="1" dirty="0" smtClean="0"/>
              <a:t> M, et al. </a:t>
            </a:r>
            <a:r>
              <a:rPr lang="en-US" sz="1100" i="1" dirty="0" err="1" smtClean="0"/>
              <a:t>Hepatocellular</a:t>
            </a:r>
            <a:r>
              <a:rPr lang="en-US" sz="1100" i="1" dirty="0" smtClean="0"/>
              <a:t> carcinoma in patients with nonalcoholic steatohepatitis. J </a:t>
            </a:r>
            <a:r>
              <a:rPr lang="en-US" sz="1100" i="1" dirty="0" err="1" smtClean="0"/>
              <a:t>Gastroenterol</a:t>
            </a:r>
            <a:r>
              <a:rPr lang="en-US" sz="1100" i="1" dirty="0" smtClean="0"/>
              <a:t> 2009; 44 </a:t>
            </a:r>
            <a:r>
              <a:rPr lang="en-US" sz="1100" i="1" dirty="0" err="1" smtClean="0"/>
              <a:t>Suppl</a:t>
            </a:r>
            <a:r>
              <a:rPr lang="en-US" sz="1100" i="1" dirty="0" smtClean="0"/>
              <a:t> 19:89.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i="1" dirty="0" err="1" smtClean="0"/>
              <a:t>Ascha</a:t>
            </a:r>
            <a:r>
              <a:rPr lang="en-US" sz="1100" i="1" dirty="0" smtClean="0"/>
              <a:t> MS, </a:t>
            </a:r>
            <a:r>
              <a:rPr lang="en-US" sz="1100" i="1" dirty="0" err="1" smtClean="0"/>
              <a:t>Hanouneh</a:t>
            </a:r>
            <a:r>
              <a:rPr lang="en-US" sz="1100" i="1" dirty="0" smtClean="0"/>
              <a:t> IA, Lopez R, et al. The incidence and risk factors of </a:t>
            </a:r>
            <a:r>
              <a:rPr lang="en-US" sz="1100" i="1" dirty="0" err="1" smtClean="0"/>
              <a:t>hepatocellular</a:t>
            </a:r>
            <a:r>
              <a:rPr lang="en-US" sz="1100" i="1" dirty="0" smtClean="0"/>
              <a:t> carcinoma in patients with nonalcoholic steatohepatitis. </a:t>
            </a:r>
            <a:r>
              <a:rPr lang="en-US" sz="1100" i="1" dirty="0" err="1" smtClean="0"/>
              <a:t>Hepatology</a:t>
            </a:r>
            <a:r>
              <a:rPr lang="en-US" sz="1100" i="1" dirty="0" smtClean="0"/>
              <a:t> 2010; 51:1972.</a:t>
            </a:r>
            <a:endParaRPr lang="en-US" sz="1100" i="1" dirty="0"/>
          </a:p>
        </p:txBody>
      </p:sp>
      <p:pic>
        <p:nvPicPr>
          <p:cNvPr id="8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b="1" dirty="0" smtClean="0">
                <a:latin typeface="Times New Roman" pitchFamily="18" charset="0"/>
                <a:cs typeface="Times New Roman" pitchFamily="18" charset="0"/>
              </a:rPr>
              <a:t>კლინიკური გამოვლინებები:</a:t>
            </a:r>
            <a:endParaRPr lang="en-US" b="1" dirty="0" smtClean="0">
              <a:latin typeface="AcadNusx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6096000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i="1" dirty="0" err="1" smtClean="0"/>
              <a:t>Angulo</a:t>
            </a:r>
            <a:r>
              <a:rPr lang="en-US" sz="1100" i="1" dirty="0" smtClean="0"/>
              <a:t> P, </a:t>
            </a:r>
            <a:r>
              <a:rPr lang="en-US" sz="1100" i="1" dirty="0" err="1" smtClean="0"/>
              <a:t>Keach</a:t>
            </a:r>
            <a:r>
              <a:rPr lang="en-US" sz="1100" i="1" dirty="0" smtClean="0"/>
              <a:t> JC, </a:t>
            </a:r>
            <a:r>
              <a:rPr lang="en-US" sz="1100" i="1" dirty="0" err="1" smtClean="0"/>
              <a:t>Batts</a:t>
            </a:r>
            <a:r>
              <a:rPr lang="en-US" sz="1100" i="1" dirty="0" smtClean="0"/>
              <a:t> KP, </a:t>
            </a:r>
            <a:r>
              <a:rPr lang="en-US" sz="1100" i="1" dirty="0" err="1" smtClean="0"/>
              <a:t>Lindor</a:t>
            </a:r>
            <a:r>
              <a:rPr lang="en-US" sz="1100" i="1" dirty="0" smtClean="0"/>
              <a:t> KD. Independent predictors of liver fibrosis in patients with nonalcoholic steatohepatitis. </a:t>
            </a:r>
            <a:r>
              <a:rPr lang="en-US" sz="1100" i="1" dirty="0" err="1" smtClean="0"/>
              <a:t>Hepatology</a:t>
            </a:r>
            <a:r>
              <a:rPr lang="en-US" sz="1100" i="1" dirty="0" smtClean="0"/>
              <a:t> 1999; 30:1356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i="1" dirty="0" err="1" smtClean="0"/>
              <a:t>Kowdley</a:t>
            </a:r>
            <a:r>
              <a:rPr lang="en-US" sz="1100" i="1" dirty="0" smtClean="0"/>
              <a:t> KV, Belt P, Wilson LA, et al. Serum </a:t>
            </a:r>
            <a:r>
              <a:rPr lang="en-US" sz="1100" i="1" dirty="0" err="1" smtClean="0"/>
              <a:t>ferritin</a:t>
            </a:r>
            <a:r>
              <a:rPr lang="en-US" sz="1100" i="1" dirty="0" smtClean="0"/>
              <a:t> is an independent predictor of </a:t>
            </a:r>
            <a:r>
              <a:rPr lang="en-US" sz="1100" i="1" dirty="0" err="1" smtClean="0"/>
              <a:t>histologic</a:t>
            </a:r>
            <a:r>
              <a:rPr lang="en-US" sz="1100" i="1" dirty="0" smtClean="0"/>
              <a:t> severity and advanced fibrosis in patients with nonalcoholic fatty liver disease. </a:t>
            </a:r>
            <a:r>
              <a:rPr lang="en-US" sz="1100" i="1" dirty="0" err="1" smtClean="0"/>
              <a:t>Hepatology</a:t>
            </a:r>
            <a:r>
              <a:rPr lang="en-US" sz="1100" i="1" dirty="0" smtClean="0"/>
              <a:t> 2012; 55:77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ka-GE" sz="2400" b="1" dirty="0" smtClean="0">
                <a:latin typeface="AcadNusx" pitchFamily="2" charset="0"/>
              </a:rPr>
              <a:t>ჰეპატომეგა</a:t>
            </a:r>
            <a:r>
              <a:rPr lang="en-US" sz="2400" b="1" dirty="0" smtClean="0">
                <a:latin typeface="AcadNusx" pitchFamily="2" charset="0"/>
              </a:rPr>
              <a:t>l</a:t>
            </a:r>
            <a:r>
              <a:rPr lang="ka-GE" sz="2400" b="1" dirty="0" smtClean="0">
                <a:latin typeface="AcadNusx" pitchFamily="2" charset="0"/>
              </a:rPr>
              <a:t>ია </a:t>
            </a:r>
            <a:r>
              <a:rPr lang="en-US" sz="2400" b="1" dirty="0" smtClean="0">
                <a:latin typeface="AcadNusx" pitchFamily="2" charset="0"/>
              </a:rPr>
              <a:t>5-18%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819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ka-GE" sz="2400" b="1" dirty="0" smtClean="0">
                <a:latin typeface="AcadNusx" pitchFamily="2" charset="0"/>
              </a:rPr>
              <a:t>ტრანასამინაზემია</a:t>
            </a:r>
            <a:endParaRPr lang="en-US" sz="2400" b="1" dirty="0" smtClean="0">
              <a:latin typeface="AcadNusx" pitchFamily="2" charset="0"/>
            </a:endParaRPr>
          </a:p>
          <a:p>
            <a:pPr marL="514350" indent="-514350"/>
            <a:r>
              <a:rPr lang="en-US" sz="2400" b="1" dirty="0" smtClean="0">
                <a:latin typeface="AcadNusx" pitchFamily="2" charset="0"/>
              </a:rPr>
              <a:t>	</a:t>
            </a:r>
            <a:r>
              <a:rPr lang="ka-GE" b="1" dirty="0" smtClean="0">
                <a:latin typeface="AcadNusx" pitchFamily="2" charset="0"/>
              </a:rPr>
              <a:t>ტრანსამინზემია არ ნიშნავს ფიბროზის აუცილებლობას</a:t>
            </a:r>
            <a:r>
              <a:rPr lang="en-US" b="1" dirty="0" smtClean="0">
                <a:latin typeface="AcadNusx" pitchFamily="2" charset="0"/>
              </a:rPr>
              <a:t> </a:t>
            </a:r>
            <a:r>
              <a:rPr lang="ka-GE" b="1" dirty="0" smtClean="0">
                <a:latin typeface="AcadNusx" pitchFamily="2" charset="0"/>
              </a:rPr>
              <a:t>და პირიქით,  მისი ნომალური დონე არ გამორიცხავს ღვიძლის დაზიანების პროგრესირებას.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4268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  ALP </a:t>
            </a:r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შესაძლოა იყოს მომატებული 2-3-ჯერ ზედა ზღვიდან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4057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 smtClean="0">
                <a:latin typeface="AcadNusx" pitchFamily="2" charset="0"/>
                <a:cs typeface="Times New Roman" pitchFamily="18" charset="0"/>
              </a:rPr>
              <a:t>4. </a:t>
            </a:r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ფერიტინი 1.5-ჯერ აღემატება ზედა ზღვარს</a:t>
            </a:r>
            <a:endParaRPr lang="en-US" dirty="0"/>
          </a:p>
        </p:txBody>
      </p:sp>
      <p:pic>
        <p:nvPicPr>
          <p:cNvPr id="12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jg2009492_5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86200"/>
            <a:ext cx="5867400" cy="228403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8610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i="1" dirty="0" err="1" smtClean="0"/>
              <a:t>Chalasani</a:t>
            </a:r>
            <a:r>
              <a:rPr lang="en-US" sz="1100" i="1" dirty="0" smtClean="0"/>
              <a:t> N, </a:t>
            </a:r>
            <a:r>
              <a:rPr lang="en-US" sz="1100" i="1" dirty="0" err="1" smtClean="0"/>
              <a:t>Younossi</a:t>
            </a:r>
            <a:r>
              <a:rPr lang="en-US" sz="1100" i="1" dirty="0" smtClean="0"/>
              <a:t> Z, </a:t>
            </a:r>
            <a:r>
              <a:rPr lang="en-US" sz="1100" i="1" dirty="0" err="1" smtClean="0"/>
              <a:t>Lavine</a:t>
            </a:r>
            <a:r>
              <a:rPr lang="en-US" sz="1100" i="1" dirty="0" smtClean="0"/>
              <a:t> JE, et al. The diagnosis and management of non-alcoholic fatty liver disease: practice guideline by the American Gastroenterological Association, American Association for the Study of Liver Diseases, and American College of Gastroenterology. Gastroenterology 2012; 142:1592</a:t>
            </a:r>
            <a:endParaRPr lang="en-US" sz="1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066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cadNusx" pitchFamily="2" charset="0"/>
                <a:cs typeface="Times New Roman" pitchFamily="18" charset="0"/>
              </a:rPr>
              <a:t>5. </a:t>
            </a:r>
            <a:r>
              <a:rPr lang="ka-GE" sz="2000" b="1" dirty="0" smtClean="0">
                <a:latin typeface="AcadNusx" pitchFamily="2" charset="0"/>
                <a:cs typeface="Times New Roman" pitchFamily="18" charset="0"/>
              </a:rPr>
              <a:t>შრატის აუტოანტისხეულების ტიტრი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ANA, SMA</a:t>
            </a:r>
            <a:r>
              <a:rPr lang="ka-GE" sz="2000" b="1" dirty="0" smtClean="0">
                <a:latin typeface="AcadNusx" pitchFamily="2" charset="0"/>
                <a:cs typeface="Times New Roman" pitchFamily="18" charset="0"/>
              </a:rPr>
              <a:t>) ზოგჯერ მომატებული – მექანიზმი უცნობია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905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cadNusx" pitchFamily="2" charset="0"/>
                <a:cs typeface="Times New Roman" pitchFamily="18" charset="0"/>
              </a:rPr>
              <a:t>6. </a:t>
            </a:r>
            <a:r>
              <a:rPr lang="ka-GE" sz="2000" b="1" dirty="0" smtClean="0">
                <a:latin typeface="AcadNusx" pitchFamily="2" charset="0"/>
                <a:cs typeface="Times New Roman" pitchFamily="18" charset="0"/>
              </a:rPr>
              <a:t>ულტრაბგერით – ღვიძლის ექოგენობის მატება და ექოგამტარიანობის შესუსტება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6670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cadNusx" pitchFamily="2" charset="0"/>
                <a:cs typeface="Times New Roman" pitchFamily="18" charset="0"/>
              </a:rPr>
              <a:t>7. </a:t>
            </a:r>
            <a:r>
              <a:rPr lang="ka-GE" sz="2000" b="1" dirty="0" smtClean="0">
                <a:latin typeface="AcadNusx" pitchFamily="2" charset="0"/>
                <a:cs typeface="Times New Roman" pitchFamily="18" charset="0"/>
              </a:rPr>
              <a:t>მეტაბოლური სინდრომიდან ერთ-ერთის არსებობა (სიმსუქნე,  ჰიპეტენზია,  დისლიპიდემია,  ინსულინრეზისტეტობა ან უმართავი შაქრიანი დაიბეტი) </a:t>
            </a:r>
            <a:endParaRPr lang="en-US" dirty="0"/>
          </a:p>
        </p:txBody>
      </p:sp>
      <p:pic>
        <p:nvPicPr>
          <p:cNvPr id="12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8167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118 ბიოფსიით დადასტურებული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NAFLD </a:t>
            </a:r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ან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NASH</a:t>
            </a:r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:</a:t>
            </a:r>
          </a:p>
          <a:p>
            <a:endParaRPr lang="ka-GE" sz="2400" b="1" dirty="0" smtClean="0">
              <a:latin typeface="AcadNusx" pitchFamily="2" charset="0"/>
              <a:cs typeface="Times New Roman" pitchFamily="18" charset="0"/>
            </a:endParaRPr>
          </a:p>
          <a:p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კვლევის ფარგლებში (28 წლის დაკვირვება) სიკვდილის 47 შეთხვევა:</a:t>
            </a: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2743200"/>
            <a:ext cx="2133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chemeClr val="tx1"/>
                </a:solidFill>
                <a:latin typeface="AcadNusx" pitchFamily="2" charset="0"/>
              </a:rPr>
              <a:t>47 სიკვდილის შემთხვევა</a:t>
            </a:r>
            <a:endParaRPr lang="en-US" sz="2000" b="1" dirty="0">
              <a:solidFill>
                <a:schemeClr val="tx1"/>
              </a:solidFill>
              <a:latin typeface="AcadNusx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819400"/>
            <a:ext cx="17526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>23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Sylfaen" pitchFamily="18" charset="0"/>
                <a:cs typeface="Times New Roman" pitchFamily="18" charset="0"/>
              </a:rPr>
              <a:t>NAFL</a:t>
            </a:r>
            <a:endParaRPr lang="en-US" sz="20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2895600"/>
            <a:ext cx="22860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Sylfaen" pitchFamily="18" charset="0"/>
              </a:rPr>
              <a:t>24</a:t>
            </a:r>
            <a:endParaRPr lang="en-US" sz="2000" dirty="0" smtClean="0">
              <a:solidFill>
                <a:schemeClr val="tx1"/>
              </a:solidFill>
              <a:latin typeface="AcadNusx" pitchFamily="2" charset="0"/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NASH</a:t>
            </a: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AcadNusx" pitchFamily="2" charset="0"/>
            </a:endParaRPr>
          </a:p>
        </p:txBody>
      </p:sp>
      <p:cxnSp>
        <p:nvCxnSpPr>
          <p:cNvPr id="9" name="Straight Arrow Connector 8"/>
          <p:cNvCxnSpPr>
            <a:stCxn id="6" idx="3"/>
            <a:endCxn id="5" idx="1"/>
          </p:cNvCxnSpPr>
          <p:nvPr/>
        </p:nvCxnSpPr>
        <p:spPr>
          <a:xfrm>
            <a:off x="2438400" y="3314700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1"/>
            <a:endCxn id="5" idx="3"/>
          </p:cNvCxnSpPr>
          <p:nvPr/>
        </p:nvCxnSpPr>
        <p:spPr>
          <a:xfrm flipH="1">
            <a:off x="5334000" y="3314700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09600" y="4648200"/>
            <a:ext cx="21336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chemeClr val="tx1"/>
                </a:solidFill>
                <a:latin typeface="AcadNusx" pitchFamily="2" charset="0"/>
              </a:rPr>
              <a:t>14 (30%) </a:t>
            </a:r>
          </a:p>
          <a:p>
            <a:pPr algn="ctr"/>
            <a:r>
              <a:rPr lang="ka-GE" sz="2000" b="1" dirty="0" smtClean="0">
                <a:solidFill>
                  <a:schemeClr val="tx1"/>
                </a:solidFill>
                <a:latin typeface="AcadNusx" pitchFamily="2" charset="0"/>
              </a:rPr>
              <a:t>კარდიოვასკულური დაავადება</a:t>
            </a:r>
            <a:endParaRPr lang="en-US" sz="2000" b="1" dirty="0">
              <a:solidFill>
                <a:schemeClr val="tx1"/>
              </a:solidFill>
              <a:latin typeface="AcadNusx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4648200"/>
            <a:ext cx="21336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chemeClr val="tx1"/>
                </a:solidFill>
                <a:latin typeface="AcadNusx" pitchFamily="2" charset="0"/>
              </a:rPr>
              <a:t>13 (28%) </a:t>
            </a:r>
          </a:p>
          <a:p>
            <a:pPr algn="ctr"/>
            <a:r>
              <a:rPr lang="ka-GE" sz="2000" b="1" dirty="0" smtClean="0">
                <a:solidFill>
                  <a:schemeClr val="tx1"/>
                </a:solidFill>
                <a:latin typeface="AcadNusx" pitchFamily="2" charset="0"/>
              </a:rPr>
              <a:t>სავთვისებიანი სიმსისვნე</a:t>
            </a:r>
            <a:endParaRPr lang="en-US" sz="2000" b="1" dirty="0">
              <a:solidFill>
                <a:schemeClr val="tx1"/>
              </a:solidFill>
              <a:latin typeface="AcadNusx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4648200"/>
            <a:ext cx="21336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chemeClr val="tx1"/>
                </a:solidFill>
                <a:latin typeface="AcadNusx" pitchFamily="2" charset="0"/>
              </a:rPr>
              <a:t>9 (19%) </a:t>
            </a:r>
          </a:p>
          <a:p>
            <a:pPr algn="ctr"/>
            <a:r>
              <a:rPr lang="ka-GE" sz="2000" b="1" dirty="0" smtClean="0">
                <a:solidFill>
                  <a:schemeClr val="tx1"/>
                </a:solidFill>
                <a:latin typeface="AcadNusx" pitchFamily="2" charset="0"/>
              </a:rPr>
              <a:t>ღვიძლის დაავადება</a:t>
            </a:r>
            <a:endParaRPr lang="en-US" sz="2000" b="1" dirty="0">
              <a:solidFill>
                <a:schemeClr val="tx1"/>
              </a:solidFill>
              <a:latin typeface="AcadNusx" pitchFamily="2" charset="0"/>
            </a:endParaRPr>
          </a:p>
        </p:txBody>
      </p:sp>
      <p:cxnSp>
        <p:nvCxnSpPr>
          <p:cNvPr id="22" name="Straight Arrow Connector 21"/>
          <p:cNvCxnSpPr>
            <a:stCxn id="5" idx="2"/>
            <a:endCxn id="18" idx="0"/>
          </p:cNvCxnSpPr>
          <p:nvPr/>
        </p:nvCxnSpPr>
        <p:spPr>
          <a:xfrm>
            <a:off x="4267200" y="3886200"/>
            <a:ext cx="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19" idx="0"/>
          </p:cNvCxnSpPr>
          <p:nvPr/>
        </p:nvCxnSpPr>
        <p:spPr>
          <a:xfrm>
            <a:off x="4267200" y="3886200"/>
            <a:ext cx="25908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  <a:endCxn id="17" idx="0"/>
          </p:cNvCxnSpPr>
          <p:nvPr/>
        </p:nvCxnSpPr>
        <p:spPr>
          <a:xfrm flipH="1">
            <a:off x="1676400" y="3886200"/>
            <a:ext cx="25908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659639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i="1" dirty="0" err="1" smtClean="0"/>
              <a:t>Söderberg</a:t>
            </a:r>
            <a:r>
              <a:rPr lang="en-US" sz="1100" i="1" dirty="0" smtClean="0"/>
              <a:t> C, </a:t>
            </a:r>
            <a:r>
              <a:rPr lang="en-US" sz="1100" i="1" dirty="0" err="1" smtClean="0"/>
              <a:t>Stål</a:t>
            </a:r>
            <a:r>
              <a:rPr lang="en-US" sz="1100" i="1" dirty="0" smtClean="0"/>
              <a:t> P, </a:t>
            </a:r>
            <a:r>
              <a:rPr lang="en-US" sz="1100" i="1" dirty="0" err="1" smtClean="0"/>
              <a:t>Askling</a:t>
            </a:r>
            <a:r>
              <a:rPr lang="en-US" sz="1100" i="1" dirty="0" smtClean="0"/>
              <a:t> J, et al. Decreased survival of subjects with elevated liver function tests during a 28-year follow-up. </a:t>
            </a:r>
            <a:r>
              <a:rPr lang="en-US" sz="1100" i="1" dirty="0" err="1" smtClean="0"/>
              <a:t>Hepatology</a:t>
            </a:r>
            <a:r>
              <a:rPr lang="en-US" sz="1100" i="1" dirty="0" smtClean="0"/>
              <a:t> 2010; 51:595.</a:t>
            </a:r>
            <a:endParaRPr lang="en-US" sz="1100" i="1" dirty="0"/>
          </a:p>
        </p:txBody>
      </p:sp>
      <p:pic>
        <p:nvPicPr>
          <p:cNvPr id="20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 rotWithShape="1">
          <a:blip r:embed="rId2" cstate="print"/>
          <a:srcRect t="848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64260" cy="28311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89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2400" dirty="0" smtClean="0"/>
              <a:t>41 წლის ქალი მეტაბოლური სინდრომით და ღვიძლის გაცხიმოვნებით (სტეატოზით)</a:t>
            </a:r>
          </a:p>
          <a:p>
            <a:endParaRPr lang="ka-GE" sz="2400" dirty="0" smtClean="0"/>
          </a:p>
          <a:p>
            <a:pPr>
              <a:buNone/>
            </a:pPr>
            <a:r>
              <a:rPr lang="ka-GE" sz="2400" dirty="0" smtClean="0"/>
              <a:t>ანამნეზი:</a:t>
            </a:r>
          </a:p>
          <a:p>
            <a:r>
              <a:rPr lang="ka-GE" sz="2000" dirty="0" smtClean="0"/>
              <a:t>ქირურგია - ტონზილექტომია, აპენდექტომია,  ქოლეცისტექტომია (ქოლელითიაზი), საკეისრო კვეთა</a:t>
            </a:r>
          </a:p>
          <a:p>
            <a:r>
              <a:rPr lang="ka-GE" sz="2000" dirty="0" smtClean="0"/>
              <a:t>ალერგიული დერმატიტი</a:t>
            </a:r>
          </a:p>
          <a:p>
            <a:r>
              <a:rPr lang="ka-GE" sz="2000" dirty="0" smtClean="0"/>
              <a:t>ჰიპოთირეოიდიზმი (კონტროლირებადი თიროქსინზე)</a:t>
            </a:r>
          </a:p>
          <a:p>
            <a:endParaRPr lang="ka-GE" sz="2400" dirty="0" smtClean="0"/>
          </a:p>
          <a:p>
            <a:pPr>
              <a:buNone/>
            </a:pPr>
            <a:r>
              <a:rPr lang="ka-GE" sz="2400" dirty="0" smtClean="0"/>
              <a:t>ოჯახური ანამნეზი: </a:t>
            </a:r>
            <a:r>
              <a:rPr lang="ka-GE" sz="2000" dirty="0" smtClean="0"/>
              <a:t>მშობლები - სიმსუქნე და დიაბეტი; ბიძა - გარდაცვლილი ალკოჰოლური ციროზით</a:t>
            </a:r>
          </a:p>
          <a:p>
            <a:pPr>
              <a:buNone/>
            </a:pPr>
            <a:endParaRPr lang="ka-GE" sz="2000" dirty="0" smtClean="0"/>
          </a:p>
          <a:p>
            <a:pPr>
              <a:buNone/>
            </a:pPr>
            <a:r>
              <a:rPr lang="ka-GE" sz="2400" dirty="0" smtClean="0"/>
              <a:t>სოციალური ანამნეზი: </a:t>
            </a:r>
            <a:r>
              <a:rPr lang="ka-GE" sz="2000" dirty="0" smtClean="0"/>
              <a:t>არაჯანსაღი ცხოვრების წესი</a:t>
            </a:r>
            <a:endParaRPr lang="ka-GE" sz="2800" dirty="0" smtClean="0"/>
          </a:p>
          <a:p>
            <a:endParaRPr lang="en-US" sz="2400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  <a:cs typeface="Times New Roman" pitchFamily="18" charset="0"/>
              </a:rPr>
              <a:t>დიაგნოსტიკა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AcadNusx" pitchFamily="2" charset="0"/>
              <a:cs typeface="Times New Roman" pitchFamily="18" charset="0"/>
            </a:endParaRPr>
          </a:p>
          <a:p>
            <a:pPr>
              <a:buNone/>
            </a:pPr>
            <a:endParaRPr lang="en-US" sz="1400" b="1" dirty="0" smtClean="0">
              <a:latin typeface="AcadNusx" pitchFamily="2" charset="0"/>
              <a:cs typeface="Times New Roman" pitchFamily="18" charset="0"/>
            </a:endParaRPr>
          </a:p>
          <a:p>
            <a:pPr marL="514350" indent="-514350">
              <a:buBlip>
                <a:blip r:embed="rId2"/>
              </a:buBlip>
            </a:pP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  <a:p>
            <a:pPr marL="514350" indent="-514350">
              <a:buBlip>
                <a:blip r:embed="rId2"/>
              </a:buBlip>
            </a:pP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  <a:p>
            <a:pPr marL="514350" indent="-514350">
              <a:buBlip>
                <a:blip r:embed="rId2"/>
              </a:buBlip>
            </a:pP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  <a:p>
            <a:pPr marL="514350" indent="-514350">
              <a:buBlip>
                <a:blip r:embed="rId2"/>
              </a:buBlip>
            </a:pP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  <a:p>
            <a:pPr marL="514350" indent="-514350">
              <a:buBlip>
                <a:blip r:embed="rId2"/>
              </a:buBlip>
            </a:pP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  <a:p>
            <a:pPr marL="514350" indent="-514350">
              <a:buBlip>
                <a:blip r:embed="rId2"/>
              </a:buBlip>
            </a:pP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771" y="0"/>
            <a:ext cx="3528229" cy="1143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42922"/>
            <a:ext cx="7010400" cy="581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  <a:cs typeface="Times New Roman" pitchFamily="18" charset="0"/>
              </a:rPr>
              <a:t>დიაგნოსტიკა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AcadNusx" pitchFamily="2" charset="0"/>
              <a:cs typeface="Times New Roman" pitchFamily="18" charset="0"/>
            </a:endParaRPr>
          </a:p>
          <a:p>
            <a:pPr>
              <a:buNone/>
            </a:pPr>
            <a:endParaRPr lang="en-US" sz="1400" b="1" dirty="0" smtClean="0">
              <a:latin typeface="AcadNusx" pitchFamily="2" charset="0"/>
              <a:cs typeface="Times New Roman" pitchFamily="18" charset="0"/>
            </a:endParaRPr>
          </a:p>
          <a:p>
            <a:pPr marL="514350" indent="-514350">
              <a:buBlip>
                <a:blip r:embed="rId2"/>
              </a:buBlip>
            </a:pP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  <a:p>
            <a:pPr marL="514350" indent="-514350">
              <a:buBlip>
                <a:blip r:embed="rId2"/>
              </a:buBlip>
            </a:pP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  <a:p>
            <a:pPr marL="514350" indent="-514350">
              <a:buBlip>
                <a:blip r:embed="rId2"/>
              </a:buBlip>
            </a:pP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  <a:p>
            <a:pPr marL="514350" indent="-514350">
              <a:buBlip>
                <a:blip r:embed="rId2"/>
              </a:buBlip>
            </a:pP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  <a:p>
            <a:pPr marL="514350" indent="-514350">
              <a:buBlip>
                <a:blip r:embed="rId2"/>
              </a:buBlip>
            </a:pP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  <a:p>
            <a:pPr marL="514350" indent="-514350">
              <a:buBlip>
                <a:blip r:embed="rId2"/>
              </a:buBlip>
            </a:pP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248400"/>
            <a:ext cx="8610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i="1" dirty="0" err="1" smtClean="0"/>
              <a:t>Chalasani</a:t>
            </a:r>
            <a:r>
              <a:rPr lang="en-US" sz="1100" i="1" dirty="0" smtClean="0"/>
              <a:t> N, </a:t>
            </a:r>
            <a:r>
              <a:rPr lang="en-US" sz="1100" i="1" dirty="0" err="1" smtClean="0"/>
              <a:t>Younossi</a:t>
            </a:r>
            <a:r>
              <a:rPr lang="en-US" sz="1100" i="1" dirty="0" smtClean="0"/>
              <a:t> Z, </a:t>
            </a:r>
            <a:r>
              <a:rPr lang="en-US" sz="1100" i="1" dirty="0" err="1" smtClean="0"/>
              <a:t>Lavine</a:t>
            </a:r>
            <a:r>
              <a:rPr lang="en-US" sz="1100" i="1" dirty="0" smtClean="0"/>
              <a:t> JE, et al. The diagnosis and management of non-alcoholic fatty liver disease: practice guideline by the American Gastroenterological Association, American Association for the Study of Liver Diseases, and American College of Gastroenterology. Gastroenterology 2012; 142:1592</a:t>
            </a:r>
            <a:endParaRPr lang="en-US" sz="11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1" y="2209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cadNusx" pitchFamily="2" charset="0"/>
                <a:cs typeface="Times New Roman" pitchFamily="18" charset="0"/>
              </a:rPr>
              <a:t> </a:t>
            </a:r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სურათის მომცემი კვლევით ან ღვიძლის 	ბიოფსიით სტეატოზის დადასტურება</a:t>
            </a: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076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cadNusx" pitchFamily="2" charset="0"/>
                <a:cs typeface="Times New Roman" pitchFamily="18" charset="0"/>
              </a:rPr>
              <a:t> </a:t>
            </a:r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ანამნეზში დიდი რაოდენობის ალკოჰოლის 	მოხმარების გამორიცხვა</a:t>
            </a: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cadNusx" pitchFamily="2" charset="0"/>
                <a:cs typeface="Times New Roman" pitchFamily="18" charset="0"/>
              </a:rPr>
              <a:t> </a:t>
            </a:r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სტეატოზის გამომწვევი სხვა მიზეზების 	გამორიცხვა</a:t>
            </a: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</p:txBody>
      </p:sp>
      <p:pic>
        <p:nvPicPr>
          <p:cNvPr id="10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771" y="0"/>
            <a:ext cx="3528229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1143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ka-G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ულტრაბგერა </a:t>
            </a:r>
          </a:p>
          <a:p>
            <a:pPr>
              <a:buNone/>
            </a:pPr>
            <a:r>
              <a:rPr lang="ka-G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  სპეციფიურობა / სენსიტიურობა - 85% / 94%;  სიზუსტე მცირდება მნიშვნელოვანი (მორბიდული) სიმსუქნის დროს.</a:t>
            </a:r>
            <a:endParaRPr lang="en-US" sz="2400" b="1" dirty="0" smtClean="0">
              <a:latin typeface="AcadNusx" pitchFamily="2" charset="0"/>
            </a:endParaRPr>
          </a:p>
        </p:txBody>
      </p:sp>
      <p:pic>
        <p:nvPicPr>
          <p:cNvPr id="6" name="Picture 4" descr="http://cdn.fatty-liver.com/wp-content/uploads/2009/02/liver_us_normal.jpg"/>
          <p:cNvPicPr>
            <a:picLocks noChangeAspect="1" noChangeArrowheads="1"/>
          </p:cNvPicPr>
          <p:nvPr/>
        </p:nvPicPr>
        <p:blipFill>
          <a:blip r:embed="rId2" cstate="print"/>
          <a:srcRect t="8633" b="7914"/>
          <a:stretch>
            <a:fillRect/>
          </a:stretch>
        </p:blipFill>
        <p:spPr bwMode="auto">
          <a:xfrm>
            <a:off x="585076" y="2133600"/>
            <a:ext cx="4139324" cy="2590800"/>
          </a:xfrm>
          <a:prstGeom prst="rect">
            <a:avLst/>
          </a:prstGeom>
          <a:noFill/>
        </p:spPr>
      </p:pic>
      <p:pic>
        <p:nvPicPr>
          <p:cNvPr id="23554" name="Picture 2" descr="http://img.medscape.com/fullsize/migrated/449/315/mgm449315.mofr.fi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4732" y="2133600"/>
            <a:ext cx="2793999" cy="2514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5995481"/>
            <a:ext cx="9144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i="1" dirty="0" err="1" smtClean="0"/>
              <a:t>Lonardo</a:t>
            </a:r>
            <a:r>
              <a:rPr lang="en-US" sz="1100" i="1" dirty="0" smtClean="0"/>
              <a:t> A, Bellini M, </a:t>
            </a:r>
            <a:r>
              <a:rPr lang="en-US" sz="1100" i="1" dirty="0" err="1" smtClean="0"/>
              <a:t>Tondelli</a:t>
            </a:r>
            <a:r>
              <a:rPr lang="en-US" sz="1100" i="1" dirty="0" smtClean="0"/>
              <a:t> E, et al. Nonalcoholic steatohepatitis and the "bright liver syndrome": should a recently expanded clinical entity be further expanded? Am J </a:t>
            </a:r>
            <a:r>
              <a:rPr lang="en-US" sz="1100" i="1" dirty="0" err="1" smtClean="0"/>
              <a:t>Gastroenterol</a:t>
            </a:r>
            <a:r>
              <a:rPr lang="en-US" sz="1100" i="1" dirty="0" smtClean="0"/>
              <a:t> 1995; 90:2072. 2. </a:t>
            </a:r>
            <a:r>
              <a:rPr lang="en-US" sz="1100" i="1" dirty="0" err="1" smtClean="0"/>
              <a:t>Hernaez</a:t>
            </a:r>
            <a:r>
              <a:rPr lang="en-US" sz="1100" i="1" dirty="0" smtClean="0"/>
              <a:t> R, </a:t>
            </a:r>
            <a:r>
              <a:rPr lang="en-US" sz="1100" i="1" dirty="0" err="1" smtClean="0"/>
              <a:t>Lazo</a:t>
            </a:r>
            <a:r>
              <a:rPr lang="en-US" sz="1100" i="1" dirty="0" smtClean="0"/>
              <a:t> M, </a:t>
            </a:r>
            <a:r>
              <a:rPr lang="en-US" sz="1100" i="1" dirty="0" err="1" smtClean="0"/>
              <a:t>Bonekamp</a:t>
            </a:r>
            <a:r>
              <a:rPr lang="en-US" sz="1100" i="1" dirty="0" smtClean="0"/>
              <a:t> S, et al. Diagnostic accuracy and reliability of </a:t>
            </a:r>
            <a:r>
              <a:rPr lang="en-US" sz="1100" i="1" dirty="0" err="1" smtClean="0"/>
              <a:t>ultrasonography</a:t>
            </a:r>
            <a:r>
              <a:rPr lang="en-US" sz="1100" i="1" dirty="0" smtClean="0"/>
              <a:t> for the detection of fatty liver: a meta-analysis. </a:t>
            </a:r>
            <a:r>
              <a:rPr lang="en-US" sz="1100" i="1" dirty="0" err="1" smtClean="0"/>
              <a:t>Hepatology</a:t>
            </a:r>
            <a:r>
              <a:rPr lang="en-US" sz="1100" i="1" dirty="0" smtClean="0"/>
              <a:t> 2011; 54:1082. 3. </a:t>
            </a:r>
            <a:r>
              <a:rPr lang="en-US" sz="1100" i="1" dirty="0" err="1" smtClean="0"/>
              <a:t>Mottin</a:t>
            </a:r>
            <a:r>
              <a:rPr lang="en-US" sz="1100" i="1" dirty="0" smtClean="0"/>
              <a:t> CC, </a:t>
            </a:r>
            <a:r>
              <a:rPr lang="en-US" sz="1100" i="1" dirty="0" err="1" smtClean="0"/>
              <a:t>Moretto</a:t>
            </a:r>
            <a:r>
              <a:rPr lang="en-US" sz="1100" i="1" dirty="0" smtClean="0"/>
              <a:t> M, </a:t>
            </a:r>
            <a:r>
              <a:rPr lang="en-US" sz="1100" i="1" dirty="0" err="1" smtClean="0"/>
              <a:t>Padoin</a:t>
            </a:r>
            <a:r>
              <a:rPr lang="en-US" sz="1100" i="1" dirty="0" smtClean="0"/>
              <a:t> AV, et al. The role of ultrasound in the diagnosis of hepatic </a:t>
            </a:r>
            <a:r>
              <a:rPr lang="en-US" sz="1100" i="1" dirty="0" err="1" smtClean="0"/>
              <a:t>steatosis</a:t>
            </a:r>
            <a:r>
              <a:rPr lang="en-US" sz="1100" i="1" dirty="0" smtClean="0"/>
              <a:t> in morbidly obese patients. </a:t>
            </a:r>
            <a:r>
              <a:rPr lang="en-US" sz="1100" i="1" dirty="0" err="1" smtClean="0"/>
              <a:t>Obes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Surg</a:t>
            </a:r>
            <a:r>
              <a:rPr lang="en-US" sz="1100" i="1" dirty="0" smtClean="0"/>
              <a:t> 2004; 14:635. 4. de </a:t>
            </a:r>
            <a:r>
              <a:rPr lang="en-US" sz="1100" i="1" dirty="0" err="1" smtClean="0"/>
              <a:t>Moura</a:t>
            </a:r>
            <a:r>
              <a:rPr lang="en-US" sz="1100" i="1" dirty="0" smtClean="0"/>
              <a:t> Almeida A, </a:t>
            </a:r>
            <a:r>
              <a:rPr lang="en-US" sz="1100" i="1" dirty="0" err="1" smtClean="0"/>
              <a:t>Cotrim</a:t>
            </a:r>
            <a:r>
              <a:rPr lang="en-US" sz="1100" i="1" dirty="0" smtClean="0"/>
              <a:t> HP, </a:t>
            </a:r>
            <a:r>
              <a:rPr lang="en-US" sz="1100" i="1" dirty="0" err="1" smtClean="0"/>
              <a:t>Barbosa</a:t>
            </a:r>
            <a:r>
              <a:rPr lang="en-US" sz="1100" i="1" dirty="0" smtClean="0"/>
              <a:t> DB, et al. Fatty liver disease in severe obese patients: diagnostic value of abdominal ultrasound. World J </a:t>
            </a:r>
            <a:r>
              <a:rPr lang="en-US" sz="1100" i="1" dirty="0" err="1" smtClean="0"/>
              <a:t>Gastroenterol</a:t>
            </a:r>
            <a:r>
              <a:rPr lang="en-US" sz="1100" i="1" dirty="0" smtClean="0"/>
              <a:t> 2008; 14:1415.</a:t>
            </a:r>
            <a:endParaRPr lang="en-US" sz="11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029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i="1" dirty="0" smtClean="0">
                <a:latin typeface="AcadNusx" pitchFamily="2" charset="0"/>
              </a:rPr>
              <a:t>ღვიძლის ბიოფსია ოქროს სტანდარტია და ერთადერთი ზუსტი საშუალებაა მოხდეს განსხვავენა </a:t>
            </a:r>
            <a:r>
              <a:rPr lang="en-US" sz="2000" b="1" i="1" dirty="0" smtClean="0">
                <a:latin typeface="Sylfaen" pitchFamily="18" charset="0"/>
              </a:rPr>
              <a:t>NAFL</a:t>
            </a:r>
            <a:r>
              <a:rPr lang="ka-GE" sz="2000" b="1" i="1" dirty="0" smtClean="0">
                <a:latin typeface="AcadNusx" pitchFamily="2" charset="0"/>
              </a:rPr>
              <a:t>-სა და </a:t>
            </a:r>
            <a:r>
              <a:rPr lang="en-US" sz="2000" b="1" i="1" dirty="0" smtClean="0">
                <a:latin typeface="Sylfaen" pitchFamily="18" charset="0"/>
              </a:rPr>
              <a:t>NASH</a:t>
            </a:r>
            <a:r>
              <a:rPr lang="ka-GE" sz="2000" b="1" i="1" dirty="0" smtClean="0">
                <a:latin typeface="AcadNusx" pitchFamily="2" charset="0"/>
              </a:rPr>
              <a:t>-ს შორის.</a:t>
            </a:r>
            <a:endParaRPr lang="en-US" sz="2000" b="1" i="1" dirty="0" smtClean="0">
              <a:latin typeface="AcadNusx" pitchFamily="2" charset="0"/>
            </a:endParaRPr>
          </a:p>
        </p:txBody>
      </p:sp>
      <p:pic>
        <p:nvPicPr>
          <p:cNvPr id="11" name="Picture 5" descr="C:\Users\user83\Desktop\logo-w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486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ka-GE" b="1" dirty="0" smtClean="0">
                <a:latin typeface="AcadNusx" pitchFamily="2" charset="0"/>
              </a:rPr>
              <a:t>ღვიძლის სტეატოზის სხვა მიზეზები:</a:t>
            </a:r>
          </a:p>
          <a:p>
            <a:pPr>
              <a:buNone/>
            </a:pPr>
            <a:endParaRPr lang="ka-GE" b="1" dirty="0" smtClean="0">
              <a:latin typeface="AcadNusx" pitchFamily="2" charset="0"/>
            </a:endParaRPr>
          </a:p>
          <a:p>
            <a:r>
              <a:rPr lang="ka-GE" dirty="0" smtClean="0">
                <a:latin typeface="AcadNusx" pitchFamily="2" charset="0"/>
              </a:rPr>
              <a:t>ალკოჰოლური დაზიანება (კაცები: &gt;210გრ/კვ; ქალები: &gt;140გრ/კვ)</a:t>
            </a:r>
          </a:p>
          <a:p>
            <a:r>
              <a:rPr lang="ka-GE" dirty="0" smtClean="0">
                <a:latin typeface="AcadNusx" pitchFamily="2" charset="0"/>
              </a:rPr>
              <a:t>ჰეპატიტი </a:t>
            </a:r>
            <a:r>
              <a:rPr lang="en-US" dirty="0" smtClean="0">
                <a:latin typeface="Sylfaen" pitchFamily="18" charset="0"/>
              </a:rPr>
              <a:t>C</a:t>
            </a:r>
            <a:r>
              <a:rPr lang="ka-GE" dirty="0" smtClean="0">
                <a:latin typeface="AcadNusx" pitchFamily="2" charset="0"/>
              </a:rPr>
              <a:t> (განსაკუთრებით მე-3 გენოტიპი)</a:t>
            </a:r>
          </a:p>
          <a:p>
            <a:r>
              <a:rPr lang="ka-GE" dirty="0" smtClean="0">
                <a:latin typeface="AcadNusx" pitchFamily="2" charset="0"/>
              </a:rPr>
              <a:t>ვილსონის დაავადება</a:t>
            </a:r>
          </a:p>
          <a:p>
            <a:r>
              <a:rPr lang="ka-GE" dirty="0" smtClean="0">
                <a:latin typeface="AcadNusx" pitchFamily="2" charset="0"/>
              </a:rPr>
              <a:t>ლიპოდისტროფია</a:t>
            </a:r>
          </a:p>
          <a:p>
            <a:r>
              <a:rPr lang="ka-GE" dirty="0" smtClean="0">
                <a:latin typeface="AcadNusx" pitchFamily="2" charset="0"/>
              </a:rPr>
              <a:t>შიმშილი</a:t>
            </a:r>
          </a:p>
          <a:p>
            <a:r>
              <a:rPr lang="ka-GE" dirty="0" smtClean="0">
                <a:latin typeface="AcadNusx" pitchFamily="2" charset="0"/>
              </a:rPr>
              <a:t>პარენტერული კვება</a:t>
            </a:r>
          </a:p>
          <a:p>
            <a:r>
              <a:rPr lang="ka-GE" dirty="0" smtClean="0">
                <a:latin typeface="AcadNusx" pitchFamily="2" charset="0"/>
              </a:rPr>
              <a:t>აბეტალიპოპროტეინემია</a:t>
            </a:r>
          </a:p>
          <a:p>
            <a:r>
              <a:rPr lang="ka-GE" dirty="0" smtClean="0">
                <a:latin typeface="AcadNusx" pitchFamily="2" charset="0"/>
              </a:rPr>
              <a:t>მედიკამენტები (ამიოდარონი, მეტოტრექსატი, ტამოქსიფენი, გლუკოკორტიკოიდები, ვალპროატი, 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smtClean="0">
                <a:latin typeface="Sylfaen" pitchFamily="18" charset="0"/>
              </a:rPr>
              <a:t>anti-HIV,</a:t>
            </a:r>
            <a:r>
              <a:rPr lang="ka-GE" dirty="0" smtClean="0">
                <a:latin typeface="AcadNusx" pitchFamily="2" charset="0"/>
              </a:rPr>
              <a:t> მედიკამენტები)</a:t>
            </a:r>
          </a:p>
          <a:p>
            <a:r>
              <a:rPr lang="ka-GE" dirty="0" smtClean="0">
                <a:latin typeface="AcadNusx" pitchFamily="2" charset="0"/>
              </a:rPr>
              <a:t>რეიეს სინდრომი</a:t>
            </a:r>
          </a:p>
          <a:p>
            <a:r>
              <a:rPr lang="ka-GE" dirty="0" smtClean="0">
                <a:latin typeface="AcadNusx" pitchFamily="2" charset="0"/>
              </a:rPr>
              <a:t>ორსულთა ღვიძლის გაცხიმოვნება</a:t>
            </a:r>
          </a:p>
          <a:p>
            <a:r>
              <a:rPr lang="en-US" dirty="0" smtClean="0">
                <a:latin typeface="Sylfaen" pitchFamily="18" charset="0"/>
                <a:cs typeface="Times New Roman" pitchFamily="18" charset="0"/>
              </a:rPr>
              <a:t>HELLP (hemolytic anemia, elevated liver enzymes, low platelet count) </a:t>
            </a:r>
            <a:r>
              <a:rPr lang="ka-GE" dirty="0" smtClean="0">
                <a:latin typeface="AcadNusx" pitchFamily="2" charset="0"/>
              </a:rPr>
              <a:t>სინდრომი</a:t>
            </a:r>
          </a:p>
          <a:p>
            <a:r>
              <a:rPr lang="ka-GE" dirty="0" smtClean="0">
                <a:latin typeface="AcadNusx" pitchFamily="2" charset="0"/>
              </a:rPr>
              <a:t>ახალშობილთა მეტაბოლური დარღვევები (</a:t>
            </a:r>
            <a:r>
              <a:rPr lang="en-US" dirty="0" smtClean="0">
                <a:latin typeface="Sylfaen" pitchFamily="18" charset="0"/>
              </a:rPr>
              <a:t>LCAT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ka-GE" dirty="0" smtClean="0">
                <a:latin typeface="AcadNusx" pitchFamily="2" charset="0"/>
              </a:rPr>
              <a:t>დეფიციტი, ქოლესტეროლ-ესტერის დაგროვებითი დაავადება/ვოლმანის დაავადება)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48400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i="1" dirty="0" err="1" smtClean="0"/>
              <a:t>Chalasani</a:t>
            </a:r>
            <a:r>
              <a:rPr lang="en-US" sz="1100" i="1" dirty="0" smtClean="0"/>
              <a:t> N, </a:t>
            </a:r>
            <a:r>
              <a:rPr lang="en-US" sz="1100" i="1" dirty="0" err="1" smtClean="0"/>
              <a:t>Younossi</a:t>
            </a:r>
            <a:r>
              <a:rPr lang="en-US" sz="1100" i="1" dirty="0" smtClean="0"/>
              <a:t> Z, </a:t>
            </a:r>
            <a:r>
              <a:rPr lang="en-US" sz="1100" i="1" dirty="0" err="1" smtClean="0"/>
              <a:t>Lavine</a:t>
            </a:r>
            <a:r>
              <a:rPr lang="en-US" sz="1100" i="1" dirty="0" smtClean="0"/>
              <a:t> JE, et al. The diagnosis and management of non-alcoholic fatty liver disease: practice guideline by the American Gastroenterological Association, American Association for the Study of Liver Diseases, and American College of Gastroenterology. Gastroenterology 2012; 142:1592</a:t>
            </a:r>
            <a:endParaRPr lang="en-US" sz="1100" i="1" dirty="0"/>
          </a:p>
        </p:txBody>
      </p:sp>
      <p:pic>
        <p:nvPicPr>
          <p:cNvPr id="7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610600" cy="2925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2400" b="1" u="sng" dirty="0" smtClean="0">
                <a:latin typeface="AcadNusx" pitchFamily="2" charset="0"/>
                <a:cs typeface="Times New Roman" pitchFamily="18" charset="0"/>
              </a:rPr>
              <a:t>რეკომენდებული ლაბ. გამოკვლევები:</a:t>
            </a:r>
            <a:endParaRPr lang="en-US" sz="1400" b="1" u="sng" dirty="0" smtClean="0">
              <a:latin typeface="AcadNusx" pitchFamily="2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Anti-HCV  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HAV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Anti-HBs, Anti-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HBc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Plasma iron,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ferritin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and total iron binding capacity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Serum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gammaglobulin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level, ANA, SMA, LKMA-1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343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>
                <a:latin typeface="Sylfaen" pitchFamily="18" charset="0"/>
                <a:cs typeface="Times New Roman" pitchFamily="18" charset="0"/>
              </a:rPr>
              <a:t>ანამნეზის და სხვა სიმტომების გათვალისწინებით:</a:t>
            </a:r>
          </a:p>
          <a:p>
            <a:r>
              <a:rPr lang="ka-GE" sz="2400" dirty="0" smtClean="0">
                <a:latin typeface="Sylfaen" pitchFamily="18" charset="0"/>
                <a:cs typeface="Times New Roman" pitchFamily="18" charset="0"/>
              </a:rPr>
              <a:t>ვილსონის დაავადება, ფარისებრი ჯირკვლის დაავადებები, ცელიაკია, ალფა-1 ანტიტრიფსინის დეფიციტი,  ბად-კიარის სინდრომი, </a:t>
            </a:r>
            <a:r>
              <a:rPr lang="en-US" sz="2400" dirty="0" smtClean="0">
                <a:latin typeface="Sylfaen" pitchFamily="18" charset="0"/>
              </a:rPr>
              <a:t>HELLP syndrome.</a:t>
            </a:r>
            <a:endParaRPr lang="ru-RU" sz="2400" dirty="0" smtClean="0">
              <a:latin typeface="Sylfaen" pitchFamily="18" charset="0"/>
              <a:cs typeface="Times New Roman" pitchFamily="18" charset="0"/>
            </a:endParaRPr>
          </a:p>
          <a:p>
            <a:endParaRPr lang="en-US" sz="2400" dirty="0">
              <a:latin typeface="Sylfaen" pitchFamily="18" charset="0"/>
            </a:endParaRPr>
          </a:p>
        </p:txBody>
      </p:sp>
      <p:pic>
        <p:nvPicPr>
          <p:cNvPr id="7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91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a-GE" sz="2800" b="1" dirty="0" smtClean="0">
                <a:latin typeface="AcadNusx" pitchFamily="2" charset="0"/>
              </a:rPr>
              <a:t>რა შემთხვევაშია საკმარისი რადიოლოგიური მონაცემებით მსჯელობა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NAFLD</a:t>
            </a:r>
            <a:r>
              <a:rPr lang="ka-GE" sz="2800" b="1" dirty="0" smtClean="0">
                <a:latin typeface="AcadNusx" pitchFamily="2" charset="0"/>
              </a:rPr>
              <a:t>-ის დიაგნოზზე?</a:t>
            </a:r>
            <a:endParaRPr lang="en-US" sz="2800" dirty="0" smtClean="0">
              <a:latin typeface="AcadNusx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5698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i="1" u="sng" dirty="0" smtClean="0">
                <a:latin typeface="AcadNusx" pitchFamily="2" charset="0"/>
              </a:rPr>
              <a:t>ზუსტი დიაგნოზის ან დაზიანების </a:t>
            </a:r>
            <a:r>
              <a:rPr lang="en-US" sz="2400" b="1" i="1" u="sng" dirty="0" err="1" smtClean="0">
                <a:latin typeface="AcadNusx" pitchFamily="2" charset="0"/>
              </a:rPr>
              <a:t>xarisxis</a:t>
            </a:r>
            <a:r>
              <a:rPr lang="en-US" sz="2400" b="1" i="1" u="sng" dirty="0" smtClean="0">
                <a:latin typeface="AcadNusx" pitchFamily="2" charset="0"/>
              </a:rPr>
              <a:t> </a:t>
            </a:r>
            <a:r>
              <a:rPr lang="ka-GE" sz="2400" b="1" i="1" u="sng" dirty="0" smtClean="0">
                <a:latin typeface="AcadNusx" pitchFamily="2" charset="0"/>
              </a:rPr>
              <a:t>ზუსტი შეფასების</a:t>
            </a:r>
            <a:r>
              <a:rPr lang="en-US" sz="2400" b="1" i="1" u="sng" dirty="0" err="1" smtClean="0">
                <a:latin typeface="AcadNusx" pitchFamily="2" charset="0"/>
              </a:rPr>
              <a:t>Tvis</a:t>
            </a:r>
            <a:r>
              <a:rPr lang="en-US" sz="2400" b="1" i="1" u="sng" dirty="0" smtClean="0">
                <a:latin typeface="AcadNusx" pitchFamily="2" charset="0"/>
              </a:rPr>
              <a:t> </a:t>
            </a:r>
            <a:r>
              <a:rPr lang="ka-GE" sz="2400" b="1" i="1" u="sng" dirty="0" smtClean="0">
                <a:latin typeface="AcadNusx" pitchFamily="2" charset="0"/>
              </a:rPr>
              <a:t>აუცილებელია ღვიძლის ბიოფსია</a:t>
            </a:r>
            <a:endParaRPr lang="ru-RU" sz="2400" b="1" i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22170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latin typeface="AcadNusx" pitchFamily="2" charset="0"/>
                <a:cs typeface="Times New Roman" pitchFamily="18" charset="0"/>
              </a:rPr>
              <a:t> </a:t>
            </a:r>
            <a:r>
              <a:rPr lang="ka-GE" sz="2400" dirty="0" smtClean="0">
                <a:latin typeface="AcadNusx" pitchFamily="2" charset="0"/>
                <a:cs typeface="Times New Roman" pitchFamily="18" charset="0"/>
              </a:rPr>
              <a:t>მიღებული სურათი ზუსტად შეესაბამება სტეატოზის არსებობას</a:t>
            </a:r>
            <a:endParaRPr lang="en-US" sz="2400" dirty="0" smtClean="0">
              <a:latin typeface="AcadNusx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1197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latin typeface="AcadNusx" pitchFamily="2" charset="0"/>
                <a:cs typeface="Times New Roman" pitchFamily="18" charset="0"/>
              </a:rPr>
              <a:t> </a:t>
            </a:r>
            <a:r>
              <a:rPr lang="ka-GE" sz="2400" dirty="0" smtClean="0">
                <a:latin typeface="AcadNusx" pitchFamily="2" charset="0"/>
                <a:cs typeface="Times New Roman" pitchFamily="18" charset="0"/>
              </a:rPr>
              <a:t>სხვა მიზეზები გამორიცხულია</a:t>
            </a:r>
            <a:endParaRPr lang="en-US" sz="2400" dirty="0" smtClean="0">
              <a:latin typeface="AcadNusx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81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latin typeface="AcadNusx" pitchFamily="2" charset="0"/>
              </a:rPr>
              <a:t> </a:t>
            </a:r>
            <a:r>
              <a:rPr lang="ka-GE" sz="2400" dirty="0" smtClean="0">
                <a:latin typeface="AcadNusx" pitchFamily="2" charset="0"/>
              </a:rPr>
              <a:t>პაციენტს არ აქვს ციროზის სიმტომები</a:t>
            </a:r>
            <a:endParaRPr lang="en-US" sz="2400" dirty="0" smtClean="0">
              <a:latin typeface="AcadNusx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133671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latin typeface="AcadNusx" pitchFamily="2" charset="0"/>
              </a:rPr>
              <a:t> </a:t>
            </a:r>
            <a:r>
              <a:rPr lang="ka-GE" sz="2400" dirty="0" smtClean="0">
                <a:latin typeface="AcadNusx" pitchFamily="2" charset="0"/>
              </a:rPr>
              <a:t>არ აქვს მაღალი რისკი მძიმე ფიბროზის ან ციროზის განვითარების (ახალგაზრდა, </a:t>
            </a:r>
            <a:r>
              <a:rPr lang="en-US" sz="2400" dirty="0" smtClean="0">
                <a:latin typeface="AcadNusx" pitchFamily="2" charset="0"/>
              </a:rPr>
              <a:t> </a:t>
            </a:r>
            <a:r>
              <a:rPr lang="ka-GE" sz="2400" dirty="0" smtClean="0">
                <a:latin typeface="AcadNusx" pitchFamily="2" charset="0"/>
              </a:rPr>
              <a:t>არ აქვს დიაბეტი, </a:t>
            </a:r>
            <a:r>
              <a:rPr lang="en-US" sz="2400" dirty="0" smtClean="0">
                <a:latin typeface="AcadNusx" pitchFamily="2" charset="0"/>
              </a:rPr>
              <a:t> </a:t>
            </a:r>
            <a:r>
              <a:rPr lang="ka-GE" sz="2400" dirty="0" smtClean="0">
                <a:latin typeface="AcadNusx" pitchFamily="2" charset="0"/>
              </a:rPr>
              <a:t>ფერიტინი ნორმაშია)</a:t>
            </a:r>
            <a:endParaRPr lang="en-US" sz="100" dirty="0" smtClean="0">
              <a:latin typeface="AcadNusx" pitchFamily="2" charset="0"/>
            </a:endParaRPr>
          </a:p>
        </p:txBody>
      </p:sp>
      <p:pic>
        <p:nvPicPr>
          <p:cNvPr id="11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2400" b="1" dirty="0" smtClean="0">
                <a:latin typeface="AcadNusx" pitchFamily="2" charset="0"/>
              </a:rPr>
              <a:t>ვისთვის არის რეკომენდირებული ღვიძლის ბიოფსია?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1910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a-GE" sz="2000" b="1" dirty="0" smtClean="0">
                <a:solidFill>
                  <a:prstClr val="black"/>
                </a:solidFill>
                <a:latin typeface="AcadNusx" pitchFamily="2" charset="0"/>
              </a:rPr>
              <a:t>ფერიტინი 1.5-ჯერ მეტია ზედა ზღვრიდან (ეჭვი</a:t>
            </a:r>
            <a:r>
              <a:rPr lang="en-US" sz="2000" b="1" dirty="0" smtClean="0">
                <a:solidFill>
                  <a:prstClr val="black"/>
                </a:solidFill>
                <a:latin typeface="AcadNusx" pitchFamily="2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Sylfaen" pitchFamily="18" charset="0"/>
              </a:rPr>
              <a:t>NASH-</a:t>
            </a:r>
            <a:r>
              <a:rPr lang="ka-GE" sz="2000" b="1" dirty="0" smtClean="0">
                <a:solidFill>
                  <a:prstClr val="black"/>
                </a:solidFill>
                <a:latin typeface="Sylfaen" pitchFamily="18" charset="0"/>
              </a:rPr>
              <a:t>ზე </a:t>
            </a:r>
            <a:r>
              <a:rPr lang="ka-GE" sz="2000" b="1" dirty="0" smtClean="0">
                <a:solidFill>
                  <a:prstClr val="black"/>
                </a:solidFill>
                <a:latin typeface="AcadNusx" pitchFamily="2" charset="0"/>
              </a:rPr>
              <a:t>და მაღალი ხარისხის ფიბროზზე)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  <a:latin typeface="AcadNusx" pitchFamily="2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a-GE" sz="2000" b="1" dirty="0" smtClean="0">
                <a:solidFill>
                  <a:prstClr val="black"/>
                </a:solidFill>
                <a:latin typeface="AcadNusx" pitchFamily="2" charset="0"/>
              </a:rPr>
              <a:t>ასაკი &gt;45წელზე, თანადართული სიმსუქნე ან შაქრიანი დაიბეტი (მომატებული რისკი მნიშვნელოვანი ფიბროზის განვითარების)</a:t>
            </a:r>
            <a:endParaRPr lang="ru-RU" sz="2000" b="1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596390"/>
            <a:ext cx="8915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i="1" dirty="0" err="1" smtClean="0"/>
              <a:t>Neuschwander-Tetri</a:t>
            </a:r>
            <a:r>
              <a:rPr lang="en-US" sz="1100" i="1" dirty="0" smtClean="0"/>
              <a:t> BA, Caldwell SH. Nonalcoholic steatohepatitis: summary of an AASLD Single Topic Conference. </a:t>
            </a:r>
            <a:r>
              <a:rPr lang="en-US" sz="1100" i="1" dirty="0" err="1" smtClean="0"/>
              <a:t>Hepatology</a:t>
            </a:r>
            <a:r>
              <a:rPr lang="en-US" sz="1100" i="1" dirty="0" smtClean="0"/>
              <a:t> 2003; 37:1202.</a:t>
            </a:r>
            <a:endParaRPr lang="en-US" sz="1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057400"/>
            <a:ext cx="861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200" i="1" dirty="0" smtClean="0">
              <a:latin typeface="AcadNusx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cadNusx" pitchFamily="2" charset="0"/>
              </a:rPr>
              <a:t> </a:t>
            </a:r>
            <a:r>
              <a:rPr lang="ka-GE" sz="2000" b="1" dirty="0" smtClean="0">
                <a:latin typeface="AcadNusx" pitchFamily="2" charset="0"/>
              </a:rPr>
              <a:t>ეჭვი ღვიძლის ციროზზე:</a:t>
            </a:r>
            <a:endParaRPr lang="en-US" sz="2400" b="1" dirty="0" smtClean="0">
              <a:latin typeface="AcadNusx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sz="1400" i="1" dirty="0" smtClean="0">
              <a:latin typeface="AcadNusx" pitchFamily="2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i="1" dirty="0" smtClean="0">
                <a:latin typeface="AcadNusx" pitchFamily="2" charset="0"/>
              </a:rPr>
              <a:t> </a:t>
            </a:r>
            <a:r>
              <a:rPr lang="ka-GE" sz="2000" b="1" i="1" dirty="0" smtClean="0">
                <a:latin typeface="AcadNusx" pitchFamily="2" charset="0"/>
              </a:rPr>
              <a:t>ღვიძლის დაავადების პერიფერიული ნიშნები </a:t>
            </a:r>
          </a:p>
          <a:p>
            <a:pPr lvl="1">
              <a:buFont typeface="Arial" pitchFamily="34" charset="0"/>
              <a:buChar char="•"/>
            </a:pPr>
            <a:r>
              <a:rPr lang="ka-GE" sz="2000" b="1" i="1" dirty="0" smtClean="0">
                <a:latin typeface="AcadNusx" pitchFamily="2" charset="0"/>
              </a:rPr>
              <a:t> სპლენომეგალია</a:t>
            </a:r>
          </a:p>
          <a:p>
            <a:pPr lvl="1">
              <a:buFont typeface="Arial" pitchFamily="34" charset="0"/>
              <a:buChar char="•"/>
            </a:pPr>
            <a:r>
              <a:rPr lang="ka-GE" sz="2000" b="1" i="1" dirty="0" smtClean="0">
                <a:latin typeface="AcadNusx" pitchFamily="2" charset="0"/>
              </a:rPr>
              <a:t> ციტოპენია (თრომბოციტოპენია/ლეიკოპენია)</a:t>
            </a:r>
            <a:endParaRPr lang="en-US" sz="2000" b="1" i="1" dirty="0" smtClean="0">
              <a:latin typeface="AcadNusx" pitchFamily="2" charset="0"/>
            </a:endParaRPr>
          </a:p>
        </p:txBody>
      </p:sp>
      <p:pic>
        <p:nvPicPr>
          <p:cNvPr id="9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382000" cy="571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2800" b="1" dirty="0" smtClean="0">
                <a:latin typeface="AcadNusx" pitchFamily="2" charset="0"/>
              </a:rPr>
              <a:t>ჰისტოლოგიური კლასიფიკაცია:</a:t>
            </a:r>
            <a:endParaRPr lang="ru-RU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" y="6096000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i="1" dirty="0" err="1" smtClean="0"/>
              <a:t>Neuschwander-Tetri</a:t>
            </a:r>
            <a:r>
              <a:rPr lang="en-US" sz="1100" i="1" dirty="0" smtClean="0"/>
              <a:t> BA, Caldwell SH. Nonalcoholic steatohepatitis: summary of an AASLD Single Topic Conference. </a:t>
            </a:r>
            <a:r>
              <a:rPr lang="en-US" sz="1100" i="1" dirty="0" err="1" smtClean="0"/>
              <a:t>Hepatology</a:t>
            </a:r>
            <a:r>
              <a:rPr lang="en-US" sz="1100" i="1" dirty="0" smtClean="0"/>
              <a:t> 2003; 37:1202.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i="1" dirty="0" smtClean="0"/>
              <a:t>Brunt EM, </a:t>
            </a:r>
            <a:r>
              <a:rPr lang="en-US" sz="1100" i="1" dirty="0" err="1" smtClean="0"/>
              <a:t>Tiniakos</a:t>
            </a:r>
            <a:r>
              <a:rPr lang="en-US" sz="1100" i="1" dirty="0" smtClean="0"/>
              <a:t> DG. Alcoholic and nonalcoholic fatty liver disease. In: Surgical pathology of the GI tract, liver, </a:t>
            </a:r>
            <a:r>
              <a:rPr lang="en-US" sz="1100" i="1" dirty="0" err="1" smtClean="0"/>
              <a:t>biliary</a:t>
            </a:r>
            <a:r>
              <a:rPr lang="en-US" sz="1100" i="1" dirty="0" smtClean="0"/>
              <a:t> tract and pancreas, 2nd ed., </a:t>
            </a:r>
            <a:r>
              <a:rPr lang="en-US" sz="1100" i="1" dirty="0" err="1" smtClean="0"/>
              <a:t>Odze</a:t>
            </a:r>
            <a:r>
              <a:rPr lang="en-US" sz="1100" i="1" dirty="0" smtClean="0"/>
              <a:t> RD, </a:t>
            </a:r>
            <a:r>
              <a:rPr lang="en-US" sz="1100" i="1" dirty="0" err="1" smtClean="0"/>
              <a:t>Goldblum</a:t>
            </a:r>
            <a:r>
              <a:rPr lang="en-US" sz="1100" i="1" dirty="0" smtClean="0"/>
              <a:t> JR. (</a:t>
            </a:r>
            <a:r>
              <a:rPr lang="en-US" sz="1100" i="1" dirty="0" err="1" smtClean="0"/>
              <a:t>Eds</a:t>
            </a:r>
            <a:r>
              <a:rPr lang="en-US" sz="1100" i="1" dirty="0" smtClean="0"/>
              <a:t>), Elsevier, Philadelphia 2009. p.1007.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i="1" dirty="0" smtClean="0"/>
              <a:t>Brunt EM, </a:t>
            </a:r>
            <a:r>
              <a:rPr lang="en-US" sz="1100" i="1" dirty="0" err="1" smtClean="0"/>
              <a:t>Tiniakos</a:t>
            </a:r>
            <a:r>
              <a:rPr lang="en-US" sz="1100" i="1" dirty="0" smtClean="0"/>
              <a:t> DG. Histopathology of nonalcoholic fatty liver disease. World J </a:t>
            </a:r>
            <a:r>
              <a:rPr lang="en-US" sz="1100" i="1" dirty="0" err="1" smtClean="0"/>
              <a:t>Gastroenterol</a:t>
            </a:r>
            <a:r>
              <a:rPr lang="en-US" sz="1100" i="1" dirty="0" smtClean="0"/>
              <a:t> 2010; 16:5286</a:t>
            </a:r>
            <a:endParaRPr lang="en-US" sz="11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438400"/>
            <a:ext cx="6951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NAFLD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a-GE" sz="2400" b="1" smtClean="0">
                <a:latin typeface="AcadNusx" pitchFamily="2" charset="0"/>
                <a:cs typeface="Times New Roman" pitchFamily="18" charset="0"/>
              </a:rPr>
              <a:t>ღვიძლის უჯრედების &gt;5% სტეატოზი</a:t>
            </a: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3528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cadNusx" pitchFamily="2" charset="0"/>
                <a:cs typeface="Times New Roman" pitchFamily="18" charset="0"/>
              </a:rPr>
              <a:t> </a:t>
            </a:r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მსუბუქი </a:t>
            </a:r>
            <a:r>
              <a:rPr lang="en-US" sz="2400" b="1" dirty="0" smtClean="0">
                <a:latin typeface="AcadNusx" pitchFamily="2" charset="0"/>
                <a:cs typeface="Times New Roman" pitchFamily="18" charset="0"/>
              </a:rPr>
              <a:t>5 - 33%</a:t>
            </a:r>
          </a:p>
          <a:p>
            <a:pPr>
              <a:buBlip>
                <a:blip r:embed="rId2"/>
              </a:buBlip>
            </a:pP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cadNusx" pitchFamily="2" charset="0"/>
                <a:cs typeface="Times New Roman" pitchFamily="18" charset="0"/>
              </a:rPr>
              <a:t> </a:t>
            </a:r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საშუალო </a:t>
            </a:r>
            <a:r>
              <a:rPr lang="en-US" sz="2400" b="1" dirty="0" smtClean="0">
                <a:latin typeface="AcadNusx" pitchFamily="2" charset="0"/>
                <a:cs typeface="Times New Roman" pitchFamily="18" charset="0"/>
              </a:rPr>
              <a:t>34 - 66%</a:t>
            </a:r>
          </a:p>
          <a:p>
            <a:pPr>
              <a:buBlip>
                <a:blip r:embed="rId2"/>
              </a:buBlip>
            </a:pPr>
            <a:endParaRPr lang="en-US" sz="2400" b="1" dirty="0" smtClean="0">
              <a:latin typeface="AcadNusx" pitchFamily="2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cadNusx" pitchFamily="2" charset="0"/>
                <a:cs typeface="Times New Roman" pitchFamily="18" charset="0"/>
              </a:rPr>
              <a:t> </a:t>
            </a:r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მძიმე </a:t>
            </a:r>
            <a:r>
              <a:rPr lang="en-US" sz="2400" b="1" dirty="0" smtClean="0">
                <a:latin typeface="AcadNusx" pitchFamily="2" charset="0"/>
                <a:cs typeface="Times New Roman" pitchFamily="18" charset="0"/>
              </a:rPr>
              <a:t>&gt; 66%</a:t>
            </a:r>
          </a:p>
        </p:txBody>
      </p:sp>
      <p:pic>
        <p:nvPicPr>
          <p:cNvPr id="9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410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NASH-</a:t>
            </a:r>
            <a:r>
              <a:rPr lang="en-US" sz="3000" b="1" dirty="0" smtClean="0">
                <a:latin typeface="AcadNusx" pitchFamily="2" charset="0"/>
                <a:cs typeface="Times New Roman" pitchFamily="18" charset="0"/>
              </a:rPr>
              <a:t>is </a:t>
            </a:r>
            <a:r>
              <a:rPr lang="en-US" sz="3000" b="1" dirty="0" err="1" smtClean="0">
                <a:latin typeface="AcadNusx" pitchFamily="2" charset="0"/>
                <a:cs typeface="Times New Roman" pitchFamily="18" charset="0"/>
              </a:rPr>
              <a:t>histologiuri</a:t>
            </a:r>
            <a:r>
              <a:rPr lang="en-US" sz="3000" b="1" dirty="0" smtClean="0">
                <a:latin typeface="AcadNusx" pitchFamily="2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AcadNusx" pitchFamily="2" charset="0"/>
                <a:cs typeface="Times New Roman" pitchFamily="18" charset="0"/>
              </a:rPr>
              <a:t>cvlilebebi</a:t>
            </a:r>
            <a:r>
              <a:rPr lang="en-US" sz="3000" b="1" dirty="0" smtClean="0">
                <a:latin typeface="AcadNusx" pitchFamily="2" charset="0"/>
                <a:cs typeface="Times New Roman" pitchFamily="18" charset="0"/>
              </a:rPr>
              <a:t>:</a:t>
            </a:r>
          </a:p>
          <a:p>
            <a:r>
              <a:rPr lang="ka-GE" sz="2400" dirty="0" smtClean="0">
                <a:latin typeface="AcadNusx" pitchFamily="2" charset="0"/>
                <a:cs typeface="Times New Roman" pitchFamily="18" charset="0"/>
              </a:rPr>
              <a:t>სტეატოზი</a:t>
            </a:r>
          </a:p>
          <a:p>
            <a:r>
              <a:rPr lang="ka-GE" sz="2400" dirty="0" smtClean="0">
                <a:latin typeface="AcadNusx" pitchFamily="2" charset="0"/>
                <a:cs typeface="Times New Roman" pitchFamily="18" charset="0"/>
              </a:rPr>
              <a:t>ჰეპატოციტების შეშუპება და ბალონური დეგენერაცია</a:t>
            </a:r>
          </a:p>
          <a:p>
            <a:r>
              <a:rPr lang="ka-GE" sz="2400" dirty="0" smtClean="0">
                <a:latin typeface="AcadNusx" pitchFamily="2" charset="0"/>
                <a:cs typeface="Times New Roman" pitchFamily="18" charset="0"/>
              </a:rPr>
              <a:t>აპოპტოზური (აციდოფილური) სხეულაკები</a:t>
            </a:r>
          </a:p>
          <a:p>
            <a:r>
              <a:rPr lang="ka-GE" sz="2400" dirty="0" smtClean="0">
                <a:latin typeface="AcadNusx" pitchFamily="2" charset="0"/>
                <a:cs typeface="Times New Roman" pitchFamily="18" charset="0"/>
              </a:rPr>
              <a:t>მსუბუქი წილოვანი ანთება (მწვავე, ქრონიკული)</a:t>
            </a:r>
          </a:p>
          <a:p>
            <a:r>
              <a:rPr lang="ka-GE" sz="2400" dirty="0" smtClean="0">
                <a:latin typeface="AcadNusx" pitchFamily="2" charset="0"/>
                <a:cs typeface="Times New Roman" pitchFamily="18" charset="0"/>
              </a:rPr>
              <a:t>მსუბუქი პორტული ანთება (თუ ანთება მაღალია, საფიქრებელია თანდართული </a:t>
            </a:r>
            <a:r>
              <a:rPr lang="en-US" sz="2400" dirty="0" smtClean="0">
                <a:latin typeface="Sylfaen" pitchFamily="18" charset="0"/>
                <a:cs typeface="Times New Roman" pitchFamily="18" charset="0"/>
              </a:rPr>
              <a:t>HCV</a:t>
            </a:r>
            <a:r>
              <a:rPr lang="ka-GE" sz="2400" dirty="0" smtClean="0">
                <a:latin typeface="AcadNusx" pitchFamily="2" charset="0"/>
                <a:cs typeface="Times New Roman" pitchFamily="18" charset="0"/>
              </a:rPr>
              <a:t>)</a:t>
            </a:r>
          </a:p>
          <a:p>
            <a:r>
              <a:rPr lang="ka-GE" sz="2400" dirty="0" smtClean="0">
                <a:latin typeface="AcadNusx" pitchFamily="2" charset="0"/>
                <a:cs typeface="Times New Roman" pitchFamily="18" charset="0"/>
              </a:rPr>
              <a:t>პერისინუსოიდური კოლაგენური ჩანართები</a:t>
            </a:r>
          </a:p>
          <a:p>
            <a:r>
              <a:rPr lang="ka-GE" sz="2400" dirty="0" smtClean="0">
                <a:latin typeface="AcadNusx" pitchFamily="2" charset="0"/>
                <a:cs typeface="Times New Roman" pitchFamily="18" charset="0"/>
              </a:rPr>
              <a:t>პორტული ფიბროზი – პერისინუსოიდური და პერიცელულური ფიბროზის გარეშე</a:t>
            </a:r>
          </a:p>
          <a:p>
            <a:r>
              <a:rPr lang="ka-GE" sz="2400" dirty="0" smtClean="0">
                <a:latin typeface="AcadNusx" pitchFamily="2" charset="0"/>
                <a:cs typeface="Times New Roman" pitchFamily="18" charset="0"/>
              </a:rPr>
              <a:t>ციროზი, ტიპიურად მაკრონოდულური ან შერეული</a:t>
            </a:r>
          </a:p>
          <a:p>
            <a:r>
              <a:rPr lang="en-US" sz="2400" dirty="0" smtClean="0">
                <a:latin typeface="Sylfaen" pitchFamily="18" charset="0"/>
                <a:cs typeface="Times New Roman" pitchFamily="18" charset="0"/>
              </a:rPr>
              <a:t>Mallory-</a:t>
            </a:r>
            <a:r>
              <a:rPr lang="en-US" sz="2400" dirty="0" err="1" smtClean="0">
                <a:latin typeface="Sylfaen" pitchFamily="18" charset="0"/>
                <a:cs typeface="Times New Roman" pitchFamily="18" charset="0"/>
              </a:rPr>
              <a:t>Denk</a:t>
            </a:r>
            <a:r>
              <a:rPr lang="en-US" sz="2400" dirty="0" smtClean="0">
                <a:latin typeface="Sylfaen" pitchFamily="18" charset="0"/>
                <a:cs typeface="Times New Roman" pitchFamily="18" charset="0"/>
              </a:rPr>
              <a:t> </a:t>
            </a:r>
            <a:r>
              <a:rPr lang="ka-GE" sz="2400" dirty="0" smtClean="0">
                <a:latin typeface="AcadNusx" pitchFamily="2" charset="0"/>
                <a:cs typeface="Times New Roman" pitchFamily="18" charset="0"/>
              </a:rPr>
              <a:t>-ს სხეულაკები</a:t>
            </a:r>
          </a:p>
          <a:p>
            <a:r>
              <a:rPr lang="ka-GE" sz="2400" dirty="0" smtClean="0">
                <a:latin typeface="AcadNusx" pitchFamily="2" charset="0"/>
                <a:cs typeface="Times New Roman" pitchFamily="18" charset="0"/>
              </a:rPr>
              <a:t>მეგამიტოქონდრიები</a:t>
            </a:r>
          </a:p>
          <a:p>
            <a:r>
              <a:rPr lang="ka-GE" sz="2400" dirty="0" smtClean="0">
                <a:latin typeface="AcadNusx" pitchFamily="2" charset="0"/>
                <a:cs typeface="Times New Roman" pitchFamily="18" charset="0"/>
              </a:rPr>
              <a:t>გლიკოგენირებული (ვაკუოლიზებული) ბირთვები პერიპორტულ ჰეპატოციტებში</a:t>
            </a:r>
          </a:p>
          <a:p>
            <a:r>
              <a:rPr lang="ka-GE" sz="2400" dirty="0" smtClean="0">
                <a:latin typeface="AcadNusx" pitchFamily="2" charset="0"/>
                <a:cs typeface="Times New Roman" pitchFamily="18" charset="0"/>
              </a:rPr>
              <a:t>წილოვანი ჰიპოგრანულომა</a:t>
            </a:r>
          </a:p>
          <a:p>
            <a:r>
              <a:rPr lang="en-US" sz="2400" dirty="0" smtClean="0">
                <a:latin typeface="Sylfaen" pitchFamily="18" charset="0"/>
                <a:cs typeface="Times New Roman" pitchFamily="18" charset="0"/>
              </a:rPr>
              <a:t>PAS-diastase-resistant </a:t>
            </a:r>
            <a:r>
              <a:rPr lang="en-US" sz="2400" dirty="0" err="1" smtClean="0">
                <a:latin typeface="Sylfaen" pitchFamily="18" charset="0"/>
                <a:cs typeface="Times New Roman" pitchFamily="18" charset="0"/>
              </a:rPr>
              <a:t>Kupffer</a:t>
            </a:r>
            <a:r>
              <a:rPr lang="en-US" sz="2400" dirty="0" smtClean="0">
                <a:latin typeface="Sylfaen" pitchFamily="18" charset="0"/>
                <a:cs typeface="Times New Roman" pitchFamily="18" charset="0"/>
              </a:rPr>
              <a:t> cells </a:t>
            </a:r>
            <a:endParaRPr lang="ka-GE" sz="2400" dirty="0" smtClean="0">
              <a:latin typeface="Sylfaen" pitchFamily="18" charset="0"/>
              <a:cs typeface="Times New Roman" pitchFamily="18" charset="0"/>
            </a:endParaRPr>
          </a:p>
          <a:p>
            <a:r>
              <a:rPr lang="ka-GE" sz="2400" dirty="0" smtClean="0">
                <a:latin typeface="AcadNusx" pitchFamily="2" charset="0"/>
                <a:cs typeface="Times New Roman" pitchFamily="18" charset="0"/>
              </a:rPr>
              <a:t>ღვიძლის სიდეროზი (როგორც წესი მსუბუქი)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i="1" dirty="0" smtClean="0"/>
              <a:t>Abrams GA, </a:t>
            </a:r>
            <a:r>
              <a:rPr lang="en-US" sz="1100" i="1" dirty="0" err="1" smtClean="0"/>
              <a:t>Kunde</a:t>
            </a:r>
            <a:r>
              <a:rPr lang="en-US" sz="1100" i="1" dirty="0" smtClean="0"/>
              <a:t> SS, </a:t>
            </a:r>
            <a:r>
              <a:rPr lang="en-US" sz="1100" i="1" dirty="0" err="1" smtClean="0"/>
              <a:t>Lazenby</a:t>
            </a:r>
            <a:r>
              <a:rPr lang="en-US" sz="1100" i="1" dirty="0" smtClean="0"/>
              <a:t> AJ, Clements RH. Portal fibrosis and hepatic </a:t>
            </a:r>
            <a:r>
              <a:rPr lang="en-US" sz="1100" i="1" dirty="0" err="1" smtClean="0"/>
              <a:t>steatosis</a:t>
            </a:r>
            <a:r>
              <a:rPr lang="en-US" sz="1100" i="1" dirty="0" smtClean="0"/>
              <a:t> in morbidly obese subjects: A spectrum of nonalcoholic fatty liver disease. </a:t>
            </a:r>
            <a:r>
              <a:rPr lang="en-US" sz="1100" i="1" dirty="0" err="1" smtClean="0"/>
              <a:t>Hepatology</a:t>
            </a:r>
            <a:r>
              <a:rPr lang="en-US" sz="1100" i="1" dirty="0" smtClean="0"/>
              <a:t> 2004; 40:475.</a:t>
            </a:r>
          </a:p>
        </p:txBody>
      </p:sp>
      <p:pic>
        <p:nvPicPr>
          <p:cNvPr id="9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" y="990600"/>
            <a:ext cx="8251029" cy="5867400"/>
          </a:xfrm>
          <a:prstGeom prst="rect">
            <a:avLst/>
          </a:prstGeom>
          <a:noFill/>
        </p:spPr>
      </p:pic>
      <p:pic>
        <p:nvPicPr>
          <p:cNvPr id="5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6388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ka-GE" sz="2400" dirty="0" smtClean="0">
                <a:solidFill>
                  <a:prstClr val="black"/>
                </a:solidFill>
              </a:rPr>
              <a:t>41 წლის ქალი მეტაბოლური სინდრომით და ღვიძლის გაცხიმოვნებით (სტეატოზით)</a:t>
            </a:r>
          </a:p>
          <a:p>
            <a:pPr lvl="0">
              <a:buNone/>
            </a:pPr>
            <a:endParaRPr lang="ka-GE" sz="24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ka-GE" sz="2400" dirty="0" smtClean="0">
                <a:solidFill>
                  <a:prstClr val="black"/>
                </a:solidFill>
              </a:rPr>
              <a:t>დაავადების ანამნეზი:</a:t>
            </a:r>
          </a:p>
          <a:p>
            <a:pPr lvl="0">
              <a:buNone/>
            </a:pPr>
            <a:endParaRPr lang="ka-GE" sz="2400" dirty="0" smtClean="0">
              <a:solidFill>
                <a:prstClr val="black"/>
              </a:solidFill>
            </a:endParaRPr>
          </a:p>
          <a:p>
            <a:r>
              <a:rPr lang="ka-GE" sz="2400" dirty="0" smtClean="0">
                <a:solidFill>
                  <a:prstClr val="black"/>
                </a:solidFill>
              </a:rPr>
              <a:t>2015-დან შაქრიანი დიაბეტი </a:t>
            </a:r>
            <a:r>
              <a:rPr lang="en-US" sz="2400" dirty="0" smtClean="0">
                <a:solidFill>
                  <a:prstClr val="black"/>
                </a:solidFill>
              </a:rPr>
              <a:t>II </a:t>
            </a:r>
            <a:r>
              <a:rPr lang="ka-GE" sz="2400" dirty="0" smtClean="0">
                <a:solidFill>
                  <a:prstClr val="black"/>
                </a:solidFill>
              </a:rPr>
              <a:t>ტიპი</a:t>
            </a:r>
          </a:p>
          <a:p>
            <a:r>
              <a:rPr lang="ka-GE" sz="2400" dirty="0" smtClean="0">
                <a:solidFill>
                  <a:prstClr val="black"/>
                </a:solidFill>
              </a:rPr>
              <a:t>11.2016 - 03.2017 - თვითნებურად შეწყვიტა დიეტა და მედიკამენტები</a:t>
            </a:r>
          </a:p>
          <a:p>
            <a:r>
              <a:rPr lang="ka-GE" sz="2400" dirty="0" smtClean="0">
                <a:solidFill>
                  <a:prstClr val="black"/>
                </a:solidFill>
              </a:rPr>
              <a:t>03.2017: კონტროლი</a:t>
            </a:r>
          </a:p>
          <a:p>
            <a:pPr lvl="1"/>
            <a:r>
              <a:rPr lang="ka-GE" sz="1800" dirty="0" smtClean="0">
                <a:solidFill>
                  <a:prstClr val="black"/>
                </a:solidFill>
              </a:rPr>
              <a:t>დისლიპიდემია</a:t>
            </a:r>
          </a:p>
          <a:p>
            <a:pPr lvl="1"/>
            <a:r>
              <a:rPr lang="ka-GE" sz="1800" dirty="0" smtClean="0">
                <a:solidFill>
                  <a:prstClr val="black"/>
                </a:solidFill>
              </a:rPr>
              <a:t>ჰიპერგლიკემია</a:t>
            </a:r>
          </a:p>
          <a:p>
            <a:pPr lvl="1"/>
            <a:r>
              <a:rPr lang="ka-GE" sz="1800" dirty="0" smtClean="0">
                <a:solidFill>
                  <a:prstClr val="black"/>
                </a:solidFill>
              </a:rPr>
              <a:t>ტრანსამინაზემია</a:t>
            </a:r>
          </a:p>
          <a:p>
            <a:pPr lvl="1"/>
            <a:r>
              <a:rPr lang="ka-GE" sz="1800" dirty="0" smtClean="0">
                <a:solidFill>
                  <a:prstClr val="black"/>
                </a:solidFill>
              </a:rPr>
              <a:t>ჰეპატომეგალია და მკვეთრი სტეატოზი</a:t>
            </a:r>
          </a:p>
          <a:p>
            <a:pPr lvl="1"/>
            <a:endParaRPr lang="ka-GE" sz="1600" dirty="0" smtClean="0">
              <a:solidFill>
                <a:prstClr val="black"/>
              </a:solidFill>
            </a:endParaRPr>
          </a:p>
          <a:p>
            <a:endParaRPr lang="ka-GE" sz="2000" dirty="0" smtClean="0">
              <a:solidFill>
                <a:prstClr val="black"/>
              </a:solidFill>
            </a:endParaRPr>
          </a:p>
          <a:p>
            <a:endParaRPr lang="ka-GE" sz="24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NAFLD </a:t>
            </a:r>
            <a:r>
              <a:rPr lang="ka-GE" b="1" dirty="0" smtClean="0">
                <a:latin typeface="AcadNusx" pitchFamily="2" charset="0"/>
                <a:cs typeface="Times New Roman" pitchFamily="18" charset="0"/>
              </a:rPr>
              <a:t>აქტივობის შკალა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(NAS):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6351675" cy="226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 სტატოზი (0 - 3)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 წილოვანი ანთება  (0 - 2)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 ჰეპატოცელულური ბალონირება (0 - 2)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 ფიბროზი  (0 - 4)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648200"/>
            <a:ext cx="4658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NAS 1 </a:t>
            </a:r>
            <a:r>
              <a:rPr lang="en-US" sz="2400" b="1" dirty="0" smtClean="0">
                <a:latin typeface="AcadNusx" pitchFamily="2" charset="0"/>
                <a:cs typeface="Times New Roman" pitchFamily="18" charset="0"/>
              </a:rPr>
              <a:t>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   - </a:t>
            </a:r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შეესაბამება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NAFL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NAS 3 </a:t>
            </a:r>
            <a:r>
              <a:rPr lang="en-US" sz="2400" b="1" dirty="0" smtClean="0">
                <a:latin typeface="AcadNusx" pitchFamily="2" charset="0"/>
                <a:cs typeface="Times New Roman" pitchFamily="18" charset="0"/>
              </a:rPr>
              <a:t>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   - </a:t>
            </a:r>
            <a:r>
              <a:rPr lang="ka-GE" sz="2400" b="1" dirty="0" smtClean="0">
                <a:latin typeface="Times New Roman" pitchFamily="18" charset="0"/>
                <a:cs typeface="Times New Roman" pitchFamily="18" charset="0"/>
              </a:rPr>
              <a:t>მოსზაღვრე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NASH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NAS   &gt;4      - </a:t>
            </a:r>
            <a:r>
              <a:rPr lang="ka-GE" sz="2400" b="1" dirty="0" smtClean="0">
                <a:latin typeface="Times New Roman" pitchFamily="18" charset="0"/>
                <a:cs typeface="Times New Roman" pitchFamily="18" charset="0"/>
              </a:rPr>
              <a:t> შეესაბამება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NASH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ka-GE" sz="2000" dirty="0" smtClean="0">
                <a:solidFill>
                  <a:prstClr val="black"/>
                </a:solidFill>
              </a:rPr>
              <a:t>41 წლის ქალი მეტაბოლური სინდრომით და ღვიძლის გაცხიმოვნებით (სტეატოზით)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ka-GE" sz="3000" b="1" dirty="0" smtClean="0"/>
              <a:t>ღვიძლის ქსოვილის მორფოლოგიური კვლევა: </a:t>
            </a:r>
            <a:endParaRPr lang="en-US" sz="3000" b="1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ka-GE" sz="2400" dirty="0" smtClean="0"/>
              <a:t>დასკვნა: ღვიძლის გაცხიმოვნება (ჰეპატოციტების &gt;80%-ზე მეტში), დიაბეტოგენური ღრუიანი ბირთვებით. მნიშვნელოვანი წილოვანი ანთება, შეესაბამება სტეატოჰეპატიტს.</a:t>
            </a:r>
          </a:p>
          <a:p>
            <a:pPr>
              <a:buNone/>
            </a:pPr>
            <a:r>
              <a:rPr lang="ka-GE" sz="2400" dirty="0" smtClean="0"/>
              <a:t>	ციროზული ცვლილებები არ ვლინდება. ავთვისებიანობა არ ვლინდება.</a:t>
            </a:r>
            <a:endParaRPr lang="en-US" sz="2400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410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NASH-</a:t>
            </a:r>
            <a:r>
              <a:rPr lang="en-US" sz="3000" b="1" dirty="0" smtClean="0">
                <a:latin typeface="AcadNusx" pitchFamily="2" charset="0"/>
                <a:cs typeface="Times New Roman" pitchFamily="18" charset="0"/>
              </a:rPr>
              <a:t>is </a:t>
            </a:r>
            <a:r>
              <a:rPr lang="en-US" sz="3000" b="1" dirty="0" err="1" smtClean="0">
                <a:latin typeface="AcadNusx" pitchFamily="2" charset="0"/>
                <a:cs typeface="Times New Roman" pitchFamily="18" charset="0"/>
              </a:rPr>
              <a:t>histologiuri</a:t>
            </a:r>
            <a:r>
              <a:rPr lang="en-US" sz="3000" b="1" dirty="0" smtClean="0">
                <a:latin typeface="AcadNusx" pitchFamily="2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AcadNusx" pitchFamily="2" charset="0"/>
                <a:cs typeface="Times New Roman" pitchFamily="18" charset="0"/>
              </a:rPr>
              <a:t>cvlilebebi</a:t>
            </a:r>
            <a:r>
              <a:rPr lang="en-US" sz="3000" b="1" dirty="0" smtClean="0">
                <a:latin typeface="AcadNusx" pitchFamily="2" charset="0"/>
                <a:cs typeface="Times New Roman" pitchFamily="18" charset="0"/>
              </a:rPr>
              <a:t>:</a:t>
            </a:r>
          </a:p>
          <a:p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სტეატოზი</a:t>
            </a:r>
          </a:p>
          <a:p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ჰეპატოციტების შეშუპება და ბალონური დეგენერაცია</a:t>
            </a:r>
          </a:p>
          <a:p>
            <a:r>
              <a:rPr lang="ka-GE" sz="2400" dirty="0" smtClean="0">
                <a:solidFill>
                  <a:schemeClr val="bg1">
                    <a:lumMod val="50000"/>
                  </a:schemeClr>
                </a:solidFill>
                <a:latin typeface="AcadNusx" pitchFamily="2" charset="0"/>
                <a:cs typeface="Times New Roman" pitchFamily="18" charset="0"/>
              </a:rPr>
              <a:t>აპოპტოზური (აციდოფილური) სხეულაკები</a:t>
            </a:r>
          </a:p>
          <a:p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მსუბუქი წილოვანი ანთება (მწვავე,  ქრონიკული)</a:t>
            </a:r>
          </a:p>
          <a:p>
            <a:r>
              <a:rPr lang="ka-GE" sz="2400" dirty="0" smtClean="0">
                <a:solidFill>
                  <a:schemeClr val="bg1">
                    <a:lumMod val="50000"/>
                  </a:schemeClr>
                </a:solidFill>
                <a:latin typeface="AcadNusx" pitchFamily="2" charset="0"/>
                <a:cs typeface="Times New Roman" pitchFamily="18" charset="0"/>
              </a:rPr>
              <a:t>მსუბუქი პორტული ანთება (თუ ანთება მაღალია, საფიქრებელია თანდართული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HCV</a:t>
            </a:r>
            <a:r>
              <a:rPr lang="ka-GE" sz="2400" dirty="0" smtClean="0">
                <a:solidFill>
                  <a:schemeClr val="bg1">
                    <a:lumMod val="50000"/>
                  </a:schemeClr>
                </a:solidFill>
                <a:latin typeface="AcadNusx" pitchFamily="2" charset="0"/>
                <a:cs typeface="Times New Roman" pitchFamily="18" charset="0"/>
              </a:rPr>
              <a:t>)</a:t>
            </a:r>
          </a:p>
          <a:p>
            <a:r>
              <a:rPr lang="ka-GE" sz="2400" dirty="0" smtClean="0">
                <a:solidFill>
                  <a:schemeClr val="bg1">
                    <a:lumMod val="50000"/>
                  </a:schemeClr>
                </a:solidFill>
                <a:latin typeface="AcadNusx" pitchFamily="2" charset="0"/>
                <a:cs typeface="Times New Roman" pitchFamily="18" charset="0"/>
              </a:rPr>
              <a:t>პერისინუსოიდური კოლაგენური ჩანართები</a:t>
            </a:r>
          </a:p>
          <a:p>
            <a:r>
              <a:rPr lang="ka-GE" sz="2400" dirty="0" smtClean="0">
                <a:solidFill>
                  <a:schemeClr val="bg1">
                    <a:lumMod val="50000"/>
                  </a:schemeClr>
                </a:solidFill>
                <a:latin typeface="AcadNusx" pitchFamily="2" charset="0"/>
                <a:cs typeface="Times New Roman" pitchFamily="18" charset="0"/>
              </a:rPr>
              <a:t>პორტული ფიბროზი – პერისინუსოიდური და პერიცელულური ფიბროზის გარეშე</a:t>
            </a:r>
          </a:p>
          <a:p>
            <a:r>
              <a:rPr lang="ka-GE" sz="2400" dirty="0" smtClean="0">
                <a:solidFill>
                  <a:schemeClr val="bg1">
                    <a:lumMod val="50000"/>
                  </a:schemeClr>
                </a:solidFill>
                <a:latin typeface="AcadNusx" pitchFamily="2" charset="0"/>
                <a:cs typeface="Times New Roman" pitchFamily="18" charset="0"/>
              </a:rPr>
              <a:t>ციროზი, ტიპიურად მაკრონოდულური ან შერეული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Mallory-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Denk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ka-GE" sz="2400" dirty="0" smtClean="0">
                <a:solidFill>
                  <a:schemeClr val="bg1">
                    <a:lumMod val="50000"/>
                  </a:schemeClr>
                </a:solidFill>
                <a:latin typeface="AcadNusx" pitchFamily="2" charset="0"/>
                <a:cs typeface="Times New Roman" pitchFamily="18" charset="0"/>
              </a:rPr>
              <a:t>-ს სხეულაკები</a:t>
            </a:r>
          </a:p>
          <a:p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მეგამიტოქონდრიები</a:t>
            </a:r>
          </a:p>
          <a:p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გლიკოგენირებული (ვაკუოლიზებული) ბირთვები პერიპორტულ ჰეპატოციტებში</a:t>
            </a:r>
          </a:p>
          <a:p>
            <a:r>
              <a:rPr lang="ka-GE" sz="2400" dirty="0" smtClean="0">
                <a:solidFill>
                  <a:schemeClr val="bg1">
                    <a:lumMod val="50000"/>
                  </a:schemeClr>
                </a:solidFill>
                <a:latin typeface="AcadNusx" pitchFamily="2" charset="0"/>
                <a:cs typeface="Times New Roman" pitchFamily="18" charset="0"/>
              </a:rPr>
              <a:t>წილოვანი ჰიპოგრანულომა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PAS-diastase-resistant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Kupffer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cells </a:t>
            </a:r>
            <a:endParaRPr lang="ka-GE" sz="2400" dirty="0" smtClean="0">
              <a:solidFill>
                <a:schemeClr val="bg1">
                  <a:lumMod val="50000"/>
                </a:schemeClr>
              </a:solidFill>
              <a:latin typeface="Sylfaen" pitchFamily="18" charset="0"/>
              <a:cs typeface="Times New Roman" pitchFamily="18" charset="0"/>
            </a:endParaRPr>
          </a:p>
          <a:p>
            <a:r>
              <a:rPr lang="ka-GE" sz="2400" dirty="0" smtClean="0">
                <a:solidFill>
                  <a:schemeClr val="bg1">
                    <a:lumMod val="50000"/>
                  </a:schemeClr>
                </a:solidFill>
                <a:latin typeface="AcadNusx" pitchFamily="2" charset="0"/>
                <a:cs typeface="Times New Roman" pitchFamily="18" charset="0"/>
              </a:rPr>
              <a:t>ღვიძლის სიდეროზი (როგორც წესი მსუბუქი)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i="1" dirty="0" smtClean="0"/>
              <a:t>Abrams GA, </a:t>
            </a:r>
            <a:r>
              <a:rPr lang="en-US" sz="1100" i="1" dirty="0" err="1" smtClean="0"/>
              <a:t>Kunde</a:t>
            </a:r>
            <a:r>
              <a:rPr lang="en-US" sz="1100" i="1" dirty="0" smtClean="0"/>
              <a:t> SS, </a:t>
            </a:r>
            <a:r>
              <a:rPr lang="en-US" sz="1100" i="1" dirty="0" err="1" smtClean="0"/>
              <a:t>Lazenby</a:t>
            </a:r>
            <a:r>
              <a:rPr lang="en-US" sz="1100" i="1" dirty="0" smtClean="0"/>
              <a:t> AJ, Clements RH. Portal fibrosis and hepatic </a:t>
            </a:r>
            <a:r>
              <a:rPr lang="en-US" sz="1100" i="1" dirty="0" err="1" smtClean="0"/>
              <a:t>steatosis</a:t>
            </a:r>
            <a:r>
              <a:rPr lang="en-US" sz="1100" i="1" dirty="0" smtClean="0"/>
              <a:t> in morbidly obese subjects: A spectrum of nonalcoholic fatty liver disease. </a:t>
            </a:r>
            <a:r>
              <a:rPr lang="en-US" sz="1100" i="1" dirty="0" err="1" smtClean="0"/>
              <a:t>Hepatology</a:t>
            </a:r>
            <a:r>
              <a:rPr lang="en-US" sz="1100" i="1" dirty="0" smtClean="0"/>
              <a:t> 2004; 40:475.</a:t>
            </a:r>
          </a:p>
        </p:txBody>
      </p:sp>
      <p:pic>
        <p:nvPicPr>
          <p:cNvPr id="9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NASH</a:t>
            </a:r>
            <a:r>
              <a:rPr lang="ka-GE" dirty="0" smtClean="0"/>
              <a:t>-ის მკურნალობა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89483"/>
            <a:ext cx="9144000" cy="559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92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960"/>
            <a:ext cx="8104800" cy="683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muka\Desktop\NAFLD files\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33393"/>
            <a:ext cx="5952205" cy="161448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45427"/>
            <a:ext cx="8839200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ka-GE" sz="2800" b="1" dirty="0" smtClean="0">
                <a:solidFill>
                  <a:prstClr val="black"/>
                </a:solidFill>
              </a:rPr>
              <a:t>არ არსებობს </a:t>
            </a:r>
            <a:r>
              <a:rPr lang="en-US" sz="2800" b="1" dirty="0" smtClean="0">
                <a:solidFill>
                  <a:prstClr val="black"/>
                </a:solidFill>
              </a:rPr>
              <a:t>FDA</a:t>
            </a:r>
            <a:r>
              <a:rPr lang="ka-GE" sz="2800" b="1" dirty="0" smtClean="0">
                <a:solidFill>
                  <a:prstClr val="black"/>
                </a:solidFill>
              </a:rPr>
              <a:t>-ის მიერ ნებადართული </a:t>
            </a:r>
            <a:r>
              <a:rPr lang="en-US" sz="2800" b="1" dirty="0" smtClean="0">
                <a:solidFill>
                  <a:prstClr val="black"/>
                </a:solidFill>
              </a:rPr>
              <a:t>NAFLD</a:t>
            </a:r>
            <a:r>
              <a:rPr lang="ka-GE" sz="2800" b="1" dirty="0" smtClean="0">
                <a:solidFill>
                  <a:prstClr val="black"/>
                </a:solidFill>
              </a:rPr>
              <a:t>-ის მკურნალობა </a:t>
            </a:r>
            <a:r>
              <a:rPr lang="en-US" sz="2800" b="1" dirty="0" smtClean="0">
                <a:solidFill>
                  <a:prstClr val="black"/>
                </a:solidFill>
              </a:rPr>
              <a:t>…</a:t>
            </a:r>
          </a:p>
          <a:p>
            <a:pPr algn="ctr"/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754940"/>
            <a:ext cx="88392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ka-GE" sz="2400" b="1" dirty="0" smtClean="0">
                <a:solidFill>
                  <a:prstClr val="black"/>
                </a:solidFill>
              </a:rPr>
              <a:t>ცხოვრების სტილის მოდიფიკაცია არის ერთადერთი, აზრიანი, შედეგიანი და უსაფრთხო მკურნალობა. </a:t>
            </a:r>
          </a:p>
          <a:p>
            <a:endParaRPr lang="ka-GE" sz="2400" b="1" dirty="0" smtClean="0">
              <a:solidFill>
                <a:prstClr val="black"/>
              </a:solidFill>
            </a:endParaRPr>
          </a:p>
          <a:p>
            <a:r>
              <a:rPr lang="ka-GE" sz="2400" b="1" dirty="0" smtClean="0">
                <a:solidFill>
                  <a:prstClr val="black"/>
                </a:solidFill>
              </a:rPr>
              <a:t>წონაში კლება აუმჯობესებს სტეატოზს, ღვიძლის ფუნქციურ ტესტებს და </a:t>
            </a:r>
            <a:r>
              <a:rPr lang="en-US" sz="2400" b="1" dirty="0" smtClean="0">
                <a:solidFill>
                  <a:prstClr val="black"/>
                </a:solidFill>
              </a:rPr>
              <a:t>NASH-</a:t>
            </a:r>
            <a:r>
              <a:rPr lang="ka-GE" sz="2400" b="1" dirty="0" smtClean="0">
                <a:solidFill>
                  <a:prstClr val="black"/>
                </a:solidFill>
              </a:rPr>
              <a:t>ის აქტივობას.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362200"/>
            <a:ext cx="88392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prstClr val="black"/>
              </a:solidFill>
            </a:endParaRPr>
          </a:p>
          <a:p>
            <a:r>
              <a:rPr lang="ka-GE" sz="2400" b="1" dirty="0" smtClean="0">
                <a:solidFill>
                  <a:prstClr val="black"/>
                </a:solidFill>
              </a:rPr>
              <a:t>კვლევების უმრავლესობა </a:t>
            </a:r>
            <a:r>
              <a:rPr lang="ka-GE" sz="2400" b="1" dirty="0">
                <a:solidFill>
                  <a:prstClr val="black"/>
                </a:solidFill>
              </a:rPr>
              <a:t>კლინიკური გამოსავლის </a:t>
            </a:r>
            <a:r>
              <a:rPr lang="ka-GE" sz="2400" b="1" dirty="0" smtClean="0">
                <a:solidFill>
                  <a:prstClr val="black"/>
                </a:solidFill>
              </a:rPr>
              <a:t>შეფასებისთვის არის ხანმოკლე და ასევე ეს კვლევებიც ურთიერთგამომრიცხავია.</a:t>
            </a:r>
          </a:p>
          <a:p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38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amuka\Desktop\NAFLD files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932" y="0"/>
            <a:ext cx="9249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03067"/>
            <a:ext cx="5486400" cy="52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6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amuka\Desktop\NAFLD files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348"/>
            <a:ext cx="9144000" cy="6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02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ფარმაკოთერაპია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9447"/>
            <a:ext cx="8503920" cy="4797553"/>
          </a:xfrm>
        </p:spPr>
        <p:txBody>
          <a:bodyPr>
            <a:noAutofit/>
          </a:bodyPr>
          <a:lstStyle/>
          <a:p>
            <a:r>
              <a:rPr lang="ka-GE" sz="2000" dirty="0" smtClean="0">
                <a:latin typeface="Calibri" pitchFamily="34" charset="0"/>
              </a:rPr>
              <a:t>ფარმაკოთერაპია შესაძლოა განხილულ იქნას </a:t>
            </a:r>
            <a:r>
              <a:rPr lang="en-US" sz="2000" dirty="0" smtClean="0">
                <a:latin typeface="Calibri" pitchFamily="34" charset="0"/>
              </a:rPr>
              <a:t>NASH-</a:t>
            </a:r>
            <a:r>
              <a:rPr lang="ka-GE" sz="2000" dirty="0" smtClean="0">
                <a:latin typeface="Calibri" pitchFamily="34" charset="0"/>
              </a:rPr>
              <a:t>ის ან დაავადების პროგრესირების მაღალი რისკის მქონე პაციენტებთან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ka-GE" sz="2000" dirty="0" smtClean="0">
                <a:latin typeface="Calibri" pitchFamily="34" charset="0"/>
              </a:rPr>
              <a:t>პიოგლიტაზონი შესაძლოა განხილულ იქნას ბიოფსიით დადასტურებული </a:t>
            </a:r>
            <a:r>
              <a:rPr lang="en-US" sz="2000" dirty="0" smtClean="0">
                <a:latin typeface="Calibri" pitchFamily="34" charset="0"/>
              </a:rPr>
              <a:t>NASH-</a:t>
            </a:r>
            <a:r>
              <a:rPr lang="ka-GE" sz="2000" dirty="0" smtClean="0">
                <a:latin typeface="Calibri" pitchFamily="34" charset="0"/>
              </a:rPr>
              <a:t>ის და </a:t>
            </a:r>
            <a:r>
              <a:rPr lang="en-US" sz="2000" dirty="0" smtClean="0">
                <a:latin typeface="Calibri" pitchFamily="34" charset="0"/>
              </a:rPr>
              <a:t>DMII</a:t>
            </a:r>
            <a:r>
              <a:rPr lang="ka-GE" sz="2000" dirty="0" smtClean="0">
                <a:latin typeface="Calibri" pitchFamily="34" charset="0"/>
              </a:rPr>
              <a:t>-ის მქონე პაციენტებში. შორეული ეფექტურობა და უსაფრთხობა არ არის კარგად შესწავლილი.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ka-GE" sz="2000" dirty="0" smtClean="0">
                <a:latin typeface="Calibri" pitchFamily="34" charset="0"/>
              </a:rPr>
              <a:t>ვიტამინი </a:t>
            </a:r>
            <a:r>
              <a:rPr lang="en-US" sz="2000" dirty="0" smtClean="0">
                <a:latin typeface="Calibri" pitchFamily="34" charset="0"/>
              </a:rPr>
              <a:t>- E </a:t>
            </a:r>
            <a:r>
              <a:rPr lang="en-US" sz="2000" dirty="0">
                <a:latin typeface="Calibri" pitchFamily="34" charset="0"/>
              </a:rPr>
              <a:t>(400-800mg/d) </a:t>
            </a:r>
            <a:r>
              <a:rPr lang="ka-GE" sz="2000" dirty="0" smtClean="0">
                <a:latin typeface="Calibri" pitchFamily="34" charset="0"/>
              </a:rPr>
              <a:t>არის პირველი რიგის ფარმაკოთერაპია დიაბეტის არმქონე, არაციროზულ, არა-</a:t>
            </a:r>
            <a:r>
              <a:rPr lang="en-US" sz="2000" dirty="0" smtClean="0">
                <a:latin typeface="Calibri" pitchFamily="34" charset="0"/>
              </a:rPr>
              <a:t>CVD-</a:t>
            </a:r>
            <a:r>
              <a:rPr lang="ka-GE" sz="2000" dirty="0" smtClean="0">
                <a:latin typeface="Calibri" pitchFamily="34" charset="0"/>
              </a:rPr>
              <a:t>ს მქონე პაციენტებში</a:t>
            </a:r>
          </a:p>
          <a:p>
            <a:endParaRPr lang="ka-GE" sz="2000" dirty="0" smtClean="0">
              <a:latin typeface="Calibri" pitchFamily="34" charset="0"/>
            </a:endParaRPr>
          </a:p>
          <a:p>
            <a:r>
              <a:rPr lang="ka-GE" sz="2000" dirty="0" smtClean="0">
                <a:latin typeface="Calibri" pitchFamily="34" charset="0"/>
              </a:rPr>
              <a:t>ოპტიმალური მკურნალობის ხანგრძლივობა უცნობია (მინიმუმ 6 თვე), მკურალობა უნდა შეწყდეს თუ 6 თვეში </a:t>
            </a:r>
            <a:r>
              <a:rPr lang="en-US" sz="2000" dirty="0" smtClean="0">
                <a:latin typeface="Calibri" pitchFamily="34" charset="0"/>
              </a:rPr>
              <a:t>ALT </a:t>
            </a:r>
            <a:r>
              <a:rPr lang="ka-GE" sz="2000" dirty="0" smtClean="0">
                <a:latin typeface="Calibri" pitchFamily="34" charset="0"/>
              </a:rPr>
              <a:t>არ უმჯობესდება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182" y="6443990"/>
            <a:ext cx="88946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u="sng" dirty="0"/>
              <a:t>EASL–EASD–EASO Clinical Practice Guidelines for the management of non-alcoholic fatty liver disease. J </a:t>
            </a:r>
            <a:r>
              <a:rPr lang="en-US" sz="1100" b="1" u="sng" dirty="0" err="1"/>
              <a:t>Hepatol</a:t>
            </a:r>
            <a:r>
              <a:rPr lang="en-US" sz="1100" b="1" u="sng" dirty="0"/>
              <a:t> (2016)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2799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Mamuka\Desktop\NAFLD files\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2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63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ka-GE" sz="3400" b="1" dirty="0" smtClean="0">
                <a:latin typeface="AcadNusx" pitchFamily="2" charset="0"/>
              </a:rPr>
              <a:t>სხვა მედიკამენტები:</a:t>
            </a:r>
            <a:endParaRPr lang="en-US" sz="3400" b="1" dirty="0" smtClean="0">
              <a:latin typeface="AcadNusx" pitchFamily="2" charset="0"/>
            </a:endParaRPr>
          </a:p>
          <a:p>
            <a:pPr>
              <a:buNone/>
            </a:pPr>
            <a:endParaRPr lang="ka-GE" sz="2000" b="1" dirty="0" smtClean="0">
              <a:latin typeface="AcadNusx" pitchFamily="2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600" b="1" dirty="0" err="1" smtClean="0">
                <a:latin typeface="Sylfaen" pitchFamily="18" charset="0"/>
              </a:rPr>
              <a:t>Orlistat</a:t>
            </a:r>
            <a:r>
              <a:rPr lang="en-US" sz="2600" b="1" dirty="0" smtClean="0">
                <a:latin typeface="Sylfaen" pitchFamily="18" charset="0"/>
              </a:rPr>
              <a:t>  </a:t>
            </a:r>
            <a:r>
              <a:rPr lang="ka-GE" sz="2600" b="1" dirty="0" smtClean="0">
                <a:latin typeface="AcadNusx" pitchFamily="2" charset="0"/>
              </a:rPr>
              <a:t>(ლიპაზას ინჰიბიტორი) – </a:t>
            </a:r>
            <a:r>
              <a:rPr lang="ka-GE" sz="2600" dirty="0" smtClean="0">
                <a:latin typeface="AcadNusx" pitchFamily="2" charset="0"/>
              </a:rPr>
              <a:t>მხოლოდ წონაში მოსაკლებად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600" b="1" dirty="0" err="1" smtClean="0">
                <a:latin typeface="Sylfaen" pitchFamily="18" charset="0"/>
              </a:rPr>
              <a:t>Probucol</a:t>
            </a:r>
            <a:r>
              <a:rPr lang="en-US" sz="2600" b="1" dirty="0" smtClean="0"/>
              <a:t> </a:t>
            </a:r>
            <a:r>
              <a:rPr lang="ka-GE" sz="2600" b="1" dirty="0" smtClean="0">
                <a:latin typeface="AcadNusx" pitchFamily="2" charset="0"/>
              </a:rPr>
              <a:t>(ანტიოქსიდანტი) – </a:t>
            </a:r>
            <a:r>
              <a:rPr lang="ka-GE" sz="2600" dirty="0" smtClean="0">
                <a:latin typeface="AcadNusx" pitchFamily="2" charset="0"/>
              </a:rPr>
              <a:t>6 თვიანი კურსი – ამცირებს ღვიძლის ანთებას, ჰისტოლოგიურად არ რეაგირებს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600" b="1" dirty="0" err="1" smtClean="0">
                <a:latin typeface="Sylfaen" pitchFamily="18" charset="0"/>
              </a:rPr>
              <a:t>Betaine</a:t>
            </a:r>
            <a:r>
              <a:rPr lang="en-US" sz="2600" b="1" dirty="0" smtClean="0"/>
              <a:t> </a:t>
            </a:r>
            <a:r>
              <a:rPr lang="ka-GE" sz="2600" b="1" dirty="0" smtClean="0">
                <a:latin typeface="AcadNusx" pitchFamily="2" charset="0"/>
              </a:rPr>
              <a:t>- </a:t>
            </a:r>
            <a:r>
              <a:rPr lang="ka-GE" sz="2600" dirty="0" smtClean="0">
                <a:latin typeface="AcadNusx" pitchFamily="2" charset="0"/>
              </a:rPr>
              <a:t>ამცირებს სტეატოზს, ანთებაზე არ რეაგირებს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600" b="1" dirty="0" err="1" smtClean="0">
                <a:latin typeface="Sylfaen" pitchFamily="18" charset="0"/>
              </a:rPr>
              <a:t>Losartan</a:t>
            </a:r>
            <a:r>
              <a:rPr lang="en-US" sz="2600" b="1" dirty="0" smtClean="0"/>
              <a:t> </a:t>
            </a:r>
            <a:r>
              <a:rPr lang="ka-GE" sz="2600" b="1" dirty="0" smtClean="0">
                <a:latin typeface="AcadNusx" pitchFamily="2" charset="0"/>
              </a:rPr>
              <a:t> (ანგიოტენზინ </a:t>
            </a:r>
            <a:r>
              <a:rPr lang="en-US" sz="2600" b="1" dirty="0" smtClean="0">
                <a:latin typeface="AcadNusx" pitchFamily="2" charset="0"/>
              </a:rPr>
              <a:t>II</a:t>
            </a:r>
            <a:r>
              <a:rPr lang="ka-GE" sz="2600" b="1" dirty="0" smtClean="0">
                <a:latin typeface="AcadNusx" pitchFamily="2" charset="0"/>
              </a:rPr>
              <a:t>) – </a:t>
            </a:r>
            <a:r>
              <a:rPr lang="ka-GE" sz="2600" dirty="0" smtClean="0">
                <a:latin typeface="AcadNusx" pitchFamily="2" charset="0"/>
              </a:rPr>
              <a:t>დადებითი ეფექტი ღვიძლის ფიბროზის მარკერებზე სისხლში და ტრანსამინაზებზე – კვლევა მხოლოდ 7 პაციენტში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600" b="1" dirty="0" err="1" smtClean="0">
                <a:latin typeface="Sylfaen" pitchFamily="18" charset="0"/>
              </a:rPr>
              <a:t>Atorvastatin</a:t>
            </a:r>
            <a:r>
              <a:rPr lang="ka-GE" sz="2600" b="1" dirty="0" smtClean="0">
                <a:latin typeface="AcadNusx" pitchFamily="2" charset="0"/>
              </a:rPr>
              <a:t>– </a:t>
            </a:r>
            <a:r>
              <a:rPr lang="ka-GE" sz="2600" dirty="0" smtClean="0">
                <a:latin typeface="AcadNusx" pitchFamily="2" charset="0"/>
              </a:rPr>
              <a:t>არასანდო კვლევები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600" b="1" dirty="0" err="1" smtClean="0">
                <a:latin typeface="Sylfaen" pitchFamily="18" charset="0"/>
              </a:rPr>
              <a:t>Pentoxifylline</a:t>
            </a:r>
            <a:r>
              <a:rPr lang="en-US" sz="2600" b="1" dirty="0" smtClean="0">
                <a:latin typeface="Sylfaen" pitchFamily="18" charset="0"/>
              </a:rPr>
              <a:t> (TNF-</a:t>
            </a:r>
            <a:r>
              <a:rPr lang="en-US" sz="2600" b="1" dirty="0" err="1" smtClean="0">
                <a:latin typeface="Sylfaen" pitchFamily="18" charset="0"/>
              </a:rPr>
              <a:t>alfa</a:t>
            </a:r>
            <a:r>
              <a:rPr lang="en-US" sz="2600" b="1" dirty="0" smtClean="0">
                <a:latin typeface="Sylfaen" pitchFamily="18" charset="0"/>
              </a:rPr>
              <a:t>-</a:t>
            </a:r>
            <a:r>
              <a:rPr lang="ka-GE" sz="2600" b="1" dirty="0" smtClean="0">
                <a:latin typeface="AcadNusx" pitchFamily="2" charset="0"/>
              </a:rPr>
              <a:t>ს ინფიბიტორი) – </a:t>
            </a:r>
            <a:r>
              <a:rPr lang="ka-GE" sz="2600" dirty="0" smtClean="0">
                <a:latin typeface="AcadNusx" pitchFamily="2" charset="0"/>
              </a:rPr>
              <a:t>კვლევები მიცრეა, თუმცა აქვს პლაცებოსთან შედარებით დადებითი ეფექტი. აქვს გვერდითი ეფექტები.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600" b="1" dirty="0" smtClean="0">
                <a:latin typeface="Sylfaen" pitchFamily="18" charset="0"/>
              </a:rPr>
              <a:t>Omega-3 fatty acids </a:t>
            </a:r>
            <a:r>
              <a:rPr lang="ka-GE" sz="2600" b="1" dirty="0" smtClean="0">
                <a:latin typeface="AcadNusx" pitchFamily="2" charset="0"/>
              </a:rPr>
              <a:t>- </a:t>
            </a:r>
            <a:r>
              <a:rPr lang="ka-GE" sz="2600" dirty="0" smtClean="0">
                <a:latin typeface="AcadNusx" pitchFamily="2" charset="0"/>
              </a:rPr>
              <a:t>სტეატოზის ხარისხს ამცირებს,  ანთებაზე არ რეაგირებს.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i="1" dirty="0" err="1" smtClean="0"/>
              <a:t>Bellentani</a:t>
            </a:r>
            <a:r>
              <a:rPr lang="en-US" sz="1100" i="1" dirty="0" smtClean="0"/>
              <a:t> S. </a:t>
            </a:r>
            <a:r>
              <a:rPr lang="en-US" sz="1100" i="1" dirty="0" err="1" smtClean="0"/>
              <a:t>Immunomodulating</a:t>
            </a:r>
            <a:r>
              <a:rPr lang="en-US" sz="1100" i="1" dirty="0" smtClean="0"/>
              <a:t> and anti-apoptotic action of </a:t>
            </a:r>
            <a:r>
              <a:rPr lang="en-US" sz="1100" i="1" dirty="0" err="1" smtClean="0"/>
              <a:t>ursodeoxycholic</a:t>
            </a:r>
            <a:r>
              <a:rPr lang="en-US" sz="1100" i="1" dirty="0" smtClean="0"/>
              <a:t> acid: where are we and where should we go? </a:t>
            </a:r>
            <a:r>
              <a:rPr lang="en-US" sz="1100" i="1" dirty="0" err="1" smtClean="0"/>
              <a:t>Eur</a:t>
            </a:r>
            <a:r>
              <a:rPr lang="en-US" sz="1100" i="1" dirty="0" smtClean="0"/>
              <a:t> J </a:t>
            </a:r>
            <a:r>
              <a:rPr lang="en-US" sz="1100" i="1" dirty="0" err="1" smtClean="0"/>
              <a:t>Gastroenterol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Hepatol</a:t>
            </a:r>
            <a:r>
              <a:rPr lang="en-US" sz="1100" i="1" dirty="0" smtClean="0"/>
              <a:t> 2005; 17:137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i="1" dirty="0" err="1" smtClean="0"/>
              <a:t>Georgescu</a:t>
            </a:r>
            <a:r>
              <a:rPr lang="en-US" sz="1100" i="1" dirty="0" smtClean="0"/>
              <a:t> EF, </a:t>
            </a:r>
            <a:r>
              <a:rPr lang="en-US" sz="1100" i="1" dirty="0" err="1" smtClean="0"/>
              <a:t>Georgescu</a:t>
            </a:r>
            <a:r>
              <a:rPr lang="en-US" sz="1100" i="1" dirty="0" smtClean="0"/>
              <a:t> M. Therapeutic options in non-alcoholic steatohepatitis (NASH). Are all agents alike? Results of a preliminary study. J </a:t>
            </a:r>
            <a:r>
              <a:rPr lang="en-US" sz="1100" i="1" dirty="0" err="1" smtClean="0"/>
              <a:t>Gastrointestin</a:t>
            </a:r>
            <a:r>
              <a:rPr lang="en-US" sz="1100" i="1" dirty="0" smtClean="0"/>
              <a:t> Liver </a:t>
            </a:r>
            <a:r>
              <a:rPr lang="en-US" sz="1100" i="1" dirty="0" err="1" smtClean="0"/>
              <a:t>Dis</a:t>
            </a:r>
            <a:r>
              <a:rPr lang="en-US" sz="1100" i="1" dirty="0" smtClean="0"/>
              <a:t> 2007; 16:39.</a:t>
            </a:r>
            <a:endParaRPr lang="en-US" sz="1100" i="1" dirty="0"/>
          </a:p>
        </p:txBody>
      </p:sp>
      <p:pic>
        <p:nvPicPr>
          <p:cNvPr id="7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ka-GE" sz="2400" dirty="0" smtClean="0">
                <a:solidFill>
                  <a:prstClr val="black"/>
                </a:solidFill>
              </a:rPr>
              <a:t>41 წლის ქალი მეტაბოლური სინდრომით და ღვიძლის გაცხიმოვნებით (სტეატოზით)</a:t>
            </a:r>
          </a:p>
          <a:p>
            <a:pPr lvl="0">
              <a:buNone/>
            </a:pPr>
            <a:endParaRPr lang="ka-GE" sz="24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ka-GE" sz="2400" dirty="0" smtClean="0">
                <a:solidFill>
                  <a:prstClr val="black"/>
                </a:solidFill>
              </a:rPr>
              <a:t>დანიშნულება:</a:t>
            </a:r>
          </a:p>
          <a:p>
            <a:pPr lvl="0">
              <a:buNone/>
            </a:pPr>
            <a:endParaRPr lang="ka-GE" sz="24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ka-GE" sz="2000" dirty="0" smtClean="0">
                <a:solidFill>
                  <a:prstClr val="black"/>
                </a:solidFill>
              </a:rPr>
              <a:t>სიტაგლიპტინი (იანუვია), ეუთიროქსი,  ბილასტინი, ტოპიური სტეროიდი;</a:t>
            </a:r>
          </a:p>
          <a:p>
            <a:pPr lvl="0">
              <a:buNone/>
            </a:pPr>
            <a:r>
              <a:rPr lang="ka-GE" sz="2000" dirty="0" smtClean="0">
                <a:solidFill>
                  <a:prstClr val="black"/>
                </a:solidFill>
              </a:rPr>
              <a:t>+</a:t>
            </a:r>
          </a:p>
          <a:p>
            <a:pPr lvl="0">
              <a:buNone/>
            </a:pPr>
            <a:r>
              <a:rPr lang="ka-GE" sz="2000" dirty="0" smtClean="0">
                <a:solidFill>
                  <a:prstClr val="black"/>
                </a:solidFill>
              </a:rPr>
              <a:t>საკვები დანამატები და ვიტამინები, მცენარეული საშუალებები</a:t>
            </a:r>
          </a:p>
          <a:p>
            <a:pPr lvl="0">
              <a:buNone/>
            </a:pPr>
            <a:r>
              <a:rPr lang="ka-GE" sz="2000" dirty="0" smtClean="0">
                <a:solidFill>
                  <a:prstClr val="black"/>
                </a:solidFill>
              </a:rPr>
              <a:t>+</a:t>
            </a:r>
          </a:p>
          <a:p>
            <a:pPr lvl="0">
              <a:buNone/>
            </a:pPr>
            <a:r>
              <a:rPr lang="ka-GE" sz="2000" dirty="0" smtClean="0">
                <a:solidFill>
                  <a:prstClr val="black"/>
                </a:solidFill>
              </a:rPr>
              <a:t>ურსოდეოქსიქოლის მჟავა (</a:t>
            </a:r>
            <a:r>
              <a:rPr lang="en-US" sz="2000" dirty="0" smtClean="0">
                <a:solidFill>
                  <a:prstClr val="black"/>
                </a:solidFill>
              </a:rPr>
              <a:t>UDCA)</a:t>
            </a:r>
            <a:endParaRPr lang="ka-GE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ka-GE" sz="2000" dirty="0" smtClean="0">
                <a:solidFill>
                  <a:prstClr val="black"/>
                </a:solidFill>
              </a:rPr>
              <a:t>+</a:t>
            </a:r>
          </a:p>
          <a:p>
            <a:pPr lvl="0">
              <a:buNone/>
            </a:pPr>
            <a:r>
              <a:rPr lang="ka-GE" sz="2000" dirty="0" smtClean="0">
                <a:solidFill>
                  <a:prstClr val="black"/>
                </a:solidFill>
              </a:rPr>
              <a:t>“ჰეპატოპროტექტორები”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UDCA </a:t>
            </a:r>
            <a:r>
              <a:rPr lang="ka-GE" sz="3200" b="1" dirty="0" smtClean="0"/>
              <a:t>და </a:t>
            </a:r>
            <a:r>
              <a:rPr lang="en-US" sz="3200" b="1" dirty="0" smtClean="0"/>
              <a:t>NASH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01952"/>
            <a:ext cx="8503920" cy="32034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UDCA </a:t>
            </a:r>
            <a:r>
              <a:rPr lang="ka-GE" sz="2400" dirty="0" smtClean="0"/>
              <a:t>დიდმა რანდომულმა კვლევებმა ვერ აჩვენა ვერანაირი ბენეფიტი</a:t>
            </a:r>
            <a:endParaRPr lang="en-US" sz="2400" dirty="0" smtClean="0"/>
          </a:p>
          <a:p>
            <a:pPr lvl="1"/>
            <a:r>
              <a:rPr lang="ka-GE" sz="2400" dirty="0" smtClean="0">
                <a:solidFill>
                  <a:schemeClr val="tx1"/>
                </a:solidFill>
              </a:rPr>
              <a:t>185 პაციენტი</a:t>
            </a:r>
          </a:p>
          <a:p>
            <a:pPr lvl="1"/>
            <a:r>
              <a:rPr lang="ka-GE" sz="2400" dirty="0" smtClean="0">
                <a:solidFill>
                  <a:schemeClr val="tx1"/>
                </a:solidFill>
              </a:rPr>
              <a:t>ბიოფსიით დადასტურებული </a:t>
            </a:r>
            <a:r>
              <a:rPr lang="en-US" sz="2400" dirty="0" smtClean="0">
                <a:solidFill>
                  <a:schemeClr val="tx1"/>
                </a:solidFill>
              </a:rPr>
              <a:t>NASH</a:t>
            </a:r>
            <a:endParaRPr lang="ka-GE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UDCA </a:t>
            </a:r>
            <a:r>
              <a:rPr lang="en-US" sz="2400" dirty="0" err="1" smtClean="0">
                <a:solidFill>
                  <a:schemeClr val="tx1"/>
                </a:solidFill>
              </a:rPr>
              <a:t>vs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ka-GE" sz="2400" dirty="0" smtClean="0">
                <a:solidFill>
                  <a:schemeClr val="tx1"/>
                </a:solidFill>
              </a:rPr>
              <a:t>პლაცებო</a:t>
            </a:r>
          </a:p>
          <a:p>
            <a:pPr lvl="1"/>
            <a:r>
              <a:rPr lang="ka-GE" sz="2400" dirty="0" smtClean="0">
                <a:solidFill>
                  <a:schemeClr val="tx1"/>
                </a:solidFill>
              </a:rPr>
              <a:t>18 თვიანი მკურნალობა</a:t>
            </a:r>
          </a:p>
          <a:p>
            <a:pPr lvl="1"/>
            <a:r>
              <a:rPr lang="ka-GE" sz="2400" dirty="0" smtClean="0">
                <a:solidFill>
                  <a:schemeClr val="tx1"/>
                </a:solidFill>
              </a:rPr>
              <a:t>ჰისტოლოგიური მონაცემემბში არ იყო განსხვავება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581001"/>
            <a:ext cx="3149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Leuschner</a:t>
            </a:r>
            <a:r>
              <a:rPr lang="en-US" sz="1200" dirty="0"/>
              <a:t> </a:t>
            </a:r>
            <a:r>
              <a:rPr lang="en-US" sz="1200" dirty="0" smtClean="0"/>
              <a:t>UF et al. </a:t>
            </a:r>
            <a:r>
              <a:rPr lang="en-US" sz="1200" dirty="0" err="1"/>
              <a:t>Hepatology</a:t>
            </a:r>
            <a:r>
              <a:rPr lang="en-US" sz="1200" dirty="0"/>
              <a:t>. 2010;52(2):472</a:t>
            </a:r>
          </a:p>
        </p:txBody>
      </p:sp>
      <p:pic>
        <p:nvPicPr>
          <p:cNvPr id="5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029200"/>
            <a:ext cx="8686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a-GE" sz="2000" b="1" dirty="0" smtClean="0"/>
              <a:t>ე.წ. „ჰეპატოპროტექტორებს“ (</a:t>
            </a:r>
            <a:r>
              <a:rPr lang="en-US" sz="2000" b="1" dirty="0" err="1" smtClean="0"/>
              <a:t>ademetionine</a:t>
            </a:r>
            <a:r>
              <a:rPr lang="ka-GE" sz="2000" b="1" dirty="0" smtClean="0"/>
              <a:t>, </a:t>
            </a:r>
            <a:r>
              <a:rPr lang="en-US" sz="2000" b="1" dirty="0" smtClean="0"/>
              <a:t>glutathione</a:t>
            </a:r>
            <a:r>
              <a:rPr lang="ka-GE" sz="2000" b="1" dirty="0" smtClean="0"/>
              <a:t>, ფოსფოლიპიდები და ა.შ.) არასდროს, არცერთი მაღალი კვალიფიკაციის კვლევით არ დაუდასტურებია ეფექტურობა არც ერთი სახის ღვიძლის დაავადებაზე.</a:t>
            </a:r>
            <a:endParaRPr lang="en-US" sz="2000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274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BE91290-185C-4CEA-8DB3-3FDF560A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525"/>
            <a:ext cx="6705600" cy="7524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lfaen" pitchFamily="18" charset="0"/>
              </a:rPr>
              <a:t>Emerging Treatments in NASH: Phase III</a:t>
            </a:r>
            <a:endParaRPr kumimoji="0" lang="en-GB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ylfaen" pitchFamily="18" charset="0"/>
            </a:endParaRPr>
          </a:p>
        </p:txBody>
      </p:sp>
      <p:graphicFrame>
        <p:nvGraphicFramePr>
          <p:cNvPr id="12" name="Group 3">
            <a:extLst>
              <a:ext uri="{FF2B5EF4-FFF2-40B4-BE49-F238E27FC236}">
                <a16:creationId xmlns="" xmlns:a16="http://schemas.microsoft.com/office/drawing/2014/main" id="{00983023-7102-4AF2-98CA-EA225124ECA7}"/>
              </a:ext>
            </a:extLst>
          </p:cNvPr>
          <p:cNvGraphicFramePr>
            <a:graphicFrameLocks/>
          </p:cNvGraphicFramePr>
          <p:nvPr/>
        </p:nvGraphicFramePr>
        <p:xfrm>
          <a:off x="1" y="1493506"/>
          <a:ext cx="9144000" cy="5364494"/>
        </p:xfrm>
        <a:graphic>
          <a:graphicData uri="http://schemas.openxmlformats.org/drawingml/2006/table">
            <a:tbl>
              <a:tblPr/>
              <a:tblGrid>
                <a:gridCol w="1295399">
                  <a:extLst>
                    <a:ext uri="{9D8B030D-6E8A-4147-A177-3AD203B41FA5}">
                      <a16:colId xmlns="" xmlns:a16="http://schemas.microsoft.com/office/drawing/2014/main" val="3874673430"/>
                    </a:ext>
                  </a:extLst>
                </a:gridCol>
                <a:gridCol w="1707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05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4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62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695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Drug</a:t>
                      </a:r>
                    </a:p>
                  </a:txBody>
                  <a:tcPr marL="121699" marR="121699" marT="45719" marB="4571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AD2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Mechanism of Action</a:t>
                      </a:r>
                    </a:p>
                  </a:txBody>
                  <a:tcPr marL="121699" marR="121699" marT="45719" marB="4571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AD2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Study Population</a:t>
                      </a:r>
                    </a:p>
                  </a:txBody>
                  <a:tcPr marL="121699" marR="121699" marT="45719" marB="4571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AD2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Trial</a:t>
                      </a:r>
                    </a:p>
                  </a:txBody>
                  <a:tcPr marL="121699" marR="121699" marT="45719" marB="4571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AD2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Endpoint</a:t>
                      </a:r>
                    </a:p>
                  </a:txBody>
                  <a:tcPr marL="121699" marR="121699" marT="45719" marB="4571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AD2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65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Elafibranor</a:t>
                      </a: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PPAR </a:t>
                      </a: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α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δ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agonist</a:t>
                      </a: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NASH with fibrosis (stage 1-3)</a:t>
                      </a: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RESOLVE-IT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[1]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NASH resolution without fibrosis worsening; long-term composite of all-cause mortality, cirrhosis, and liver-related outcomes</a:t>
                      </a: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65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Obeticholic acid</a:t>
                      </a: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FXR agonist</a:t>
                      </a: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NASH with fibrosis (stage 1-3)</a:t>
                      </a: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REGENERATE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[2]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Fibrosis improvement without NASH worsening;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NASH resolution without fibrosis worsening; all-cause mortality and liver-related outcomes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2622450"/>
                  </a:ext>
                </a:extLst>
              </a:tr>
              <a:tr h="103638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Selonsertib</a:t>
                      </a: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ASK1 inhibitor</a:t>
                      </a: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NASH with fibrosis (stage 3)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NASH with compensated cirrhosis</a:t>
                      </a: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STELLAR 3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[3]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STELLAR 4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[4]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Fibrosis improvement without NASH worsening, EFS</a:t>
                      </a: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4030218"/>
                  </a:ext>
                </a:extLst>
              </a:tr>
              <a:tr h="7965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Cenicriviroc</a:t>
                      </a: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CCR2/5 antagonist</a:t>
                      </a: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NASH with fibrosis (stage 2/3)</a:t>
                      </a: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AURORA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[5]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Fibrosis improvement without NASH worsening; composite of progression to cirrhosis, liver-related outcomes, and all-cause mortality</a:t>
                      </a:r>
                    </a:p>
                  </a:txBody>
                  <a:tcPr marL="121699" marR="121699"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261037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BE91290-185C-4CEA-8DB3-3FDF560A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1600"/>
            <a:ext cx="6705600" cy="7524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lfaen" pitchFamily="18" charset="0"/>
              </a:rPr>
              <a:t>Emerging Treatments in NASH: Phase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lfaen" pitchFamily="18" charset="0"/>
              </a:rPr>
              <a:t>IIb</a:t>
            </a:r>
            <a:endParaRPr kumimoji="0" lang="en-GB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ylfaen" pitchFamily="18" charset="0"/>
            </a:endParaRPr>
          </a:p>
        </p:txBody>
      </p:sp>
      <p:graphicFrame>
        <p:nvGraphicFramePr>
          <p:cNvPr id="7" name="Group 3">
            <a:extLst>
              <a:ext uri="{FF2B5EF4-FFF2-40B4-BE49-F238E27FC236}">
                <a16:creationId xmlns="" xmlns:a16="http://schemas.microsoft.com/office/drawing/2014/main" id="{00983023-7102-4AF2-98CA-EA225124ECA7}"/>
              </a:ext>
            </a:extLst>
          </p:cNvPr>
          <p:cNvGraphicFramePr>
            <a:graphicFrameLocks/>
          </p:cNvGraphicFramePr>
          <p:nvPr/>
        </p:nvGraphicFramePr>
        <p:xfrm>
          <a:off x="0" y="2133600"/>
          <a:ext cx="9144000" cy="3107783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3874673430"/>
                    </a:ext>
                  </a:extLst>
                </a:gridCol>
                <a:gridCol w="1661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59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2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62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020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Drug</a:t>
                      </a:r>
                    </a:p>
                  </a:txBody>
                  <a:tcPr marL="121699" marR="121699" marT="45697" marB="4569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AD2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Mechanism of Action</a:t>
                      </a:r>
                    </a:p>
                  </a:txBody>
                  <a:tcPr marL="121699" marR="121699" marT="45697" marB="4569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AD2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Study Population</a:t>
                      </a:r>
                    </a:p>
                  </a:txBody>
                  <a:tcPr marL="121699" marR="121699" marT="45697" marB="4569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AD2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Trial</a:t>
                      </a:r>
                    </a:p>
                  </a:txBody>
                  <a:tcPr marL="121699" marR="121699" marT="45697" marB="4569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AD2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Endpoint</a:t>
                      </a:r>
                    </a:p>
                  </a:txBody>
                  <a:tcPr marL="121699" marR="121699" marT="45697" marB="4569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AD2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889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Aramchol</a:t>
                      </a:r>
                    </a:p>
                  </a:txBody>
                  <a:tcPr marL="121699" marR="121699" marT="45700" marB="457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Synthetic fatty acid/bile acid conjugate</a:t>
                      </a:r>
                    </a:p>
                  </a:txBody>
                  <a:tcPr marL="121699" marR="121699" marT="45700" marB="457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NASH</a:t>
                      </a:r>
                    </a:p>
                  </a:txBody>
                  <a:tcPr marL="121699" marR="121699" marT="45700" marB="457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Aramchol_005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[1]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21699" marR="121699" marT="45700" marB="457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Percent change in liver triglycerides</a:t>
                      </a:r>
                    </a:p>
                  </a:txBody>
                  <a:tcPr marL="121699" marR="121699" marT="45700" marB="457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2889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Emricasan</a:t>
                      </a:r>
                    </a:p>
                  </a:txBody>
                  <a:tcPr marL="121699" marR="121699" marT="45700" marB="457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Pan-caspase inhibitor</a:t>
                      </a:r>
                    </a:p>
                  </a:txBody>
                  <a:tcPr marL="121699" marR="121699" marT="45700" marB="457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NASH with fibrosis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(stage 1-3)</a:t>
                      </a:r>
                    </a:p>
                  </a:txBody>
                  <a:tcPr marL="121699" marR="121699" marT="45700" marB="457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ENCORE-NF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[2]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21699" marR="121699" marT="45700" marB="457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Fibrosis improvement without NASH worsening</a:t>
                      </a:r>
                    </a:p>
                  </a:txBody>
                  <a:tcPr marL="121699" marR="121699" marT="45700" marB="457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2622450"/>
                  </a:ext>
                </a:extLst>
              </a:tr>
            </a:tbl>
          </a:graphicData>
        </a:graphic>
      </p:graphicFrame>
      <p:sp>
        <p:nvSpPr>
          <p:cNvPr id="8" name="Text Box 11">
            <a:extLst>
              <a:ext uri="{FF2B5EF4-FFF2-40B4-BE49-F238E27FC236}">
                <a16:creationId xmlns="" xmlns:a16="http://schemas.microsoft.com/office/drawing/2014/main" id="{159ED6F5-C413-40F0-B55D-9CED29551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376988"/>
            <a:ext cx="80105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1. ClinicalTrials.gov. 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NCT02279524. </a:t>
            </a:r>
            <a:r>
              <a: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2. ClinicalTrials.gov. 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NCT02686762.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Rectangle 14">
            <a:extLst>
              <a:ext uri="{FF2B5EF4-FFF2-40B4-BE49-F238E27FC236}">
                <a16:creationId xmlns="" xmlns:a16="http://schemas.microsoft.com/office/drawing/2014/main" id="{A568F6E1-7D63-48CD-8575-1DF05E7AA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870" y="4311653"/>
            <a:ext cx="437684" cy="930275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600" b="1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78" name="Rectangle 477">
            <a:extLst>
              <a:ext uri="{FF2B5EF4-FFF2-40B4-BE49-F238E27FC236}">
                <a16:creationId xmlns="" xmlns:a16="http://schemas.microsoft.com/office/drawing/2014/main" id="{31667312-7E42-4C6A-B846-49BE1583FC8F}"/>
              </a:ext>
            </a:extLst>
          </p:cNvPr>
          <p:cNvSpPr/>
          <p:nvPr/>
        </p:nvSpPr>
        <p:spPr bwMode="auto">
          <a:xfrm>
            <a:off x="1447800" y="4611691"/>
            <a:ext cx="437684" cy="630237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ea typeface="ＭＳ Ｐゴシック" pitchFamily="34" charset="-128"/>
              <a:cs typeface="Arial" panose="020B0604020202020204" pitchFamily="34" charset="0"/>
            </a:endParaRPr>
          </a:p>
        </p:txBody>
      </p:sp>
      <p:cxnSp>
        <p:nvCxnSpPr>
          <p:cNvPr id="479" name="Straight Connector 4">
            <a:extLst>
              <a:ext uri="{FF2B5EF4-FFF2-40B4-BE49-F238E27FC236}">
                <a16:creationId xmlns="" xmlns:a16="http://schemas.microsoft.com/office/drawing/2014/main" id="{9B271711-491E-442B-AA1C-F64A2C1407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2965" y="230821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0" name="Straight Connector 38">
            <a:extLst>
              <a:ext uri="{FF2B5EF4-FFF2-40B4-BE49-F238E27FC236}">
                <a16:creationId xmlns="" xmlns:a16="http://schemas.microsoft.com/office/drawing/2014/main" id="{99E724FE-616A-4900-B52A-C54F7EEAA5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2965" y="289876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" name="Straight Connector 40">
            <a:extLst>
              <a:ext uri="{FF2B5EF4-FFF2-40B4-BE49-F238E27FC236}">
                <a16:creationId xmlns="" xmlns:a16="http://schemas.microsoft.com/office/drawing/2014/main" id="{B795A418-4FCD-46A4-910D-57A20ECAD8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2965" y="348296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2" name="Straight Connector 41">
            <a:extLst>
              <a:ext uri="{FF2B5EF4-FFF2-40B4-BE49-F238E27FC236}">
                <a16:creationId xmlns="" xmlns:a16="http://schemas.microsoft.com/office/drawing/2014/main" id="{286FE1C8-4C7F-453F-9F47-2D2DD8A1BD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2965" y="4075101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3" name="Straight Connector 42">
            <a:extLst>
              <a:ext uri="{FF2B5EF4-FFF2-40B4-BE49-F238E27FC236}">
                <a16:creationId xmlns="" xmlns:a16="http://schemas.microsoft.com/office/drawing/2014/main" id="{74AB2A99-22AD-4334-8421-0D643B4987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2965" y="4662476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4" name="Rectangle 15">
            <a:extLst>
              <a:ext uri="{FF2B5EF4-FFF2-40B4-BE49-F238E27FC236}">
                <a16:creationId xmlns="" xmlns:a16="http://schemas.microsoft.com/office/drawing/2014/main" id="{2676A914-A074-482A-8ED4-C91C04746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635" y="4016378"/>
            <a:ext cx="2424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6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85" name="Rectangle 15">
            <a:extLst>
              <a:ext uri="{FF2B5EF4-FFF2-40B4-BE49-F238E27FC236}">
                <a16:creationId xmlns="" xmlns:a16="http://schemas.microsoft.com/office/drawing/2014/main" id="{4372F8DB-57CD-4D8E-8CE1-BED2E61BC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01" y="4327528"/>
            <a:ext cx="2424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600" b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86" name="TextBox 97">
            <a:extLst>
              <a:ext uri="{FF2B5EF4-FFF2-40B4-BE49-F238E27FC236}">
                <a16:creationId xmlns="" xmlns:a16="http://schemas.microsoft.com/office/drawing/2014/main" id="{ED134685-1666-48C7-8BB8-C1A3509CE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43126"/>
            <a:ext cx="750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87" name="TextBox 98">
            <a:extLst>
              <a:ext uri="{FF2B5EF4-FFF2-40B4-BE49-F238E27FC236}">
                <a16:creationId xmlns="" xmlns:a16="http://schemas.microsoft.com/office/drawing/2014/main" id="{C4627478-D707-4250-A091-A2EC38E79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6" y="2727326"/>
            <a:ext cx="445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88" name="TextBox 99">
            <a:extLst>
              <a:ext uri="{FF2B5EF4-FFF2-40B4-BE49-F238E27FC236}">
                <a16:creationId xmlns="" xmlns:a16="http://schemas.microsoft.com/office/drawing/2014/main" id="{2FBFDD57-D097-4E13-8B5E-744827BB7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6" y="3311526"/>
            <a:ext cx="445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89" name="TextBox 100">
            <a:extLst>
              <a:ext uri="{FF2B5EF4-FFF2-40B4-BE49-F238E27FC236}">
                <a16:creationId xmlns="" xmlns:a16="http://schemas.microsoft.com/office/drawing/2014/main" id="{E8D04571-4962-4D60-8D12-C94D49158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6" y="3895726"/>
            <a:ext cx="445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90" name="TextBox 101">
            <a:extLst>
              <a:ext uri="{FF2B5EF4-FFF2-40B4-BE49-F238E27FC236}">
                <a16:creationId xmlns="" xmlns:a16="http://schemas.microsoft.com/office/drawing/2014/main" id="{70DFF0FC-7870-4393-9E02-E048B4277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6" y="4479926"/>
            <a:ext cx="445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91" name="TextBox 102">
            <a:extLst>
              <a:ext uri="{FF2B5EF4-FFF2-40B4-BE49-F238E27FC236}">
                <a16:creationId xmlns="" xmlns:a16="http://schemas.microsoft.com/office/drawing/2014/main" id="{D5497082-7F2C-4991-BF43-4432ADC39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6" y="5064125"/>
            <a:ext cx="44529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2" name="TextBox 5">
            <a:extLst>
              <a:ext uri="{FF2B5EF4-FFF2-40B4-BE49-F238E27FC236}">
                <a16:creationId xmlns="" xmlns:a16="http://schemas.microsoft.com/office/drawing/2014/main" id="{286EABB4-5BC5-445B-BC89-E75D5DEE6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018" y="3506789"/>
            <a:ext cx="8887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  <a:cs typeface="Arial" panose="020B0604020202020204" pitchFamily="34" charset="0"/>
              </a:rPr>
              <a:t>P </a:t>
            </a:r>
            <a:r>
              <a:rPr lang="en-US" altLang="en-US" sz="1600">
                <a:solidFill>
                  <a:schemeClr val="tx1"/>
                </a:solidFill>
                <a:cs typeface="Arial" panose="020B0604020202020204" pitchFamily="34" charset="0"/>
              </a:rPr>
              <a:t>= .05</a:t>
            </a:r>
            <a:endParaRPr lang="en-US" altLang="en-US" sz="1600" i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493" name="Straight Connector 22">
            <a:extLst>
              <a:ext uri="{FF2B5EF4-FFF2-40B4-BE49-F238E27FC236}">
                <a16:creationId xmlns="" xmlns:a16="http://schemas.microsoft.com/office/drawing/2014/main" id="{0A8982CA-B805-48D1-9731-DC4CEA5E3F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8356" y="3843338"/>
            <a:ext cx="30828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4" name="Straight Connector 5">
            <a:extLst>
              <a:ext uri="{FF2B5EF4-FFF2-40B4-BE49-F238E27FC236}">
                <a16:creationId xmlns="" xmlns:a16="http://schemas.microsoft.com/office/drawing/2014/main" id="{37B95354-7A6D-4D80-9CC8-DDAE2D952A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76558" y="2305054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95" name="TextBox 16">
            <a:extLst>
              <a:ext uri="{FF2B5EF4-FFF2-40B4-BE49-F238E27FC236}">
                <a16:creationId xmlns="" xmlns:a16="http://schemas.microsoft.com/office/drawing/2014/main" id="{BB7E5C65-7905-48F2-A7C6-D2F752BA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28" y="4905378"/>
            <a:ext cx="548057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n/N =</a:t>
            </a:r>
          </a:p>
        </p:txBody>
      </p:sp>
      <p:sp>
        <p:nvSpPr>
          <p:cNvPr id="496" name="TextBox 27">
            <a:extLst>
              <a:ext uri="{FF2B5EF4-FFF2-40B4-BE49-F238E27FC236}">
                <a16:creationId xmlns="" xmlns:a16="http://schemas.microsoft.com/office/drawing/2014/main" id="{8A7E1457-FA8D-4B5E-BB5B-75DDC29E4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598" y="4846346"/>
            <a:ext cx="493455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29/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97" name="TextBox 28">
            <a:extLst>
              <a:ext uri="{FF2B5EF4-FFF2-40B4-BE49-F238E27FC236}">
                <a16:creationId xmlns="" xmlns:a16="http://schemas.microsoft.com/office/drawing/2014/main" id="{42121945-B5F5-49B1-975F-0FF4ED682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785" y="4846346"/>
            <a:ext cx="535415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15/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98" name="TextBox 4">
            <a:extLst>
              <a:ext uri="{FF2B5EF4-FFF2-40B4-BE49-F238E27FC236}">
                <a16:creationId xmlns="" xmlns:a16="http://schemas.microsoft.com/office/drawing/2014/main" id="{B1566417-0892-42B5-9752-1EED50EBB0E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076669" y="3621366"/>
            <a:ext cx="3062287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800" b="1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Pts (%)</a:t>
            </a:r>
          </a:p>
        </p:txBody>
      </p:sp>
      <p:cxnSp>
        <p:nvCxnSpPr>
          <p:cNvPr id="499" name="Straight Connector 4">
            <a:extLst>
              <a:ext uri="{FF2B5EF4-FFF2-40B4-BE49-F238E27FC236}">
                <a16:creationId xmlns="" xmlns:a16="http://schemas.microsoft.com/office/drawing/2014/main" id="{D27EFD09-C9BE-4B66-878D-EFD11E1A01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260" y="230821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0" name="Straight Connector 38">
            <a:extLst>
              <a:ext uri="{FF2B5EF4-FFF2-40B4-BE49-F238E27FC236}">
                <a16:creationId xmlns="" xmlns:a16="http://schemas.microsoft.com/office/drawing/2014/main" id="{AE5689AF-08B7-4018-84F7-8A81B37EDA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260" y="289876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1" name="Straight Connector 40">
            <a:extLst>
              <a:ext uri="{FF2B5EF4-FFF2-40B4-BE49-F238E27FC236}">
                <a16:creationId xmlns="" xmlns:a16="http://schemas.microsoft.com/office/drawing/2014/main" id="{F0A3A941-F5FE-46A6-9636-DA6ED1DA72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260" y="348296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2" name="Straight Connector 41">
            <a:extLst>
              <a:ext uri="{FF2B5EF4-FFF2-40B4-BE49-F238E27FC236}">
                <a16:creationId xmlns="" xmlns:a16="http://schemas.microsoft.com/office/drawing/2014/main" id="{346A50EE-A982-49CE-BC27-8D4AEE0882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260" y="4075101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3" name="Straight Connector 42">
            <a:extLst>
              <a:ext uri="{FF2B5EF4-FFF2-40B4-BE49-F238E27FC236}">
                <a16:creationId xmlns="" xmlns:a16="http://schemas.microsoft.com/office/drawing/2014/main" id="{C19A9150-E06A-409C-9734-AE0FD2FB66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260" y="4662476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4" name="Straight Connector 5">
            <a:extLst>
              <a:ext uri="{FF2B5EF4-FFF2-40B4-BE49-F238E27FC236}">
                <a16:creationId xmlns="" xmlns:a16="http://schemas.microsoft.com/office/drawing/2014/main" id="{048CE91E-7304-402D-BEFC-D6088031954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19853" y="2300289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5" name="Straight Connector 4">
            <a:extLst>
              <a:ext uri="{FF2B5EF4-FFF2-40B4-BE49-F238E27FC236}">
                <a16:creationId xmlns="" xmlns:a16="http://schemas.microsoft.com/office/drawing/2014/main" id="{4E152220-F037-4892-A915-7F06541706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9573" y="230821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6" name="Straight Connector 38">
            <a:extLst>
              <a:ext uri="{FF2B5EF4-FFF2-40B4-BE49-F238E27FC236}">
                <a16:creationId xmlns="" xmlns:a16="http://schemas.microsoft.com/office/drawing/2014/main" id="{596999A3-CF14-45D2-8D34-B055A4E4E4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9573" y="289876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7" name="Straight Connector 40">
            <a:extLst>
              <a:ext uri="{FF2B5EF4-FFF2-40B4-BE49-F238E27FC236}">
                <a16:creationId xmlns="" xmlns:a16="http://schemas.microsoft.com/office/drawing/2014/main" id="{6E9EC0A3-5FC9-4B93-A64B-E4EB5125AF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9573" y="348296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8" name="Straight Connector 41">
            <a:extLst>
              <a:ext uri="{FF2B5EF4-FFF2-40B4-BE49-F238E27FC236}">
                <a16:creationId xmlns="" xmlns:a16="http://schemas.microsoft.com/office/drawing/2014/main" id="{88287411-8EA3-449C-9AFF-0C2252135D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9573" y="4075101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9" name="Straight Connector 42">
            <a:extLst>
              <a:ext uri="{FF2B5EF4-FFF2-40B4-BE49-F238E27FC236}">
                <a16:creationId xmlns="" xmlns:a16="http://schemas.microsoft.com/office/drawing/2014/main" id="{60CBA528-62E0-4F42-81FD-2CFE1B4EB0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9573" y="4662476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0" name="Straight Connector 5">
            <a:extLst>
              <a:ext uri="{FF2B5EF4-FFF2-40B4-BE49-F238E27FC236}">
                <a16:creationId xmlns="" xmlns:a16="http://schemas.microsoft.com/office/drawing/2014/main" id="{9208CEE6-D3C4-4355-907E-C01134DD44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63165" y="2295520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1" name="Straight Connector 4">
            <a:extLst>
              <a:ext uri="{FF2B5EF4-FFF2-40B4-BE49-F238E27FC236}">
                <a16:creationId xmlns="" xmlns:a16="http://schemas.microsoft.com/office/drawing/2014/main" id="{D9894696-2A6D-4996-A2EE-3E212E2835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2149" y="230821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2" name="Straight Connector 38">
            <a:extLst>
              <a:ext uri="{FF2B5EF4-FFF2-40B4-BE49-F238E27FC236}">
                <a16:creationId xmlns="" xmlns:a16="http://schemas.microsoft.com/office/drawing/2014/main" id="{967906C9-74FA-48E7-A46B-B55BA175A1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2149" y="289876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3" name="Straight Connector 40">
            <a:extLst>
              <a:ext uri="{FF2B5EF4-FFF2-40B4-BE49-F238E27FC236}">
                <a16:creationId xmlns="" xmlns:a16="http://schemas.microsoft.com/office/drawing/2014/main" id="{E78D60D1-FC66-4E2D-8E74-E137BB66AB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2149" y="348296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4" name="Straight Connector 41">
            <a:extLst>
              <a:ext uri="{FF2B5EF4-FFF2-40B4-BE49-F238E27FC236}">
                <a16:creationId xmlns="" xmlns:a16="http://schemas.microsoft.com/office/drawing/2014/main" id="{3E211136-CB3A-468A-905E-77FEACE9FE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2149" y="4075101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5" name="Straight Connector 42">
            <a:extLst>
              <a:ext uri="{FF2B5EF4-FFF2-40B4-BE49-F238E27FC236}">
                <a16:creationId xmlns="" xmlns:a16="http://schemas.microsoft.com/office/drawing/2014/main" id="{28900FCB-CA5E-498A-9544-F6E0FFA753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2149" y="4662476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6" name="Straight Connector 5">
            <a:extLst>
              <a:ext uri="{FF2B5EF4-FFF2-40B4-BE49-F238E27FC236}">
                <a16:creationId xmlns="" xmlns:a16="http://schemas.microsoft.com/office/drawing/2014/main" id="{CE4FA511-DAF7-48D5-8961-570BC67A61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95741" y="2305043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7" name="Straight Connector 4">
            <a:extLst>
              <a:ext uri="{FF2B5EF4-FFF2-40B4-BE49-F238E27FC236}">
                <a16:creationId xmlns="" xmlns:a16="http://schemas.microsoft.com/office/drawing/2014/main" id="{4F70241B-B8CA-41CD-82E6-BC3E290F44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4726" y="230821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8" name="Straight Connector 38">
            <a:extLst>
              <a:ext uri="{FF2B5EF4-FFF2-40B4-BE49-F238E27FC236}">
                <a16:creationId xmlns="" xmlns:a16="http://schemas.microsoft.com/office/drawing/2014/main" id="{A9A0B617-2AF0-4123-B4C6-B7139E16BC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4726" y="289876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9" name="Straight Connector 40">
            <a:extLst>
              <a:ext uri="{FF2B5EF4-FFF2-40B4-BE49-F238E27FC236}">
                <a16:creationId xmlns="" xmlns:a16="http://schemas.microsoft.com/office/drawing/2014/main" id="{DE4F726C-AE4E-4D64-8474-CB2484738B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4726" y="348296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0" name="Straight Connector 41">
            <a:extLst>
              <a:ext uri="{FF2B5EF4-FFF2-40B4-BE49-F238E27FC236}">
                <a16:creationId xmlns="" xmlns:a16="http://schemas.microsoft.com/office/drawing/2014/main" id="{B6F4039E-900C-404C-A938-4755F0D051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4726" y="4075101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1" name="Straight Connector 42">
            <a:extLst>
              <a:ext uri="{FF2B5EF4-FFF2-40B4-BE49-F238E27FC236}">
                <a16:creationId xmlns="" xmlns:a16="http://schemas.microsoft.com/office/drawing/2014/main" id="{5CBDCF89-9C24-48B1-886F-36C687F795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4726" y="4662476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2" name="Straight Connector 5">
            <a:extLst>
              <a:ext uri="{FF2B5EF4-FFF2-40B4-BE49-F238E27FC236}">
                <a16:creationId xmlns="" xmlns:a16="http://schemas.microsoft.com/office/drawing/2014/main" id="{EDAE0FF6-5755-447F-AA63-0751DC870E5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28319" y="2300272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3" name="Straight Connector 4">
            <a:extLst>
              <a:ext uri="{FF2B5EF4-FFF2-40B4-BE49-F238E27FC236}">
                <a16:creationId xmlns="" xmlns:a16="http://schemas.microsoft.com/office/drawing/2014/main" id="{AF4C1743-F325-4A86-8055-834C66F022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430" y="230821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4" name="Straight Connector 38">
            <a:extLst>
              <a:ext uri="{FF2B5EF4-FFF2-40B4-BE49-F238E27FC236}">
                <a16:creationId xmlns="" xmlns:a16="http://schemas.microsoft.com/office/drawing/2014/main" id="{759DA6E7-7BA0-481D-B1BA-F9EB6B0556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430" y="289876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5" name="Straight Connector 40">
            <a:extLst>
              <a:ext uri="{FF2B5EF4-FFF2-40B4-BE49-F238E27FC236}">
                <a16:creationId xmlns="" xmlns:a16="http://schemas.microsoft.com/office/drawing/2014/main" id="{FEC2D3E3-EDB0-48BF-ACE9-FB12F69277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430" y="3482963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6" name="Straight Connector 41">
            <a:extLst>
              <a:ext uri="{FF2B5EF4-FFF2-40B4-BE49-F238E27FC236}">
                <a16:creationId xmlns="" xmlns:a16="http://schemas.microsoft.com/office/drawing/2014/main" id="{37D670DF-F41A-4F64-89E1-D14B1977D9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430" y="4075101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7" name="Straight Connector 42">
            <a:extLst>
              <a:ext uri="{FF2B5EF4-FFF2-40B4-BE49-F238E27FC236}">
                <a16:creationId xmlns="" xmlns:a16="http://schemas.microsoft.com/office/drawing/2014/main" id="{820F64BC-6D4E-4B12-9284-25D32EE468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430" y="4662476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8" name="Straight Connector 5">
            <a:extLst>
              <a:ext uri="{FF2B5EF4-FFF2-40B4-BE49-F238E27FC236}">
                <a16:creationId xmlns="" xmlns:a16="http://schemas.microsoft.com/office/drawing/2014/main" id="{6FBF7A3F-EED2-4B85-8D68-922101474D8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18022" y="2295508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29" name="Rectangle 528">
            <a:extLst>
              <a:ext uri="{FF2B5EF4-FFF2-40B4-BE49-F238E27FC236}">
                <a16:creationId xmlns="" xmlns:a16="http://schemas.microsoft.com/office/drawing/2014/main" id="{4D365E51-0836-401C-A1CA-AF93C65384FA}"/>
              </a:ext>
            </a:extLst>
          </p:cNvPr>
          <p:cNvSpPr/>
          <p:nvPr/>
        </p:nvSpPr>
        <p:spPr bwMode="auto">
          <a:xfrm>
            <a:off x="2596236" y="4618041"/>
            <a:ext cx="437685" cy="630237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30" name="Rectangle 15">
            <a:extLst>
              <a:ext uri="{FF2B5EF4-FFF2-40B4-BE49-F238E27FC236}">
                <a16:creationId xmlns="" xmlns:a16="http://schemas.microsoft.com/office/drawing/2014/main" id="{0AA2E431-D44D-4609-A6FD-AB837D1C8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8195" y="4341815"/>
            <a:ext cx="2424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6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531" name="TextBox 26">
            <a:extLst>
              <a:ext uri="{FF2B5EF4-FFF2-40B4-BE49-F238E27FC236}">
                <a16:creationId xmlns="" xmlns:a16="http://schemas.microsoft.com/office/drawing/2014/main" id="{896A2E52-B0EB-4AE4-BF5D-D79E25A0A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789" y="3062289"/>
            <a:ext cx="10099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  <a:cs typeface="Arial" panose="020B0604020202020204" pitchFamily="34" charset="0"/>
              </a:rPr>
              <a:t>P </a:t>
            </a:r>
            <a:r>
              <a:rPr lang="en-US" altLang="en-US" sz="1600">
                <a:solidFill>
                  <a:schemeClr val="tx1"/>
                </a:solidFill>
                <a:cs typeface="Arial" panose="020B0604020202020204" pitchFamily="34" charset="0"/>
              </a:rPr>
              <a:t>= .001</a:t>
            </a:r>
            <a:endParaRPr lang="en-US" altLang="en-US" sz="1600" i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532" name="Straight Connector 112">
            <a:extLst>
              <a:ext uri="{FF2B5EF4-FFF2-40B4-BE49-F238E27FC236}">
                <a16:creationId xmlns="" xmlns:a16="http://schemas.microsoft.com/office/drawing/2014/main" id="{E32663A1-FAAD-4C96-8E28-EB6804634C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8293" y="3405188"/>
            <a:ext cx="30828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33" name="TextBox 27">
            <a:extLst>
              <a:ext uri="{FF2B5EF4-FFF2-40B4-BE49-F238E27FC236}">
                <a16:creationId xmlns="" xmlns:a16="http://schemas.microsoft.com/office/drawing/2014/main" id="{4DA8B8E0-75C2-4B32-8379-47AA7FC1A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443" y="4846346"/>
            <a:ext cx="37171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2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33/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2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534" name="TextBox 28">
            <a:extLst>
              <a:ext uri="{FF2B5EF4-FFF2-40B4-BE49-F238E27FC236}">
                <a16:creationId xmlns="" xmlns:a16="http://schemas.microsoft.com/office/drawing/2014/main" id="{C5ADC13B-39C1-43F8-AA43-FDFA6329D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674" y="4846346"/>
            <a:ext cx="535416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15/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535" name="Rectangle 57">
            <a:extLst>
              <a:ext uri="{FF2B5EF4-FFF2-40B4-BE49-F238E27FC236}">
                <a16:creationId xmlns="" xmlns:a16="http://schemas.microsoft.com/office/drawing/2014/main" id="{CF086B36-28FC-43E4-B5A8-3C5700B6D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408" y="3884613"/>
            <a:ext cx="437685" cy="1363662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600" b="1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36" name="Rectangle 15">
            <a:extLst>
              <a:ext uri="{FF2B5EF4-FFF2-40B4-BE49-F238E27FC236}">
                <a16:creationId xmlns="" xmlns:a16="http://schemas.microsoft.com/office/drawing/2014/main" id="{A4738CFF-CA30-4AF2-BBED-C8C966B02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345" y="3594100"/>
            <a:ext cx="2424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600" b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37" name="TextBox 27">
            <a:extLst>
              <a:ext uri="{FF2B5EF4-FFF2-40B4-BE49-F238E27FC236}">
                <a16:creationId xmlns="" xmlns:a16="http://schemas.microsoft.com/office/drawing/2014/main" id="{C1FD77EB-E31F-4BED-ACB8-3DEF113CD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036" y="4846346"/>
            <a:ext cx="491776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33/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538" name="Rectangle 59">
            <a:extLst>
              <a:ext uri="{FF2B5EF4-FFF2-40B4-BE49-F238E27FC236}">
                <a16:creationId xmlns="" xmlns:a16="http://schemas.microsoft.com/office/drawing/2014/main" id="{D1F3A244-1799-4BFB-9C69-C8B92D2A2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566" y="4591050"/>
            <a:ext cx="438953" cy="6540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600" b="1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39" name="Rectangle 15">
            <a:extLst>
              <a:ext uri="{FF2B5EF4-FFF2-40B4-BE49-F238E27FC236}">
                <a16:creationId xmlns="" xmlns:a16="http://schemas.microsoft.com/office/drawing/2014/main" id="{FF50B903-348B-44E9-9585-98555748D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067" y="4305302"/>
            <a:ext cx="2424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600" b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540" name="Rectangle 15">
            <a:extLst>
              <a:ext uri="{FF2B5EF4-FFF2-40B4-BE49-F238E27FC236}">
                <a16:creationId xmlns="" xmlns:a16="http://schemas.microsoft.com/office/drawing/2014/main" id="{1F704CF3-2FEA-4040-BF24-7B2A48AFF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436" y="4532315"/>
            <a:ext cx="2424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600" b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41" name="TextBox 27">
            <a:extLst>
              <a:ext uri="{FF2B5EF4-FFF2-40B4-BE49-F238E27FC236}">
                <a16:creationId xmlns="" xmlns:a16="http://schemas.microsoft.com/office/drawing/2014/main" id="{BD448E8D-62BB-47A4-9259-D8DE588F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153" y="4846346"/>
            <a:ext cx="493455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22/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102</a:t>
            </a:r>
          </a:p>
        </p:txBody>
      </p:sp>
      <p:sp>
        <p:nvSpPr>
          <p:cNvPr id="542" name="TextBox 28">
            <a:extLst>
              <a:ext uri="{FF2B5EF4-FFF2-40B4-BE49-F238E27FC236}">
                <a16:creationId xmlns="" xmlns:a16="http://schemas.microsoft.com/office/drawing/2014/main" id="{BD92287A-F53F-4ECE-A3D9-89F35A78B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147" y="4846346"/>
            <a:ext cx="41484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2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13/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2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543" name="Rectangle 542">
            <a:extLst>
              <a:ext uri="{FF2B5EF4-FFF2-40B4-BE49-F238E27FC236}">
                <a16:creationId xmlns="" xmlns:a16="http://schemas.microsoft.com/office/drawing/2014/main" id="{72489094-B736-4C42-ACFB-35FF79BE7524}"/>
              </a:ext>
            </a:extLst>
          </p:cNvPr>
          <p:cNvSpPr/>
          <p:nvPr/>
        </p:nvSpPr>
        <p:spPr bwMode="auto">
          <a:xfrm>
            <a:off x="3737975" y="4814888"/>
            <a:ext cx="437685" cy="430212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44" name="TextBox 28">
            <a:extLst>
              <a:ext uri="{FF2B5EF4-FFF2-40B4-BE49-F238E27FC236}">
                <a16:creationId xmlns="" xmlns:a16="http://schemas.microsoft.com/office/drawing/2014/main" id="{E7E9ACE0-EB1B-4A62-8229-76F16D0FB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585" y="4846346"/>
            <a:ext cx="548843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13/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545" name="TextBox 28">
            <a:extLst>
              <a:ext uri="{FF2B5EF4-FFF2-40B4-BE49-F238E27FC236}">
                <a16:creationId xmlns="" xmlns:a16="http://schemas.microsoft.com/office/drawing/2014/main" id="{4E7C5B21-ADB8-4862-BAD1-63CD43A0D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417" y="3821117"/>
            <a:ext cx="8887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  <a:cs typeface="Arial" panose="020B0604020202020204" pitchFamily="34" charset="0"/>
              </a:rPr>
              <a:t>P </a:t>
            </a:r>
            <a:r>
              <a:rPr lang="en-US" altLang="en-US" sz="1600">
                <a:solidFill>
                  <a:schemeClr val="tx1"/>
                </a:solidFill>
                <a:cs typeface="Arial" panose="020B0604020202020204" pitchFamily="34" charset="0"/>
              </a:rPr>
              <a:t>= .08</a:t>
            </a:r>
            <a:endParaRPr lang="en-US" altLang="en-US" sz="1600" i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546" name="Straight Connector 114">
            <a:extLst>
              <a:ext uri="{FF2B5EF4-FFF2-40B4-BE49-F238E27FC236}">
                <a16:creationId xmlns="" xmlns:a16="http://schemas.microsoft.com/office/drawing/2014/main" id="{CD6E9291-E130-4B32-B959-CD63E35FE0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73991" y="4160841"/>
            <a:ext cx="30828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47" name="Rectangle 66">
            <a:extLst>
              <a:ext uri="{FF2B5EF4-FFF2-40B4-BE49-F238E27FC236}">
                <a16:creationId xmlns="" xmlns:a16="http://schemas.microsoft.com/office/drawing/2014/main" id="{B409E3EF-02E6-45DA-B06B-801F75C17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337" y="4386266"/>
            <a:ext cx="438953" cy="852487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600" b="1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8" name="Rectangle 15">
            <a:extLst>
              <a:ext uri="{FF2B5EF4-FFF2-40B4-BE49-F238E27FC236}">
                <a16:creationId xmlns="" xmlns:a16="http://schemas.microsoft.com/office/drawing/2014/main" id="{33C0437B-0FD7-47DC-A468-74847277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190" y="4430715"/>
            <a:ext cx="1212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600" b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49" name="Straight Connector 115">
            <a:extLst>
              <a:ext uri="{FF2B5EF4-FFF2-40B4-BE49-F238E27FC236}">
                <a16:creationId xmlns="" xmlns:a16="http://schemas.microsoft.com/office/drawing/2014/main" id="{AC94B3E9-8522-4646-A549-BCBFC178E8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88706" y="3935413"/>
            <a:ext cx="30828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0" name="TextBox 27">
            <a:extLst>
              <a:ext uri="{FF2B5EF4-FFF2-40B4-BE49-F238E27FC236}">
                <a16:creationId xmlns="" xmlns:a16="http://schemas.microsoft.com/office/drawing/2014/main" id="{591B95A5-8A7E-4788-BF0F-B2AAD6068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257" y="4846346"/>
            <a:ext cx="491776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9/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551" name="TextBox 28">
            <a:extLst>
              <a:ext uri="{FF2B5EF4-FFF2-40B4-BE49-F238E27FC236}">
                <a16:creationId xmlns="" xmlns:a16="http://schemas.microsoft.com/office/drawing/2014/main" id="{C3F82B66-B56C-42EB-AF08-3621D3663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783" y="4711703"/>
            <a:ext cx="537094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2/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552" name="Rectangle 551">
            <a:extLst>
              <a:ext uri="{FF2B5EF4-FFF2-40B4-BE49-F238E27FC236}">
                <a16:creationId xmlns="" xmlns:a16="http://schemas.microsoft.com/office/drawing/2014/main" id="{CDB40BC2-B872-410D-B58C-995F040574C8}"/>
              </a:ext>
            </a:extLst>
          </p:cNvPr>
          <p:cNvSpPr/>
          <p:nvPr/>
        </p:nvSpPr>
        <p:spPr bwMode="auto">
          <a:xfrm>
            <a:off x="4888413" y="5092700"/>
            <a:ext cx="438953" cy="14605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53" name="TextBox 29">
            <a:extLst>
              <a:ext uri="{FF2B5EF4-FFF2-40B4-BE49-F238E27FC236}">
                <a16:creationId xmlns="" xmlns:a16="http://schemas.microsoft.com/office/drawing/2014/main" id="{5441E437-6374-4D57-93BC-E4E8A40DD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750" y="3605214"/>
            <a:ext cx="8887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i="1" dirty="0">
                <a:solidFill>
                  <a:schemeClr val="tx1"/>
                </a:solidFill>
                <a:cs typeface="Arial" panose="020B0604020202020204" pitchFamily="34" charset="0"/>
              </a:rPr>
              <a:t>P </a:t>
            </a:r>
            <a:r>
              <a:rPr lang="en-US" alt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= .01</a:t>
            </a:r>
            <a:endParaRPr lang="en-US" altLang="en-US" sz="1600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54" name="Rectangle 15">
            <a:extLst>
              <a:ext uri="{FF2B5EF4-FFF2-40B4-BE49-F238E27FC236}">
                <a16:creationId xmlns="" xmlns:a16="http://schemas.microsoft.com/office/drawing/2014/main" id="{96DF7D5C-36D5-425F-B2F5-5F284582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165" y="4081465"/>
            <a:ext cx="2424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6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555" name="Rectangle 554">
            <a:extLst>
              <a:ext uri="{FF2B5EF4-FFF2-40B4-BE49-F238E27FC236}">
                <a16:creationId xmlns="" xmlns:a16="http://schemas.microsoft.com/office/drawing/2014/main" id="{93B64364-6953-4657-8ECC-D5BADBBEB0EA}"/>
              </a:ext>
            </a:extLst>
          </p:cNvPr>
          <p:cNvSpPr/>
          <p:nvPr/>
        </p:nvSpPr>
        <p:spPr bwMode="auto">
          <a:xfrm>
            <a:off x="6032084" y="5102230"/>
            <a:ext cx="437684" cy="14605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56" name="Rectangle 64">
            <a:extLst>
              <a:ext uri="{FF2B5EF4-FFF2-40B4-BE49-F238E27FC236}">
                <a16:creationId xmlns="" xmlns:a16="http://schemas.microsoft.com/office/drawing/2014/main" id="{03791734-2BCB-4A51-86A4-442D5337D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066" y="5010158"/>
            <a:ext cx="437684" cy="238125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600" b="1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57" name="Rectangle 15">
            <a:extLst>
              <a:ext uri="{FF2B5EF4-FFF2-40B4-BE49-F238E27FC236}">
                <a16:creationId xmlns="" xmlns:a16="http://schemas.microsoft.com/office/drawing/2014/main" id="{CE332A06-6E38-4BFC-AF12-F67FC77F1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445" y="4786833"/>
            <a:ext cx="1212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6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58" name="Rectangle 15">
            <a:extLst>
              <a:ext uri="{FF2B5EF4-FFF2-40B4-BE49-F238E27FC236}">
                <a16:creationId xmlns="" xmlns:a16="http://schemas.microsoft.com/office/drawing/2014/main" id="{4B224A59-4B4A-4DB7-AB6C-360B0D59A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165" y="4722127"/>
            <a:ext cx="1212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6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59" name="TextBox 29">
            <a:extLst>
              <a:ext uri="{FF2B5EF4-FFF2-40B4-BE49-F238E27FC236}">
                <a16:creationId xmlns="" xmlns:a16="http://schemas.microsoft.com/office/drawing/2014/main" id="{2C278F26-1C41-4BEE-BAB8-3132B8D95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743" y="3860805"/>
            <a:ext cx="8887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  <a:cs typeface="Arial" panose="020B0604020202020204" pitchFamily="34" charset="0"/>
              </a:rPr>
              <a:t>P </a:t>
            </a:r>
            <a:r>
              <a:rPr lang="en-US" altLang="en-US" sz="1600">
                <a:solidFill>
                  <a:schemeClr val="tx1"/>
                </a:solidFill>
                <a:cs typeface="Arial" panose="020B0604020202020204" pitchFamily="34" charset="0"/>
              </a:rPr>
              <a:t>= .49</a:t>
            </a:r>
            <a:endParaRPr lang="en-US" altLang="en-US" sz="1600" i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560" name="Straight Connector 117">
            <a:extLst>
              <a:ext uri="{FF2B5EF4-FFF2-40B4-BE49-F238E27FC236}">
                <a16:creationId xmlns="" xmlns:a16="http://schemas.microsoft.com/office/drawing/2014/main" id="{9DE47E1E-836A-4CD1-99F8-05A98FAA30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99890" y="4191005"/>
            <a:ext cx="30828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61" name="Rectangle 14">
            <a:extLst>
              <a:ext uri="{FF2B5EF4-FFF2-40B4-BE49-F238E27FC236}">
                <a16:creationId xmlns="" xmlns:a16="http://schemas.microsoft.com/office/drawing/2014/main" id="{2B5D0764-7EEA-4F76-A1C5-134188AD7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263" y="5203828"/>
            <a:ext cx="438953" cy="53975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600" b="1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62" name="Rectangle 15">
            <a:extLst>
              <a:ext uri="{FF2B5EF4-FFF2-40B4-BE49-F238E27FC236}">
                <a16:creationId xmlns="" xmlns:a16="http://schemas.microsoft.com/office/drawing/2014/main" id="{7A696B08-BEAF-4918-A307-20E24C581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601" y="4529140"/>
            <a:ext cx="3107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600" b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&lt; 1</a:t>
            </a:r>
          </a:p>
        </p:txBody>
      </p:sp>
      <p:sp>
        <p:nvSpPr>
          <p:cNvPr id="563" name="Rectangle 15">
            <a:extLst>
              <a:ext uri="{FF2B5EF4-FFF2-40B4-BE49-F238E27FC236}">
                <a16:creationId xmlns="" xmlns:a16="http://schemas.microsoft.com/office/drawing/2014/main" id="{8CE4D678-3E41-419B-A59A-D993DC231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159" y="4554540"/>
            <a:ext cx="1212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6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64" name="TextBox 27">
            <a:extLst>
              <a:ext uri="{FF2B5EF4-FFF2-40B4-BE49-F238E27FC236}">
                <a16:creationId xmlns="" xmlns:a16="http://schemas.microsoft.com/office/drawing/2014/main" id="{886DC5CF-E4AA-48F5-8B8A-870528AE5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025" y="4779965"/>
            <a:ext cx="493455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1/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565" name="TextBox 28">
            <a:extLst>
              <a:ext uri="{FF2B5EF4-FFF2-40B4-BE49-F238E27FC236}">
                <a16:creationId xmlns="" xmlns:a16="http://schemas.microsoft.com/office/drawing/2014/main" id="{90AE5B57-1567-43F9-BE4C-F3A448D4A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294" y="4818063"/>
            <a:ext cx="537094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0/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566" name="Straight Connector 43">
            <a:extLst>
              <a:ext uri="{FF2B5EF4-FFF2-40B4-BE49-F238E27FC236}">
                <a16:creationId xmlns="" xmlns:a16="http://schemas.microsoft.com/office/drawing/2014/main" id="{18261745-3764-426B-BBD7-BC08B55AC3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2965" y="5260964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7" name="Straight Connector 2">
            <a:extLst>
              <a:ext uri="{FF2B5EF4-FFF2-40B4-BE49-F238E27FC236}">
                <a16:creationId xmlns="" xmlns:a16="http://schemas.microsoft.com/office/drawing/2014/main" id="{B27C9595-09F8-48F1-AD32-E89E2EE0A5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8221" y="5260964"/>
            <a:ext cx="102303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8" name="Straight Connector 43">
            <a:extLst>
              <a:ext uri="{FF2B5EF4-FFF2-40B4-BE49-F238E27FC236}">
                <a16:creationId xmlns="" xmlns:a16="http://schemas.microsoft.com/office/drawing/2014/main" id="{FE9167ED-4514-4A51-9907-86E1E590DB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260" y="5260964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9" name="Straight Connector 2">
            <a:extLst>
              <a:ext uri="{FF2B5EF4-FFF2-40B4-BE49-F238E27FC236}">
                <a16:creationId xmlns="" xmlns:a16="http://schemas.microsoft.com/office/drawing/2014/main" id="{9634C9D3-1C18-45DD-AF98-E9F84CAA5A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11516" y="5260964"/>
            <a:ext cx="102303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0" name="Straight Connector 43">
            <a:extLst>
              <a:ext uri="{FF2B5EF4-FFF2-40B4-BE49-F238E27FC236}">
                <a16:creationId xmlns="" xmlns:a16="http://schemas.microsoft.com/office/drawing/2014/main" id="{C0E28EFD-49EA-4DF7-9608-7A600E543F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9573" y="5260964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1" name="Straight Connector 2">
            <a:extLst>
              <a:ext uri="{FF2B5EF4-FFF2-40B4-BE49-F238E27FC236}">
                <a16:creationId xmlns="" xmlns:a16="http://schemas.microsoft.com/office/drawing/2014/main" id="{992EFDE6-67F5-4E5E-BEE0-8EF5AE3C0E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54828" y="5260964"/>
            <a:ext cx="102303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2" name="Straight Connector 43">
            <a:extLst>
              <a:ext uri="{FF2B5EF4-FFF2-40B4-BE49-F238E27FC236}">
                <a16:creationId xmlns="" xmlns:a16="http://schemas.microsoft.com/office/drawing/2014/main" id="{2DD241FC-56EC-4422-A9DC-309D7DBB92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2149" y="5260964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" name="Straight Connector 2">
            <a:extLst>
              <a:ext uri="{FF2B5EF4-FFF2-40B4-BE49-F238E27FC236}">
                <a16:creationId xmlns="" xmlns:a16="http://schemas.microsoft.com/office/drawing/2014/main" id="{A189668F-F0DC-4DBE-9780-BC50D9F70C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87404" y="5260964"/>
            <a:ext cx="102303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4" name="Straight Connector 43">
            <a:extLst>
              <a:ext uri="{FF2B5EF4-FFF2-40B4-BE49-F238E27FC236}">
                <a16:creationId xmlns="" xmlns:a16="http://schemas.microsoft.com/office/drawing/2014/main" id="{BF2A9DF6-79E3-4340-BD0B-8C6041BFEF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4726" y="5260964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5" name="Straight Connector 2">
            <a:extLst>
              <a:ext uri="{FF2B5EF4-FFF2-40B4-BE49-F238E27FC236}">
                <a16:creationId xmlns="" xmlns:a16="http://schemas.microsoft.com/office/drawing/2014/main" id="{42E064F6-0381-4FF6-A4AD-34B57FA989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9982" y="5260964"/>
            <a:ext cx="102303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6" name="Straight Connector 43">
            <a:extLst>
              <a:ext uri="{FF2B5EF4-FFF2-40B4-BE49-F238E27FC236}">
                <a16:creationId xmlns="" xmlns:a16="http://schemas.microsoft.com/office/drawing/2014/main" id="{98252F77-6B04-4259-B37B-48CD1C5E82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430" y="5260964"/>
            <a:ext cx="4820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7" name="Straight Connector 2">
            <a:extLst>
              <a:ext uri="{FF2B5EF4-FFF2-40B4-BE49-F238E27FC236}">
                <a16:creationId xmlns="" xmlns:a16="http://schemas.microsoft.com/office/drawing/2014/main" id="{7D6A79F3-BB66-473D-AF76-661DDF5E0B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98967" y="5260964"/>
            <a:ext cx="102303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78" name="Group 124">
            <a:extLst>
              <a:ext uri="{FF2B5EF4-FFF2-40B4-BE49-F238E27FC236}">
                <a16:creationId xmlns="" xmlns:a16="http://schemas.microsoft.com/office/drawing/2014/main" id="{D1B61453-4FF2-479B-A2A4-D2C9595AC5A5}"/>
              </a:ext>
            </a:extLst>
          </p:cNvPr>
          <p:cNvGrpSpPr/>
          <p:nvPr/>
        </p:nvGrpSpPr>
        <p:grpSpPr>
          <a:xfrm>
            <a:off x="7162800" y="2438400"/>
            <a:ext cx="1981200" cy="1219200"/>
            <a:chOff x="9448041" y="2435223"/>
            <a:chExt cx="1707486" cy="1145395"/>
          </a:xfrm>
        </p:grpSpPr>
        <p:grpSp>
          <p:nvGrpSpPr>
            <p:cNvPr id="579" name="Group 271">
              <a:extLst>
                <a:ext uri="{FF2B5EF4-FFF2-40B4-BE49-F238E27FC236}">
                  <a16:creationId xmlns="" xmlns:a16="http://schemas.microsoft.com/office/drawing/2014/main" id="{B5CEC2AA-B6FE-4169-AEE7-5399C6A246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50552" y="2435223"/>
              <a:ext cx="1704975" cy="646331"/>
              <a:chOff x="8201046" y="2313218"/>
              <a:chExt cx="1805212" cy="684391"/>
            </a:xfrm>
          </p:grpSpPr>
          <p:sp>
            <p:nvSpPr>
              <p:cNvPr id="582" name="TextBox 7">
                <a:extLst>
                  <a:ext uri="{FF2B5EF4-FFF2-40B4-BE49-F238E27FC236}">
                    <a16:creationId xmlns="" xmlns:a16="http://schemas.microsoft.com/office/drawing/2014/main" id="{C2A28B8B-D1ED-49B6-B9FC-6ECECDB69D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36650" y="2313218"/>
                <a:ext cx="1669608" cy="684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800">
                    <a:solidFill>
                      <a:schemeClr val="tx1"/>
                    </a:solidFill>
                    <a:ea typeface="MS PGothic" panose="020B0600070205080204" pitchFamily="34" charset="-128"/>
                    <a:cs typeface="Arial" panose="020B0604020202020204" pitchFamily="34" charset="0"/>
                  </a:rPr>
                  <a:t>Active drug</a:t>
                </a:r>
                <a:endParaRPr lang="en-GB" altLang="en-US" sz="1800">
                  <a:solidFill>
                    <a:schemeClr val="tx1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83" name="Rectangle 582">
                <a:extLst>
                  <a:ext uri="{FF2B5EF4-FFF2-40B4-BE49-F238E27FC236}">
                    <a16:creationId xmlns="" xmlns:a16="http://schemas.microsoft.com/office/drawing/2014/main" id="{3202A0EF-ED6F-4FD6-9B35-EC26B1B35FFE}"/>
                  </a:ext>
                </a:extLst>
              </p:cNvPr>
              <p:cNvSpPr/>
              <p:nvPr/>
            </p:nvSpPr>
            <p:spPr>
              <a:xfrm>
                <a:off x="8201046" y="2435929"/>
                <a:ext cx="154636" cy="1546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00" b="1" dirty="0">
                  <a:solidFill>
                    <a:schemeClr val="tx1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584" name="Rectangle 583">
                <a:extLst>
                  <a:ext uri="{FF2B5EF4-FFF2-40B4-BE49-F238E27FC236}">
                    <a16:creationId xmlns="" xmlns:a16="http://schemas.microsoft.com/office/drawing/2014/main" id="{9D1B9243-06D3-4683-A1DF-F391AB706A01}"/>
                  </a:ext>
                </a:extLst>
              </p:cNvPr>
              <p:cNvSpPr/>
              <p:nvPr/>
            </p:nvSpPr>
            <p:spPr>
              <a:xfrm>
                <a:off x="8201046" y="2708249"/>
                <a:ext cx="154636" cy="15465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00" b="1" dirty="0">
                  <a:solidFill>
                    <a:schemeClr val="tx1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585" name="TextBox 10">
                <a:extLst>
                  <a:ext uri="{FF2B5EF4-FFF2-40B4-BE49-F238E27FC236}">
                    <a16:creationId xmlns="" xmlns:a16="http://schemas.microsoft.com/office/drawing/2014/main" id="{F5E1D646-F1CC-424D-B2EB-40D1254666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36651" y="2574390"/>
                <a:ext cx="1669607" cy="391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800" dirty="0">
                    <a:solidFill>
                      <a:schemeClr val="tx1"/>
                    </a:solidFill>
                    <a:ea typeface="MS PGothic" panose="020B0600070205080204" pitchFamily="34" charset="-128"/>
                    <a:cs typeface="Arial" panose="020B0604020202020204" pitchFamily="34" charset="0"/>
                  </a:rPr>
                  <a:t>Placebo</a:t>
                </a:r>
                <a:endParaRPr lang="en-GB" altLang="en-US" sz="1800" dirty="0">
                  <a:solidFill>
                    <a:schemeClr val="tx1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0" name="TextBox 10">
              <a:extLst>
                <a:ext uri="{FF2B5EF4-FFF2-40B4-BE49-F238E27FC236}">
                  <a16:creationId xmlns="" xmlns:a16="http://schemas.microsoft.com/office/drawing/2014/main" id="{2A772146-C731-408C-BFE2-84F55FD89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856" y="2934287"/>
              <a:ext cx="15769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Comparator</a:t>
              </a:r>
              <a:endParaRPr lang="en-GB" altLang="en-US" sz="18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="" xmlns:a16="http://schemas.microsoft.com/office/drawing/2014/main" id="{1DB074B6-CF33-4FE2-84DA-B1B8ABD3953E}"/>
                </a:ext>
              </a:extLst>
            </p:cNvPr>
            <p:cNvSpPr/>
            <p:nvPr/>
          </p:nvSpPr>
          <p:spPr bwMode="auto">
            <a:xfrm>
              <a:off x="9448041" y="3060698"/>
              <a:ext cx="146050" cy="14605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588" name="TextBox 95">
            <a:extLst>
              <a:ext uri="{FF2B5EF4-FFF2-40B4-BE49-F238E27FC236}">
                <a16:creationId xmlns="" xmlns:a16="http://schemas.microsoft.com/office/drawing/2014/main" id="{E09BDD80-43A1-4778-8666-458DBC079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284" y="5410202"/>
            <a:ext cx="1245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Cenicriviroc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150 mg/day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[4]</a:t>
            </a:r>
          </a:p>
        </p:txBody>
      </p:sp>
      <p:sp>
        <p:nvSpPr>
          <p:cNvPr id="589" name="TextBox 91">
            <a:extLst>
              <a:ext uri="{FF2B5EF4-FFF2-40B4-BE49-F238E27FC236}">
                <a16:creationId xmlns="" xmlns:a16="http://schemas.microsoft.com/office/drawing/2014/main" id="{5FFCED52-29BB-40D6-B160-8A1D56285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10201"/>
            <a:ext cx="10519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 err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Obeticholic</a:t>
            </a: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Acid</a:t>
            </a:r>
            <a:b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25 mg/day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[2]</a:t>
            </a:r>
            <a:endParaRPr lang="en-US" altLang="en-US" sz="1200" b="1" dirty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90" name="TextBox 93">
            <a:extLst>
              <a:ext uri="{FF2B5EF4-FFF2-40B4-BE49-F238E27FC236}">
                <a16:creationId xmlns="" xmlns:a16="http://schemas.microsoft.com/office/drawing/2014/main" id="{C1C3B8E2-C588-455F-A7A9-4DB85AC25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305" y="5410200"/>
            <a:ext cx="1059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 err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Elafibranor</a:t>
            </a: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120 mg/day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[3]</a:t>
            </a:r>
            <a:endParaRPr lang="en-US" altLang="en-US" sz="1200" b="1" dirty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91" name="TextBox 16">
            <a:extLst>
              <a:ext uri="{FF2B5EF4-FFF2-40B4-BE49-F238E27FC236}">
                <a16:creationId xmlns="" xmlns:a16="http://schemas.microsoft.com/office/drawing/2014/main" id="{4791F864-A39B-490A-B639-27BCB94D0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31" y="5410200"/>
            <a:ext cx="1033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Vitamin E 800 IU/day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[1]</a:t>
            </a:r>
          </a:p>
        </p:txBody>
      </p:sp>
      <p:sp>
        <p:nvSpPr>
          <p:cNvPr id="592" name="TextBox 89">
            <a:extLst>
              <a:ext uri="{FF2B5EF4-FFF2-40B4-BE49-F238E27FC236}">
                <a16:creationId xmlns="" xmlns:a16="http://schemas.microsoft.com/office/drawing/2014/main" id="{BD1A5D58-A13F-40DD-AA55-B67F61587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835" y="5410200"/>
            <a:ext cx="10783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Pioglitazone 30 mg/day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[1]</a:t>
            </a:r>
          </a:p>
        </p:txBody>
      </p:sp>
      <p:sp>
        <p:nvSpPr>
          <p:cNvPr id="593" name="TextBox 16">
            <a:extLst>
              <a:ext uri="{FF2B5EF4-FFF2-40B4-BE49-F238E27FC236}">
                <a16:creationId xmlns="" xmlns:a16="http://schemas.microsoft.com/office/drawing/2014/main" id="{B1480D56-A9A0-472C-BB03-E708D5742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150" y="5410200"/>
            <a:ext cx="10892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Selonsertib 6 or 18 mg/day*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[5]</a:t>
            </a:r>
          </a:p>
        </p:txBody>
      </p:sp>
      <p:sp>
        <p:nvSpPr>
          <p:cNvPr id="701" name="Content Placeholder 1">
            <a:extLst>
              <a:ext uri="{FF2B5EF4-FFF2-40B4-BE49-F238E27FC236}">
                <a16:creationId xmlns="" xmlns:a16="http://schemas.microsoft.com/office/drawing/2014/main" id="{029E819D-0CF4-422C-A2D3-2C4BC393A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"/>
            <a:ext cx="8157906" cy="1482725"/>
          </a:xfrm>
        </p:spPr>
        <p:txBody>
          <a:bodyPr>
            <a:noAutofit/>
          </a:bodyPr>
          <a:lstStyle/>
          <a:p>
            <a:pPr eaLnBrk="1" hangingPunct="1">
              <a:spcBef>
                <a:spcPts val="500"/>
              </a:spcBef>
              <a:spcAft>
                <a:spcPct val="0"/>
              </a:spcAft>
              <a:buNone/>
            </a:pPr>
            <a:r>
              <a:rPr lang="ka-GE" altLang="en-US" sz="2800" b="1" dirty="0" smtClean="0">
                <a:cs typeface="Arial" panose="020B0604020202020204" pitchFamily="34" charset="0"/>
              </a:rPr>
              <a:t>N</a:t>
            </a:r>
            <a:r>
              <a:rPr lang="en-US" altLang="en-US" sz="2800" b="1" dirty="0" smtClean="0">
                <a:cs typeface="Arial" panose="020B0604020202020204" pitchFamily="34" charset="0"/>
              </a:rPr>
              <a:t>ASH</a:t>
            </a:r>
            <a:r>
              <a:rPr lang="ka-GE" altLang="en-US" sz="2800" b="1" dirty="0" smtClean="0">
                <a:cs typeface="Arial" panose="020B0604020202020204" pitchFamily="34" charset="0"/>
              </a:rPr>
              <a:t>-ის უკუგანვითარება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None/>
            </a:pPr>
            <a:endParaRPr lang="en-US" altLang="en-US" sz="2800" b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</a:pPr>
            <a:r>
              <a:rPr lang="ka-GE" altLang="en-US" sz="2400" dirty="0" smtClean="0">
                <a:cs typeface="Arial" panose="020B0604020202020204" pitchFamily="34" charset="0"/>
              </a:rPr>
              <a:t>დამოუკიდებელი კვლევები, სხვადასხვა მიზნებით. </a:t>
            </a:r>
          </a:p>
          <a:p>
            <a:pPr lvl="1">
              <a:spcBef>
                <a:spcPts val="500"/>
              </a:spcBef>
              <a:spcAft>
                <a:spcPct val="0"/>
              </a:spcAft>
            </a:pPr>
            <a:r>
              <a:rPr lang="ka-GE" altLang="en-US" sz="2000" dirty="0" smtClean="0">
                <a:cs typeface="Arial" panose="020B0604020202020204" pitchFamily="34" charset="0"/>
              </a:rPr>
              <a:t>ხანგრძლივობა და კვლევის ჯგუფები განსხვავებულია</a:t>
            </a:r>
            <a:endParaRPr lang="en-US" altLang="en-US" sz="2400" dirty="0"/>
          </a:p>
        </p:txBody>
      </p:sp>
      <p:sp>
        <p:nvSpPr>
          <p:cNvPr id="702" name="Rectangle 701"/>
          <p:cNvSpPr/>
          <p:nvPr/>
        </p:nvSpPr>
        <p:spPr>
          <a:xfrm>
            <a:off x="0" y="5971603"/>
            <a:ext cx="9144000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 smtClean="0">
                <a:latin typeface="Arial" panose="020B0604020202020204" pitchFamily="34" charset="0"/>
              </a:rPr>
              <a:t>References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spc="-10" dirty="0" smtClean="0"/>
              <a:t>1. </a:t>
            </a:r>
            <a:r>
              <a:rPr lang="en-US" altLang="en-US" sz="1200" spc="-10" dirty="0" err="1" smtClean="0"/>
              <a:t>Sanyal</a:t>
            </a:r>
            <a:r>
              <a:rPr lang="en-US" altLang="en-US" sz="1200" spc="-10" dirty="0" smtClean="0"/>
              <a:t> AJ, et al. N </a:t>
            </a:r>
            <a:r>
              <a:rPr lang="en-US" altLang="en-US" sz="1200" spc="-10" dirty="0" err="1" smtClean="0"/>
              <a:t>Engl</a:t>
            </a:r>
            <a:r>
              <a:rPr lang="en-US" altLang="en-US" sz="1200" spc="-10" dirty="0" smtClean="0"/>
              <a:t> J Med. 2010;362:1675-1685. 2. </a:t>
            </a:r>
            <a:r>
              <a:rPr lang="en-US" altLang="en-US" sz="1200" spc="-10" dirty="0" err="1" smtClean="0"/>
              <a:t>Neuschwander-Tetri</a:t>
            </a:r>
            <a:r>
              <a:rPr lang="en-US" altLang="en-US" sz="1200" spc="-10" dirty="0" smtClean="0"/>
              <a:t> BA, et al. Lancet. 2015;385:956-965. </a:t>
            </a:r>
            <a:br>
              <a:rPr lang="en-US" altLang="en-US" sz="1200" spc="-10" dirty="0" smtClean="0"/>
            </a:br>
            <a:r>
              <a:rPr lang="en-US" altLang="en-US" sz="1200" spc="-10" dirty="0" smtClean="0"/>
              <a:t>3. </a:t>
            </a:r>
            <a:r>
              <a:rPr lang="en-US" altLang="en-US" sz="1200" spc="-10" dirty="0" err="1" smtClean="0"/>
              <a:t>Ratziu</a:t>
            </a:r>
            <a:r>
              <a:rPr lang="en-US" altLang="en-US" sz="1200" spc="-10" dirty="0" smtClean="0"/>
              <a:t> V, et al. Gastroenterology. 2016;150:1147-1159. 4. Friedman SL, et al. </a:t>
            </a:r>
            <a:r>
              <a:rPr lang="en-US" altLang="en-US" sz="1200" spc="-10" dirty="0" err="1" smtClean="0"/>
              <a:t>Hepatology</a:t>
            </a:r>
            <a:r>
              <a:rPr lang="en-US" altLang="en-US" sz="1200" spc="-10" dirty="0" smtClean="0"/>
              <a:t>. 2017;[</a:t>
            </a:r>
            <a:r>
              <a:rPr lang="en-US" altLang="en-US" sz="1200" spc="-10" dirty="0" err="1" smtClean="0"/>
              <a:t>Epub</a:t>
            </a:r>
            <a:r>
              <a:rPr lang="en-US" altLang="en-US" sz="1200" spc="-10" dirty="0" smtClean="0"/>
              <a:t> ahead of print]. </a:t>
            </a:r>
            <a:br>
              <a:rPr lang="en-US" altLang="en-US" sz="1200" spc="-10" dirty="0" smtClean="0"/>
            </a:br>
            <a:r>
              <a:rPr lang="en-US" altLang="en-US" sz="1200" spc="-10" dirty="0" smtClean="0"/>
              <a:t>5. </a:t>
            </a:r>
            <a:r>
              <a:rPr lang="nb-NO" altLang="en-US" sz="1200" dirty="0" smtClean="0"/>
              <a:t>Loomba R, et al. AASLD 2016. Abstract LB3.</a:t>
            </a:r>
            <a:endParaRPr lang="en-US" altLang="en-US" sz="1200" spc="-10" dirty="0"/>
          </a:p>
        </p:txBody>
      </p:sp>
      <p:pic>
        <p:nvPicPr>
          <p:cNvPr id="703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ontent Placeholder 1">
            <a:extLst>
              <a:ext uri="{FF2B5EF4-FFF2-40B4-BE49-F238E27FC236}">
                <a16:creationId xmlns="" xmlns:a16="http://schemas.microsoft.com/office/drawing/2014/main" id="{029E819D-0CF4-422C-A2D3-2C4BC393A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"/>
            <a:ext cx="8157906" cy="1482725"/>
          </a:xfrm>
        </p:spPr>
        <p:txBody>
          <a:bodyPr>
            <a:noAutofit/>
          </a:bodyPr>
          <a:lstStyle/>
          <a:p>
            <a:pPr eaLnBrk="1" hangingPunct="1">
              <a:spcBef>
                <a:spcPts val="500"/>
              </a:spcBef>
              <a:spcAft>
                <a:spcPct val="0"/>
              </a:spcAft>
              <a:buNone/>
            </a:pPr>
            <a:r>
              <a:rPr lang="ka-GE" altLang="en-US" sz="2800" b="1" dirty="0" smtClean="0">
                <a:cs typeface="Arial" panose="020B0604020202020204" pitchFamily="34" charset="0"/>
              </a:rPr>
              <a:t>სტეატოზის უკუგანვითარება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None/>
            </a:pPr>
            <a:endParaRPr lang="en-US" altLang="en-US" sz="2800" b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</a:pPr>
            <a:r>
              <a:rPr lang="ka-GE" altLang="en-US" sz="2400" dirty="0" smtClean="0">
                <a:cs typeface="Arial" panose="020B0604020202020204" pitchFamily="34" charset="0"/>
              </a:rPr>
              <a:t>დამოუკიდებელი კვლევები, სხვადასხვა მიზნებით. </a:t>
            </a:r>
          </a:p>
          <a:p>
            <a:pPr lvl="1">
              <a:spcBef>
                <a:spcPts val="500"/>
              </a:spcBef>
              <a:spcAft>
                <a:spcPct val="0"/>
              </a:spcAft>
            </a:pPr>
            <a:r>
              <a:rPr lang="ka-GE" altLang="en-US" sz="2000" dirty="0" smtClean="0">
                <a:cs typeface="Arial" panose="020B0604020202020204" pitchFamily="34" charset="0"/>
              </a:rPr>
              <a:t>ხანგრძლივობა და კვლევის ჯგუფები განსხვავებულია</a:t>
            </a:r>
            <a:endParaRPr lang="en-US" altLang="en-US" sz="2400" dirty="0"/>
          </a:p>
        </p:txBody>
      </p:sp>
      <p:pic>
        <p:nvPicPr>
          <p:cNvPr id="703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  <p:sp>
        <p:nvSpPr>
          <p:cNvPr id="368" name="TextBox 95">
            <a:extLst>
              <a:ext uri="{FF2B5EF4-FFF2-40B4-BE49-F238E27FC236}">
                <a16:creationId xmlns="" xmlns:a16="http://schemas.microsoft.com/office/drawing/2014/main" id="{2C85D68E-D37B-4DE4-B56E-2E004DFE4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284" y="5257800"/>
            <a:ext cx="1169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Cenicriviroc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150 mg/day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[4]</a:t>
            </a:r>
          </a:p>
        </p:txBody>
      </p:sp>
      <p:sp>
        <p:nvSpPr>
          <p:cNvPr id="369" name="TextBox 91">
            <a:extLst>
              <a:ext uri="{FF2B5EF4-FFF2-40B4-BE49-F238E27FC236}">
                <a16:creationId xmlns="" xmlns:a16="http://schemas.microsoft.com/office/drawing/2014/main" id="{E5CA9073-5E8C-4DD7-8766-6E4E3F7AC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5257799"/>
            <a:ext cx="1066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 err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Obeticholic</a:t>
            </a: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Acid</a:t>
            </a:r>
            <a:b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25 mg/day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[2]</a:t>
            </a:r>
            <a:endParaRPr lang="en-US" altLang="en-US" sz="1200" b="1" dirty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70" name="TextBox 93">
            <a:extLst>
              <a:ext uri="{FF2B5EF4-FFF2-40B4-BE49-F238E27FC236}">
                <a16:creationId xmlns="" xmlns:a16="http://schemas.microsoft.com/office/drawing/2014/main" id="{9EB8F4C1-0BA9-4112-9BF2-A46275FF4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305" y="5257798"/>
            <a:ext cx="9944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 err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Elafibranor</a:t>
            </a: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120 mg/day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[3]</a:t>
            </a:r>
            <a:endParaRPr lang="en-US" altLang="en-US" sz="1200" b="1" dirty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71" name="TextBox 16">
            <a:extLst>
              <a:ext uri="{FF2B5EF4-FFF2-40B4-BE49-F238E27FC236}">
                <a16:creationId xmlns="" xmlns:a16="http://schemas.microsoft.com/office/drawing/2014/main" id="{D18EE193-0885-476A-8EB5-A071B30C8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31" y="5257798"/>
            <a:ext cx="970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Vitamin E 800 IU/day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[1]</a:t>
            </a:r>
          </a:p>
        </p:txBody>
      </p:sp>
      <p:sp>
        <p:nvSpPr>
          <p:cNvPr id="372" name="TextBox 89">
            <a:extLst>
              <a:ext uri="{FF2B5EF4-FFF2-40B4-BE49-F238E27FC236}">
                <a16:creationId xmlns="" xmlns:a16="http://schemas.microsoft.com/office/drawing/2014/main" id="{06C95AB1-5463-4684-AAFB-A72CC061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835" y="5257798"/>
            <a:ext cx="10122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Pioglitazone 30 mg/day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[1]</a:t>
            </a:r>
          </a:p>
        </p:txBody>
      </p:sp>
      <p:sp>
        <p:nvSpPr>
          <p:cNvPr id="373" name="TextBox 16">
            <a:extLst>
              <a:ext uri="{FF2B5EF4-FFF2-40B4-BE49-F238E27FC236}">
                <a16:creationId xmlns="" xmlns:a16="http://schemas.microsoft.com/office/drawing/2014/main" id="{F91A4F5D-4C3F-47B5-ADDD-F1B5DFB2A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151" y="5257798"/>
            <a:ext cx="903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Selonsertib 6 or 18 mg/day*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[5]</a:t>
            </a:r>
          </a:p>
        </p:txBody>
      </p:sp>
      <p:sp>
        <p:nvSpPr>
          <p:cNvPr id="374" name="Rectangle 373">
            <a:extLst>
              <a:ext uri="{FF2B5EF4-FFF2-40B4-BE49-F238E27FC236}">
                <a16:creationId xmlns="" xmlns:a16="http://schemas.microsoft.com/office/drawing/2014/main" id="{B772388E-2F4C-44E6-BB38-46675BAE0FDB}"/>
              </a:ext>
            </a:extLst>
          </p:cNvPr>
          <p:cNvSpPr/>
          <p:nvPr/>
        </p:nvSpPr>
        <p:spPr bwMode="auto">
          <a:xfrm>
            <a:off x="7109707" y="4501983"/>
            <a:ext cx="412064" cy="741363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75" name="Rectangle 374">
            <a:extLst>
              <a:ext uri="{FF2B5EF4-FFF2-40B4-BE49-F238E27FC236}">
                <a16:creationId xmlns="" xmlns:a16="http://schemas.microsoft.com/office/drawing/2014/main" id="{5293BA2B-ACC3-434F-BEBC-6FF6E4492F32}"/>
              </a:ext>
            </a:extLst>
          </p:cNvPr>
          <p:cNvSpPr/>
          <p:nvPr/>
        </p:nvSpPr>
        <p:spPr bwMode="auto">
          <a:xfrm>
            <a:off x="6029753" y="4707809"/>
            <a:ext cx="410872" cy="531812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76" name="Rectangle 64">
            <a:extLst>
              <a:ext uri="{FF2B5EF4-FFF2-40B4-BE49-F238E27FC236}">
                <a16:creationId xmlns="" xmlns:a16="http://schemas.microsoft.com/office/drawing/2014/main" id="{0274AE6B-630C-4D3C-9078-52ECB8E4D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306" y="4911009"/>
            <a:ext cx="403727" cy="3302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1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77" name="TextBox 27">
            <a:extLst>
              <a:ext uri="{FF2B5EF4-FFF2-40B4-BE49-F238E27FC236}">
                <a16:creationId xmlns="" xmlns:a16="http://schemas.microsoft.com/office/drawing/2014/main" id="{BABFC7FB-EDC5-40D1-B6AD-7D81F9389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844044"/>
            <a:ext cx="436396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23/</a:t>
            </a:r>
            <a:b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</a:b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145</a:t>
            </a:r>
          </a:p>
        </p:txBody>
      </p:sp>
      <p:sp>
        <p:nvSpPr>
          <p:cNvPr id="378" name="TextBox 28">
            <a:extLst>
              <a:ext uri="{FF2B5EF4-FFF2-40B4-BE49-F238E27FC236}">
                <a16:creationId xmlns="" xmlns:a16="http://schemas.microsoft.com/office/drawing/2014/main" id="{ABE3CD17-D7A5-4DAF-AE6C-4137A129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919" y="4839281"/>
            <a:ext cx="379908" cy="6001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27/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144</a:t>
            </a:r>
          </a:p>
        </p:txBody>
      </p:sp>
      <p:sp>
        <p:nvSpPr>
          <p:cNvPr id="379" name="Rectangle 15">
            <a:extLst>
              <a:ext uri="{FF2B5EF4-FFF2-40B4-BE49-F238E27FC236}">
                <a16:creationId xmlns="" xmlns:a16="http://schemas.microsoft.com/office/drawing/2014/main" id="{6256EBB0-44B8-45C9-8987-5F1C1EDF1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510" y="4391898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80" name="Rectangle 15">
            <a:extLst>
              <a:ext uri="{FF2B5EF4-FFF2-40B4-BE49-F238E27FC236}">
                <a16:creationId xmlns="" xmlns:a16="http://schemas.microsoft.com/office/drawing/2014/main" id="{333F0DC9-958E-40F5-861D-B2A532558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372" y="4599607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81" name="TextBox 29">
            <a:extLst>
              <a:ext uri="{FF2B5EF4-FFF2-40B4-BE49-F238E27FC236}">
                <a16:creationId xmlns="" xmlns:a16="http://schemas.microsoft.com/office/drawing/2014/main" id="{64ABFD6C-DCF5-470A-8D91-13FFDCFA7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18" y="3822365"/>
            <a:ext cx="7502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>
                <a:solidFill>
                  <a:schemeClr val="tx1"/>
                </a:solidFill>
                <a:cs typeface="Arial" panose="020B0604020202020204" pitchFamily="34" charset="0"/>
              </a:rPr>
              <a:t>P </a:t>
            </a:r>
            <a:r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</a:rPr>
              <a:t>= .52</a:t>
            </a:r>
            <a:endParaRPr lang="en-US" altLang="en-US" sz="1400" i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382" name="Straight Connector 117">
            <a:extLst>
              <a:ext uri="{FF2B5EF4-FFF2-40B4-BE49-F238E27FC236}">
                <a16:creationId xmlns="" xmlns:a16="http://schemas.microsoft.com/office/drawing/2014/main" id="{A75219AA-B564-447C-AB06-FAA49875C9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59275" y="4177964"/>
            <a:ext cx="28939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3" name="Rectangle 59">
            <a:extLst>
              <a:ext uri="{FF2B5EF4-FFF2-40B4-BE49-F238E27FC236}">
                <a16:creationId xmlns="" xmlns:a16="http://schemas.microsoft.com/office/drawing/2014/main" id="{181B0EBD-EFE2-47E5-A358-79692402B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997" y="3461240"/>
            <a:ext cx="412064" cy="1782762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1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4" name="Rectangle 383">
            <a:extLst>
              <a:ext uri="{FF2B5EF4-FFF2-40B4-BE49-F238E27FC236}">
                <a16:creationId xmlns="" xmlns:a16="http://schemas.microsoft.com/office/drawing/2014/main" id="{0B5D5E84-654E-4712-9850-C0EB90A5E05E}"/>
              </a:ext>
            </a:extLst>
          </p:cNvPr>
          <p:cNvSpPr/>
          <p:nvPr/>
        </p:nvSpPr>
        <p:spPr bwMode="auto">
          <a:xfrm>
            <a:off x="3738584" y="4154980"/>
            <a:ext cx="410873" cy="1089025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85" name="Rectangle 15">
            <a:extLst>
              <a:ext uri="{FF2B5EF4-FFF2-40B4-BE49-F238E27FC236}">
                <a16:creationId xmlns="" xmlns:a16="http://schemas.microsoft.com/office/drawing/2014/main" id="{2D1BFD7E-0253-4919-9789-773E21AEC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745" y="3167555"/>
            <a:ext cx="2900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386" name="Rectangle 15">
            <a:extLst>
              <a:ext uri="{FF2B5EF4-FFF2-40B4-BE49-F238E27FC236}">
                <a16:creationId xmlns="" xmlns:a16="http://schemas.microsoft.com/office/drawing/2014/main" id="{03689473-45B6-4A0A-A18D-B72D31DE2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476" y="3845417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387" name="TextBox 28">
            <a:extLst>
              <a:ext uri="{FF2B5EF4-FFF2-40B4-BE49-F238E27FC236}">
                <a16:creationId xmlns="" xmlns:a16="http://schemas.microsoft.com/office/drawing/2014/main" id="{568EC4D3-51C7-4C68-849E-BADD7E528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917" y="2704764"/>
            <a:ext cx="849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>
                <a:solidFill>
                  <a:schemeClr val="tx1"/>
                </a:solidFill>
                <a:cs typeface="Arial" panose="020B0604020202020204" pitchFamily="34" charset="0"/>
              </a:rPr>
              <a:t>P </a:t>
            </a: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= .001</a:t>
            </a:r>
            <a:endParaRPr lang="en-US" altLang="en-US" sz="1400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388" name="Straight Connector 114">
            <a:extLst>
              <a:ext uri="{FF2B5EF4-FFF2-40B4-BE49-F238E27FC236}">
                <a16:creationId xmlns="" xmlns:a16="http://schemas.microsoft.com/office/drawing/2014/main" id="{8FD344D5-5D0D-42F4-A021-A44A5EBD59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8075" y="3042902"/>
            <a:ext cx="28939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9" name="TextBox 27">
            <a:extLst>
              <a:ext uri="{FF2B5EF4-FFF2-40B4-BE49-F238E27FC236}">
                <a16:creationId xmlns="" xmlns:a16="http://schemas.microsoft.com/office/drawing/2014/main" id="{F353B8FD-7260-423B-A361-1E932BB88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834136"/>
            <a:ext cx="5334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62</a:t>
            </a:r>
            <a:r>
              <a:rPr lang="en-GB" altLang="en-US" sz="1100" dirty="0" smtClean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/</a:t>
            </a:r>
            <a:endParaRPr lang="ka-GE" altLang="en-US" sz="1100" dirty="0" smtClean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 smtClean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102</a:t>
            </a:r>
            <a:endParaRPr lang="en-GB" altLang="en-US" sz="1100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90" name="TextBox 28">
            <a:extLst>
              <a:ext uri="{FF2B5EF4-FFF2-40B4-BE49-F238E27FC236}">
                <a16:creationId xmlns="" xmlns:a16="http://schemas.microsoft.com/office/drawing/2014/main" id="{DC3CE98A-218A-41A3-9DCB-BE505B149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761" y="4834136"/>
            <a:ext cx="389436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37/</a:t>
            </a:r>
            <a:b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</a:b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391" name="Rectangle 390">
            <a:extLst>
              <a:ext uri="{FF2B5EF4-FFF2-40B4-BE49-F238E27FC236}">
                <a16:creationId xmlns="" xmlns:a16="http://schemas.microsoft.com/office/drawing/2014/main" id="{58FA14B1-A9C1-4C42-A37B-153C19241917}"/>
              </a:ext>
            </a:extLst>
          </p:cNvPr>
          <p:cNvSpPr/>
          <p:nvPr/>
        </p:nvSpPr>
        <p:spPr bwMode="auto">
          <a:xfrm>
            <a:off x="4893113" y="4716952"/>
            <a:ext cx="412064" cy="5207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92" name="Rectangle 66">
            <a:extLst>
              <a:ext uri="{FF2B5EF4-FFF2-40B4-BE49-F238E27FC236}">
                <a16:creationId xmlns="" xmlns:a16="http://schemas.microsoft.com/office/drawing/2014/main" id="{CB50EB24-0B77-4E44-BFCD-8B34132EB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581" y="4234352"/>
            <a:ext cx="412064" cy="10033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1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93" name="Rectangle 15">
            <a:extLst>
              <a:ext uri="{FF2B5EF4-FFF2-40B4-BE49-F238E27FC236}">
                <a16:creationId xmlns="" xmlns:a16="http://schemas.microsoft.com/office/drawing/2014/main" id="{652A68EA-DD5C-4970-B9AA-1CD7637F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361" y="3942254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94" name="Rectangle 15">
            <a:extLst>
              <a:ext uri="{FF2B5EF4-FFF2-40B4-BE49-F238E27FC236}">
                <a16:creationId xmlns="" xmlns:a16="http://schemas.microsoft.com/office/drawing/2014/main" id="{3C1A52A5-DC68-4068-AE2D-8528A700D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6186" y="441850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95" name="TextBox 29">
            <a:extLst>
              <a:ext uri="{FF2B5EF4-FFF2-40B4-BE49-F238E27FC236}">
                <a16:creationId xmlns="" xmlns:a16="http://schemas.microsoft.com/office/drawing/2014/main" id="{D0B96562-16F4-466E-BCA1-5A06D5FED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080" y="3477878"/>
            <a:ext cx="7502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>
                <a:solidFill>
                  <a:schemeClr val="tx1"/>
                </a:solidFill>
                <a:cs typeface="Arial" panose="020B0604020202020204" pitchFamily="34" charset="0"/>
              </a:rPr>
              <a:t>P </a:t>
            </a: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= .10</a:t>
            </a:r>
            <a:endParaRPr lang="en-US" altLang="en-US" sz="1400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396" name="Straight Connector 115">
            <a:extLst>
              <a:ext uri="{FF2B5EF4-FFF2-40B4-BE49-F238E27FC236}">
                <a16:creationId xmlns="" xmlns:a16="http://schemas.microsoft.com/office/drawing/2014/main" id="{0F4E4875-A0A2-4283-9B56-B2ADD209A3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93036" y="3808077"/>
            <a:ext cx="28939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7" name="TextBox 27">
            <a:extLst>
              <a:ext uri="{FF2B5EF4-FFF2-40B4-BE49-F238E27FC236}">
                <a16:creationId xmlns="" xmlns:a16="http://schemas.microsoft.com/office/drawing/2014/main" id="{E57DE066-D41A-4139-9182-52C5AC24E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586" y="4834136"/>
            <a:ext cx="437413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11/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98" name="TextBox 28">
            <a:extLst>
              <a:ext uri="{FF2B5EF4-FFF2-40B4-BE49-F238E27FC236}">
                <a16:creationId xmlns="" xmlns:a16="http://schemas.microsoft.com/office/drawing/2014/main" id="{06DAC0F7-100C-4745-8339-7777DFF70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113" y="4834136"/>
            <a:ext cx="381099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7/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399" name="Rectangle 14">
            <a:extLst>
              <a:ext uri="{FF2B5EF4-FFF2-40B4-BE49-F238E27FC236}">
                <a16:creationId xmlns="" xmlns:a16="http://schemas.microsoft.com/office/drawing/2014/main" id="{BA17257D-BEE6-4768-82E2-8A0CB4E09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065" y="3662853"/>
            <a:ext cx="410872" cy="1579562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1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00" name="Rectangle 399">
            <a:extLst>
              <a:ext uri="{FF2B5EF4-FFF2-40B4-BE49-F238E27FC236}">
                <a16:creationId xmlns="" xmlns:a16="http://schemas.microsoft.com/office/drawing/2014/main" id="{E466D949-2AF2-4A4D-B29F-7524FF528457}"/>
              </a:ext>
            </a:extLst>
          </p:cNvPr>
          <p:cNvSpPr/>
          <p:nvPr/>
        </p:nvSpPr>
        <p:spPr bwMode="auto">
          <a:xfrm>
            <a:off x="1447415" y="4326431"/>
            <a:ext cx="410872" cy="915987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01" name="Rectangle 15">
            <a:extLst>
              <a:ext uri="{FF2B5EF4-FFF2-40B4-BE49-F238E27FC236}">
                <a16:creationId xmlns="" xmlns:a16="http://schemas.microsoft.com/office/drawing/2014/main" id="{5A716157-FB11-4AF0-931D-95999E945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853" y="3371580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402" name="Rectangle 15">
            <a:extLst>
              <a:ext uri="{FF2B5EF4-FFF2-40B4-BE49-F238E27FC236}">
                <a16:creationId xmlns="" xmlns:a16="http://schemas.microsoft.com/office/drawing/2014/main" id="{069D5E4B-C46C-4818-A1EF-85F685894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892" y="4037966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403" name="TextBox 5">
            <a:extLst>
              <a:ext uri="{FF2B5EF4-FFF2-40B4-BE49-F238E27FC236}">
                <a16:creationId xmlns="" xmlns:a16="http://schemas.microsoft.com/office/drawing/2014/main" id="{17FE093A-63E4-4385-B6AF-E28F11CF0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214" y="2928608"/>
            <a:ext cx="849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>
                <a:solidFill>
                  <a:schemeClr val="tx1"/>
                </a:solidFill>
                <a:cs typeface="Arial" panose="020B0604020202020204" pitchFamily="34" charset="0"/>
              </a:rPr>
              <a:t>P </a:t>
            </a:r>
            <a:r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</a:rPr>
              <a:t>= .005</a:t>
            </a:r>
            <a:endParaRPr lang="en-US" altLang="en-US" sz="1400" i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404" name="Straight Connector 22">
            <a:extLst>
              <a:ext uri="{FF2B5EF4-FFF2-40B4-BE49-F238E27FC236}">
                <a16:creationId xmlns="" xmlns:a16="http://schemas.microsoft.com/office/drawing/2014/main" id="{D93194B5-74C5-4B9A-B1BD-26710AC42E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8553" y="3265157"/>
            <a:ext cx="28939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5" name="TextBox 27">
            <a:extLst>
              <a:ext uri="{FF2B5EF4-FFF2-40B4-BE49-F238E27FC236}">
                <a16:creationId xmlns="" xmlns:a16="http://schemas.microsoft.com/office/drawing/2014/main" id="{C8B3C00B-9ACE-4B31-9DC8-82F71E70F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834136"/>
            <a:ext cx="436329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43/80</a:t>
            </a:r>
          </a:p>
        </p:txBody>
      </p:sp>
      <p:sp>
        <p:nvSpPr>
          <p:cNvPr id="406" name="TextBox 28">
            <a:extLst>
              <a:ext uri="{FF2B5EF4-FFF2-40B4-BE49-F238E27FC236}">
                <a16:creationId xmlns="" xmlns:a16="http://schemas.microsoft.com/office/drawing/2014/main" id="{CA8C57EA-D8B8-4B8B-9679-E117F6200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983" y="4834136"/>
            <a:ext cx="37990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22/</a:t>
            </a:r>
            <a:b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</a:b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07" name="Rectangle 57">
            <a:extLst>
              <a:ext uri="{FF2B5EF4-FFF2-40B4-BE49-F238E27FC236}">
                <a16:creationId xmlns="" xmlns:a16="http://schemas.microsoft.com/office/drawing/2014/main" id="{40F89976-F237-41B4-806C-1DFF980CA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413" y="3258106"/>
            <a:ext cx="410873" cy="1984375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1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08" name="Rectangle 407">
            <a:extLst>
              <a:ext uri="{FF2B5EF4-FFF2-40B4-BE49-F238E27FC236}">
                <a16:creationId xmlns="" xmlns:a16="http://schemas.microsoft.com/office/drawing/2014/main" id="{18C02975-5734-4E2A-B2CC-60C47C2E8014}"/>
              </a:ext>
            </a:extLst>
          </p:cNvPr>
          <p:cNvSpPr/>
          <p:nvPr/>
        </p:nvSpPr>
        <p:spPr bwMode="auto">
          <a:xfrm>
            <a:off x="2600035" y="4326494"/>
            <a:ext cx="410873" cy="915987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09" name="Rectangle 15">
            <a:extLst>
              <a:ext uri="{FF2B5EF4-FFF2-40B4-BE49-F238E27FC236}">
                <a16:creationId xmlns="" xmlns:a16="http://schemas.microsoft.com/office/drawing/2014/main" id="{325A56CD-33E9-478A-887D-0277C9386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309" y="2936161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10" name="Rectangle 15">
            <a:extLst>
              <a:ext uri="{FF2B5EF4-FFF2-40B4-BE49-F238E27FC236}">
                <a16:creationId xmlns="" xmlns:a16="http://schemas.microsoft.com/office/drawing/2014/main" id="{1DE69A90-3153-40FB-9D6A-6EBD61B1A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899" y="4015660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411" name="TextBox 26">
            <a:extLst>
              <a:ext uri="{FF2B5EF4-FFF2-40B4-BE49-F238E27FC236}">
                <a16:creationId xmlns="" xmlns:a16="http://schemas.microsoft.com/office/drawing/2014/main" id="{891A579F-9CDC-4170-9BCB-BF62F7571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950" y="2434889"/>
            <a:ext cx="849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>
                <a:solidFill>
                  <a:schemeClr val="tx1"/>
                </a:solidFill>
                <a:cs typeface="Arial" panose="020B0604020202020204" pitchFamily="34" charset="0"/>
              </a:rPr>
              <a:t>P </a:t>
            </a:r>
            <a:r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</a:rPr>
              <a:t>&lt; .001</a:t>
            </a:r>
            <a:endParaRPr lang="en-US" altLang="en-US" sz="1400" i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412" name="Straight Connector 112">
            <a:extLst>
              <a:ext uri="{FF2B5EF4-FFF2-40B4-BE49-F238E27FC236}">
                <a16:creationId xmlns="" xmlns:a16="http://schemas.microsoft.com/office/drawing/2014/main" id="{ADD399AB-EF46-47B7-9387-B6A202E394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4454" y="2776202"/>
            <a:ext cx="28939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3" name="TextBox 27">
            <a:extLst>
              <a:ext uri="{FF2B5EF4-FFF2-40B4-BE49-F238E27FC236}">
                <a16:creationId xmlns="" xmlns:a16="http://schemas.microsoft.com/office/drawing/2014/main" id="{F62D38B0-4E6B-42BB-B920-C8AD1E389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24992"/>
            <a:ext cx="439948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48/70</a:t>
            </a:r>
          </a:p>
        </p:txBody>
      </p:sp>
      <p:sp>
        <p:nvSpPr>
          <p:cNvPr id="414" name="TextBox 28">
            <a:extLst>
              <a:ext uri="{FF2B5EF4-FFF2-40B4-BE49-F238E27FC236}">
                <a16:creationId xmlns="" xmlns:a16="http://schemas.microsoft.com/office/drawing/2014/main" id="{AA7C5C45-7178-4B4A-99CF-22CF1C97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44" y="4824992"/>
            <a:ext cx="379909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22/</a:t>
            </a:r>
            <a:b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</a:b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15" name="Rectangle 14">
            <a:extLst>
              <a:ext uri="{FF2B5EF4-FFF2-40B4-BE49-F238E27FC236}">
                <a16:creationId xmlns="" xmlns:a16="http://schemas.microsoft.com/office/drawing/2014/main" id="{5CD8C5B5-36A2-46CF-9CBB-86448FC4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687" y="4313071"/>
            <a:ext cx="412064" cy="935037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1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6" name="Rectangle 15">
            <a:extLst>
              <a:ext uri="{FF2B5EF4-FFF2-40B4-BE49-F238E27FC236}">
                <a16:creationId xmlns="" xmlns:a16="http://schemas.microsoft.com/office/drawing/2014/main" id="{08D60245-5451-4CC5-9413-314DB976E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930" y="401303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417" name="Rectangle 15">
            <a:extLst>
              <a:ext uri="{FF2B5EF4-FFF2-40B4-BE49-F238E27FC236}">
                <a16:creationId xmlns="" xmlns:a16="http://schemas.microsoft.com/office/drawing/2014/main" id="{847CD7C7-314E-4467-A5C1-83BF5EFCC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949" y="4192420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18" name="TextBox 27">
            <a:extLst>
              <a:ext uri="{FF2B5EF4-FFF2-40B4-BE49-F238E27FC236}">
                <a16:creationId xmlns="" xmlns:a16="http://schemas.microsoft.com/office/drawing/2014/main" id="{FBC384A2-A74E-47F4-8EEC-F7953AB47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4831889"/>
            <a:ext cx="439192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18/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419" name="TextBox 28">
            <a:extLst>
              <a:ext uri="{FF2B5EF4-FFF2-40B4-BE49-F238E27FC236}">
                <a16:creationId xmlns="" xmlns:a16="http://schemas.microsoft.com/office/drawing/2014/main" id="{37343592-F887-40F6-BEC0-AF0117187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8764" y="4831889"/>
            <a:ext cx="381099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2/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0" name="TextBox 29">
            <a:extLst>
              <a:ext uri="{FF2B5EF4-FFF2-40B4-BE49-F238E27FC236}">
                <a16:creationId xmlns="" xmlns:a16="http://schemas.microsoft.com/office/drawing/2014/main" id="{7664DD82-294A-45BC-BD13-06AE74AB5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507" y="3516143"/>
            <a:ext cx="7518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>
                <a:solidFill>
                  <a:schemeClr val="tx1"/>
                </a:solidFill>
                <a:cs typeface="Arial" panose="020B0604020202020204" pitchFamily="34" charset="0"/>
              </a:rPr>
              <a:t>P = </a:t>
            </a:r>
            <a:r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</a:rPr>
              <a:t>NS</a:t>
            </a:r>
          </a:p>
        </p:txBody>
      </p:sp>
      <p:cxnSp>
        <p:nvCxnSpPr>
          <p:cNvPr id="421" name="Straight Connector 117">
            <a:extLst>
              <a:ext uri="{FF2B5EF4-FFF2-40B4-BE49-F238E27FC236}">
                <a16:creationId xmlns="" xmlns:a16="http://schemas.microsoft.com/office/drawing/2014/main" id="{B4AEEA19-0FB6-4D14-9A02-8EE1EF7637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76656" y="3846343"/>
            <a:ext cx="28939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22" name="Group 125">
            <a:extLst>
              <a:ext uri="{FF2B5EF4-FFF2-40B4-BE49-F238E27FC236}">
                <a16:creationId xmlns="" xmlns:a16="http://schemas.microsoft.com/office/drawing/2014/main" id="{0CFA0F93-3E69-4AC1-8C3A-25FDD2B4E344}"/>
              </a:ext>
            </a:extLst>
          </p:cNvPr>
          <p:cNvGrpSpPr/>
          <p:nvPr/>
        </p:nvGrpSpPr>
        <p:grpSpPr>
          <a:xfrm>
            <a:off x="7087876" y="2435225"/>
            <a:ext cx="1751323" cy="837617"/>
            <a:chOff x="9448041" y="2435224"/>
            <a:chExt cx="1707486" cy="837617"/>
          </a:xfrm>
        </p:grpSpPr>
        <p:grpSp>
          <p:nvGrpSpPr>
            <p:cNvPr id="423" name="Group 271">
              <a:extLst>
                <a:ext uri="{FF2B5EF4-FFF2-40B4-BE49-F238E27FC236}">
                  <a16:creationId xmlns="" xmlns:a16="http://schemas.microsoft.com/office/drawing/2014/main" id="{66390F45-4507-454D-AC0B-2395FBDC1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50552" y="2435224"/>
              <a:ext cx="1704975" cy="585202"/>
              <a:chOff x="8201046" y="2313218"/>
              <a:chExt cx="1805212" cy="619662"/>
            </a:xfrm>
          </p:grpSpPr>
          <p:sp>
            <p:nvSpPr>
              <p:cNvPr id="426" name="TextBox 7">
                <a:extLst>
                  <a:ext uri="{FF2B5EF4-FFF2-40B4-BE49-F238E27FC236}">
                    <a16:creationId xmlns="" xmlns:a16="http://schemas.microsoft.com/office/drawing/2014/main" id="{1F91BBE7-5CAE-4BAC-A86A-20012002E0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36650" y="2313218"/>
                <a:ext cx="1669608" cy="358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600">
                    <a:solidFill>
                      <a:schemeClr val="tx1"/>
                    </a:solidFill>
                    <a:ea typeface="MS PGothic" panose="020B0600070205080204" pitchFamily="34" charset="-128"/>
                    <a:cs typeface="Arial" panose="020B0604020202020204" pitchFamily="34" charset="0"/>
                  </a:rPr>
                  <a:t>Active drug</a:t>
                </a:r>
                <a:endParaRPr lang="en-GB" altLang="en-US" sz="1600">
                  <a:solidFill>
                    <a:schemeClr val="tx1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="" xmlns:a16="http://schemas.microsoft.com/office/drawing/2014/main" id="{F58393DE-0404-4C06-A629-AAC3FA86A90F}"/>
                  </a:ext>
                </a:extLst>
              </p:cNvPr>
              <p:cNvSpPr/>
              <p:nvPr/>
            </p:nvSpPr>
            <p:spPr>
              <a:xfrm>
                <a:off x="8201046" y="2435929"/>
                <a:ext cx="154636" cy="1546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400" b="1" dirty="0">
                  <a:solidFill>
                    <a:schemeClr val="tx1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="" xmlns:a16="http://schemas.microsoft.com/office/drawing/2014/main" id="{4BA6447B-1F74-41EA-98BE-D78FB8A4D34A}"/>
                  </a:ext>
                </a:extLst>
              </p:cNvPr>
              <p:cNvSpPr/>
              <p:nvPr/>
            </p:nvSpPr>
            <p:spPr>
              <a:xfrm>
                <a:off x="8201046" y="2708249"/>
                <a:ext cx="154636" cy="15465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400" b="1" dirty="0">
                  <a:solidFill>
                    <a:schemeClr val="tx1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29" name="TextBox 10">
                <a:extLst>
                  <a:ext uri="{FF2B5EF4-FFF2-40B4-BE49-F238E27FC236}">
                    <a16:creationId xmlns="" xmlns:a16="http://schemas.microsoft.com/office/drawing/2014/main" id="{E38757C2-A123-4897-9651-513ACEB2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36652" y="2574390"/>
                <a:ext cx="1669606" cy="358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600" dirty="0">
                    <a:solidFill>
                      <a:schemeClr val="tx1"/>
                    </a:solidFill>
                    <a:ea typeface="MS PGothic" panose="020B0600070205080204" pitchFamily="34" charset="-128"/>
                    <a:cs typeface="Arial" panose="020B0604020202020204" pitchFamily="34" charset="0"/>
                  </a:rPr>
                  <a:t>Placebo</a:t>
                </a:r>
                <a:endParaRPr lang="en-GB" altLang="en-US" sz="1600" dirty="0">
                  <a:solidFill>
                    <a:schemeClr val="tx1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4" name="TextBox 10">
              <a:extLst>
                <a:ext uri="{FF2B5EF4-FFF2-40B4-BE49-F238E27FC236}">
                  <a16:creationId xmlns="" xmlns:a16="http://schemas.microsoft.com/office/drawing/2014/main" id="{2CAE5E61-63D0-400F-8968-1D9D849C4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856" y="2934287"/>
              <a:ext cx="15769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solidFill>
                    <a:schemeClr val="tx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Comparator</a:t>
              </a:r>
              <a:endParaRPr lang="en-GB" altLang="en-US" sz="16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="" xmlns:a16="http://schemas.microsoft.com/office/drawing/2014/main" id="{C838C507-0BCD-4E28-A5AF-1E24EF829083}"/>
                </a:ext>
              </a:extLst>
            </p:cNvPr>
            <p:cNvSpPr/>
            <p:nvPr/>
          </p:nvSpPr>
          <p:spPr bwMode="auto">
            <a:xfrm>
              <a:off x="9448041" y="3060698"/>
              <a:ext cx="146050" cy="14605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</p:grpSp>
      <p:cxnSp>
        <p:nvCxnSpPr>
          <p:cNvPr id="430" name="Straight Connector 4">
            <a:extLst>
              <a:ext uri="{FF2B5EF4-FFF2-40B4-BE49-F238E27FC236}">
                <a16:creationId xmlns="" xmlns:a16="http://schemas.microsoft.com/office/drawing/2014/main" id="{ADEEC109-A343-483C-832C-52938C6187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2965" y="230821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1" name="Straight Connector 38">
            <a:extLst>
              <a:ext uri="{FF2B5EF4-FFF2-40B4-BE49-F238E27FC236}">
                <a16:creationId xmlns="" xmlns:a16="http://schemas.microsoft.com/office/drawing/2014/main" id="{53DCE23B-3744-4C4F-82E9-8365DC293D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2965" y="289876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2" name="Straight Connector 40">
            <a:extLst>
              <a:ext uri="{FF2B5EF4-FFF2-40B4-BE49-F238E27FC236}">
                <a16:creationId xmlns="" xmlns:a16="http://schemas.microsoft.com/office/drawing/2014/main" id="{D07DD471-C5F9-4162-9197-B4289D5063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2965" y="348296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3" name="Straight Connector 41">
            <a:extLst>
              <a:ext uri="{FF2B5EF4-FFF2-40B4-BE49-F238E27FC236}">
                <a16:creationId xmlns="" xmlns:a16="http://schemas.microsoft.com/office/drawing/2014/main" id="{C09226B1-D5CC-4D2F-8311-BEAD4AE505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2965" y="4075101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4" name="Straight Connector 42">
            <a:extLst>
              <a:ext uri="{FF2B5EF4-FFF2-40B4-BE49-F238E27FC236}">
                <a16:creationId xmlns="" xmlns:a16="http://schemas.microsoft.com/office/drawing/2014/main" id="{49DA42F2-6A09-4570-B316-01173DC708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2965" y="4662476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5" name="TextBox 97">
            <a:extLst>
              <a:ext uri="{FF2B5EF4-FFF2-40B4-BE49-F238E27FC236}">
                <a16:creationId xmlns="" xmlns:a16="http://schemas.microsoft.com/office/drawing/2014/main" id="{EB3BC087-87B0-4B22-A08A-0A4C03726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43126"/>
            <a:ext cx="718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36" name="TextBox 98">
            <a:extLst>
              <a:ext uri="{FF2B5EF4-FFF2-40B4-BE49-F238E27FC236}">
                <a16:creationId xmlns="" xmlns:a16="http://schemas.microsoft.com/office/drawing/2014/main" id="{54384E91-9C2E-4B58-B4B8-FB7AAC025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6" y="2727326"/>
            <a:ext cx="4180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37" name="TextBox 99">
            <a:extLst>
              <a:ext uri="{FF2B5EF4-FFF2-40B4-BE49-F238E27FC236}">
                <a16:creationId xmlns="" xmlns:a16="http://schemas.microsoft.com/office/drawing/2014/main" id="{5D675B43-FC09-44BD-AC65-57B6F039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6" y="3311526"/>
            <a:ext cx="4180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38" name="TextBox 100">
            <a:extLst>
              <a:ext uri="{FF2B5EF4-FFF2-40B4-BE49-F238E27FC236}">
                <a16:creationId xmlns="" xmlns:a16="http://schemas.microsoft.com/office/drawing/2014/main" id="{573758B4-331A-4EC2-8005-C066FEB96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6" y="3895726"/>
            <a:ext cx="4180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39" name="TextBox 101">
            <a:extLst>
              <a:ext uri="{FF2B5EF4-FFF2-40B4-BE49-F238E27FC236}">
                <a16:creationId xmlns="" xmlns:a16="http://schemas.microsoft.com/office/drawing/2014/main" id="{49783D9D-801D-4581-826E-97F26679D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6" y="4479926"/>
            <a:ext cx="4180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40" name="TextBox 102">
            <a:extLst>
              <a:ext uri="{FF2B5EF4-FFF2-40B4-BE49-F238E27FC236}">
                <a16:creationId xmlns="" xmlns:a16="http://schemas.microsoft.com/office/drawing/2014/main" id="{E2CB3F0B-60D7-4ECB-B9C2-7F4F432D1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6" y="5064125"/>
            <a:ext cx="4180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41" name="Straight Connector 5">
            <a:extLst>
              <a:ext uri="{FF2B5EF4-FFF2-40B4-BE49-F238E27FC236}">
                <a16:creationId xmlns="" xmlns:a16="http://schemas.microsoft.com/office/drawing/2014/main" id="{F6FE2139-292B-4627-A631-0FAE2EA5C57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76558" y="2305053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42" name="TextBox 16">
            <a:extLst>
              <a:ext uri="{FF2B5EF4-FFF2-40B4-BE49-F238E27FC236}">
                <a16:creationId xmlns="" xmlns:a16="http://schemas.microsoft.com/office/drawing/2014/main" id="{C09DE28D-1EC3-47B3-8C66-9159CE953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29" y="4905378"/>
            <a:ext cx="514484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n/N =</a:t>
            </a:r>
          </a:p>
        </p:txBody>
      </p:sp>
      <p:sp>
        <p:nvSpPr>
          <p:cNvPr id="443" name="TextBox 4">
            <a:extLst>
              <a:ext uri="{FF2B5EF4-FFF2-40B4-BE49-F238E27FC236}">
                <a16:creationId xmlns="" xmlns:a16="http://schemas.microsoft.com/office/drawing/2014/main" id="{47DD51AD-8D06-4A8E-90D5-85534443EAD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088719" y="3636756"/>
            <a:ext cx="3062287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600" b="1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Pts (%)</a:t>
            </a:r>
          </a:p>
        </p:txBody>
      </p:sp>
      <p:cxnSp>
        <p:nvCxnSpPr>
          <p:cNvPr id="444" name="Straight Connector 43">
            <a:extLst>
              <a:ext uri="{FF2B5EF4-FFF2-40B4-BE49-F238E27FC236}">
                <a16:creationId xmlns="" xmlns:a16="http://schemas.microsoft.com/office/drawing/2014/main" id="{0279B8D9-DF3A-4E94-B248-21081EE9C0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2965" y="5260964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5" name="Straight Connector 43">
            <a:extLst>
              <a:ext uri="{FF2B5EF4-FFF2-40B4-BE49-F238E27FC236}">
                <a16:creationId xmlns="" xmlns:a16="http://schemas.microsoft.com/office/drawing/2014/main" id="{F468F2BC-BE03-4C62-816E-6D4DF5FF04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2965" y="5260964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6" name="Straight Connector 2">
            <a:extLst>
              <a:ext uri="{FF2B5EF4-FFF2-40B4-BE49-F238E27FC236}">
                <a16:creationId xmlns="" xmlns:a16="http://schemas.microsoft.com/office/drawing/2014/main" id="{0A1E83FE-1838-470A-8AF7-89AC9DD9A0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8221" y="5260964"/>
            <a:ext cx="96037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7" name="Straight Connector 43">
            <a:extLst>
              <a:ext uri="{FF2B5EF4-FFF2-40B4-BE49-F238E27FC236}">
                <a16:creationId xmlns="" xmlns:a16="http://schemas.microsoft.com/office/drawing/2014/main" id="{896F4B95-3A3A-49A5-AF1F-A983D34015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260" y="5260964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8" name="Straight Connector 2">
            <a:extLst>
              <a:ext uri="{FF2B5EF4-FFF2-40B4-BE49-F238E27FC236}">
                <a16:creationId xmlns="" xmlns:a16="http://schemas.microsoft.com/office/drawing/2014/main" id="{DFFF61EB-1B16-40DA-8A64-3FC7E441B1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11516" y="5260964"/>
            <a:ext cx="96037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9" name="Straight Connector 43">
            <a:extLst>
              <a:ext uri="{FF2B5EF4-FFF2-40B4-BE49-F238E27FC236}">
                <a16:creationId xmlns="" xmlns:a16="http://schemas.microsoft.com/office/drawing/2014/main" id="{18E02351-F300-4D73-96EC-B3426CAAB7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9573" y="5260964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0" name="Straight Connector 2">
            <a:extLst>
              <a:ext uri="{FF2B5EF4-FFF2-40B4-BE49-F238E27FC236}">
                <a16:creationId xmlns="" xmlns:a16="http://schemas.microsoft.com/office/drawing/2014/main" id="{D51F1973-0D37-4EEA-99F4-6A838BDF1E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54828" y="5260964"/>
            <a:ext cx="96037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1" name="Straight Connector 43">
            <a:extLst>
              <a:ext uri="{FF2B5EF4-FFF2-40B4-BE49-F238E27FC236}">
                <a16:creationId xmlns="" xmlns:a16="http://schemas.microsoft.com/office/drawing/2014/main" id="{FC060ED9-DA01-46B3-B3DF-95E414F537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2149" y="5260964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2" name="Straight Connector 2">
            <a:extLst>
              <a:ext uri="{FF2B5EF4-FFF2-40B4-BE49-F238E27FC236}">
                <a16:creationId xmlns="" xmlns:a16="http://schemas.microsoft.com/office/drawing/2014/main" id="{2D3D1BC4-7A2B-425A-9241-A62E26F9C4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87404" y="5260964"/>
            <a:ext cx="96037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3" name="Straight Connector 43">
            <a:extLst>
              <a:ext uri="{FF2B5EF4-FFF2-40B4-BE49-F238E27FC236}">
                <a16:creationId xmlns="" xmlns:a16="http://schemas.microsoft.com/office/drawing/2014/main" id="{9F5E0A5D-C365-4B9F-B58E-5067308C2A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65199" y="5260964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4" name="Straight Connector 2">
            <a:extLst>
              <a:ext uri="{FF2B5EF4-FFF2-40B4-BE49-F238E27FC236}">
                <a16:creationId xmlns="" xmlns:a16="http://schemas.microsoft.com/office/drawing/2014/main" id="{6C074565-CB28-4767-99BA-7D059A610D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9982" y="5260964"/>
            <a:ext cx="96037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5" name="Straight Connector 43">
            <a:extLst>
              <a:ext uri="{FF2B5EF4-FFF2-40B4-BE49-F238E27FC236}">
                <a16:creationId xmlns="" xmlns:a16="http://schemas.microsoft.com/office/drawing/2014/main" id="{553C1BAA-1868-445E-8CEC-B8CD3D6F66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3958" y="5260964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6" name="Straight Connector 2">
            <a:extLst>
              <a:ext uri="{FF2B5EF4-FFF2-40B4-BE49-F238E27FC236}">
                <a16:creationId xmlns="" xmlns:a16="http://schemas.microsoft.com/office/drawing/2014/main" id="{FC31FDD6-3093-46A3-984B-744C99CCEF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98967" y="5260964"/>
            <a:ext cx="96037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7" name="Straight Connector 4">
            <a:extLst>
              <a:ext uri="{FF2B5EF4-FFF2-40B4-BE49-F238E27FC236}">
                <a16:creationId xmlns="" xmlns:a16="http://schemas.microsoft.com/office/drawing/2014/main" id="{5AB01622-F96D-43AC-9C47-201C97637B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260" y="230821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8" name="Straight Connector 38">
            <a:extLst>
              <a:ext uri="{FF2B5EF4-FFF2-40B4-BE49-F238E27FC236}">
                <a16:creationId xmlns="" xmlns:a16="http://schemas.microsoft.com/office/drawing/2014/main" id="{1C01A39E-DBCD-455A-855B-37A808109D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260" y="289876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9" name="Straight Connector 40">
            <a:extLst>
              <a:ext uri="{FF2B5EF4-FFF2-40B4-BE49-F238E27FC236}">
                <a16:creationId xmlns="" xmlns:a16="http://schemas.microsoft.com/office/drawing/2014/main" id="{C9D335BF-2242-49A7-9108-E37DD100B5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260" y="348296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0" name="Straight Connector 41">
            <a:extLst>
              <a:ext uri="{FF2B5EF4-FFF2-40B4-BE49-F238E27FC236}">
                <a16:creationId xmlns="" xmlns:a16="http://schemas.microsoft.com/office/drawing/2014/main" id="{AC845C4C-3EE7-4E35-BD05-ED598D101D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260" y="4075101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1" name="Straight Connector 42">
            <a:extLst>
              <a:ext uri="{FF2B5EF4-FFF2-40B4-BE49-F238E27FC236}">
                <a16:creationId xmlns="" xmlns:a16="http://schemas.microsoft.com/office/drawing/2014/main" id="{155E9798-4A0A-425A-B713-2DA32F98B3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260" y="4662476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2" name="Straight Connector 5">
            <a:extLst>
              <a:ext uri="{FF2B5EF4-FFF2-40B4-BE49-F238E27FC236}">
                <a16:creationId xmlns="" xmlns:a16="http://schemas.microsoft.com/office/drawing/2014/main" id="{C278A4AE-96B0-446E-B00C-BB8181627B1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19853" y="2300288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3" name="Straight Connector 43">
            <a:extLst>
              <a:ext uri="{FF2B5EF4-FFF2-40B4-BE49-F238E27FC236}">
                <a16:creationId xmlns="" xmlns:a16="http://schemas.microsoft.com/office/drawing/2014/main" id="{F4BDF96E-83CF-4E32-9C0E-0F87A53DCE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260" y="5260964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4" name="Straight Connector 4">
            <a:extLst>
              <a:ext uri="{FF2B5EF4-FFF2-40B4-BE49-F238E27FC236}">
                <a16:creationId xmlns="" xmlns:a16="http://schemas.microsoft.com/office/drawing/2014/main" id="{D060477E-8880-4634-9655-8A9340E0FA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9573" y="230821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5" name="Straight Connector 38">
            <a:extLst>
              <a:ext uri="{FF2B5EF4-FFF2-40B4-BE49-F238E27FC236}">
                <a16:creationId xmlns="" xmlns:a16="http://schemas.microsoft.com/office/drawing/2014/main" id="{4A169671-62A5-4125-91B7-551138101B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9573" y="289876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6" name="Straight Connector 40">
            <a:extLst>
              <a:ext uri="{FF2B5EF4-FFF2-40B4-BE49-F238E27FC236}">
                <a16:creationId xmlns="" xmlns:a16="http://schemas.microsoft.com/office/drawing/2014/main" id="{1D595CAF-EC0F-4E7C-BB3C-2AF6DCEFD6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9573" y="348296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7" name="Straight Connector 41">
            <a:extLst>
              <a:ext uri="{FF2B5EF4-FFF2-40B4-BE49-F238E27FC236}">
                <a16:creationId xmlns="" xmlns:a16="http://schemas.microsoft.com/office/drawing/2014/main" id="{E3F7A685-1F71-476B-B2CD-5437019D98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9573" y="4075101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8" name="Straight Connector 42">
            <a:extLst>
              <a:ext uri="{FF2B5EF4-FFF2-40B4-BE49-F238E27FC236}">
                <a16:creationId xmlns="" xmlns:a16="http://schemas.microsoft.com/office/drawing/2014/main" id="{12EDAEBD-F167-4FD0-8084-50CE65FCBF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9573" y="4662476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9" name="Straight Connector 5">
            <a:extLst>
              <a:ext uri="{FF2B5EF4-FFF2-40B4-BE49-F238E27FC236}">
                <a16:creationId xmlns="" xmlns:a16="http://schemas.microsoft.com/office/drawing/2014/main" id="{038268AD-C1A6-44EA-A90C-10F289889B5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63165" y="2295519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0" name="Straight Connector 43">
            <a:extLst>
              <a:ext uri="{FF2B5EF4-FFF2-40B4-BE49-F238E27FC236}">
                <a16:creationId xmlns="" xmlns:a16="http://schemas.microsoft.com/office/drawing/2014/main" id="{68E5B5B2-18A5-42BE-93A2-4EF5A11439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9573" y="5260964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" name="Straight Connector 4">
            <a:extLst>
              <a:ext uri="{FF2B5EF4-FFF2-40B4-BE49-F238E27FC236}">
                <a16:creationId xmlns="" xmlns:a16="http://schemas.microsoft.com/office/drawing/2014/main" id="{55B2895B-1522-4B80-8522-50DE912967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2149" y="230821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2" name="Straight Connector 38">
            <a:extLst>
              <a:ext uri="{FF2B5EF4-FFF2-40B4-BE49-F238E27FC236}">
                <a16:creationId xmlns="" xmlns:a16="http://schemas.microsoft.com/office/drawing/2014/main" id="{EFF96A84-52EC-4773-BA52-5F403439D3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2149" y="289876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3" name="Straight Connector 40">
            <a:extLst>
              <a:ext uri="{FF2B5EF4-FFF2-40B4-BE49-F238E27FC236}">
                <a16:creationId xmlns="" xmlns:a16="http://schemas.microsoft.com/office/drawing/2014/main" id="{367E8326-7A57-4A37-8E09-2D815E1A28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2149" y="348296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4" name="Straight Connector 41">
            <a:extLst>
              <a:ext uri="{FF2B5EF4-FFF2-40B4-BE49-F238E27FC236}">
                <a16:creationId xmlns="" xmlns:a16="http://schemas.microsoft.com/office/drawing/2014/main" id="{655CCF38-3F95-4580-BF18-C0DD05E820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2149" y="4075101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5" name="Straight Connector 42">
            <a:extLst>
              <a:ext uri="{FF2B5EF4-FFF2-40B4-BE49-F238E27FC236}">
                <a16:creationId xmlns="" xmlns:a16="http://schemas.microsoft.com/office/drawing/2014/main" id="{C5FAD071-B8BB-4909-9623-D705F69321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2149" y="4662476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6" name="Straight Connector 5">
            <a:extLst>
              <a:ext uri="{FF2B5EF4-FFF2-40B4-BE49-F238E27FC236}">
                <a16:creationId xmlns="" xmlns:a16="http://schemas.microsoft.com/office/drawing/2014/main" id="{4CAF457D-8CEC-4054-9C0C-4D3DD64FEF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95741" y="2305042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8" name="Straight Connector 43">
            <a:extLst>
              <a:ext uri="{FF2B5EF4-FFF2-40B4-BE49-F238E27FC236}">
                <a16:creationId xmlns="" xmlns:a16="http://schemas.microsoft.com/office/drawing/2014/main" id="{889671EA-D364-4779-84EE-BD144A228B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2149" y="5260964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9" name="Straight Connector 4">
            <a:extLst>
              <a:ext uri="{FF2B5EF4-FFF2-40B4-BE49-F238E27FC236}">
                <a16:creationId xmlns="" xmlns:a16="http://schemas.microsoft.com/office/drawing/2014/main" id="{916414C5-3F74-42AC-90B0-629203D6AD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4726" y="230821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6" name="Straight Connector 38">
            <a:extLst>
              <a:ext uri="{FF2B5EF4-FFF2-40B4-BE49-F238E27FC236}">
                <a16:creationId xmlns="" xmlns:a16="http://schemas.microsoft.com/office/drawing/2014/main" id="{A70AE0E7-9B8E-429E-912A-267C9B946A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4726" y="289876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7" name="Straight Connector 40">
            <a:extLst>
              <a:ext uri="{FF2B5EF4-FFF2-40B4-BE49-F238E27FC236}">
                <a16:creationId xmlns="" xmlns:a16="http://schemas.microsoft.com/office/drawing/2014/main" id="{5288C33C-56C6-4824-ADF2-D4DEEB93F7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4726" y="348296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4" name="Straight Connector 41">
            <a:extLst>
              <a:ext uri="{FF2B5EF4-FFF2-40B4-BE49-F238E27FC236}">
                <a16:creationId xmlns="" xmlns:a16="http://schemas.microsoft.com/office/drawing/2014/main" id="{BC4A2389-617E-4A4D-89E2-275BD06DE3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4726" y="4075101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5" name="Straight Connector 42">
            <a:extLst>
              <a:ext uri="{FF2B5EF4-FFF2-40B4-BE49-F238E27FC236}">
                <a16:creationId xmlns="" xmlns:a16="http://schemas.microsoft.com/office/drawing/2014/main" id="{A0851063-F8E6-477E-A527-2E0CDF5EAE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4726" y="4662476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6" name="Straight Connector 5">
            <a:extLst>
              <a:ext uri="{FF2B5EF4-FFF2-40B4-BE49-F238E27FC236}">
                <a16:creationId xmlns="" xmlns:a16="http://schemas.microsoft.com/office/drawing/2014/main" id="{03D3C986-6475-4CA6-A493-EC4ECF98812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28319" y="2300271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7" name="Straight Connector 43">
            <a:extLst>
              <a:ext uri="{FF2B5EF4-FFF2-40B4-BE49-F238E27FC236}">
                <a16:creationId xmlns="" xmlns:a16="http://schemas.microsoft.com/office/drawing/2014/main" id="{075DD7BF-0A42-4315-9F4C-A833CBE9DF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4726" y="5260964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8" name="Straight Connector 4">
            <a:extLst>
              <a:ext uri="{FF2B5EF4-FFF2-40B4-BE49-F238E27FC236}">
                <a16:creationId xmlns="" xmlns:a16="http://schemas.microsoft.com/office/drawing/2014/main" id="{25CBA164-AFA5-4ADD-ACEF-B47E6D8A58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430" y="230821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9" name="Straight Connector 38">
            <a:extLst>
              <a:ext uri="{FF2B5EF4-FFF2-40B4-BE49-F238E27FC236}">
                <a16:creationId xmlns="" xmlns:a16="http://schemas.microsoft.com/office/drawing/2014/main" id="{C5366618-784C-4127-B814-857E1294A3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430" y="289876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00" name="Straight Connector 40">
            <a:extLst>
              <a:ext uri="{FF2B5EF4-FFF2-40B4-BE49-F238E27FC236}">
                <a16:creationId xmlns="" xmlns:a16="http://schemas.microsoft.com/office/drawing/2014/main" id="{8A49D1E8-DAC8-4F71-A18C-05426795BB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430" y="3482963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01" name="Straight Connector 41">
            <a:extLst>
              <a:ext uri="{FF2B5EF4-FFF2-40B4-BE49-F238E27FC236}">
                <a16:creationId xmlns="" xmlns:a16="http://schemas.microsoft.com/office/drawing/2014/main" id="{234A7427-523E-42C9-A0C6-5C7E8F9E89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430" y="4075101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02" name="Straight Connector 42">
            <a:extLst>
              <a:ext uri="{FF2B5EF4-FFF2-40B4-BE49-F238E27FC236}">
                <a16:creationId xmlns="" xmlns:a16="http://schemas.microsoft.com/office/drawing/2014/main" id="{96FAF1CF-6E54-4A4D-A2BF-824676177B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430" y="4662476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03" name="Straight Connector 5">
            <a:extLst>
              <a:ext uri="{FF2B5EF4-FFF2-40B4-BE49-F238E27FC236}">
                <a16:creationId xmlns="" xmlns:a16="http://schemas.microsoft.com/office/drawing/2014/main" id="{3FE8C9EB-4127-45C3-93E9-57E7A76AED1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18022" y="2295507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04" name="Straight Connector 43">
            <a:extLst>
              <a:ext uri="{FF2B5EF4-FFF2-40B4-BE49-F238E27FC236}">
                <a16:creationId xmlns="" xmlns:a16="http://schemas.microsoft.com/office/drawing/2014/main" id="{062CEC6A-4E11-42E5-BEA6-3CEA687D6C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430" y="5260964"/>
            <a:ext cx="452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06" name="Rectangle 605"/>
          <p:cNvSpPr/>
          <p:nvPr/>
        </p:nvSpPr>
        <p:spPr>
          <a:xfrm>
            <a:off x="0" y="5971603"/>
            <a:ext cx="9144000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 smtClean="0">
                <a:latin typeface="Arial" panose="020B0604020202020204" pitchFamily="34" charset="0"/>
              </a:rPr>
              <a:t>References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spc="-10" dirty="0" smtClean="0"/>
              <a:t>1. </a:t>
            </a:r>
            <a:r>
              <a:rPr lang="en-US" altLang="en-US" sz="1200" spc="-10" dirty="0" err="1" smtClean="0"/>
              <a:t>Sanyal</a:t>
            </a:r>
            <a:r>
              <a:rPr lang="en-US" altLang="en-US" sz="1200" spc="-10" dirty="0" smtClean="0"/>
              <a:t> AJ, et al. N </a:t>
            </a:r>
            <a:r>
              <a:rPr lang="en-US" altLang="en-US" sz="1200" spc="-10" dirty="0" err="1" smtClean="0"/>
              <a:t>Engl</a:t>
            </a:r>
            <a:r>
              <a:rPr lang="en-US" altLang="en-US" sz="1200" spc="-10" dirty="0" smtClean="0"/>
              <a:t> J Med. 2010;362:1675-1685. 2. </a:t>
            </a:r>
            <a:r>
              <a:rPr lang="en-US" altLang="en-US" sz="1200" spc="-10" dirty="0" err="1" smtClean="0"/>
              <a:t>Neuschwander-Tetri</a:t>
            </a:r>
            <a:r>
              <a:rPr lang="en-US" altLang="en-US" sz="1200" spc="-10" dirty="0" smtClean="0"/>
              <a:t> BA, et al. Lancet. 2015;385:956-965. </a:t>
            </a:r>
            <a:br>
              <a:rPr lang="en-US" altLang="en-US" sz="1200" spc="-10" dirty="0" smtClean="0"/>
            </a:br>
            <a:r>
              <a:rPr lang="en-US" altLang="en-US" sz="1200" spc="-10" dirty="0" smtClean="0"/>
              <a:t>3. </a:t>
            </a:r>
            <a:r>
              <a:rPr lang="en-US" altLang="en-US" sz="1200" spc="-10" dirty="0" err="1" smtClean="0"/>
              <a:t>Ratziu</a:t>
            </a:r>
            <a:r>
              <a:rPr lang="en-US" altLang="en-US" sz="1200" spc="-10" dirty="0" smtClean="0"/>
              <a:t> V, et al. Gastroenterology. 2016;150:1147-1159. 4. Friedman SL, et al. </a:t>
            </a:r>
            <a:r>
              <a:rPr lang="en-US" altLang="en-US" sz="1200" spc="-10" dirty="0" err="1" smtClean="0"/>
              <a:t>Hepatology</a:t>
            </a:r>
            <a:r>
              <a:rPr lang="en-US" altLang="en-US" sz="1200" spc="-10" dirty="0" smtClean="0"/>
              <a:t>. 2017;[</a:t>
            </a:r>
            <a:r>
              <a:rPr lang="en-US" altLang="en-US" sz="1200" spc="-10" dirty="0" err="1" smtClean="0"/>
              <a:t>Epub</a:t>
            </a:r>
            <a:r>
              <a:rPr lang="en-US" altLang="en-US" sz="1200" spc="-10" dirty="0" smtClean="0"/>
              <a:t> ahead of print]. </a:t>
            </a:r>
            <a:br>
              <a:rPr lang="en-US" altLang="en-US" sz="1200" spc="-10" dirty="0" smtClean="0"/>
            </a:br>
            <a:r>
              <a:rPr lang="en-US" altLang="en-US" sz="1200" spc="-10" dirty="0" smtClean="0"/>
              <a:t>5. </a:t>
            </a:r>
            <a:r>
              <a:rPr lang="nb-NO" altLang="en-US" sz="1200" dirty="0" smtClean="0"/>
              <a:t>Loomba R, et al. AASLD 2016. Abstract LB3.</a:t>
            </a:r>
            <a:endParaRPr lang="en-US" altLang="en-US" sz="12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ontent Placeholder 1">
            <a:extLst>
              <a:ext uri="{FF2B5EF4-FFF2-40B4-BE49-F238E27FC236}">
                <a16:creationId xmlns="" xmlns:a16="http://schemas.microsoft.com/office/drawing/2014/main" id="{029E819D-0CF4-422C-A2D3-2C4BC393A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"/>
            <a:ext cx="8157906" cy="1482725"/>
          </a:xfrm>
        </p:spPr>
        <p:txBody>
          <a:bodyPr>
            <a:noAutofit/>
          </a:bodyPr>
          <a:lstStyle/>
          <a:p>
            <a:pPr eaLnBrk="1" hangingPunct="1">
              <a:spcBef>
                <a:spcPts val="500"/>
              </a:spcBef>
              <a:spcAft>
                <a:spcPct val="0"/>
              </a:spcAft>
              <a:buNone/>
            </a:pPr>
            <a:r>
              <a:rPr lang="ka-GE" altLang="en-US" sz="2800" b="1" dirty="0" smtClean="0">
                <a:cs typeface="Arial" panose="020B0604020202020204" pitchFamily="34" charset="0"/>
              </a:rPr>
              <a:t>ფიბროზის უკუგანვითარება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None/>
            </a:pPr>
            <a:endParaRPr lang="en-US" altLang="en-US" sz="2800" b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</a:pPr>
            <a:r>
              <a:rPr lang="ka-GE" altLang="en-US" sz="2400" dirty="0" smtClean="0">
                <a:cs typeface="Arial" panose="020B0604020202020204" pitchFamily="34" charset="0"/>
              </a:rPr>
              <a:t>დამოუკიდებელი კვლევები, სხვადასხვა მიზნებით. </a:t>
            </a:r>
          </a:p>
          <a:p>
            <a:pPr lvl="1">
              <a:spcBef>
                <a:spcPts val="500"/>
              </a:spcBef>
              <a:spcAft>
                <a:spcPct val="0"/>
              </a:spcAft>
            </a:pPr>
            <a:r>
              <a:rPr lang="ka-GE" altLang="en-US" sz="2000" dirty="0" smtClean="0">
                <a:cs typeface="Arial" panose="020B0604020202020204" pitchFamily="34" charset="0"/>
              </a:rPr>
              <a:t>ხანგრძლივობა და კვლევის ჯგუფები განსხვავებულია</a:t>
            </a:r>
            <a:endParaRPr lang="en-US" altLang="en-US" sz="2400" dirty="0"/>
          </a:p>
        </p:txBody>
      </p:sp>
      <p:pic>
        <p:nvPicPr>
          <p:cNvPr id="703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  <p:sp>
        <p:nvSpPr>
          <p:cNvPr id="684" name="TextBox 27">
            <a:extLst>
              <a:ext uri="{FF2B5EF4-FFF2-40B4-BE49-F238E27FC236}">
                <a16:creationId xmlns="" xmlns:a16="http://schemas.microsoft.com/office/drawing/2014/main" id="{4DA8B8E0-75C2-4B32-8379-47AA7FC1A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117" y="4851104"/>
            <a:ext cx="465137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33/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70</a:t>
            </a:r>
          </a:p>
        </p:txBody>
      </p:sp>
      <p:sp>
        <p:nvSpPr>
          <p:cNvPr id="685" name="Rectangle 684">
            <a:extLst>
              <a:ext uri="{FF2B5EF4-FFF2-40B4-BE49-F238E27FC236}">
                <a16:creationId xmlns="" xmlns:a16="http://schemas.microsoft.com/office/drawing/2014/main" id="{675A9771-F099-42F2-8F9A-067E045DAA87}"/>
              </a:ext>
            </a:extLst>
          </p:cNvPr>
          <p:cNvSpPr/>
          <p:nvPr/>
        </p:nvSpPr>
        <p:spPr bwMode="auto">
          <a:xfrm>
            <a:off x="1365657" y="4321132"/>
            <a:ext cx="547687" cy="915987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686" name="Rectangle 685">
            <a:extLst>
              <a:ext uri="{FF2B5EF4-FFF2-40B4-BE49-F238E27FC236}">
                <a16:creationId xmlns="" xmlns:a16="http://schemas.microsoft.com/office/drawing/2014/main" id="{3A0603E4-5CC8-432B-B556-FB67FF7DD3C9}"/>
              </a:ext>
            </a:extLst>
          </p:cNvPr>
          <p:cNvSpPr/>
          <p:nvPr/>
        </p:nvSpPr>
        <p:spPr bwMode="auto">
          <a:xfrm>
            <a:off x="2901849" y="4330658"/>
            <a:ext cx="547688" cy="915987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687" name="Rectangle 686">
            <a:extLst>
              <a:ext uri="{FF2B5EF4-FFF2-40B4-BE49-F238E27FC236}">
                <a16:creationId xmlns="" xmlns:a16="http://schemas.microsoft.com/office/drawing/2014/main" id="{BE525AEE-5714-4E87-8F62-D0AB1EDEB7AC}"/>
              </a:ext>
            </a:extLst>
          </p:cNvPr>
          <p:cNvSpPr/>
          <p:nvPr/>
        </p:nvSpPr>
        <p:spPr bwMode="auto">
          <a:xfrm>
            <a:off x="7342759" y="4579103"/>
            <a:ext cx="549275" cy="673100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688" name="Rectangle 687">
            <a:extLst>
              <a:ext uri="{FF2B5EF4-FFF2-40B4-BE49-F238E27FC236}">
                <a16:creationId xmlns="" xmlns:a16="http://schemas.microsoft.com/office/drawing/2014/main" id="{90339565-F7AF-427D-9A42-B4602B624EC6}"/>
              </a:ext>
            </a:extLst>
          </p:cNvPr>
          <p:cNvSpPr/>
          <p:nvPr/>
        </p:nvSpPr>
        <p:spPr bwMode="auto">
          <a:xfrm>
            <a:off x="5907151" y="4866437"/>
            <a:ext cx="547687" cy="377825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689" name="Rectangle 64">
            <a:extLst>
              <a:ext uri="{FF2B5EF4-FFF2-40B4-BE49-F238E27FC236}">
                <a16:creationId xmlns="" xmlns:a16="http://schemas.microsoft.com/office/drawing/2014/main" id="{2B84DA71-BC78-4CF2-97E1-ACAC08B8E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49" y="4607675"/>
            <a:ext cx="538162" cy="638175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690" name="Rectangle 15">
            <a:extLst>
              <a:ext uri="{FF2B5EF4-FFF2-40B4-BE49-F238E27FC236}">
                <a16:creationId xmlns="" xmlns:a16="http://schemas.microsoft.com/office/drawing/2014/main" id="{11ED2D4A-CCE1-4F42-8026-BEC75755D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550526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 dirty="0">
                <a:solidFill>
                  <a:schemeClr val="tx1"/>
                </a:solidFill>
                <a:ea typeface="MS PGothic" panose="020B0600070205080204" pitchFamily="34" charset="-128"/>
              </a:rPr>
              <a:t>10</a:t>
            </a:r>
          </a:p>
        </p:txBody>
      </p:sp>
      <p:sp>
        <p:nvSpPr>
          <p:cNvPr id="691" name="Rectangle 15">
            <a:extLst>
              <a:ext uri="{FF2B5EF4-FFF2-40B4-BE49-F238E27FC236}">
                <a16:creationId xmlns="" xmlns:a16="http://schemas.microsoft.com/office/drawing/2014/main" id="{66242035-9781-4B37-A9D5-9A19E5BFA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269" y="4282239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>
                <a:solidFill>
                  <a:schemeClr val="tx1"/>
                </a:solidFill>
                <a:ea typeface="MS PGothic" panose="020B0600070205080204" pitchFamily="34" charset="-128"/>
              </a:rPr>
              <a:t>20</a:t>
            </a:r>
          </a:p>
        </p:txBody>
      </p:sp>
      <p:sp>
        <p:nvSpPr>
          <p:cNvPr id="692" name="TextBox 29">
            <a:extLst>
              <a:ext uri="{FF2B5EF4-FFF2-40B4-BE49-F238E27FC236}">
                <a16:creationId xmlns="" xmlns:a16="http://schemas.microsoft.com/office/drawing/2014/main" id="{D9666B87-3E5B-4486-ADEE-E50870430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1" y="3505200"/>
            <a:ext cx="7502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i="1" dirty="0">
                <a:solidFill>
                  <a:schemeClr val="tx1"/>
                </a:solidFill>
              </a:rPr>
              <a:t>P </a:t>
            </a:r>
            <a:r>
              <a:rPr lang="en-US" altLang="en-US" sz="1400" b="0" dirty="0">
                <a:solidFill>
                  <a:schemeClr val="tx1"/>
                </a:solidFill>
              </a:rPr>
              <a:t>= .02</a:t>
            </a:r>
            <a:endParaRPr lang="en-US" altLang="en-US" sz="1400" b="0" i="1" dirty="0">
              <a:solidFill>
                <a:schemeClr val="tx1"/>
              </a:solidFill>
            </a:endParaRPr>
          </a:p>
        </p:txBody>
      </p:sp>
      <p:cxnSp>
        <p:nvCxnSpPr>
          <p:cNvPr id="693" name="Straight Connector 117">
            <a:extLst>
              <a:ext uri="{FF2B5EF4-FFF2-40B4-BE49-F238E27FC236}">
                <a16:creationId xmlns="" xmlns:a16="http://schemas.microsoft.com/office/drawing/2014/main" id="{C11AC788-07CF-4A85-872B-E6363244F4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6600" y="3810000"/>
            <a:ext cx="38576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94" name="Rectangle 59">
            <a:extLst>
              <a:ext uri="{FF2B5EF4-FFF2-40B4-BE49-F238E27FC236}">
                <a16:creationId xmlns="" xmlns:a16="http://schemas.microsoft.com/office/drawing/2014/main" id="{39EB9BE9-F877-4637-81B9-0CD825DE4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161" y="4171906"/>
            <a:ext cx="549275" cy="1069975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695" name="Rectangle 694">
            <a:extLst>
              <a:ext uri="{FF2B5EF4-FFF2-40B4-BE49-F238E27FC236}">
                <a16:creationId xmlns="" xmlns:a16="http://schemas.microsoft.com/office/drawing/2014/main" id="{DBFF0919-A912-44D8-9BDA-6C5F01529DA6}"/>
              </a:ext>
            </a:extLst>
          </p:cNvPr>
          <p:cNvSpPr/>
          <p:nvPr/>
        </p:nvSpPr>
        <p:spPr bwMode="auto">
          <a:xfrm>
            <a:off x="4419753" y="4721181"/>
            <a:ext cx="547688" cy="5207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696" name="Rectangle 15">
            <a:extLst>
              <a:ext uri="{FF2B5EF4-FFF2-40B4-BE49-F238E27FC236}">
                <a16:creationId xmlns="" xmlns:a16="http://schemas.microsoft.com/office/drawing/2014/main" id="{383F3FB1-EDAF-4AF4-8DBA-2B10FB9AF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261" y="3855201"/>
            <a:ext cx="228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>
                <a:solidFill>
                  <a:schemeClr val="tx1"/>
                </a:solidFill>
                <a:ea typeface="MS PGothic" panose="020B0600070205080204" pitchFamily="34" charset="-128"/>
              </a:rPr>
              <a:t>35</a:t>
            </a:r>
          </a:p>
        </p:txBody>
      </p:sp>
      <p:sp>
        <p:nvSpPr>
          <p:cNvPr id="697" name="Rectangle 15">
            <a:extLst>
              <a:ext uri="{FF2B5EF4-FFF2-40B4-BE49-F238E27FC236}">
                <a16:creationId xmlns="" xmlns:a16="http://schemas.microsoft.com/office/drawing/2014/main" id="{DD470C26-A256-45FC-95BD-09ACC8021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193" y="4428289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>
                <a:solidFill>
                  <a:schemeClr val="tx1"/>
                </a:solidFill>
                <a:ea typeface="MS PGothic" panose="020B0600070205080204" pitchFamily="34" charset="-128"/>
              </a:rPr>
              <a:t>19</a:t>
            </a:r>
          </a:p>
        </p:txBody>
      </p:sp>
      <p:sp>
        <p:nvSpPr>
          <p:cNvPr id="698" name="TextBox 28">
            <a:extLst>
              <a:ext uri="{FF2B5EF4-FFF2-40B4-BE49-F238E27FC236}">
                <a16:creationId xmlns="" xmlns:a16="http://schemas.microsoft.com/office/drawing/2014/main" id="{2E8636E5-EF0F-4E6D-9BC3-7F5377538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173" y="3399598"/>
            <a:ext cx="849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i="1">
                <a:solidFill>
                  <a:schemeClr val="tx1"/>
                </a:solidFill>
              </a:rPr>
              <a:t>P </a:t>
            </a:r>
            <a:r>
              <a:rPr lang="en-US" altLang="en-US" sz="1400" b="0">
                <a:solidFill>
                  <a:schemeClr val="tx1"/>
                </a:solidFill>
              </a:rPr>
              <a:t>= .004</a:t>
            </a:r>
            <a:endParaRPr lang="en-US" altLang="en-US" sz="1400" b="0" i="1">
              <a:solidFill>
                <a:schemeClr val="tx1"/>
              </a:solidFill>
            </a:endParaRPr>
          </a:p>
        </p:txBody>
      </p:sp>
      <p:cxnSp>
        <p:nvCxnSpPr>
          <p:cNvPr id="699" name="Straight Connector 114">
            <a:extLst>
              <a:ext uri="{FF2B5EF4-FFF2-40B4-BE49-F238E27FC236}">
                <a16:creationId xmlns="" xmlns:a16="http://schemas.microsoft.com/office/drawing/2014/main" id="{C8E78843-4341-48FA-9BAD-0B02623267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87661" y="3737736"/>
            <a:ext cx="38576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00" name="Rectangle 15">
            <a:extLst>
              <a:ext uri="{FF2B5EF4-FFF2-40B4-BE49-F238E27FC236}">
                <a16:creationId xmlns="" xmlns:a16="http://schemas.microsoft.com/office/drawing/2014/main" id="{53B843CC-F340-4FA9-91C6-6D783A66B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013" y="3642476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 dirty="0">
                <a:solidFill>
                  <a:schemeClr val="tx1"/>
                </a:solidFill>
                <a:ea typeface="MS PGothic" panose="020B0600070205080204" pitchFamily="34" charset="-128"/>
              </a:rPr>
              <a:t>41</a:t>
            </a:r>
          </a:p>
        </p:txBody>
      </p:sp>
      <p:sp>
        <p:nvSpPr>
          <p:cNvPr id="702" name="Rectangle 15">
            <a:extLst>
              <a:ext uri="{FF2B5EF4-FFF2-40B4-BE49-F238E27FC236}">
                <a16:creationId xmlns="" xmlns:a16="http://schemas.microsoft.com/office/drawing/2014/main" id="{E6BA1217-EC41-4F97-8A37-1D2D7AFC5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937" y="4041648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 dirty="0">
                <a:solidFill>
                  <a:schemeClr val="tx1"/>
                </a:solidFill>
                <a:ea typeface="MS PGothic" panose="020B0600070205080204" pitchFamily="34" charset="-128"/>
              </a:rPr>
              <a:t>31</a:t>
            </a:r>
          </a:p>
        </p:txBody>
      </p:sp>
      <p:sp>
        <p:nvSpPr>
          <p:cNvPr id="704" name="TextBox 5">
            <a:extLst>
              <a:ext uri="{FF2B5EF4-FFF2-40B4-BE49-F238E27FC236}">
                <a16:creationId xmlns="" xmlns:a16="http://schemas.microsoft.com/office/drawing/2014/main" id="{E0F4A1C3-A38A-44AA-B62E-9B906450F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273" y="3180527"/>
            <a:ext cx="7502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i="1">
                <a:solidFill>
                  <a:schemeClr val="tx1"/>
                </a:solidFill>
              </a:rPr>
              <a:t>P </a:t>
            </a:r>
            <a:r>
              <a:rPr lang="en-US" altLang="en-US" sz="1400" b="0">
                <a:solidFill>
                  <a:schemeClr val="tx1"/>
                </a:solidFill>
              </a:rPr>
              <a:t>= .24</a:t>
            </a:r>
            <a:endParaRPr lang="en-US" altLang="en-US" sz="1400" b="0" i="1">
              <a:solidFill>
                <a:schemeClr val="tx1"/>
              </a:solidFill>
            </a:endParaRPr>
          </a:p>
        </p:txBody>
      </p:sp>
      <p:cxnSp>
        <p:nvCxnSpPr>
          <p:cNvPr id="705" name="Straight Connector 22">
            <a:extLst>
              <a:ext uri="{FF2B5EF4-FFF2-40B4-BE49-F238E27FC236}">
                <a16:creationId xmlns="" xmlns:a16="http://schemas.microsoft.com/office/drawing/2014/main" id="{A193D9E4-42CC-4732-B3C8-B7B55A1FC7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6010" y="3517077"/>
            <a:ext cx="38576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06" name="Rectangle 57">
            <a:extLst>
              <a:ext uri="{FF2B5EF4-FFF2-40B4-BE49-F238E27FC236}">
                <a16:creationId xmlns="" xmlns:a16="http://schemas.microsoft.com/office/drawing/2014/main" id="{F550B21F-127C-4CA9-AE5C-3190DEFB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573" y="3849645"/>
            <a:ext cx="547688" cy="13970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707" name="Rectangle 15">
            <a:extLst>
              <a:ext uri="{FF2B5EF4-FFF2-40B4-BE49-F238E27FC236}">
                <a16:creationId xmlns="" xmlns:a16="http://schemas.microsoft.com/office/drawing/2014/main" id="{73869F4D-64E2-46E9-9D45-DE4C63D2B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093" y="3509128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>
                <a:solidFill>
                  <a:schemeClr val="tx1"/>
                </a:solidFill>
                <a:ea typeface="MS PGothic" panose="020B0600070205080204" pitchFamily="34" charset="-128"/>
              </a:rPr>
              <a:t>44</a:t>
            </a:r>
          </a:p>
        </p:txBody>
      </p:sp>
      <p:sp>
        <p:nvSpPr>
          <p:cNvPr id="708" name="Rectangle 15">
            <a:extLst>
              <a:ext uri="{FF2B5EF4-FFF2-40B4-BE49-F238E27FC236}">
                <a16:creationId xmlns="" xmlns:a16="http://schemas.microsoft.com/office/drawing/2014/main" id="{62DF6EB0-F0DA-4F05-A545-E65549456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417" y="4014216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 dirty="0">
                <a:solidFill>
                  <a:schemeClr val="tx1"/>
                </a:solidFill>
                <a:ea typeface="MS PGothic" panose="020B0600070205080204" pitchFamily="34" charset="-128"/>
              </a:rPr>
              <a:t>31</a:t>
            </a:r>
          </a:p>
        </p:txBody>
      </p:sp>
      <p:sp>
        <p:nvSpPr>
          <p:cNvPr id="709" name="TextBox 26">
            <a:extLst>
              <a:ext uri="{FF2B5EF4-FFF2-40B4-BE49-F238E27FC236}">
                <a16:creationId xmlns="" xmlns:a16="http://schemas.microsoft.com/office/drawing/2014/main" id="{10823744-4CD5-4E91-85AA-0AD7E92BF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536" y="3101147"/>
            <a:ext cx="7502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i="1">
                <a:solidFill>
                  <a:schemeClr val="tx1"/>
                </a:solidFill>
              </a:rPr>
              <a:t>P = </a:t>
            </a:r>
            <a:r>
              <a:rPr lang="en-US" altLang="en-US" sz="1400" b="0">
                <a:solidFill>
                  <a:schemeClr val="tx1"/>
                </a:solidFill>
              </a:rPr>
              <a:t>.12</a:t>
            </a:r>
          </a:p>
        </p:txBody>
      </p:sp>
      <p:cxnSp>
        <p:nvCxnSpPr>
          <p:cNvPr id="710" name="Straight Connector 112">
            <a:extLst>
              <a:ext uri="{FF2B5EF4-FFF2-40B4-BE49-F238E27FC236}">
                <a16:creationId xmlns="" xmlns:a16="http://schemas.microsoft.com/office/drawing/2014/main" id="{428DA1B2-293E-460B-8385-F6189FDFE7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7473" y="3442460"/>
            <a:ext cx="38576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1" name="Rectangle 14">
            <a:extLst>
              <a:ext uri="{FF2B5EF4-FFF2-40B4-BE49-F238E27FC236}">
                <a16:creationId xmlns="" xmlns:a16="http://schemas.microsoft.com/office/drawing/2014/main" id="{A56E1D93-4261-49E3-9DCA-0DA4E612E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4280652"/>
            <a:ext cx="549275" cy="973137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712" name="Rectangle 15">
            <a:extLst>
              <a:ext uri="{FF2B5EF4-FFF2-40B4-BE49-F238E27FC236}">
                <a16:creationId xmlns="" xmlns:a16="http://schemas.microsoft.com/office/drawing/2014/main" id="{D8DB34E9-8ED8-442B-8757-65809DE9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383" y="3963154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>
                <a:solidFill>
                  <a:schemeClr val="tx1"/>
                </a:solidFill>
                <a:ea typeface="MS PGothic" panose="020B0600070205080204" pitchFamily="34" charset="-128"/>
              </a:rPr>
              <a:t>37</a:t>
            </a:r>
          </a:p>
        </p:txBody>
      </p:sp>
      <p:sp>
        <p:nvSpPr>
          <p:cNvPr id="713" name="Rectangle 15">
            <a:extLst>
              <a:ext uri="{FF2B5EF4-FFF2-40B4-BE49-F238E27FC236}">
                <a16:creationId xmlns="" xmlns:a16="http://schemas.microsoft.com/office/drawing/2014/main" id="{F4471076-16D1-4864-8B1E-76F4AC7FE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884" y="4277479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b="1" dirty="0">
                <a:solidFill>
                  <a:schemeClr val="tx1"/>
                </a:solidFill>
                <a:ea typeface="MS PGothic" panose="020B0600070205080204" pitchFamily="34" charset="-128"/>
              </a:rPr>
              <a:t>20</a:t>
            </a:r>
          </a:p>
        </p:txBody>
      </p:sp>
      <p:sp>
        <p:nvSpPr>
          <p:cNvPr id="714" name="TextBox 29">
            <a:extLst>
              <a:ext uri="{FF2B5EF4-FFF2-40B4-BE49-F238E27FC236}">
                <a16:creationId xmlns="" xmlns:a16="http://schemas.microsoft.com/office/drawing/2014/main" id="{607B8C69-76B7-4C32-B165-0CD3D6B51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6" y="3523417"/>
            <a:ext cx="7518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i="1">
                <a:solidFill>
                  <a:schemeClr val="tx1"/>
                </a:solidFill>
              </a:rPr>
              <a:t>P = </a:t>
            </a:r>
            <a:r>
              <a:rPr lang="en-US" altLang="en-US" sz="1400" b="0">
                <a:solidFill>
                  <a:schemeClr val="tx1"/>
                </a:solidFill>
              </a:rPr>
              <a:t>NS</a:t>
            </a:r>
          </a:p>
        </p:txBody>
      </p:sp>
      <p:cxnSp>
        <p:nvCxnSpPr>
          <p:cNvPr id="715" name="Straight Connector 117">
            <a:extLst>
              <a:ext uri="{FF2B5EF4-FFF2-40B4-BE49-F238E27FC236}">
                <a16:creationId xmlns="" xmlns:a16="http://schemas.microsoft.com/office/drawing/2014/main" id="{517DA370-6504-4316-AF10-CDB5967C2F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58111" y="3850453"/>
            <a:ext cx="38576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7" name="TextBox 28">
            <a:extLst>
              <a:ext uri="{FF2B5EF4-FFF2-40B4-BE49-F238E27FC236}">
                <a16:creationId xmlns="" xmlns:a16="http://schemas.microsoft.com/office/drawing/2014/main" id="{6C6ACC13-737B-4D8D-8808-69F0CCFF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46" y="4840744"/>
            <a:ext cx="492125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15/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144</a:t>
            </a:r>
          </a:p>
        </p:txBody>
      </p:sp>
      <p:sp>
        <p:nvSpPr>
          <p:cNvPr id="718" name="TextBox 27">
            <a:extLst>
              <a:ext uri="{FF2B5EF4-FFF2-40B4-BE49-F238E27FC236}">
                <a16:creationId xmlns="" xmlns:a16="http://schemas.microsoft.com/office/drawing/2014/main" id="{B8EC2A1A-1280-4774-AAC6-2582C4263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788" y="4835985"/>
            <a:ext cx="493713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21/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57</a:t>
            </a:r>
          </a:p>
        </p:txBody>
      </p:sp>
      <p:sp>
        <p:nvSpPr>
          <p:cNvPr id="719" name="TextBox 28">
            <a:extLst>
              <a:ext uri="{FF2B5EF4-FFF2-40B4-BE49-F238E27FC236}">
                <a16:creationId xmlns="" xmlns:a16="http://schemas.microsoft.com/office/drawing/2014/main" id="{E0F4731E-BD4F-4F53-BEEF-4D045A25C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127" y="4835985"/>
            <a:ext cx="536575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2/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10</a:t>
            </a:r>
          </a:p>
        </p:txBody>
      </p:sp>
      <p:sp>
        <p:nvSpPr>
          <p:cNvPr id="720" name="TextBox 27">
            <a:extLst>
              <a:ext uri="{FF2B5EF4-FFF2-40B4-BE49-F238E27FC236}">
                <a16:creationId xmlns="" xmlns:a16="http://schemas.microsoft.com/office/drawing/2014/main" id="{3F113049-00E4-4D53-BE7A-4F3EE6626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561" y="4835982"/>
            <a:ext cx="493712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36/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102</a:t>
            </a:r>
          </a:p>
        </p:txBody>
      </p:sp>
      <p:sp>
        <p:nvSpPr>
          <p:cNvPr id="721" name="TextBox 28">
            <a:extLst>
              <a:ext uri="{FF2B5EF4-FFF2-40B4-BE49-F238E27FC236}">
                <a16:creationId xmlns="" xmlns:a16="http://schemas.microsoft.com/office/drawing/2014/main" id="{6D63F9F1-4F24-47A1-A032-704C5ED01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673" y="4835982"/>
            <a:ext cx="536575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19/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98</a:t>
            </a:r>
          </a:p>
        </p:txBody>
      </p:sp>
      <p:sp>
        <p:nvSpPr>
          <p:cNvPr id="722" name="TextBox 27">
            <a:extLst>
              <a:ext uri="{FF2B5EF4-FFF2-40B4-BE49-F238E27FC236}">
                <a16:creationId xmlns="" xmlns:a16="http://schemas.microsoft.com/office/drawing/2014/main" id="{E0E500E6-A7F6-4FC7-B3AA-060AF7497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98" y="4835982"/>
            <a:ext cx="493712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33/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80</a:t>
            </a:r>
          </a:p>
        </p:txBody>
      </p:sp>
      <p:sp>
        <p:nvSpPr>
          <p:cNvPr id="723" name="TextBox 27">
            <a:extLst>
              <a:ext uri="{FF2B5EF4-FFF2-40B4-BE49-F238E27FC236}">
                <a16:creationId xmlns="" xmlns:a16="http://schemas.microsoft.com/office/drawing/2014/main" id="{28C753EB-C542-4F9A-9DA1-6ADB574C9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036" y="4835984"/>
            <a:ext cx="493712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31/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70</a:t>
            </a:r>
          </a:p>
        </p:txBody>
      </p:sp>
      <p:sp>
        <p:nvSpPr>
          <p:cNvPr id="724" name="TextBox 27">
            <a:extLst>
              <a:ext uri="{FF2B5EF4-FFF2-40B4-BE49-F238E27FC236}">
                <a16:creationId xmlns="" xmlns:a16="http://schemas.microsoft.com/office/drawing/2014/main" id="{C16CCBEA-B028-4590-8AA8-D797DB78D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48" y="4835982"/>
            <a:ext cx="517537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29/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145</a:t>
            </a:r>
          </a:p>
        </p:txBody>
      </p:sp>
      <p:sp>
        <p:nvSpPr>
          <p:cNvPr id="725" name="TextBox 28">
            <a:extLst>
              <a:ext uri="{FF2B5EF4-FFF2-40B4-BE49-F238E27FC236}">
                <a16:creationId xmlns="" xmlns:a16="http://schemas.microsoft.com/office/drawing/2014/main" id="{8815FB98-9F43-454C-A1A6-CA9260BD5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25" y="4839157"/>
            <a:ext cx="506412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22/</a:t>
            </a:r>
            <a:br>
              <a:rPr lang="en-GB" altLang="en-US" sz="1100" b="0" dirty="0">
                <a:solidFill>
                  <a:schemeClr val="tx1"/>
                </a:solidFill>
                <a:latin typeface="+mj-lt"/>
              </a:rPr>
            </a:b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72</a:t>
            </a:r>
          </a:p>
        </p:txBody>
      </p:sp>
      <p:sp>
        <p:nvSpPr>
          <p:cNvPr id="726" name="TextBox 28">
            <a:extLst>
              <a:ext uri="{FF2B5EF4-FFF2-40B4-BE49-F238E27FC236}">
                <a16:creationId xmlns="" xmlns:a16="http://schemas.microsoft.com/office/drawing/2014/main" id="{E972CC0A-235B-4EE3-8D6E-950F3D8E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692" y="4839159"/>
            <a:ext cx="506413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22/</a:t>
            </a:r>
            <a:br>
              <a:rPr lang="en-GB" altLang="en-US" sz="1100" b="0" dirty="0">
                <a:solidFill>
                  <a:schemeClr val="tx1"/>
                </a:solidFill>
                <a:latin typeface="+mj-lt"/>
              </a:rPr>
            </a:b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72</a:t>
            </a:r>
          </a:p>
        </p:txBody>
      </p:sp>
      <p:sp>
        <p:nvSpPr>
          <p:cNvPr id="727" name="Rectangle 14">
            <a:extLst>
              <a:ext uri="{FF2B5EF4-FFF2-40B4-BE49-F238E27FC236}">
                <a16:creationId xmlns="" xmlns:a16="http://schemas.microsoft.com/office/drawing/2014/main" id="{ED5D5453-E439-4461-B46A-1F07853B5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161" y="3955253"/>
            <a:ext cx="547687" cy="1281112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728" name="TextBox 27">
            <a:extLst>
              <a:ext uri="{FF2B5EF4-FFF2-40B4-BE49-F238E27FC236}">
                <a16:creationId xmlns="" xmlns:a16="http://schemas.microsoft.com/office/drawing/2014/main" id="{8DBDB404-4189-4914-BD13-7FE34B364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50" y="4830466"/>
            <a:ext cx="493712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33/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80</a:t>
            </a:r>
          </a:p>
        </p:txBody>
      </p:sp>
      <p:grpSp>
        <p:nvGrpSpPr>
          <p:cNvPr id="729" name="Group 728">
            <a:extLst>
              <a:ext uri="{FF2B5EF4-FFF2-40B4-BE49-F238E27FC236}">
                <a16:creationId xmlns="" xmlns:a16="http://schemas.microsoft.com/office/drawing/2014/main" id="{9395C7B3-68FC-4A1A-A41A-3C38909D5694}"/>
              </a:ext>
            </a:extLst>
          </p:cNvPr>
          <p:cNvGrpSpPr/>
          <p:nvPr/>
        </p:nvGrpSpPr>
        <p:grpSpPr>
          <a:xfrm>
            <a:off x="7317616" y="2435224"/>
            <a:ext cx="1707486" cy="837617"/>
            <a:chOff x="9448041" y="2435224"/>
            <a:chExt cx="1707486" cy="837617"/>
          </a:xfrm>
        </p:grpSpPr>
        <p:grpSp>
          <p:nvGrpSpPr>
            <p:cNvPr id="730" name="Group 271">
              <a:extLst>
                <a:ext uri="{FF2B5EF4-FFF2-40B4-BE49-F238E27FC236}">
                  <a16:creationId xmlns="" xmlns:a16="http://schemas.microsoft.com/office/drawing/2014/main" id="{9E568721-E33D-4233-9C69-7CF3BF604D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50552" y="2435224"/>
              <a:ext cx="1704975" cy="585202"/>
              <a:chOff x="8201046" y="2313218"/>
              <a:chExt cx="1805212" cy="619662"/>
            </a:xfrm>
          </p:grpSpPr>
          <p:sp>
            <p:nvSpPr>
              <p:cNvPr id="733" name="TextBox 7">
                <a:extLst>
                  <a:ext uri="{FF2B5EF4-FFF2-40B4-BE49-F238E27FC236}">
                    <a16:creationId xmlns="" xmlns:a16="http://schemas.microsoft.com/office/drawing/2014/main" id="{327A6395-4685-47F1-A04E-5FDA9A0ACF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36650" y="2313218"/>
                <a:ext cx="1669608" cy="358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600" b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Active drug</a:t>
                </a:r>
                <a:endParaRPr lang="en-GB" altLang="en-US" sz="1600" b="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734" name="Rectangle 733">
                <a:extLst>
                  <a:ext uri="{FF2B5EF4-FFF2-40B4-BE49-F238E27FC236}">
                    <a16:creationId xmlns="" xmlns:a16="http://schemas.microsoft.com/office/drawing/2014/main" id="{661F46D6-A010-4496-AF00-F35EFAA3855D}"/>
                  </a:ext>
                </a:extLst>
              </p:cNvPr>
              <p:cNvSpPr/>
              <p:nvPr/>
            </p:nvSpPr>
            <p:spPr>
              <a:xfrm>
                <a:off x="8201046" y="2435929"/>
                <a:ext cx="154636" cy="1546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1400" dirty="0">
                  <a:solidFill>
                    <a:schemeClr val="tx1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735" name="Rectangle 734">
                <a:extLst>
                  <a:ext uri="{FF2B5EF4-FFF2-40B4-BE49-F238E27FC236}">
                    <a16:creationId xmlns="" xmlns:a16="http://schemas.microsoft.com/office/drawing/2014/main" id="{4F554A65-2B1D-4C50-A39A-ACACB414A8DE}"/>
                  </a:ext>
                </a:extLst>
              </p:cNvPr>
              <p:cNvSpPr/>
              <p:nvPr/>
            </p:nvSpPr>
            <p:spPr>
              <a:xfrm>
                <a:off x="8201046" y="2708249"/>
                <a:ext cx="154636" cy="15465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1400" dirty="0">
                  <a:solidFill>
                    <a:schemeClr val="tx1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736" name="TextBox 10">
                <a:extLst>
                  <a:ext uri="{FF2B5EF4-FFF2-40B4-BE49-F238E27FC236}">
                    <a16:creationId xmlns="" xmlns:a16="http://schemas.microsoft.com/office/drawing/2014/main" id="{A4639F40-CD54-4C57-9F74-27E163EE65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36651" y="2574390"/>
                <a:ext cx="1669607" cy="358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600" b="0" dirty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Placebo</a:t>
                </a:r>
                <a:endParaRPr lang="en-GB" altLang="en-US" sz="1600" b="0" dirty="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731" name="TextBox 10">
              <a:extLst>
                <a:ext uri="{FF2B5EF4-FFF2-40B4-BE49-F238E27FC236}">
                  <a16:creationId xmlns="" xmlns:a16="http://schemas.microsoft.com/office/drawing/2014/main" id="{52001271-6C2F-415D-97FB-44679262C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856" y="2934287"/>
              <a:ext cx="15769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b="0" dirty="0">
                  <a:solidFill>
                    <a:schemeClr val="tx1"/>
                  </a:solidFill>
                  <a:ea typeface="MS PGothic" panose="020B0600070205080204" pitchFamily="34" charset="-128"/>
                </a:rPr>
                <a:t>Comparator</a:t>
              </a:r>
              <a:endParaRPr lang="en-GB" altLang="en-US" sz="1600" b="0" dirty="0">
                <a:solidFill>
                  <a:schemeClr val="tx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="" xmlns:a16="http://schemas.microsoft.com/office/drawing/2014/main" id="{2634C856-4CC7-4F18-82E6-40D091E651B3}"/>
                </a:ext>
              </a:extLst>
            </p:cNvPr>
            <p:cNvSpPr/>
            <p:nvPr/>
          </p:nvSpPr>
          <p:spPr bwMode="auto">
            <a:xfrm>
              <a:off x="9448041" y="3060698"/>
              <a:ext cx="146050" cy="14605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400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737" name="TextBox 95">
            <a:extLst>
              <a:ext uri="{FF2B5EF4-FFF2-40B4-BE49-F238E27FC236}">
                <a16:creationId xmlns="" xmlns:a16="http://schemas.microsoft.com/office/drawing/2014/main" id="{9AF53A07-49BC-46FD-AE23-3F73CF54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57798"/>
            <a:ext cx="1558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</a:rPr>
              <a:t>Cenicriviroc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</a:rPr>
              <a:t>150 mg/day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</a:rPr>
              <a:t>[4]</a:t>
            </a:r>
          </a:p>
        </p:txBody>
      </p:sp>
      <p:sp>
        <p:nvSpPr>
          <p:cNvPr id="738" name="TextBox 91">
            <a:extLst>
              <a:ext uri="{FF2B5EF4-FFF2-40B4-BE49-F238E27FC236}">
                <a16:creationId xmlns="" xmlns:a16="http://schemas.microsoft.com/office/drawing/2014/main" id="{FC568842-702B-4267-BAE5-731251B96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89" y="5257798"/>
            <a:ext cx="1250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 err="1">
                <a:solidFill>
                  <a:schemeClr val="tx1"/>
                </a:solidFill>
                <a:ea typeface="MS PGothic" panose="020B0600070205080204" pitchFamily="34" charset="-128"/>
              </a:rPr>
              <a:t>Obeticholic</a:t>
            </a: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</a:rPr>
              <a:t> Acid</a:t>
            </a:r>
            <a:b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</a:rPr>
              <a:t>25 mg/day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</a:rPr>
              <a:t>[2]</a:t>
            </a:r>
            <a:endParaRPr lang="en-US" altLang="en-US" sz="1200" b="1" dirty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740" name="TextBox 16">
            <a:extLst>
              <a:ext uri="{FF2B5EF4-FFF2-40B4-BE49-F238E27FC236}">
                <a16:creationId xmlns="" xmlns:a16="http://schemas.microsoft.com/office/drawing/2014/main" id="{4C4E3F41-AB98-4849-A593-6EB0153C2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54" y="5257798"/>
            <a:ext cx="1293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</a:rPr>
              <a:t>Vitamin E 800 IU/day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</a:rPr>
              <a:t>[1]</a:t>
            </a:r>
          </a:p>
        </p:txBody>
      </p:sp>
      <p:sp>
        <p:nvSpPr>
          <p:cNvPr id="741" name="TextBox 89">
            <a:extLst>
              <a:ext uri="{FF2B5EF4-FFF2-40B4-BE49-F238E27FC236}">
                <a16:creationId xmlns="" xmlns:a16="http://schemas.microsoft.com/office/drawing/2014/main" id="{3F4233F9-EEA4-443F-9DCB-A9CE4A52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001" y="5257798"/>
            <a:ext cx="1349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</a:rPr>
              <a:t>Pioglitazone 30 mg/day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</a:rPr>
              <a:t>[1]</a:t>
            </a:r>
          </a:p>
        </p:txBody>
      </p:sp>
      <p:sp>
        <p:nvSpPr>
          <p:cNvPr id="742" name="TextBox 16">
            <a:extLst>
              <a:ext uri="{FF2B5EF4-FFF2-40B4-BE49-F238E27FC236}">
                <a16:creationId xmlns="" xmlns:a16="http://schemas.microsoft.com/office/drawing/2014/main" id="{21BC9F4D-0DA7-4500-894B-430D6DB6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122" y="5257798"/>
            <a:ext cx="1204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ea typeface="MS PGothic" panose="020B0600070205080204" pitchFamily="34" charset="-128"/>
              </a:rPr>
              <a:t>Selonsertib 6 or 18 mg/day*</a:t>
            </a:r>
            <a:r>
              <a:rPr lang="en-US" altLang="en-US" sz="1200" b="1" baseline="30000" dirty="0">
                <a:solidFill>
                  <a:schemeClr val="tx1"/>
                </a:solidFill>
                <a:ea typeface="MS PGothic" panose="020B0600070205080204" pitchFamily="34" charset="-128"/>
              </a:rPr>
              <a:t>[5]</a:t>
            </a:r>
          </a:p>
        </p:txBody>
      </p:sp>
      <p:cxnSp>
        <p:nvCxnSpPr>
          <p:cNvPr id="743" name="Straight Connector 4">
            <a:extLst>
              <a:ext uri="{FF2B5EF4-FFF2-40B4-BE49-F238E27FC236}">
                <a16:creationId xmlns="" xmlns:a16="http://schemas.microsoft.com/office/drawing/2014/main" id="{9627D9B6-62EB-4140-8E2A-ED17E519DC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573" y="2308213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44" name="Straight Connector 38">
            <a:extLst>
              <a:ext uri="{FF2B5EF4-FFF2-40B4-BE49-F238E27FC236}">
                <a16:creationId xmlns="" xmlns:a16="http://schemas.microsoft.com/office/drawing/2014/main" id="{47CBA52B-7E09-4E27-9DFB-46E5372ACD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573" y="2898763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45" name="Straight Connector 40">
            <a:extLst>
              <a:ext uri="{FF2B5EF4-FFF2-40B4-BE49-F238E27FC236}">
                <a16:creationId xmlns="" xmlns:a16="http://schemas.microsoft.com/office/drawing/2014/main" id="{9905E051-1C7C-4320-A240-543DA31AA9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573" y="3482963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46" name="Straight Connector 41">
            <a:extLst>
              <a:ext uri="{FF2B5EF4-FFF2-40B4-BE49-F238E27FC236}">
                <a16:creationId xmlns="" xmlns:a16="http://schemas.microsoft.com/office/drawing/2014/main" id="{35B737B5-8B65-4A62-B6B3-E4EA444748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573" y="4075101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47" name="Straight Connector 42">
            <a:extLst>
              <a:ext uri="{FF2B5EF4-FFF2-40B4-BE49-F238E27FC236}">
                <a16:creationId xmlns="" xmlns:a16="http://schemas.microsoft.com/office/drawing/2014/main" id="{7B451AAA-483B-4576-9FEE-E3E393301E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573" y="4662476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48" name="TextBox 97">
            <a:extLst>
              <a:ext uri="{FF2B5EF4-FFF2-40B4-BE49-F238E27FC236}">
                <a16:creationId xmlns="" xmlns:a16="http://schemas.microsoft.com/office/drawing/2014/main" id="{C4645463-5EAB-4BE0-9883-FABB151B7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1" y="2143125"/>
            <a:ext cx="658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ea typeface="MS PGothic" panose="020B0600070205080204" pitchFamily="34" charset="-128"/>
              </a:rPr>
              <a:t>100</a:t>
            </a:r>
          </a:p>
        </p:txBody>
      </p:sp>
      <p:sp>
        <p:nvSpPr>
          <p:cNvPr id="749" name="TextBox 98">
            <a:extLst>
              <a:ext uri="{FF2B5EF4-FFF2-40B4-BE49-F238E27FC236}">
                <a16:creationId xmlns="" xmlns:a16="http://schemas.microsoft.com/office/drawing/2014/main" id="{AE081DF3-CCB9-430D-97AD-E4B3E0584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11" y="2727325"/>
            <a:ext cx="557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ea typeface="MS PGothic" panose="020B0600070205080204" pitchFamily="34" charset="-128"/>
              </a:rPr>
              <a:t>80</a:t>
            </a:r>
          </a:p>
        </p:txBody>
      </p:sp>
      <p:sp>
        <p:nvSpPr>
          <p:cNvPr id="750" name="TextBox 99">
            <a:extLst>
              <a:ext uri="{FF2B5EF4-FFF2-40B4-BE49-F238E27FC236}">
                <a16:creationId xmlns="" xmlns:a16="http://schemas.microsoft.com/office/drawing/2014/main" id="{2323AA09-77B9-411C-974E-A40472BBD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11" y="3311525"/>
            <a:ext cx="557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ea typeface="MS PGothic" panose="020B0600070205080204" pitchFamily="34" charset="-128"/>
              </a:rPr>
              <a:t>60</a:t>
            </a:r>
          </a:p>
        </p:txBody>
      </p:sp>
      <p:sp>
        <p:nvSpPr>
          <p:cNvPr id="751" name="TextBox 100">
            <a:extLst>
              <a:ext uri="{FF2B5EF4-FFF2-40B4-BE49-F238E27FC236}">
                <a16:creationId xmlns="" xmlns:a16="http://schemas.microsoft.com/office/drawing/2014/main" id="{DA3C07A3-99F6-42B3-9D98-DE3329DB5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11" y="3895725"/>
            <a:ext cx="557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ea typeface="MS PGothic" panose="020B0600070205080204" pitchFamily="34" charset="-128"/>
              </a:rPr>
              <a:t>40</a:t>
            </a:r>
          </a:p>
        </p:txBody>
      </p:sp>
      <p:sp>
        <p:nvSpPr>
          <p:cNvPr id="752" name="TextBox 101">
            <a:extLst>
              <a:ext uri="{FF2B5EF4-FFF2-40B4-BE49-F238E27FC236}">
                <a16:creationId xmlns="" xmlns:a16="http://schemas.microsoft.com/office/drawing/2014/main" id="{ECC338B4-5BD5-4C49-B48C-FCEFBF6B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11" y="4479925"/>
            <a:ext cx="557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ea typeface="MS PGothic" panose="020B0600070205080204" pitchFamily="34" charset="-128"/>
              </a:rPr>
              <a:t>20</a:t>
            </a:r>
          </a:p>
        </p:txBody>
      </p:sp>
      <p:sp>
        <p:nvSpPr>
          <p:cNvPr id="753" name="TextBox 102">
            <a:extLst>
              <a:ext uri="{FF2B5EF4-FFF2-40B4-BE49-F238E27FC236}">
                <a16:creationId xmlns="" xmlns:a16="http://schemas.microsoft.com/office/drawing/2014/main" id="{81FCBFE3-C96A-4221-A903-31A258970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11" y="5064125"/>
            <a:ext cx="557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ea typeface="MS PGothic" panose="020B0600070205080204" pitchFamily="34" charset="-128"/>
              </a:rPr>
              <a:t>0</a:t>
            </a:r>
          </a:p>
        </p:txBody>
      </p:sp>
      <p:cxnSp>
        <p:nvCxnSpPr>
          <p:cNvPr id="754" name="Straight Connector 5">
            <a:extLst>
              <a:ext uri="{FF2B5EF4-FFF2-40B4-BE49-F238E27FC236}">
                <a16:creationId xmlns="" xmlns:a16="http://schemas.microsoft.com/office/drawing/2014/main" id="{03FC5CFC-E206-42E7-B1D9-390AB46268E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8011" y="2305051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55" name="TextBox 16">
            <a:extLst>
              <a:ext uri="{FF2B5EF4-FFF2-40B4-BE49-F238E27FC236}">
                <a16:creationId xmlns="" xmlns:a16="http://schemas.microsoft.com/office/drawing/2014/main" id="{CF10DDEC-3894-4C6F-9451-41F41B96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1" y="4905375"/>
            <a:ext cx="685800" cy="2616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</a:rPr>
              <a:t>n/N =</a:t>
            </a:r>
          </a:p>
        </p:txBody>
      </p:sp>
      <p:sp>
        <p:nvSpPr>
          <p:cNvPr id="756" name="TextBox 4">
            <a:extLst>
              <a:ext uri="{FF2B5EF4-FFF2-40B4-BE49-F238E27FC236}">
                <a16:creationId xmlns="" xmlns:a16="http://schemas.microsoft.com/office/drawing/2014/main" id="{4E4C1908-11DE-4609-8B5F-8A162329EF5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319421" y="3636755"/>
            <a:ext cx="3062287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+mj-lt"/>
              </a:rPr>
              <a:t>Pts (%)</a:t>
            </a:r>
          </a:p>
        </p:txBody>
      </p:sp>
      <p:cxnSp>
        <p:nvCxnSpPr>
          <p:cNvPr id="757" name="Straight Connector 43">
            <a:extLst>
              <a:ext uri="{FF2B5EF4-FFF2-40B4-BE49-F238E27FC236}">
                <a16:creationId xmlns="" xmlns:a16="http://schemas.microsoft.com/office/drawing/2014/main" id="{032B85CC-8D78-47A9-9772-6316C681B8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573" y="5260964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58" name="Straight Connector 43">
            <a:extLst>
              <a:ext uri="{FF2B5EF4-FFF2-40B4-BE49-F238E27FC236}">
                <a16:creationId xmlns="" xmlns:a16="http://schemas.microsoft.com/office/drawing/2014/main" id="{C1B3152C-87B7-458A-8BEA-297D637B9B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573" y="5260964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59" name="Straight Connector 2">
            <a:extLst>
              <a:ext uri="{FF2B5EF4-FFF2-40B4-BE49-F238E27FC236}">
                <a16:creationId xmlns="" xmlns:a16="http://schemas.microsoft.com/office/drawing/2014/main" id="{B97F16DF-9C84-4217-9F9B-3E02C4C74C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6898" y="5260964"/>
            <a:ext cx="128016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0" name="Straight Connector 43">
            <a:extLst>
              <a:ext uri="{FF2B5EF4-FFF2-40B4-BE49-F238E27FC236}">
                <a16:creationId xmlns="" xmlns:a16="http://schemas.microsoft.com/office/drawing/2014/main" id="{D1863D3B-F94D-4654-8BAB-5B65B2E573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3269" y="5260964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1" name="Straight Connector 2">
            <a:extLst>
              <a:ext uri="{FF2B5EF4-FFF2-40B4-BE49-F238E27FC236}">
                <a16:creationId xmlns="" xmlns:a16="http://schemas.microsoft.com/office/drawing/2014/main" id="{53F726BF-F913-490F-8480-2CCA6F29CB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50894" y="5260964"/>
            <a:ext cx="128016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2" name="Straight Connector 43">
            <a:extLst>
              <a:ext uri="{FF2B5EF4-FFF2-40B4-BE49-F238E27FC236}">
                <a16:creationId xmlns="" xmlns:a16="http://schemas.microsoft.com/office/drawing/2014/main" id="{CE689D13-2592-4EE5-8580-576BB3C1A0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14589" y="5260964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3" name="Straight Connector 2">
            <a:extLst>
              <a:ext uri="{FF2B5EF4-FFF2-40B4-BE49-F238E27FC236}">
                <a16:creationId xmlns="" xmlns:a16="http://schemas.microsoft.com/office/drawing/2014/main" id="{089EA67A-03D6-4643-BD73-11B21A6838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74914" y="5260964"/>
            <a:ext cx="128016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5" name="Straight Connector 43">
            <a:extLst>
              <a:ext uri="{FF2B5EF4-FFF2-40B4-BE49-F238E27FC236}">
                <a16:creationId xmlns="" xmlns:a16="http://schemas.microsoft.com/office/drawing/2014/main" id="{58026B45-CCDA-464A-8203-F5A8166559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4007" y="5260964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6" name="Straight Connector 2">
            <a:extLst>
              <a:ext uri="{FF2B5EF4-FFF2-40B4-BE49-F238E27FC236}">
                <a16:creationId xmlns="" xmlns:a16="http://schemas.microsoft.com/office/drawing/2014/main" id="{F91D76AC-425B-4BE5-AEC2-E60A8C273F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94332" y="5260964"/>
            <a:ext cx="128016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8" name="Straight Connector 2">
            <a:extLst>
              <a:ext uri="{FF2B5EF4-FFF2-40B4-BE49-F238E27FC236}">
                <a16:creationId xmlns="" xmlns:a16="http://schemas.microsoft.com/office/drawing/2014/main" id="{73A67004-9DD1-46E8-86F7-8C4DCE08E7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21541" y="5257800"/>
            <a:ext cx="128016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9" name="Straight Connector 43">
            <a:extLst>
              <a:ext uri="{FF2B5EF4-FFF2-40B4-BE49-F238E27FC236}">
                <a16:creationId xmlns="" xmlns:a16="http://schemas.microsoft.com/office/drawing/2014/main" id="{4D6F86DC-EB27-46DA-A684-87691D0317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0569" y="5260964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0" name="Straight Connector 4">
            <a:extLst>
              <a:ext uri="{FF2B5EF4-FFF2-40B4-BE49-F238E27FC236}">
                <a16:creationId xmlns="" xmlns:a16="http://schemas.microsoft.com/office/drawing/2014/main" id="{94F274F6-E447-4ED3-95E2-E8402E856C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0569" y="2308213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1" name="Straight Connector 38">
            <a:extLst>
              <a:ext uri="{FF2B5EF4-FFF2-40B4-BE49-F238E27FC236}">
                <a16:creationId xmlns="" xmlns:a16="http://schemas.microsoft.com/office/drawing/2014/main" id="{48FB0485-4373-4E6E-AF34-99E263D422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0569" y="2898763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2" name="Straight Connector 40">
            <a:extLst>
              <a:ext uri="{FF2B5EF4-FFF2-40B4-BE49-F238E27FC236}">
                <a16:creationId xmlns="" xmlns:a16="http://schemas.microsoft.com/office/drawing/2014/main" id="{E5BE8B66-F398-45F7-9D87-3825CADA64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0569" y="3482963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3" name="Straight Connector 41">
            <a:extLst>
              <a:ext uri="{FF2B5EF4-FFF2-40B4-BE49-F238E27FC236}">
                <a16:creationId xmlns="" xmlns:a16="http://schemas.microsoft.com/office/drawing/2014/main" id="{325B049D-B168-4938-8FD1-03BAC5969F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0569" y="4075101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4" name="Straight Connector 42">
            <a:extLst>
              <a:ext uri="{FF2B5EF4-FFF2-40B4-BE49-F238E27FC236}">
                <a16:creationId xmlns="" xmlns:a16="http://schemas.microsoft.com/office/drawing/2014/main" id="{91D5A30C-9E20-4329-9A1A-C7BE9FE32F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0569" y="4662476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5" name="Straight Connector 5">
            <a:extLst>
              <a:ext uri="{FF2B5EF4-FFF2-40B4-BE49-F238E27FC236}">
                <a16:creationId xmlns="" xmlns:a16="http://schemas.microsoft.com/office/drawing/2014/main" id="{0E1A2E8B-5A8A-4346-8ACD-FE95927C1C0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62007" y="2300285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6" name="Straight Connector 43">
            <a:extLst>
              <a:ext uri="{FF2B5EF4-FFF2-40B4-BE49-F238E27FC236}">
                <a16:creationId xmlns="" xmlns:a16="http://schemas.microsoft.com/office/drawing/2014/main" id="{40E47C8F-B7BF-460D-AB5C-CB779B30A4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0569" y="5260964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7" name="Straight Connector 43">
            <a:extLst>
              <a:ext uri="{FF2B5EF4-FFF2-40B4-BE49-F238E27FC236}">
                <a16:creationId xmlns="" xmlns:a16="http://schemas.microsoft.com/office/drawing/2014/main" id="{1E588E9F-DDAF-424C-9372-D1D4841351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14589" y="5260964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8" name="Straight Connector 4">
            <a:extLst>
              <a:ext uri="{FF2B5EF4-FFF2-40B4-BE49-F238E27FC236}">
                <a16:creationId xmlns="" xmlns:a16="http://schemas.microsoft.com/office/drawing/2014/main" id="{C11619C7-4125-4298-BA67-BC21D2A479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14589" y="2308213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9" name="Straight Connector 38">
            <a:extLst>
              <a:ext uri="{FF2B5EF4-FFF2-40B4-BE49-F238E27FC236}">
                <a16:creationId xmlns="" xmlns:a16="http://schemas.microsoft.com/office/drawing/2014/main" id="{C4643F77-0F76-4C1F-B06F-644924A799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14589" y="2898763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0" name="Straight Connector 40">
            <a:extLst>
              <a:ext uri="{FF2B5EF4-FFF2-40B4-BE49-F238E27FC236}">
                <a16:creationId xmlns="" xmlns:a16="http://schemas.microsoft.com/office/drawing/2014/main" id="{E03DBDA8-F395-45A6-9888-2261DF5A37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14589" y="3482963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1" name="Straight Connector 41">
            <a:extLst>
              <a:ext uri="{FF2B5EF4-FFF2-40B4-BE49-F238E27FC236}">
                <a16:creationId xmlns="" xmlns:a16="http://schemas.microsoft.com/office/drawing/2014/main" id="{642CD886-050D-49A7-9C42-665AADD6EF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14589" y="4075101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2" name="Straight Connector 42">
            <a:extLst>
              <a:ext uri="{FF2B5EF4-FFF2-40B4-BE49-F238E27FC236}">
                <a16:creationId xmlns="" xmlns:a16="http://schemas.microsoft.com/office/drawing/2014/main" id="{ED92CA1D-CFFE-4E78-8486-EFB2594F3B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14589" y="4662476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3" name="Straight Connector 5">
            <a:extLst>
              <a:ext uri="{FF2B5EF4-FFF2-40B4-BE49-F238E27FC236}">
                <a16:creationId xmlns="" xmlns:a16="http://schemas.microsoft.com/office/drawing/2014/main" id="{9A3D0FB5-3F85-45D1-A49B-B38FEDF8BFB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86027" y="2295519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4" name="Straight Connector 43">
            <a:extLst>
              <a:ext uri="{FF2B5EF4-FFF2-40B4-BE49-F238E27FC236}">
                <a16:creationId xmlns="" xmlns:a16="http://schemas.microsoft.com/office/drawing/2014/main" id="{16FF80DA-44E8-45EA-B45E-49E7D8DD3B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14589" y="5260964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5" name="Straight Connector 43">
            <a:extLst>
              <a:ext uri="{FF2B5EF4-FFF2-40B4-BE49-F238E27FC236}">
                <a16:creationId xmlns="" xmlns:a16="http://schemas.microsoft.com/office/drawing/2014/main" id="{EF10CC03-ED43-4BE1-BCFD-D5EA14E7DA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24297" y="5260964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3" name="Straight Connector 43">
            <a:extLst>
              <a:ext uri="{FF2B5EF4-FFF2-40B4-BE49-F238E27FC236}">
                <a16:creationId xmlns="" xmlns:a16="http://schemas.microsoft.com/office/drawing/2014/main" id="{0D032396-D036-4244-8A1D-425315AD08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18259" y="5257916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4" name="Straight Connector 4">
            <a:extLst>
              <a:ext uri="{FF2B5EF4-FFF2-40B4-BE49-F238E27FC236}">
                <a16:creationId xmlns="" xmlns:a16="http://schemas.microsoft.com/office/drawing/2014/main" id="{33C4E7C3-8824-4A97-AC16-CADF0BE481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0959" y="2305165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5" name="Straight Connector 38">
            <a:extLst>
              <a:ext uri="{FF2B5EF4-FFF2-40B4-BE49-F238E27FC236}">
                <a16:creationId xmlns="" xmlns:a16="http://schemas.microsoft.com/office/drawing/2014/main" id="{586266A5-99D0-44FB-8602-1F7FFE0F7F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0959" y="2895715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6" name="Straight Connector 40">
            <a:extLst>
              <a:ext uri="{FF2B5EF4-FFF2-40B4-BE49-F238E27FC236}">
                <a16:creationId xmlns="" xmlns:a16="http://schemas.microsoft.com/office/drawing/2014/main" id="{C39C43D5-B704-4F26-A171-54E2FE1207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0959" y="3479915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7" name="Straight Connector 41">
            <a:extLst>
              <a:ext uri="{FF2B5EF4-FFF2-40B4-BE49-F238E27FC236}">
                <a16:creationId xmlns="" xmlns:a16="http://schemas.microsoft.com/office/drawing/2014/main" id="{2B2A4E40-C2B0-452B-A07B-C744AE5F38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0959" y="4072053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8" name="Straight Connector 42">
            <a:extLst>
              <a:ext uri="{FF2B5EF4-FFF2-40B4-BE49-F238E27FC236}">
                <a16:creationId xmlns="" xmlns:a16="http://schemas.microsoft.com/office/drawing/2014/main" id="{FADBBE29-6640-4115-9A9A-F7AC751859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0959" y="4659428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9" name="Straight Connector 5">
            <a:extLst>
              <a:ext uri="{FF2B5EF4-FFF2-40B4-BE49-F238E27FC236}">
                <a16:creationId xmlns="" xmlns:a16="http://schemas.microsoft.com/office/drawing/2014/main" id="{E5CEB286-5A2D-455E-A23A-9D2BB8967AA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35699" y="2297223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0" name="Straight Connector 43">
            <a:extLst>
              <a:ext uri="{FF2B5EF4-FFF2-40B4-BE49-F238E27FC236}">
                <a16:creationId xmlns="" xmlns:a16="http://schemas.microsoft.com/office/drawing/2014/main" id="{0848C7BE-63F4-448F-9801-253433B4D8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0959" y="5257916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2" name="Straight Connector 4">
            <a:extLst>
              <a:ext uri="{FF2B5EF4-FFF2-40B4-BE49-F238E27FC236}">
                <a16:creationId xmlns="" xmlns:a16="http://schemas.microsoft.com/office/drawing/2014/main" id="{40517C46-29EE-41BF-9983-558B760A2B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1600" y="2302001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3" name="Straight Connector 38">
            <a:extLst>
              <a:ext uri="{FF2B5EF4-FFF2-40B4-BE49-F238E27FC236}">
                <a16:creationId xmlns="" xmlns:a16="http://schemas.microsoft.com/office/drawing/2014/main" id="{67DE1E1E-8A93-49D3-A6FE-D141122E6E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1600" y="2895715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4" name="Straight Connector 40">
            <a:extLst>
              <a:ext uri="{FF2B5EF4-FFF2-40B4-BE49-F238E27FC236}">
                <a16:creationId xmlns="" xmlns:a16="http://schemas.microsoft.com/office/drawing/2014/main" id="{A6E11597-34F8-4ECB-BE70-A346462F09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1600" y="3476751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5" name="Straight Connector 41">
            <a:extLst>
              <a:ext uri="{FF2B5EF4-FFF2-40B4-BE49-F238E27FC236}">
                <a16:creationId xmlns="" xmlns:a16="http://schemas.microsoft.com/office/drawing/2014/main" id="{0F515292-B081-49FC-8B6C-5F7DD244DF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1600" y="4068889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6" name="Straight Connector 42">
            <a:extLst>
              <a:ext uri="{FF2B5EF4-FFF2-40B4-BE49-F238E27FC236}">
                <a16:creationId xmlns="" xmlns:a16="http://schemas.microsoft.com/office/drawing/2014/main" id="{7D37058E-4837-44AB-877C-AF47F4B655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1600" y="4656264"/>
            <a:ext cx="603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7" name="Straight Connector 5">
            <a:extLst>
              <a:ext uri="{FF2B5EF4-FFF2-40B4-BE49-F238E27FC236}">
                <a16:creationId xmlns="" xmlns:a16="http://schemas.microsoft.com/office/drawing/2014/main" id="{D559AB6E-0629-4273-9854-23E56FB410D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97403" y="2292456"/>
            <a:ext cx="0" cy="29606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62" name="Rectangle 1061"/>
          <p:cNvSpPr/>
          <p:nvPr/>
        </p:nvSpPr>
        <p:spPr>
          <a:xfrm>
            <a:off x="0" y="5971603"/>
            <a:ext cx="9144000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 smtClean="0">
                <a:latin typeface="Arial" panose="020B0604020202020204" pitchFamily="34" charset="0"/>
              </a:rPr>
              <a:t>References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spc="-10" dirty="0" smtClean="0"/>
              <a:t>1. </a:t>
            </a:r>
            <a:r>
              <a:rPr lang="en-US" altLang="en-US" sz="1200" spc="-10" dirty="0" err="1" smtClean="0"/>
              <a:t>Sanyal</a:t>
            </a:r>
            <a:r>
              <a:rPr lang="en-US" altLang="en-US" sz="1200" spc="-10" dirty="0" smtClean="0"/>
              <a:t> AJ, et al. N </a:t>
            </a:r>
            <a:r>
              <a:rPr lang="en-US" altLang="en-US" sz="1200" spc="-10" dirty="0" err="1" smtClean="0"/>
              <a:t>Engl</a:t>
            </a:r>
            <a:r>
              <a:rPr lang="en-US" altLang="en-US" sz="1200" spc="-10" dirty="0" smtClean="0"/>
              <a:t> J Med. 2010;362:1675-1685. 2. </a:t>
            </a:r>
            <a:r>
              <a:rPr lang="en-US" altLang="en-US" sz="1200" spc="-10" dirty="0" err="1" smtClean="0"/>
              <a:t>Neuschwander-Tetri</a:t>
            </a:r>
            <a:r>
              <a:rPr lang="en-US" altLang="en-US" sz="1200" spc="-10" dirty="0" smtClean="0"/>
              <a:t> BA, et al. Lancet. 2015;385:956-965. </a:t>
            </a:r>
            <a:br>
              <a:rPr lang="en-US" altLang="en-US" sz="1200" spc="-10" dirty="0" smtClean="0"/>
            </a:br>
            <a:r>
              <a:rPr lang="en-US" altLang="en-US" sz="1200" spc="-10" dirty="0" smtClean="0"/>
              <a:t>3. </a:t>
            </a:r>
            <a:r>
              <a:rPr lang="en-US" altLang="en-US" sz="1200" spc="-10" dirty="0" err="1" smtClean="0"/>
              <a:t>Ratziu</a:t>
            </a:r>
            <a:r>
              <a:rPr lang="en-US" altLang="en-US" sz="1200" spc="-10" dirty="0" smtClean="0"/>
              <a:t> V, et al. Gastroenterology. 2016;150:1147-1159. 4. Friedman SL, et al. </a:t>
            </a:r>
            <a:r>
              <a:rPr lang="en-US" altLang="en-US" sz="1200" spc="-10" dirty="0" err="1" smtClean="0"/>
              <a:t>Hepatology</a:t>
            </a:r>
            <a:r>
              <a:rPr lang="en-US" altLang="en-US" sz="1200" spc="-10" dirty="0" smtClean="0"/>
              <a:t>. 2017;[</a:t>
            </a:r>
            <a:r>
              <a:rPr lang="en-US" altLang="en-US" sz="1200" spc="-10" dirty="0" err="1" smtClean="0"/>
              <a:t>Epub</a:t>
            </a:r>
            <a:r>
              <a:rPr lang="en-US" altLang="en-US" sz="1200" spc="-10" dirty="0" smtClean="0"/>
              <a:t> ahead of print]. </a:t>
            </a:r>
            <a:br>
              <a:rPr lang="en-US" altLang="en-US" sz="1200" spc="-10" dirty="0" smtClean="0"/>
            </a:br>
            <a:r>
              <a:rPr lang="en-US" altLang="en-US" sz="1200" spc="-10" dirty="0" smtClean="0"/>
              <a:t>5. </a:t>
            </a:r>
            <a:r>
              <a:rPr lang="nb-NO" altLang="en-US" sz="1200" dirty="0" smtClean="0"/>
              <a:t>Loomba R, et al. AASLD 2016. Abstract LB3.</a:t>
            </a:r>
            <a:endParaRPr lang="en-US" altLang="en-US" sz="12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ka-GE" sz="2800" b="1" dirty="0" smtClean="0"/>
              <a:t>ქირურგია და </a:t>
            </a:r>
            <a:r>
              <a:rPr lang="en-US" sz="2800" b="1" dirty="0" smtClean="0"/>
              <a:t>NASH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2400" dirty="0" smtClean="0"/>
              <a:t>ერთ-ერთმა ბოლო კოჰორტულმა კვლევამ აჩვენა, რომ ბარიატრიული ოპერაციიდან 1 წლის შემდეგ 85%-ში მოხდა </a:t>
            </a:r>
            <a:r>
              <a:rPr lang="en-US" sz="2400" dirty="0" smtClean="0"/>
              <a:t>NASH-</a:t>
            </a:r>
            <a:r>
              <a:rPr lang="ka-GE" sz="2400" dirty="0" smtClean="0"/>
              <a:t>ის უკუგანვითარება (სრული ალაგება) და 34%-ში ფიბროზის გაუმჯობესება.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00400"/>
            <a:ext cx="7249537" cy="26864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22839"/>
            <a:ext cx="5715000" cy="233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user83\Desktop\logo-w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79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ka-GE" sz="2000" dirty="0" smtClean="0"/>
              <a:t>41 წლის ქალი მეტაბოლური სინდრომით და ღვიძლის გაცხიმოვნებით (სტეატოზით)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ka-GE" sz="2400" dirty="0" smtClean="0"/>
              <a:t>რეკომენდაცია:</a:t>
            </a:r>
          </a:p>
          <a:p>
            <a:pPr lvl="1"/>
            <a:r>
              <a:rPr lang="ka-GE" sz="2400" dirty="0" smtClean="0"/>
              <a:t>მოიხსნას </a:t>
            </a:r>
            <a:r>
              <a:rPr lang="en-US" sz="2400" dirty="0" smtClean="0"/>
              <a:t>UDCA </a:t>
            </a:r>
            <a:r>
              <a:rPr lang="ka-GE" sz="2400" dirty="0" smtClean="0"/>
              <a:t>და “ჰეპატოპროტექტორები”</a:t>
            </a:r>
          </a:p>
          <a:p>
            <a:pPr lvl="1"/>
            <a:r>
              <a:rPr lang="ka-GE" sz="2400" dirty="0" smtClean="0"/>
              <a:t>ჯანსაღი ცხოვრების წესი</a:t>
            </a:r>
          </a:p>
          <a:p>
            <a:pPr lvl="2"/>
            <a:r>
              <a:rPr lang="ka-GE" sz="2000" dirty="0" smtClean="0"/>
              <a:t>ფიზიკური აქტივობა </a:t>
            </a:r>
          </a:p>
          <a:p>
            <a:pPr lvl="2"/>
            <a:r>
              <a:rPr lang="ka-GE" sz="2000" dirty="0" smtClean="0"/>
              <a:t>დაბალკალორიული დიეტა</a:t>
            </a:r>
          </a:p>
          <a:p>
            <a:pPr lvl="1"/>
            <a:r>
              <a:rPr lang="ka-GE" sz="2400" dirty="0" smtClean="0"/>
              <a:t>პიოგლიტაზონის დანიშვნის განხილვა</a:t>
            </a:r>
          </a:p>
          <a:p>
            <a:pPr lvl="1"/>
            <a:endParaRPr lang="ka-GE" sz="2400" dirty="0" smtClean="0"/>
          </a:p>
          <a:p>
            <a:pPr lvl="1"/>
            <a:r>
              <a:rPr lang="ka-GE" sz="2400" dirty="0" smtClean="0"/>
              <a:t>უეფექტობის შემთხვევაში ბარიატრიული ოპერაციის განხილვა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ka-GE" sz="2000" dirty="0" smtClean="0"/>
              <a:t>41 წლის ქალი მეტაბოლური სინდრომით და ღვიძლის გაცხიმოვნებით (სტეატოზით)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ka-GE" sz="2400" dirty="0" smtClean="0"/>
              <a:t>შაქრიანი დიაბეტი და დისლიპდემია ჩაითვალა არაკონტროლირებადად</a:t>
            </a:r>
          </a:p>
          <a:p>
            <a:r>
              <a:rPr lang="ka-GE" sz="2400" dirty="0" smtClean="0"/>
              <a:t>ქირურგების და  ენდოკრინოლოგების მიერ გადაწყდა ბარიატრიული ქირურგიის საკითხის განხილვა</a:t>
            </a:r>
          </a:p>
          <a:p>
            <a:endParaRPr lang="ka-GE" sz="2400" dirty="0"/>
          </a:p>
          <a:p>
            <a:r>
              <a:rPr lang="ka-GE" sz="2400" dirty="0" smtClean="0"/>
              <a:t>07.2017-ში ჩატარდა მინი გასტრო-შუნტირება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  <p:pic>
        <p:nvPicPr>
          <p:cNvPr id="1026" name="Picture 2" descr="Image result for mini gastric byp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38224"/>
            <a:ext cx="7905750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70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791200"/>
          </a:xfrm>
        </p:spPr>
        <p:txBody>
          <a:bodyPr>
            <a:normAutofit/>
          </a:bodyPr>
          <a:lstStyle/>
          <a:p>
            <a:pPr>
              <a:buNone/>
            </a:pPr>
            <a:endParaRPr lang="ka-GE" sz="2300" b="1" dirty="0" smtClean="0"/>
          </a:p>
          <a:p>
            <a:pPr>
              <a:buNone/>
            </a:pPr>
            <a:endParaRPr lang="ka-GE" sz="2300" b="1" dirty="0" smtClean="0"/>
          </a:p>
          <a:p>
            <a:pPr>
              <a:buNone/>
            </a:pPr>
            <a:endParaRPr lang="ka-GE" sz="2300" b="1" dirty="0"/>
          </a:p>
          <a:p>
            <a:pPr>
              <a:buNone/>
            </a:pPr>
            <a:endParaRPr lang="ka-GE" sz="2300" b="1" dirty="0" smtClean="0"/>
          </a:p>
          <a:p>
            <a:pPr>
              <a:buNone/>
            </a:pPr>
            <a:endParaRPr lang="ka-GE" sz="2300" b="1" dirty="0"/>
          </a:p>
          <a:p>
            <a:pPr>
              <a:buNone/>
            </a:pPr>
            <a:r>
              <a:rPr lang="en-US" sz="2300" b="1" dirty="0" smtClean="0"/>
              <a:t>BMI </a:t>
            </a:r>
            <a:r>
              <a:rPr lang="ka-GE" sz="2300" b="1" dirty="0" smtClean="0"/>
              <a:t>იყო </a:t>
            </a:r>
            <a:r>
              <a:rPr lang="en-US" sz="2300" b="1" dirty="0" smtClean="0"/>
              <a:t>31</a:t>
            </a:r>
            <a:r>
              <a:rPr lang="ka-GE" sz="2300" b="1" dirty="0" smtClean="0"/>
              <a:t> </a:t>
            </a:r>
            <a:r>
              <a:rPr lang="ka-GE" sz="2300" b="1" dirty="0" smtClean="0">
                <a:sym typeface="Wingdings" pitchFamily="2" charset="2"/>
              </a:rPr>
              <a:t> არის </a:t>
            </a:r>
            <a:r>
              <a:rPr lang="ka-GE" sz="2300" b="1" dirty="0" smtClean="0"/>
              <a:t>22.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2228850" algn="l"/>
              </a:tabLst>
            </a:pPr>
            <a:endParaRPr lang="ka-GE" sz="2300" b="1" dirty="0" smtClean="0">
              <a:latin typeface="Sylfae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2228850" algn="l"/>
              </a:tabLst>
            </a:pPr>
            <a:r>
              <a:rPr lang="ka-GE" sz="2300" b="1" dirty="0" smtClean="0">
                <a:latin typeface="Sylfaen" pitchFamily="18" charset="0"/>
                <a:cs typeface="Times New Roman" pitchFamily="18" charset="0"/>
              </a:rPr>
              <a:t>ელასტოგრაფიით</a:t>
            </a:r>
            <a:r>
              <a:rPr lang="ka-GE" sz="2300" dirty="0" smtClean="0">
                <a:latin typeface="Sylfaen" pitchFamily="18" charset="0"/>
                <a:cs typeface="Times New Roman" pitchFamily="18" charset="0"/>
              </a:rPr>
              <a:t> </a:t>
            </a:r>
            <a:r>
              <a:rPr lang="ka-GE" sz="2300" b="1" dirty="0" smtClean="0">
                <a:latin typeface="Sylfaen" pitchFamily="18" charset="0"/>
                <a:cs typeface="Times New Roman" pitchFamily="18" charset="0"/>
              </a:rPr>
              <a:t>იყო</a:t>
            </a:r>
            <a:r>
              <a:rPr lang="ka-GE" sz="2300" dirty="0" smtClean="0"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latin typeface="Sylfaen" pitchFamily="18" charset="0"/>
                <a:cs typeface="Times New Roman" pitchFamily="18" charset="0"/>
              </a:rPr>
              <a:t>21 </a:t>
            </a:r>
            <a:r>
              <a:rPr lang="en-US" sz="2300" b="1" dirty="0" err="1" smtClean="0">
                <a:latin typeface="Sylfaen" pitchFamily="18" charset="0"/>
                <a:cs typeface="Times New Roman" pitchFamily="18" charset="0"/>
              </a:rPr>
              <a:t>KPa</a:t>
            </a:r>
            <a:r>
              <a:rPr lang="en-US" sz="2300" b="1" dirty="0" smtClean="0">
                <a:latin typeface="Sylfaen" pitchFamily="18" charset="0"/>
                <a:cs typeface="Times New Roman" pitchFamily="18" charset="0"/>
              </a:rPr>
              <a:t> </a:t>
            </a:r>
            <a:r>
              <a:rPr lang="ka-GE" sz="2300" b="1" dirty="0" smtClean="0">
                <a:latin typeface="Sylfaen" pitchFamily="18" charset="0"/>
                <a:cs typeface="Times New Roman" pitchFamily="18" charset="0"/>
                <a:sym typeface="Wingdings" pitchFamily="2" charset="2"/>
              </a:rPr>
              <a:t> არის </a:t>
            </a:r>
            <a:r>
              <a:rPr lang="en-US" sz="2300" b="1" dirty="0" smtClean="0">
                <a:latin typeface="Sylfaen" pitchFamily="18" charset="0"/>
                <a:cs typeface="Times New Roman" pitchFamily="18" charset="0"/>
                <a:sym typeface="Wingdings" pitchFamily="2" charset="2"/>
              </a:rPr>
              <a:t>6.7 </a:t>
            </a:r>
            <a:r>
              <a:rPr lang="en-US" sz="2300" b="1" dirty="0" err="1" smtClean="0">
                <a:latin typeface="Sylfaen" pitchFamily="18" charset="0"/>
                <a:cs typeface="Times New Roman" pitchFamily="18" charset="0"/>
                <a:sym typeface="Wingdings" pitchFamily="2" charset="2"/>
              </a:rPr>
              <a:t>KPa</a:t>
            </a:r>
            <a:endParaRPr lang="ka-GE" sz="2300" dirty="0" smtClean="0">
              <a:latin typeface="Sylfae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2228850" algn="l"/>
              </a:tabLst>
            </a:pPr>
            <a:endParaRPr lang="ka-GE" sz="2300" b="1" dirty="0" smtClean="0">
              <a:latin typeface="Sylfae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2228850" algn="l"/>
              </a:tabLst>
            </a:pPr>
            <a:r>
              <a:rPr lang="ka-GE" sz="2300" b="1" dirty="0" smtClean="0">
                <a:latin typeface="Sylfaen" pitchFamily="18" charset="0"/>
                <a:cs typeface="Times New Roman" pitchFamily="18" charset="0"/>
              </a:rPr>
              <a:t>ულტრაბგერით იყო - </a:t>
            </a:r>
            <a:r>
              <a:rPr lang="ka-GE" sz="2300" dirty="0" smtClean="0">
                <a:latin typeface="Sylfaen" pitchFamily="18" charset="0"/>
                <a:cs typeface="Times New Roman" pitchFamily="18" charset="0"/>
              </a:rPr>
              <a:t>ჰეპატომეგალია, მკვეთრი სტეატოზი, ელენთა</a:t>
            </a:r>
            <a:r>
              <a:rPr lang="en-US" sz="2300" dirty="0" smtClean="0">
                <a:latin typeface="Sylfaen" pitchFamily="18" charset="0"/>
                <a:cs typeface="Times New Roman" pitchFamily="18" charset="0"/>
              </a:rPr>
              <a:t>135/45</a:t>
            </a:r>
            <a:r>
              <a:rPr lang="ka-GE" sz="2300" dirty="0" smtClean="0">
                <a:latin typeface="Sylfaen" pitchFamily="18" charset="0"/>
                <a:cs typeface="Times New Roman" pitchFamily="18" charset="0"/>
              </a:rPr>
              <a:t> მმ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2228850" algn="l"/>
              </a:tabLst>
            </a:pPr>
            <a:endParaRPr lang="ka-GE" sz="2300" b="1" dirty="0" smtClean="0">
              <a:latin typeface="Sylfae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2228850" algn="l"/>
              </a:tabLst>
            </a:pPr>
            <a:r>
              <a:rPr lang="ka-GE" sz="2300" b="1" dirty="0" smtClean="0">
                <a:latin typeface="Sylfaen" pitchFamily="18" charset="0"/>
                <a:cs typeface="Times New Roman" pitchFamily="18" charset="0"/>
              </a:rPr>
              <a:t>ულტრაბგერით არის</a:t>
            </a:r>
            <a:r>
              <a:rPr lang="ka-GE" sz="2300" dirty="0">
                <a:latin typeface="Sylfaen" pitchFamily="18" charset="0"/>
                <a:cs typeface="Times New Roman" pitchFamily="18" charset="0"/>
              </a:rPr>
              <a:t> </a:t>
            </a:r>
            <a:r>
              <a:rPr lang="ka-GE" sz="2300" dirty="0" smtClean="0">
                <a:latin typeface="Sylfaen" pitchFamily="18" charset="0"/>
                <a:cs typeface="Times New Roman" pitchFamily="18" charset="0"/>
              </a:rPr>
              <a:t>- ნორმა (ელენთა 118/43მმ)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2228850" algn="l"/>
              </a:tabLst>
            </a:pPr>
            <a:endParaRPr lang="ka-GE" sz="2300" dirty="0">
              <a:latin typeface="Sylfae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2228850" algn="l"/>
              </a:tabLst>
            </a:pPr>
            <a:r>
              <a:rPr lang="ka-GE" sz="2600" b="1" dirty="0" smtClean="0">
                <a:latin typeface="Sylfaen" pitchFamily="18" charset="0"/>
                <a:cs typeface="Times New Roman" pitchFamily="18" charset="0"/>
              </a:rPr>
              <a:t>მოხსნილია ყველა მედიკამენტი!</a:t>
            </a:r>
            <a:endParaRPr lang="en-US" sz="2600" b="1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8713355"/>
              </p:ext>
            </p:extLst>
          </p:nvPr>
        </p:nvGraphicFramePr>
        <p:xfrm>
          <a:off x="304800" y="1225689"/>
          <a:ext cx="7733731" cy="174611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29887"/>
                <a:gridCol w="1271009"/>
                <a:gridCol w="970145"/>
                <a:gridCol w="1302724"/>
                <a:gridCol w="1543157"/>
                <a:gridCol w="1016809"/>
              </a:tblGrid>
              <a:tr h="631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Date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AST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GGT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Glucose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ka-GE" sz="1600" b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mg/dl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HbA1c</a:t>
                      </a:r>
                      <a:r>
                        <a:rPr lang="ka-GE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7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05.06.17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7.8</a:t>
                      </a:r>
                      <a:endParaRPr lang="en-US" sz="20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7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28.12.17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en-US" sz="2000" b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4.6</a:t>
                      </a:r>
                      <a:endParaRPr lang="en-US" sz="2000" b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285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94360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ka-GE" sz="2400" dirty="0" smtClean="0">
                <a:solidFill>
                  <a:prstClr val="black"/>
                </a:solidFill>
              </a:rPr>
              <a:t>41 წლის ქალი მეტაბოლური სინდრომით და ღვიძლის გაცხიმოვნებით (სტეატოზით)</a:t>
            </a:r>
          </a:p>
          <a:p>
            <a:pPr lvl="0">
              <a:buNone/>
            </a:pPr>
            <a:endParaRPr lang="ka-GE" sz="2400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ka-GE" sz="2300" dirty="0" smtClean="0"/>
              <a:t>ობიექტური მონაცმემები: საყურადღებო ცვილელების გარეშე, </a:t>
            </a:r>
            <a:r>
              <a:rPr lang="en-US" sz="2300" dirty="0" smtClean="0"/>
              <a:t>BMI = 31</a:t>
            </a:r>
            <a:endParaRPr lang="ka-GE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2228850" algn="l"/>
              </a:tabLst>
            </a:pPr>
            <a:endParaRPr lang="ka-GE" sz="2300" dirty="0" smtClean="0"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2228850" algn="l"/>
              </a:tabLst>
            </a:pPr>
            <a:endParaRPr lang="ka-GE" sz="2300" dirty="0" smtClean="0"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2228850" algn="l"/>
              </a:tabLst>
            </a:pPr>
            <a:r>
              <a:rPr lang="ka-GE" sz="2300" dirty="0" smtClean="0">
                <a:cs typeface="Times New Roman" pitchFamily="18" charset="0"/>
              </a:rPr>
              <a:t>გამოირიცხა ღვიძლის სხვა დაავადებები: ვირუსული ჰეპატიტები, აუტოიმუნური და ბილიური დაავადებები, ჰემოქრომატოზი, ვილსონის დაავადება, </a:t>
            </a:r>
            <a:r>
              <a:rPr lang="en-US" sz="2300" dirty="0" smtClean="0">
                <a:cs typeface="Times New Roman" pitchFamily="18" charset="0"/>
              </a:rPr>
              <a:t>DILI.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2228850" algn="l"/>
              </a:tabLst>
            </a:pPr>
            <a:r>
              <a:rPr lang="ka-GE" sz="2300" dirty="0" smtClean="0">
                <a:cs typeface="Times New Roman" pitchFamily="18" charset="0"/>
              </a:rPr>
              <a:t>ს.ს.ა., </a:t>
            </a:r>
            <a:r>
              <a:rPr lang="en-US" sz="2300" dirty="0" smtClean="0">
                <a:cs typeface="Times New Roman" pitchFamily="18" charset="0"/>
              </a:rPr>
              <a:t>INR, </a:t>
            </a:r>
            <a:r>
              <a:rPr lang="ka-GE" sz="2300" dirty="0" smtClean="0">
                <a:cs typeface="Times New Roman" pitchFamily="18" charset="0"/>
              </a:rPr>
              <a:t>ფერიტინი - ნორმა;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2228850" algn="l"/>
              </a:tabLst>
            </a:pPr>
            <a:r>
              <a:rPr lang="ka-GE" sz="2300" dirty="0" smtClean="0">
                <a:cs typeface="Times New Roman" pitchFamily="18" charset="0"/>
              </a:rPr>
              <a:t>შ.ს.ა. - გლუკოზურია (1000 მგ/მლ); </a:t>
            </a:r>
            <a:r>
              <a:rPr lang="en-US" sz="2300" dirty="0" smtClean="0">
                <a:latin typeface="Sylfaen" pitchFamily="18" charset="0"/>
                <a:cs typeface="Times New Roman" pitchFamily="18" charset="0"/>
              </a:rPr>
              <a:t>HbA1c– 7.8 %; </a:t>
            </a:r>
            <a:endParaRPr lang="ka-GE" sz="2300" dirty="0" smtClean="0">
              <a:latin typeface="Sylfae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2228850" algn="l"/>
              </a:tabLst>
            </a:pPr>
            <a:r>
              <a:rPr lang="ka-GE" sz="2300" dirty="0" smtClean="0">
                <a:latin typeface="Sylfaen" pitchFamily="18" charset="0"/>
                <a:cs typeface="Times New Roman" pitchFamily="18" charset="0"/>
              </a:rPr>
              <a:t>ქოლესტერინი - 260 (</a:t>
            </a:r>
            <a:r>
              <a:rPr lang="en-US" sz="2300" dirty="0" smtClean="0">
                <a:latin typeface="Sylfaen" pitchFamily="18" charset="0"/>
                <a:cs typeface="Times New Roman" pitchFamily="18" charset="0"/>
              </a:rPr>
              <a:t>LDL-165)</a:t>
            </a:r>
            <a:r>
              <a:rPr lang="ka-GE" sz="2300" dirty="0" smtClean="0">
                <a:latin typeface="Sylfaen" pitchFamily="18" charset="0"/>
                <a:cs typeface="Times New Roman" pitchFamily="18" charset="0"/>
              </a:rPr>
              <a:t>მგ/დლ; ტრიგლ. – 497მგ/დლ;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2228850" algn="l"/>
              </a:tabLst>
            </a:pPr>
            <a:r>
              <a:rPr lang="ka-GE" sz="2300" dirty="0" smtClean="0">
                <a:latin typeface="Sylfaen" pitchFamily="18" charset="0"/>
                <a:cs typeface="Times New Roman" pitchFamily="18" charset="0"/>
              </a:rPr>
              <a:t>ულტრაბგერა: ჰეპატომეგალია, მკვეთრი სტეატოზი, სპლენომეგალია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228850" algn="l"/>
              </a:tabLst>
            </a:pPr>
            <a:r>
              <a:rPr lang="ka-GE" sz="2300" b="1" dirty="0" smtClean="0">
                <a:latin typeface="Sylfaen" pitchFamily="18" charset="0"/>
                <a:cs typeface="Times New Roman" pitchFamily="18" charset="0"/>
              </a:rPr>
              <a:t>ელასტოგრაფია (ფიბროსკანი): </a:t>
            </a:r>
            <a:r>
              <a:rPr lang="en-US" sz="2300" b="1" dirty="0" smtClean="0">
                <a:latin typeface="Sylfaen" pitchFamily="18" charset="0"/>
                <a:cs typeface="Times New Roman" pitchFamily="18" charset="0"/>
              </a:rPr>
              <a:t>21 </a:t>
            </a:r>
            <a:r>
              <a:rPr lang="en-US" sz="2300" b="1" dirty="0" err="1" smtClean="0">
                <a:latin typeface="Sylfaen" pitchFamily="18" charset="0"/>
                <a:cs typeface="Times New Roman" pitchFamily="18" charset="0"/>
              </a:rPr>
              <a:t>Kpa</a:t>
            </a:r>
            <a:r>
              <a:rPr lang="en-US" sz="2300" b="1" dirty="0" smtClean="0">
                <a:latin typeface="Sylfaen" pitchFamily="18" charset="0"/>
                <a:cs typeface="Times New Roman" pitchFamily="18" charset="0"/>
              </a:rPr>
              <a:t> </a:t>
            </a:r>
            <a:r>
              <a:rPr lang="ka-GE" sz="2300" b="1" dirty="0" smtClean="0">
                <a:latin typeface="Sylfaen" pitchFamily="18" charset="0"/>
                <a:cs typeface="Times New Roman" pitchFamily="18" charset="0"/>
              </a:rPr>
              <a:t>  /    </a:t>
            </a:r>
            <a:r>
              <a:rPr lang="en-US" sz="2300" b="1" dirty="0" smtClean="0">
                <a:latin typeface="Sylfaen" pitchFamily="18" charset="0"/>
                <a:cs typeface="Times New Roman" pitchFamily="18" charset="0"/>
              </a:rPr>
              <a:t>Fib 4 – 0.85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2203949"/>
              </p:ext>
            </p:extLst>
          </p:nvPr>
        </p:nvGraphicFramePr>
        <p:xfrm>
          <a:off x="304800" y="2680042"/>
          <a:ext cx="8839200" cy="11887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22796"/>
                <a:gridCol w="966024"/>
                <a:gridCol w="948198"/>
                <a:gridCol w="797591"/>
                <a:gridCol w="608791"/>
                <a:gridCol w="817493"/>
                <a:gridCol w="726279"/>
                <a:gridCol w="788208"/>
                <a:gridCol w="557375"/>
                <a:gridCol w="968371"/>
                <a:gridCol w="638074"/>
              </a:tblGrid>
              <a:tr h="631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/>
                        <a:t>Date</a:t>
                      </a:r>
                      <a:endParaRPr lang="en-US" sz="2400" dirty="0">
                        <a:solidFill>
                          <a:srgbClr val="E36C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BIL(tot.) </a:t>
                      </a:r>
                      <a:endParaRPr lang="en-US" sz="24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mg/dl</a:t>
                      </a:r>
                      <a:endParaRPr lang="en-US" sz="2400" dirty="0">
                        <a:solidFill>
                          <a:srgbClr val="E36C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BIL(dir.) </a:t>
                      </a:r>
                      <a:endParaRPr lang="en-US" sz="240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mg/dl</a:t>
                      </a:r>
                      <a:endParaRPr lang="en-US" sz="2400">
                        <a:solidFill>
                          <a:srgbClr val="E36C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ALT </a:t>
                      </a:r>
                      <a:endParaRPr lang="en-US" sz="2400" b="1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U/L</a:t>
                      </a:r>
                      <a:endParaRPr lang="en-US" sz="2400" b="1" dirty="0">
                        <a:solidFill>
                          <a:srgbClr val="E36C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/>
                        <a:t>AST</a:t>
                      </a:r>
                      <a:endParaRPr lang="en-US" sz="2400" b="1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/>
                        <a:t>U/L</a:t>
                      </a:r>
                      <a:endParaRPr lang="en-US" sz="2400" b="1">
                        <a:solidFill>
                          <a:srgbClr val="E36C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/>
                        <a:t>GGT </a:t>
                      </a:r>
                      <a:endParaRPr lang="en-US" sz="2800" b="1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/>
                        <a:t>U/L</a:t>
                      </a:r>
                      <a:endParaRPr lang="en-US" sz="2800" b="1">
                        <a:solidFill>
                          <a:srgbClr val="E36C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/>
                        <a:t>ALP </a:t>
                      </a:r>
                      <a:endParaRPr lang="en-US" sz="2800" b="1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/>
                        <a:t>U/L</a:t>
                      </a:r>
                      <a:endParaRPr lang="en-US" sz="2800" b="1">
                        <a:solidFill>
                          <a:srgbClr val="E36C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TP </a:t>
                      </a:r>
                      <a:endParaRPr lang="en-US" sz="24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g/l</a:t>
                      </a:r>
                      <a:endParaRPr lang="en-US" sz="2400" dirty="0">
                        <a:solidFill>
                          <a:srgbClr val="E36C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Alb.</a:t>
                      </a:r>
                      <a:endParaRPr lang="en-US" sz="240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g/l</a:t>
                      </a:r>
                      <a:endParaRPr lang="en-US" sz="2400">
                        <a:solidFill>
                          <a:srgbClr val="E36C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Glucose </a:t>
                      </a:r>
                      <a:r>
                        <a:rPr lang="en-US" sz="1400" b="1" dirty="0" smtClean="0"/>
                        <a:t> mg/dl</a:t>
                      </a:r>
                      <a:endParaRPr lang="en-US" sz="2400" b="1" dirty="0">
                        <a:solidFill>
                          <a:srgbClr val="E36C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Crea</a:t>
                      </a:r>
                      <a:r>
                        <a:rPr lang="en-US" sz="1400" dirty="0"/>
                        <a:t>. mg/dl</a:t>
                      </a:r>
                      <a:endParaRPr lang="en-US" sz="2400" dirty="0">
                        <a:solidFill>
                          <a:srgbClr val="E36C0A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7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05.06.17</a:t>
                      </a:r>
                      <a:endParaRPr lang="en-US" sz="18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0.4</a:t>
                      </a:r>
                      <a:endParaRPr lang="en-US" sz="20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0.1</a:t>
                      </a:r>
                      <a:endParaRPr lang="en-US" sz="20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/>
                        <a:t>86</a:t>
                      </a:r>
                      <a:endParaRPr lang="en-US" sz="2000" b="1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55</a:t>
                      </a:r>
                      <a:endParaRPr lang="en-US" sz="2000" b="1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/>
                        <a:t>330</a:t>
                      </a:r>
                      <a:endParaRPr lang="en-US" sz="2400" b="1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smtClean="0"/>
                        <a:t>158</a:t>
                      </a:r>
                      <a:endParaRPr lang="en-US" sz="2000" b="1" dirty="0">
                        <a:solidFill>
                          <a:srgbClr val="E36C0A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83</a:t>
                      </a:r>
                      <a:endParaRPr lang="en-US" sz="20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45</a:t>
                      </a:r>
                      <a:endParaRPr lang="en-US" sz="2000" dirty="0">
                        <a:solidFill>
                          <a:srgbClr val="E36C0A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0.6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a-GE" b="1" u="sng" dirty="0" smtClean="0"/>
              <a:t>შეჯამება 1:</a:t>
            </a:r>
          </a:p>
          <a:p>
            <a:pPr>
              <a:buNone/>
            </a:pPr>
            <a:endParaRPr lang="ka-GE" b="1" u="sng" dirty="0" smtClean="0"/>
          </a:p>
          <a:p>
            <a:r>
              <a:rPr lang="ka-GE" sz="2400" dirty="0" smtClean="0"/>
              <a:t>N</a:t>
            </a:r>
            <a:r>
              <a:rPr lang="en-US" sz="2400" dirty="0" smtClean="0"/>
              <a:t>AFLD/NASH </a:t>
            </a:r>
            <a:r>
              <a:rPr lang="ka-GE" sz="2400" dirty="0" smtClean="0"/>
              <a:t>ძალიან დიდი და მზარდი პრობლემაა მთელს მსოფლიოში</a:t>
            </a:r>
          </a:p>
          <a:p>
            <a:r>
              <a:rPr lang="ka-GE" sz="2400" dirty="0" smtClean="0"/>
              <a:t>პათოგენეზი ბოლომდე ცნობლი არ არის, თუმცა ცნობლია რომ </a:t>
            </a:r>
            <a:r>
              <a:rPr lang="en-US" sz="2400" dirty="0"/>
              <a:t>IR </a:t>
            </a:r>
            <a:r>
              <a:rPr lang="ka-GE" sz="2400" dirty="0" smtClean="0"/>
              <a:t>ერთ ერთ გადამწყვეტ როლს ასრულებს</a:t>
            </a:r>
          </a:p>
          <a:p>
            <a:r>
              <a:rPr lang="ka-GE" sz="2400" dirty="0"/>
              <a:t>N</a:t>
            </a:r>
            <a:r>
              <a:rPr lang="en-US" sz="2400" dirty="0" smtClean="0"/>
              <a:t>AFLD/NASH </a:t>
            </a:r>
            <a:r>
              <a:rPr lang="ka-GE" sz="2400" dirty="0" smtClean="0"/>
              <a:t>განვითარეაბას განაპირობებენ გენეტიკური და გარემო ფაქტორები</a:t>
            </a:r>
          </a:p>
          <a:p>
            <a:r>
              <a:rPr lang="ka-GE" sz="2400" dirty="0"/>
              <a:t>N</a:t>
            </a:r>
            <a:r>
              <a:rPr lang="en-US" sz="2400" dirty="0" smtClean="0"/>
              <a:t>AFLD/NASH</a:t>
            </a:r>
            <a:r>
              <a:rPr lang="ka-GE" sz="2400" dirty="0" smtClean="0"/>
              <a:t>-ის გამოსავალს ხშირად კარდიოვასკულური დაავადებები განსაზღვრავს, ამიტომ ყველა პაციენტისთვის დავალდებულოა </a:t>
            </a:r>
            <a:r>
              <a:rPr lang="en-US" sz="2400" dirty="0" smtClean="0"/>
              <a:t>CVD </a:t>
            </a:r>
            <a:r>
              <a:rPr lang="ka-GE" sz="2400" dirty="0" smtClean="0"/>
              <a:t>რის ფაქტორების შეფასება</a:t>
            </a:r>
          </a:p>
          <a:p>
            <a:r>
              <a:rPr lang="en-US" sz="2400" dirty="0"/>
              <a:t>NASH</a:t>
            </a:r>
            <a:r>
              <a:rPr lang="ka-GE" sz="2400" dirty="0"/>
              <a:t>-ციროზის დროს </a:t>
            </a:r>
            <a:r>
              <a:rPr lang="en-US" sz="2400" dirty="0"/>
              <a:t>HCC</a:t>
            </a:r>
            <a:r>
              <a:rPr lang="ka-GE" sz="2400" dirty="0"/>
              <a:t>-ს განვითარების სიხშირე არანაკლებია </a:t>
            </a:r>
            <a:r>
              <a:rPr lang="en-US" sz="2400" dirty="0"/>
              <a:t>HCV</a:t>
            </a:r>
            <a:r>
              <a:rPr lang="ka-GE" sz="2400" dirty="0"/>
              <a:t>-ციროზზე (3-5% ყოველწლიურად)</a:t>
            </a:r>
          </a:p>
          <a:p>
            <a:r>
              <a:rPr lang="ka-GE" sz="2400" dirty="0" smtClean="0"/>
              <a:t>N</a:t>
            </a:r>
            <a:r>
              <a:rPr lang="en-US" sz="2400" dirty="0" smtClean="0"/>
              <a:t>AFL </a:t>
            </a:r>
            <a:r>
              <a:rPr lang="ka-GE" sz="2400" dirty="0" smtClean="0"/>
              <a:t>დიაგნოსტიკისთვის საკმარისია ულტრაბგერითი კვლევა</a:t>
            </a:r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832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6248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ka-GE" b="1" u="sng" dirty="0" smtClean="0"/>
              <a:t>შეჯამება 2:</a:t>
            </a:r>
          </a:p>
          <a:p>
            <a:pPr>
              <a:buNone/>
            </a:pPr>
            <a:endParaRPr lang="ka-GE" sz="2600" b="1" u="sng" dirty="0" smtClean="0"/>
          </a:p>
          <a:p>
            <a:r>
              <a:rPr lang="en-US" sz="2400" dirty="0"/>
              <a:t>NASH-</a:t>
            </a:r>
            <a:r>
              <a:rPr lang="ka-GE" sz="2400" dirty="0"/>
              <a:t>ის დიაგნოზის დასადასტურებლად, მისი აქტოვების, ღვიძლის დაზიანების ხარისხის და პროგნოზის განსასაზღვრად აუცილებელია ღვიძლის </a:t>
            </a:r>
            <a:r>
              <a:rPr lang="ka-GE" sz="2400" dirty="0" smtClean="0"/>
              <a:t>ბიოფსია</a:t>
            </a:r>
          </a:p>
          <a:p>
            <a:r>
              <a:rPr lang="ka-GE" sz="2400" dirty="0"/>
              <a:t>N</a:t>
            </a:r>
            <a:r>
              <a:rPr lang="en-US" sz="2400" dirty="0" smtClean="0"/>
              <a:t>AFLD/NASH</a:t>
            </a:r>
            <a:r>
              <a:rPr lang="ka-GE" sz="2400" dirty="0" smtClean="0"/>
              <a:t> ერთადერთი აზრიანი და ეფექტური მკურნალობაა წონაში მოკლება - ფიზ. აქტივობა + დაბალკალორიული დიეტა</a:t>
            </a:r>
          </a:p>
          <a:p>
            <a:r>
              <a:rPr lang="ka-GE" sz="2400" dirty="0"/>
              <a:t>N</a:t>
            </a:r>
            <a:r>
              <a:rPr lang="en-US" sz="2400" dirty="0" smtClean="0"/>
              <a:t>AFLD/NASH</a:t>
            </a:r>
            <a:r>
              <a:rPr lang="ka-GE" sz="2400" dirty="0" smtClean="0"/>
              <a:t> მართვაში გადამწყვეტი მნიშვნელობა აქვს თანდართული მეტაბოლური დაავადებების (დიაბეტი, დისლიპიდემია და ა.შ.) სრულყოფილ მართვას</a:t>
            </a:r>
          </a:p>
          <a:p>
            <a:r>
              <a:rPr lang="en-US" sz="2400" dirty="0" smtClean="0"/>
              <a:t>FDA</a:t>
            </a:r>
            <a:r>
              <a:rPr lang="ka-GE" sz="2400" dirty="0" smtClean="0"/>
              <a:t>-ს მიერ ნებადართული მედიკამენტური მკურნალობა არ არსებობს</a:t>
            </a:r>
          </a:p>
          <a:p>
            <a:r>
              <a:rPr lang="ka-GE" sz="2400" dirty="0" smtClean="0"/>
              <a:t>მიმდინარე კვლევების შედეგები ძალიან დამაიმედებელია</a:t>
            </a:r>
            <a:endParaRPr lang="en-US" sz="2400" dirty="0"/>
          </a:p>
          <a:p>
            <a:r>
              <a:rPr lang="ka-GE" sz="2400" dirty="0" smtClean="0"/>
              <a:t>მედიკამენტებზე და ჯანსაღ ცხოვრების წესზე არამოპასუხე პაციენტებში შესაძლოა განხილულ იქნას მეტაბოლური ქირურგია.</a:t>
            </a:r>
            <a:endParaRPr lang="en-US" sz="2400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24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296227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90600" y="5486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hlinkClick r:id="rId3"/>
              </a:rPr>
              <a:t>http://hepatology.ge</a:t>
            </a:r>
            <a:r>
              <a:rPr lang="en-US" sz="3200" dirty="0" smtClean="0">
                <a:solidFill>
                  <a:schemeClr val="tx2"/>
                </a:solidFill>
                <a:hlinkClick r:id="rId3"/>
              </a:rPr>
              <a:t>/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7331" y="0"/>
            <a:ext cx="694933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a-G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მადლობა ყურადღებისთვის!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ka-GE" sz="2400" dirty="0" smtClean="0">
                <a:solidFill>
                  <a:prstClr val="black"/>
                </a:solidFill>
              </a:rPr>
              <a:t>41 წლის ქალი მეტაბოლური სინდრომით და ღვიძლის გაცხიმოვნებით (სტეატოზით)</a:t>
            </a:r>
          </a:p>
          <a:p>
            <a:pPr lvl="0">
              <a:buNone/>
            </a:pPr>
            <a:endParaRPr lang="ka-GE" sz="2400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ka-GE" sz="2400" b="1" dirty="0" smtClean="0"/>
              <a:t>დიაგნოზი:</a:t>
            </a:r>
          </a:p>
          <a:p>
            <a:pPr>
              <a:buNone/>
            </a:pPr>
            <a:endParaRPr lang="ka-G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ka-GE" sz="2400" dirty="0" smtClean="0"/>
              <a:t>სიმსუქნე (</a:t>
            </a:r>
            <a:r>
              <a:rPr lang="en-US" sz="2400" dirty="0" smtClean="0"/>
              <a:t>BMI=31)</a:t>
            </a:r>
          </a:p>
          <a:p>
            <a:pPr marL="457200" indent="-457200">
              <a:buFont typeface="+mj-lt"/>
              <a:buAutoNum type="arabicPeriod"/>
            </a:pPr>
            <a:r>
              <a:rPr lang="ka-GE" sz="2400" dirty="0" smtClean="0"/>
              <a:t>შაქრიანი დიაბეტი </a:t>
            </a:r>
            <a:r>
              <a:rPr lang="en-US" sz="2400" dirty="0" smtClean="0"/>
              <a:t>II </a:t>
            </a:r>
            <a:r>
              <a:rPr lang="ka-GE" sz="2400" dirty="0" smtClean="0"/>
              <a:t>ტ</a:t>
            </a:r>
          </a:p>
          <a:p>
            <a:pPr marL="457200" indent="-457200">
              <a:buFont typeface="+mj-lt"/>
              <a:buAutoNum type="arabicPeriod"/>
            </a:pPr>
            <a:r>
              <a:rPr lang="ka-GE" sz="2400" dirty="0" smtClean="0"/>
              <a:t>დისლიპიდემია</a:t>
            </a:r>
            <a:r>
              <a:rPr lang="en-US" sz="2400" dirty="0" smtClean="0"/>
              <a:t> (</a:t>
            </a:r>
            <a:r>
              <a:rPr lang="ka-GE" sz="2400" dirty="0" smtClean="0"/>
              <a:t>არაკონტროლირებადი)</a:t>
            </a:r>
          </a:p>
          <a:p>
            <a:pPr marL="457200" indent="-457200">
              <a:buFont typeface="+mj-lt"/>
              <a:buAutoNum type="arabicPeriod"/>
            </a:pPr>
            <a:r>
              <a:rPr lang="ka-GE" sz="2400" dirty="0" smtClean="0"/>
              <a:t>ჰიპოთირეოზი </a:t>
            </a:r>
            <a:r>
              <a:rPr lang="en-US" sz="2400" dirty="0" smtClean="0"/>
              <a:t>(</a:t>
            </a:r>
            <a:r>
              <a:rPr lang="ka-GE" sz="2400" dirty="0" smtClean="0"/>
              <a:t>არაკონტროლირებადი)</a:t>
            </a:r>
          </a:p>
          <a:p>
            <a:pPr marL="457200" indent="-457200">
              <a:buFont typeface="+mj-lt"/>
              <a:buAutoNum type="arabicPeriod"/>
            </a:pPr>
            <a:r>
              <a:rPr lang="ka-GE" sz="2400" dirty="0" smtClean="0"/>
              <a:t>ღვიძლის არაალკოჰოლური ცხიმოვანი დაავადება (</a:t>
            </a:r>
            <a:r>
              <a:rPr lang="en-US" sz="2400" dirty="0" smtClean="0"/>
              <a:t>NAFLD)</a:t>
            </a:r>
          </a:p>
          <a:p>
            <a:pPr marL="457200" indent="-457200">
              <a:buFont typeface="+mj-lt"/>
              <a:buAutoNum type="arabicPeriod"/>
            </a:pPr>
            <a:r>
              <a:rPr lang="ka-GE" sz="2400" dirty="0" smtClean="0"/>
              <a:t>ღვიძლის არაალკოჰოლური</a:t>
            </a:r>
            <a:r>
              <a:rPr lang="en-US" sz="2400" dirty="0" smtClean="0"/>
              <a:t> </a:t>
            </a:r>
            <a:r>
              <a:rPr lang="ka-GE" sz="2400" dirty="0" smtClean="0"/>
              <a:t>სტეატოჰეპატიტი  (</a:t>
            </a:r>
            <a:r>
              <a:rPr lang="en-US" sz="2400" dirty="0" smtClean="0"/>
              <a:t>NASH) ?</a:t>
            </a:r>
            <a:r>
              <a:rPr lang="ka-GE" sz="2400" dirty="0" smtClean="0"/>
              <a:t/>
            </a:r>
            <a:br>
              <a:rPr lang="ka-GE" sz="2400" dirty="0" smtClean="0"/>
            </a:br>
            <a:endParaRPr lang="en-US" sz="2400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b="1" dirty="0" smtClean="0">
                <a:latin typeface="AcadNusx" pitchFamily="2" charset="0"/>
              </a:rPr>
              <a:t>თემები:</a:t>
            </a:r>
          </a:p>
          <a:p>
            <a:pPr>
              <a:buNone/>
            </a:pPr>
            <a:endParaRPr lang="ka-GE" b="1" dirty="0" smtClean="0">
              <a:latin typeface="AcadNusx" pitchFamily="2" charset="0"/>
            </a:endParaRPr>
          </a:p>
          <a:p>
            <a:r>
              <a:rPr lang="ka-GE" b="1" dirty="0" smtClean="0">
                <a:latin typeface="AcadNusx" pitchFamily="2" charset="0"/>
              </a:rPr>
              <a:t> დეფინიცია</a:t>
            </a:r>
          </a:p>
          <a:p>
            <a:r>
              <a:rPr lang="ka-GE" b="1" dirty="0" smtClean="0">
                <a:latin typeface="AcadNusx" pitchFamily="2" charset="0"/>
              </a:rPr>
              <a:t> პათოგენეზი</a:t>
            </a:r>
          </a:p>
          <a:p>
            <a:r>
              <a:rPr lang="ka-GE" b="1" dirty="0" smtClean="0">
                <a:latin typeface="AcadNusx" pitchFamily="2" charset="0"/>
              </a:rPr>
              <a:t> ბუნებრივი მიმდინარეობა</a:t>
            </a:r>
            <a:endParaRPr lang="en-US" b="1" dirty="0" smtClean="0">
              <a:latin typeface="AcadNusx" pitchFamily="2" charset="0"/>
            </a:endParaRPr>
          </a:p>
          <a:p>
            <a:r>
              <a:rPr lang="en-US" b="1" dirty="0" smtClean="0">
                <a:latin typeface="AcadNusx" pitchFamily="2" charset="0"/>
              </a:rPr>
              <a:t> </a:t>
            </a:r>
            <a:r>
              <a:rPr lang="ka-GE" b="1" dirty="0" smtClean="0">
                <a:latin typeface="AcadNusx" pitchFamily="2" charset="0"/>
              </a:rPr>
              <a:t>დიაგნოსტიკა</a:t>
            </a:r>
          </a:p>
          <a:p>
            <a:r>
              <a:rPr lang="ka-GE" b="1" dirty="0" smtClean="0">
                <a:latin typeface="AcadNusx" pitchFamily="2" charset="0"/>
              </a:rPr>
              <a:t> მართვა</a:t>
            </a:r>
            <a:endParaRPr lang="en-US" dirty="0" smtClean="0">
              <a:latin typeface="AcadNusx" pitchFamily="2" charset="0"/>
            </a:endParaRPr>
          </a:p>
          <a:p>
            <a:pPr>
              <a:buBlip>
                <a:blip r:embed="rId2"/>
              </a:buBlip>
            </a:pPr>
            <a:endParaRPr lang="en-US" dirty="0" smtClean="0">
              <a:latin typeface="AcadNusx" pitchFamily="2" charset="0"/>
            </a:endParaRPr>
          </a:p>
          <a:p>
            <a:pPr>
              <a:buBlip>
                <a:blip r:embed="rId2"/>
              </a:buBlip>
            </a:pPr>
            <a:endParaRPr lang="en-US" dirty="0" smtClean="0">
              <a:latin typeface="AcadNusx" pitchFamily="2" charset="0"/>
            </a:endParaRPr>
          </a:p>
          <a:p>
            <a:pPr>
              <a:buBlip>
                <a:blip r:embed="rId2"/>
              </a:buBlip>
            </a:pPr>
            <a:endParaRPr lang="en-US" dirty="0" smtClean="0">
              <a:latin typeface="AcadNusx" pitchFamily="2" charset="0"/>
            </a:endParaRPr>
          </a:p>
          <a:p>
            <a:pPr>
              <a:buBlip>
                <a:blip r:embed="rId2"/>
              </a:buBlip>
            </a:pPr>
            <a:endParaRPr lang="en-US" dirty="0">
              <a:latin typeface="AcadNusx" pitchFamily="2" charset="0"/>
            </a:endParaRPr>
          </a:p>
        </p:txBody>
      </p:sp>
      <p:sp>
        <p:nvSpPr>
          <p:cNvPr id="40962" name="AutoShape 2" descr="http://hepatology.ge/wp-content/uploads/2017/11/logo-we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http://hepatology.ge/wp-content/uploads/2017/11/logo-we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5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76500" y="1313021"/>
            <a:ext cx="4191000" cy="914400"/>
          </a:xfrm>
          <a:prstGeom prst="roundRect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NAFLD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2532221"/>
            <a:ext cx="2133600" cy="990600"/>
          </a:xfrm>
          <a:prstGeom prst="roundRect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NAFL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  <a:cs typeface="Times New Roman" pitchFamily="18" charset="0"/>
              </a:rPr>
              <a:t>steatozi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  <a:cs typeface="Times New Roman" pitchFamily="18" charset="0"/>
              </a:rPr>
              <a:t>”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43600" y="2532221"/>
            <a:ext cx="2895600" cy="1066800"/>
          </a:xfrm>
          <a:prstGeom prst="roundRect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NASH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  <a:cs typeface="Times New Roman" pitchFamily="18" charset="0"/>
              </a:rPr>
              <a:t>statohepatiti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  <a:cs typeface="Times New Roman" pitchFamily="18" charset="0"/>
              </a:rPr>
              <a:t>”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hape 7"/>
          <p:cNvCxnSpPr>
            <a:stCxn id="4" idx="1"/>
            <a:endCxn id="5" idx="0"/>
          </p:cNvCxnSpPr>
          <p:nvPr/>
        </p:nvCxnSpPr>
        <p:spPr>
          <a:xfrm rot="10800000" flipV="1">
            <a:off x="1447800" y="1770221"/>
            <a:ext cx="1028700" cy="7620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4" idx="3"/>
            <a:endCxn id="6" idx="0"/>
          </p:cNvCxnSpPr>
          <p:nvPr/>
        </p:nvCxnSpPr>
        <p:spPr>
          <a:xfrm>
            <a:off x="6667500" y="1770221"/>
            <a:ext cx="723900" cy="7620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3635276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>
                <a:latin typeface="AcadNusx" pitchFamily="2" charset="0"/>
              </a:rPr>
              <a:t>გავრცელება:</a:t>
            </a:r>
          </a:p>
          <a:p>
            <a:endParaRPr lang="ka-GE" sz="2400" b="1" dirty="0" smtClean="0">
              <a:latin typeface="AcadNusx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ka-GE" sz="2400" b="1" dirty="0" smtClean="0">
                <a:latin typeface="AcadNusx" pitchFamily="2" charset="0"/>
              </a:rPr>
              <a:t> აშშ-ში 10-46%</a:t>
            </a:r>
          </a:p>
          <a:p>
            <a:pPr>
              <a:buFont typeface="Arial" pitchFamily="34" charset="0"/>
              <a:buChar char="•"/>
            </a:pPr>
            <a:r>
              <a:rPr lang="ka-GE" sz="2400" b="1" dirty="0" smtClean="0">
                <a:latin typeface="AcadNusx" pitchFamily="2" charset="0"/>
              </a:rPr>
              <a:t> მსოფლიოში 6-36%</a:t>
            </a:r>
          </a:p>
          <a:p>
            <a:pPr>
              <a:buFont typeface="Arial" pitchFamily="34" charset="0"/>
              <a:buChar char="•"/>
            </a:pPr>
            <a:r>
              <a:rPr lang="ka-GE" sz="2400" b="1" dirty="0" smtClean="0">
                <a:latin typeface="AcadNusx" pitchFamily="2" charset="0"/>
              </a:rPr>
              <a:t> ძირითადად 40-50 წლის ზემოთ</a:t>
            </a:r>
          </a:p>
          <a:p>
            <a:pPr>
              <a:buFont typeface="Arial" pitchFamily="34" charset="0"/>
              <a:buChar char="•"/>
            </a:pPr>
            <a:r>
              <a:rPr lang="ka-GE" sz="2400" b="1" dirty="0" smtClean="0">
                <a:latin typeface="AcadNusx" pitchFamily="2" charset="0"/>
              </a:rPr>
              <a:t> ქალები = კაცები</a:t>
            </a:r>
            <a:endParaRPr lang="ru-RU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28600" y="60960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i="1" dirty="0" smtClean="0"/>
              <a:t>Williams CD, Stengel J, </a:t>
            </a:r>
            <a:r>
              <a:rPr lang="en-US" sz="1100" i="1" dirty="0" err="1" smtClean="0"/>
              <a:t>Asike</a:t>
            </a:r>
            <a:r>
              <a:rPr lang="en-US" sz="1100" i="1" dirty="0" smtClean="0"/>
              <a:t> MI, et al. Prevalence of nonalcoholic fatty liver disease and nonalcoholic steatohepatitis among a largely middle-aged population utilizing ultrasound and liver biopsy: a prospective study. Gastroenterology 2011; 140:124.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i="1" dirty="0" smtClean="0"/>
              <a:t>Vernon G, </a:t>
            </a:r>
            <a:r>
              <a:rPr lang="en-US" sz="1100" i="1" dirty="0" err="1" smtClean="0"/>
              <a:t>Baranova</a:t>
            </a:r>
            <a:r>
              <a:rPr lang="en-US" sz="1100" i="1" dirty="0" smtClean="0"/>
              <a:t> A, </a:t>
            </a:r>
            <a:r>
              <a:rPr lang="en-US" sz="1100" i="1" dirty="0" err="1" smtClean="0"/>
              <a:t>Younossi</a:t>
            </a:r>
            <a:r>
              <a:rPr lang="en-US" sz="1100" i="1" dirty="0" smtClean="0"/>
              <a:t> ZM. Systematic review: the epidemiology and natural history of non-alcoholic fatty liver disease and non-alcoholic steatohepatitis in adults. Aliment </a:t>
            </a:r>
            <a:r>
              <a:rPr lang="en-US" sz="1100" i="1" dirty="0" err="1" smtClean="0"/>
              <a:t>Pharmacol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Ther</a:t>
            </a:r>
            <a:r>
              <a:rPr lang="en-US" sz="1100" i="1" dirty="0" smtClean="0"/>
              <a:t> 2011; 34:274</a:t>
            </a:r>
          </a:p>
        </p:txBody>
      </p:sp>
      <p:pic>
        <p:nvPicPr>
          <p:cNvPr id="16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NAFLD </a:t>
            </a:r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ასოცირებული დაავადებები:</a:t>
            </a:r>
          </a:p>
          <a:p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სიმსუქნე</a:t>
            </a:r>
          </a:p>
          <a:p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ჰიპერტენზია</a:t>
            </a:r>
          </a:p>
          <a:p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დისლიპიდემია</a:t>
            </a:r>
          </a:p>
          <a:p>
            <a:r>
              <a:rPr lang="ka-GE" sz="2400" b="1" dirty="0" smtClean="0">
                <a:latin typeface="AcadNusx" pitchFamily="2" charset="0"/>
                <a:cs typeface="Times New Roman" pitchFamily="18" charset="0"/>
              </a:rPr>
              <a:t>ინსულინრეზისტენტობა ან უმათავი შაქრიანი დაიბეტი</a:t>
            </a:r>
            <a:endParaRPr lang="en-US" sz="1800" b="1" dirty="0" smtClean="0">
              <a:latin typeface="AcadNusx" pitchFamily="2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AcadNusx" pitchFamily="2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fig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063" y="3347405"/>
            <a:ext cx="4581674" cy="3124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6477000"/>
            <a:ext cx="830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i="1" dirty="0" err="1" smtClean="0"/>
              <a:t>Younossi</a:t>
            </a:r>
            <a:r>
              <a:rPr lang="en-US" sz="1100" i="1" dirty="0" smtClean="0"/>
              <a:t> ZM, </a:t>
            </a:r>
            <a:r>
              <a:rPr lang="en-US" sz="1100" i="1" dirty="0" err="1" smtClean="0"/>
              <a:t>Stepanova</a:t>
            </a:r>
            <a:r>
              <a:rPr lang="en-US" sz="1100" i="1" dirty="0" smtClean="0"/>
              <a:t> M, </a:t>
            </a:r>
            <a:r>
              <a:rPr lang="en-US" sz="1100" i="1" dirty="0" err="1" smtClean="0"/>
              <a:t>Afendy</a:t>
            </a:r>
            <a:r>
              <a:rPr lang="en-US" sz="1100" i="1" dirty="0" smtClean="0"/>
              <a:t> M, et al. Changes in the prevalence of the most common causes of chronic liver diseases in the United States from 1988 to 2008. </a:t>
            </a:r>
            <a:r>
              <a:rPr lang="en-US" sz="1100" i="1" dirty="0" err="1" smtClean="0"/>
              <a:t>Clin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Gastroenterol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Hepatol</a:t>
            </a:r>
            <a:r>
              <a:rPr lang="en-US" sz="1100" i="1" dirty="0" smtClean="0"/>
              <a:t> 2011; 9:524</a:t>
            </a:r>
            <a:endParaRPr lang="en-US" sz="1100" i="1" dirty="0"/>
          </a:p>
        </p:txBody>
      </p:sp>
      <p:pic>
        <p:nvPicPr>
          <p:cNvPr id="9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3048000" cy="9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3835</TotalTime>
  <Words>3201</Words>
  <Application>Microsoft Office PowerPoint</Application>
  <PresentationFormat>On-screen Show (4:3)</PresentationFormat>
  <Paragraphs>665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1_Custom Design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NAFLD როგორც კომპლექსური დაავადება: გენეტიკური და გარემო ფაქტორები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NASH-ის მკურნალობა?</vt:lpstr>
      <vt:lpstr>Slide 34</vt:lpstr>
      <vt:lpstr>Slide 35</vt:lpstr>
      <vt:lpstr>Slide 36</vt:lpstr>
      <vt:lpstr>ფარმაკოთერაპია</vt:lpstr>
      <vt:lpstr>Slide 38</vt:lpstr>
      <vt:lpstr>Slide 39</vt:lpstr>
      <vt:lpstr>UDCA და NASH</vt:lpstr>
      <vt:lpstr>Emerging Treatments in NASH: Phase III</vt:lpstr>
      <vt:lpstr>Emerging Treatments in NASH: Phase IIb</vt:lpstr>
      <vt:lpstr>Slide 43</vt:lpstr>
      <vt:lpstr>Slide 44</vt:lpstr>
      <vt:lpstr>Slide 45</vt:lpstr>
      <vt:lpstr>ქირურგია და NASH</vt:lpstr>
      <vt:lpstr>Slide 47</vt:lpstr>
      <vt:lpstr>Slide 48</vt:lpstr>
      <vt:lpstr>Slide 49</vt:lpstr>
      <vt:lpstr>Slide 50</vt:lpstr>
      <vt:lpstr>Slide 51</vt:lpstr>
      <vt:lpstr>Slide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user83</cp:lastModifiedBy>
  <cp:revision>715</cp:revision>
  <dcterms:created xsi:type="dcterms:W3CDTF">2006-08-16T00:00:00Z</dcterms:created>
  <dcterms:modified xsi:type="dcterms:W3CDTF">2018-05-14T13:10:13Z</dcterms:modified>
</cp:coreProperties>
</file>