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9" r:id="rId5"/>
    <p:sldId id="279" r:id="rId6"/>
    <p:sldId id="257" r:id="rId7"/>
    <p:sldId id="280" r:id="rId8"/>
    <p:sldId id="281" r:id="rId9"/>
    <p:sldId id="282" r:id="rId10"/>
    <p:sldId id="283" r:id="rId11"/>
    <p:sldId id="298" r:id="rId12"/>
    <p:sldId id="307" r:id="rId13"/>
    <p:sldId id="308" r:id="rId14"/>
    <p:sldId id="309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9" r:id="rId26"/>
    <p:sldId id="262" r:id="rId27"/>
    <p:sldId id="310" r:id="rId28"/>
    <p:sldId id="311" r:id="rId29"/>
    <p:sldId id="312" r:id="rId30"/>
    <p:sldId id="313" r:id="rId31"/>
    <p:sldId id="294" r:id="rId32"/>
    <p:sldId id="295" r:id="rId33"/>
    <p:sldId id="296" r:id="rId34"/>
    <p:sldId id="297" r:id="rId35"/>
    <p:sldId id="314" r:id="rId36"/>
    <p:sldId id="315" r:id="rId37"/>
    <p:sldId id="316" r:id="rId38"/>
    <p:sldId id="31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09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4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72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54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08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46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45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87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24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63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13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CF74-61E9-4682-8710-23FE35C1AE23}" type="datetimeFigureOut">
              <a:rPr lang="en-US" smtClean="0"/>
              <a:pPr/>
              <a:t>14-May-18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B4B39-9DF7-4218-A042-C774CD592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93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48231"/>
            <a:ext cx="9144000" cy="1061731"/>
          </a:xfrm>
        </p:spPr>
        <p:txBody>
          <a:bodyPr/>
          <a:lstStyle/>
          <a:p>
            <a:r>
              <a:rPr lang="ka-GE" dirty="0" smtClean="0"/>
              <a:t>ალკოჰოლური ჰეპატიტი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9847"/>
            <a:ext cx="9144000" cy="2270235"/>
          </a:xfrm>
        </p:spPr>
        <p:txBody>
          <a:bodyPr>
            <a:normAutofit/>
          </a:bodyPr>
          <a:lstStyle/>
          <a:p>
            <a:r>
              <a:rPr lang="ka-GE" b="1" dirty="0" smtClean="0"/>
              <a:t>ჯაბა ზარქუა</a:t>
            </a:r>
          </a:p>
          <a:p>
            <a:endParaRPr lang="ka-GE" b="1" dirty="0" smtClean="0"/>
          </a:p>
          <a:p>
            <a:r>
              <a:rPr lang="ka-GE" b="1" dirty="0" smtClean="0"/>
              <a:t>ექიმი ჰეპატოლოგი</a:t>
            </a:r>
            <a:endParaRPr lang="ka-GE" b="1" dirty="0"/>
          </a:p>
          <a:p>
            <a:r>
              <a:rPr lang="ka-GE" b="1" dirty="0" smtClean="0"/>
              <a:t>სამედიცინო ცენტრი „მრჩეველი“</a:t>
            </a:r>
          </a:p>
          <a:p>
            <a:r>
              <a:rPr lang="ka-GE" b="1" dirty="0" smtClean="0"/>
              <a:t>2018 წელი</a:t>
            </a:r>
            <a:endParaRPr lang="en-US" b="1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950" y="425182"/>
            <a:ext cx="5899850" cy="1911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50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536" y="498270"/>
            <a:ext cx="10515600" cy="4830814"/>
          </a:xfrm>
        </p:spPr>
        <p:txBody>
          <a:bodyPr>
            <a:normAutofit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საშუალოდ მომატებული </a:t>
            </a:r>
            <a:r>
              <a:rPr lang="en-US" dirty="0" smtClean="0"/>
              <a:t>ALT </a:t>
            </a:r>
            <a:r>
              <a:rPr lang="ka-GE" dirty="0" smtClean="0"/>
              <a:t>და </a:t>
            </a:r>
            <a:r>
              <a:rPr lang="en-US" dirty="0" smtClean="0"/>
              <a:t>AST (</a:t>
            </a:r>
            <a:r>
              <a:rPr lang="ka-GE" dirty="0" smtClean="0"/>
              <a:t>ჩვეულებრივ, 300 </a:t>
            </a:r>
            <a:r>
              <a:rPr lang="en-US" dirty="0" smtClean="0"/>
              <a:t>U/l-</a:t>
            </a:r>
            <a:r>
              <a:rPr lang="ka-GE" dirty="0" smtClean="0"/>
              <a:t>ზე ნაკლები, იშვიათად 500 </a:t>
            </a:r>
            <a:r>
              <a:rPr lang="en-US" dirty="0" smtClean="0"/>
              <a:t>U/l-</a:t>
            </a:r>
            <a:r>
              <a:rPr lang="ka-GE" dirty="0" smtClean="0"/>
              <a:t>ზე მეტი).</a:t>
            </a:r>
            <a:endParaRPr lang="en-US" dirty="0"/>
          </a:p>
          <a:p>
            <a:r>
              <a:rPr lang="en-US" dirty="0" smtClean="0"/>
              <a:t>AST/ALT ≥ 2.</a:t>
            </a:r>
            <a:endParaRPr lang="en-US" dirty="0"/>
          </a:p>
          <a:p>
            <a:r>
              <a:rPr lang="ka-GE" dirty="0" smtClean="0"/>
              <a:t>მომატებული შრატის ბილირუბინი.</a:t>
            </a:r>
            <a:endParaRPr lang="en-US" dirty="0"/>
          </a:p>
          <a:p>
            <a:r>
              <a:rPr lang="ka-GE" dirty="0" smtClean="0"/>
              <a:t>მომატებული </a:t>
            </a:r>
            <a:r>
              <a:rPr lang="en-US" dirty="0" smtClean="0"/>
              <a:t>GGT.</a:t>
            </a:r>
            <a:endParaRPr lang="en-US" dirty="0"/>
          </a:p>
          <a:p>
            <a:r>
              <a:rPr lang="ka-GE" dirty="0" smtClean="0"/>
              <a:t>ლეიკოციტოზი ნეიტროფილოზით.</a:t>
            </a:r>
            <a:endParaRPr lang="en-US" dirty="0"/>
          </a:p>
          <a:p>
            <a:r>
              <a:rPr lang="ka-GE" dirty="0" smtClean="0"/>
              <a:t>გახანგრძლივებული </a:t>
            </a:r>
            <a:r>
              <a:rPr lang="en-US" dirty="0" smtClean="0"/>
              <a:t>INR.</a:t>
            </a:r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9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46" y="77406"/>
            <a:ext cx="8264972" cy="6672476"/>
          </a:xfrm>
        </p:spPr>
      </p:pic>
      <p:pic>
        <p:nvPicPr>
          <p:cNvPr id="3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79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კლინიკური შემთხვევა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ka-GE" dirty="0" smtClean="0"/>
              <a:t>პაციენტი: 42 წლის მამაკაცი. </a:t>
            </a:r>
          </a:p>
          <a:p>
            <a:r>
              <a:rPr lang="ka-GE" dirty="0" smtClean="0"/>
              <a:t>სამედიცინო ანამნეზი: </a:t>
            </a:r>
          </a:p>
          <a:p>
            <a:pPr lvl="1"/>
            <a:r>
              <a:rPr lang="ka-GE" dirty="0" smtClean="0"/>
              <a:t>2011 წელს ვარიკოზული სისხლდენა. </a:t>
            </a:r>
          </a:p>
          <a:p>
            <a:pPr lvl="1"/>
            <a:r>
              <a:rPr lang="ka-GE" dirty="0" smtClean="0"/>
              <a:t>ღვიძლის ციროზის დიაგნოზი. ეტიოლოგია - ქრონიკული </a:t>
            </a:r>
            <a:r>
              <a:rPr lang="en-US" dirty="0" smtClean="0"/>
              <a:t>HCV, </a:t>
            </a:r>
            <a:r>
              <a:rPr lang="ka-GE" dirty="0" smtClean="0"/>
              <a:t>ალკოჰოლი. </a:t>
            </a:r>
          </a:p>
          <a:p>
            <a:pPr lvl="1"/>
            <a:r>
              <a:rPr lang="ka-GE" dirty="0" smtClean="0"/>
              <a:t>აქტიური ალკოჰოლიკი. </a:t>
            </a:r>
          </a:p>
          <a:p>
            <a:pPr lvl="1"/>
            <a:r>
              <a:rPr lang="ka-GE" dirty="0" smtClean="0"/>
              <a:t>სრულფასოვან კონტროლს არ იტარებს.</a:t>
            </a:r>
          </a:p>
          <a:p>
            <a:pPr lvl="1"/>
            <a:r>
              <a:rPr lang="ka-GE" dirty="0" smtClean="0"/>
              <a:t>2015/16 წლები - ანტივირუსული თერაპია: </a:t>
            </a:r>
            <a:r>
              <a:rPr lang="en-US" dirty="0" smtClean="0"/>
              <a:t>SOF/RBV-24, SVR 12. </a:t>
            </a:r>
            <a:endParaRPr lang="ka-GE" dirty="0" smtClean="0"/>
          </a:p>
          <a:p>
            <a:r>
              <a:rPr lang="ka-GE" dirty="0" smtClean="0"/>
              <a:t>მიმდინარე პრობლემები (14.03.17):</a:t>
            </a:r>
          </a:p>
          <a:p>
            <a:pPr lvl="1"/>
            <a:r>
              <a:rPr lang="ka-GE" dirty="0" smtClean="0"/>
              <a:t>ალკოჰოლის ინტენსიური მოხმარება. </a:t>
            </a:r>
          </a:p>
          <a:p>
            <a:pPr lvl="1"/>
            <a:r>
              <a:rPr lang="ka-GE" dirty="0" smtClean="0"/>
              <a:t>სიყვითლე, აქოლიური განავალი, მუქი შარდი.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54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mtClean="0"/>
              <a:t>კლინიკური შემთხვევა</a:t>
            </a:r>
            <a:endParaRPr lang="en-US" dirty="0"/>
          </a:p>
        </p:txBody>
      </p:sp>
      <p:pic>
        <p:nvPicPr>
          <p:cNvPr id="5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88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987"/>
            <a:ext cx="10515600" cy="6626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dirty="0" smtClean="0"/>
              <a:t>ლაბ. და გამოსახულებითი კვლევები:</a:t>
            </a:r>
          </a:p>
          <a:p>
            <a:r>
              <a:rPr lang="ka-GE" dirty="0" smtClean="0"/>
              <a:t>ღვიძლის სინთეზური ფუნქცია</a:t>
            </a:r>
          </a:p>
          <a:p>
            <a:pPr lvl="1"/>
            <a:r>
              <a:rPr lang="en-US" dirty="0" err="1" smtClean="0"/>
              <a:t>Bil</a:t>
            </a:r>
            <a:r>
              <a:rPr lang="en-US" dirty="0" smtClean="0"/>
              <a:t> (tot) – 14.9 mg/dl; </a:t>
            </a:r>
            <a:r>
              <a:rPr lang="en-US" dirty="0" err="1" smtClean="0"/>
              <a:t>Bil</a:t>
            </a:r>
            <a:r>
              <a:rPr lang="en-US" dirty="0" smtClean="0"/>
              <a:t> (</a:t>
            </a:r>
            <a:r>
              <a:rPr lang="en-US" dirty="0" err="1" smtClean="0"/>
              <a:t>dir</a:t>
            </a:r>
            <a:r>
              <a:rPr lang="en-US" dirty="0" smtClean="0"/>
              <a:t>) – 12.1 mg/dl.</a:t>
            </a:r>
          </a:p>
          <a:p>
            <a:pPr lvl="1"/>
            <a:r>
              <a:rPr lang="en-US" dirty="0" smtClean="0"/>
              <a:t>PT – 17.3 sec., INR – 1.39.</a:t>
            </a:r>
          </a:p>
          <a:p>
            <a:pPr lvl="1"/>
            <a:r>
              <a:rPr lang="en-US" dirty="0" smtClean="0"/>
              <a:t>Albumin – 32 g/l.</a:t>
            </a:r>
          </a:p>
          <a:p>
            <a:r>
              <a:rPr lang="ka-GE" dirty="0" smtClean="0"/>
              <a:t>ღვიძლის ბიოქიმიური მაჩვენებლები</a:t>
            </a:r>
          </a:p>
          <a:p>
            <a:pPr lvl="1"/>
            <a:r>
              <a:rPr lang="en-US" dirty="0" smtClean="0"/>
              <a:t>ALT – 39 U/l; AST – 66 U/l; GGT – 117 U/l; ALP – 189 U/l.</a:t>
            </a:r>
          </a:p>
          <a:p>
            <a:r>
              <a:rPr lang="ka-GE" dirty="0" smtClean="0"/>
              <a:t>ვირუსოლოგია</a:t>
            </a:r>
          </a:p>
          <a:p>
            <a:pPr lvl="1"/>
            <a:r>
              <a:rPr lang="en-US" dirty="0" err="1" smtClean="0"/>
              <a:t>HBsAg</a:t>
            </a:r>
            <a:r>
              <a:rPr lang="en-US" dirty="0" smtClean="0"/>
              <a:t> (-). </a:t>
            </a:r>
            <a:endParaRPr lang="ka-GE" dirty="0" smtClean="0"/>
          </a:p>
          <a:p>
            <a:r>
              <a:rPr lang="ka-GE" dirty="0" smtClean="0"/>
              <a:t>გამოსახულებითი კვლევა</a:t>
            </a:r>
          </a:p>
          <a:p>
            <a:pPr lvl="1"/>
            <a:r>
              <a:rPr lang="ka-GE" dirty="0" smtClean="0"/>
              <a:t>ულტრაბგერა - ჰეპატოსპლენომეგალია. ნაღვლის საერთო სადინრის დილატაცია. </a:t>
            </a:r>
            <a:endParaRPr lang="en-US" dirty="0" smtClean="0"/>
          </a:p>
          <a:p>
            <a:r>
              <a:rPr lang="ka-GE" dirty="0" smtClean="0"/>
              <a:t>სხვა</a:t>
            </a:r>
          </a:p>
          <a:p>
            <a:pPr lvl="1"/>
            <a:r>
              <a:rPr lang="ka-GE" dirty="0" smtClean="0"/>
              <a:t>სისხლის საერთო ანალიზი - </a:t>
            </a:r>
            <a:r>
              <a:rPr lang="en-US" dirty="0"/>
              <a:t>PLT – 77/</a:t>
            </a:r>
            <a:r>
              <a:rPr lang="en-US" dirty="0" err="1"/>
              <a:t>nl</a:t>
            </a:r>
            <a:r>
              <a:rPr lang="en-US" dirty="0"/>
              <a:t>; WBC, NEUT – N</a:t>
            </a:r>
            <a:r>
              <a:rPr lang="en-US" dirty="0" smtClean="0"/>
              <a:t>.</a:t>
            </a:r>
          </a:p>
          <a:p>
            <a:pPr lvl="1"/>
            <a:r>
              <a:rPr lang="ka-GE" dirty="0" smtClean="0"/>
              <a:t>შარდის საერთო ანალიზი - ბილირუბინი (+++).</a:t>
            </a:r>
          </a:p>
          <a:p>
            <a:pPr lvl="1"/>
            <a:r>
              <a:rPr lang="en-US" dirty="0" smtClean="0"/>
              <a:t>CRP – 27 mg/dl.</a:t>
            </a:r>
          </a:p>
          <a:p>
            <a:pPr lvl="1"/>
            <a:r>
              <a:rPr lang="ka-GE" dirty="0" smtClean="0"/>
              <a:t>გლუკოზა (უზმოდ) – 112 </a:t>
            </a:r>
            <a:r>
              <a:rPr lang="en-US" dirty="0" smtClean="0"/>
              <a:t>mg/dl.</a:t>
            </a:r>
          </a:p>
          <a:p>
            <a:pPr lvl="1"/>
            <a:r>
              <a:rPr lang="ka-GE" dirty="0" smtClean="0"/>
              <a:t>კრეატინინი - 0.57 </a:t>
            </a:r>
            <a:r>
              <a:rPr lang="en-US" dirty="0" smtClean="0"/>
              <a:t>mg/dl.</a:t>
            </a:r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42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კითხვა/პასუხი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რა იქნებოდა თქვენი შემდგომი ნაბიჯი?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ალკოჰოლური ჰეპატიტის დიაგნოსტირება და მკურნალობის დაწყება.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MRCP - </a:t>
            </a:r>
            <a:r>
              <a:rPr lang="ka-GE" dirty="0" smtClean="0"/>
              <a:t>კითხვა: სანაღვლე გზების ბლოკის გამორიცხვა.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კონტროლი დინამიკაში (7 დღეში). 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ალკოჰოლის შეწყვეტის რეკომენდაცია და განმეორებითი კონტროლი 1 თვეში.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54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mtClean="0"/>
              <a:t>კითხვა/პასუხი</a:t>
            </a:r>
            <a:endParaRPr lang="en-US" dirty="0"/>
          </a:p>
        </p:txBody>
      </p:sp>
      <p:pic>
        <p:nvPicPr>
          <p:cNvPr id="5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27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ღვიძლის ალკოჰოლური დაავადების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სპექტრი.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ჭარბი მოხმარება და დამოკიდებულება.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ალკოჰოლური ჰეპატიტის ნიშნები, სიმპტომები და ტიპიური ლაბ. ცვლილებები.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სიკვდილობის </a:t>
            </a:r>
            <a:r>
              <a:rPr lang="ka-GE" dirty="0">
                <a:solidFill>
                  <a:srgbClr val="FF0000"/>
                </a:solidFill>
              </a:rPr>
              <a:t>მაღალი </a:t>
            </a:r>
            <a:r>
              <a:rPr lang="ka-GE" dirty="0" smtClean="0">
                <a:solidFill>
                  <a:srgbClr val="FF0000"/>
                </a:solidFill>
              </a:rPr>
              <a:t>რისკ-ჯგუფი.</a:t>
            </a:r>
            <a:endParaRPr lang="ka-GE" dirty="0">
              <a:solidFill>
                <a:srgbClr val="FF0000"/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მართვის ზოგადი პრინციპები.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ტაქტიკის არჩევა მსუბუქი/ზომიერი და მძიმე ალკოჰოლური ჰეპატიტის დროს.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შესაძლო ეფექტური და არაეფექტური მკურნალობები.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პროგნოზი.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81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41" y="439277"/>
            <a:ext cx="10515600" cy="5391252"/>
          </a:xfrm>
        </p:spPr>
        <p:txBody>
          <a:bodyPr>
            <a:normAutofit fontScale="92500" lnSpcReduction="20000"/>
          </a:bodyPr>
          <a:lstStyle/>
          <a:p>
            <a:r>
              <a:rPr lang="ka-GE" dirty="0" smtClean="0"/>
              <a:t>ასაკოვანი პაციენტი.</a:t>
            </a:r>
            <a:endParaRPr lang="en-US" dirty="0"/>
          </a:p>
          <a:p>
            <a:r>
              <a:rPr lang="ka-GE" dirty="0" smtClean="0"/>
              <a:t>თირკმლის მწვავე დაზიანება.</a:t>
            </a:r>
            <a:endParaRPr lang="en-US" dirty="0"/>
          </a:p>
          <a:p>
            <a:r>
              <a:rPr lang="ka-GE" dirty="0" smtClean="0"/>
              <a:t>მომატებული ბილირუბინის დონე.</a:t>
            </a:r>
            <a:endParaRPr lang="en-US" dirty="0"/>
          </a:p>
          <a:p>
            <a:r>
              <a:rPr lang="ka-GE" dirty="0" smtClean="0"/>
              <a:t>გახანგრძლივებული </a:t>
            </a:r>
            <a:r>
              <a:rPr lang="en-US" dirty="0" smtClean="0"/>
              <a:t>INR </a:t>
            </a:r>
            <a:r>
              <a:rPr lang="ka-GE" dirty="0" smtClean="0"/>
              <a:t>მაჩვენებელი.</a:t>
            </a:r>
            <a:endParaRPr lang="en-US" dirty="0"/>
          </a:p>
          <a:p>
            <a:r>
              <a:rPr lang="ka-GE" dirty="0" smtClean="0"/>
              <a:t>ლეიკოციტოზი.</a:t>
            </a:r>
            <a:endParaRPr lang="en-US" dirty="0"/>
          </a:p>
          <a:p>
            <a:r>
              <a:rPr lang="ka-GE" dirty="0" smtClean="0"/>
              <a:t>ალკოჰოლის მოხმარება &gt; 120 გ/დღ.</a:t>
            </a:r>
            <a:endParaRPr lang="en-US" dirty="0"/>
          </a:p>
          <a:p>
            <a:r>
              <a:rPr lang="ka-GE" dirty="0" smtClean="0"/>
              <a:t>თანმხლები ინფექცია (სეფსისი, სპბ, პნევმონია, საშარდე გზების ინფექცია).</a:t>
            </a:r>
            <a:endParaRPr lang="en-US" dirty="0"/>
          </a:p>
          <a:p>
            <a:r>
              <a:rPr lang="ka-GE" dirty="0" smtClean="0"/>
              <a:t>ღვიძლისმიერი ენცეფალოპათია.</a:t>
            </a:r>
          </a:p>
          <a:p>
            <a:r>
              <a:rPr lang="ka-GE" dirty="0" smtClean="0"/>
              <a:t>ზემო გასტროინტესტინური სისხლდენა.</a:t>
            </a:r>
            <a:endParaRPr lang="en-US" dirty="0"/>
          </a:p>
          <a:p>
            <a:r>
              <a:rPr lang="en-US" dirty="0" err="1" smtClean="0"/>
              <a:t>Bil</a:t>
            </a:r>
            <a:r>
              <a:rPr lang="en-US" dirty="0" smtClean="0"/>
              <a:t>/GGT &gt;1.</a:t>
            </a:r>
            <a:endParaRPr lang="en-US" dirty="0"/>
          </a:p>
          <a:p>
            <a:r>
              <a:rPr lang="ka-GE" dirty="0" smtClean="0"/>
              <a:t>ღვიძლის ჰისტოლოგიური კვლევის მაღალი ქულა.</a:t>
            </a:r>
            <a:endParaRPr lang="en-US" dirty="0"/>
          </a:p>
          <a:p>
            <a:r>
              <a:rPr lang="ka-GE" dirty="0" smtClean="0"/>
              <a:t>სისტემური ანთებითი პასუხის სინდრომი.</a:t>
            </a:r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20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ღვიძლის ალკოჰოლური დაავადების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სპექტრი.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ჭარბი მოხმარება და დამოკიდებულება.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ალკოჰოლური ჰეპატიტის ნიშნები, სიმპტომები და ტიპიური ლაბ. ცვლილებები.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სიკვდილობის </a:t>
            </a:r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მაღალი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რისკ-ჯგუფი.</a:t>
            </a:r>
            <a:endParaRPr lang="ka-G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rgbClr val="FF0000"/>
                </a:solidFill>
              </a:rPr>
              <a:t>მართვის ზოგადი პრინციპები.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ტაქტიკის არჩევა მსუბუქი/ზომიერი და მძიმე ალკოჰოლური ჰეპატიტის დროს.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შესაძლო ეფექტური და არაეფექტური მკურნალობები.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პროგნოზი.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5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038" y="478605"/>
            <a:ext cx="10515600" cy="5519071"/>
          </a:xfrm>
        </p:spPr>
        <p:txBody>
          <a:bodyPr>
            <a:normAutofit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ალკოჰოლისგან აბსტინენცია.</a:t>
            </a:r>
            <a:endParaRPr lang="en-US" dirty="0"/>
          </a:p>
          <a:p>
            <a:r>
              <a:rPr lang="ka-GE" dirty="0" smtClean="0"/>
              <a:t>ალკოჰოლის მოხსნის სინდრომის პრევენცია და მკურნალობა.</a:t>
            </a:r>
            <a:endParaRPr lang="en-US" dirty="0"/>
          </a:p>
          <a:p>
            <a:r>
              <a:rPr lang="ka-GE" dirty="0" smtClean="0"/>
              <a:t>სითხის მართვა.</a:t>
            </a:r>
            <a:endParaRPr lang="en-US" dirty="0"/>
          </a:p>
          <a:p>
            <a:r>
              <a:rPr lang="ka-GE" dirty="0" smtClean="0"/>
              <a:t>ნუტრიციული მართვა.</a:t>
            </a:r>
            <a:endParaRPr lang="en-US" dirty="0"/>
          </a:p>
          <a:p>
            <a:r>
              <a:rPr lang="ka-GE" dirty="0" smtClean="0"/>
              <a:t>ინფექციების მეთვალყურეობა.</a:t>
            </a:r>
            <a:endParaRPr lang="en-US" dirty="0"/>
          </a:p>
          <a:p>
            <a:r>
              <a:rPr lang="ka-GE" dirty="0" smtClean="0"/>
              <a:t>კუჭის ლორწოვანიდან სისხლდენის პროფილაქტიკა.</a:t>
            </a:r>
            <a:endParaRPr lang="en-US" dirty="0"/>
          </a:p>
          <a:p>
            <a:r>
              <a:rPr lang="ka-GE" dirty="0" smtClean="0"/>
              <a:t>მძიმე ალკოჰოლური ჰეპატიტის დროს არასელექტიური ბეტა ბლოკერების შეწყვეტა.</a:t>
            </a:r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47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0606"/>
            <a:ext cx="10515600" cy="5626357"/>
          </a:xfrm>
        </p:spPr>
        <p:txBody>
          <a:bodyPr>
            <a:normAutofit lnSpcReduction="10000"/>
          </a:bodyPr>
          <a:lstStyle/>
          <a:p>
            <a:r>
              <a:rPr lang="ka-GE" dirty="0" smtClean="0"/>
              <a:t>ალკოჰოლისგან აბსტინენცია</a:t>
            </a:r>
          </a:p>
          <a:p>
            <a:pPr lvl="1"/>
            <a:r>
              <a:rPr lang="ka-GE" dirty="0" smtClean="0"/>
              <a:t>ბაკლოფენი.</a:t>
            </a:r>
          </a:p>
          <a:p>
            <a:pPr lvl="1"/>
            <a:r>
              <a:rPr lang="ka-GE" dirty="0" smtClean="0"/>
              <a:t>მოხსნის სინდრომის მართვა.</a:t>
            </a:r>
          </a:p>
          <a:p>
            <a:r>
              <a:rPr lang="ka-GE" dirty="0"/>
              <a:t>სითხის </a:t>
            </a:r>
            <a:r>
              <a:rPr lang="ka-GE" dirty="0" smtClean="0"/>
              <a:t>მართვა</a:t>
            </a:r>
          </a:p>
          <a:p>
            <a:pPr lvl="1"/>
            <a:r>
              <a:rPr lang="ka-GE" dirty="0" smtClean="0"/>
              <a:t>სითხით შევსება - ერიდეთ ჰიპერჰიდრატაციას!</a:t>
            </a:r>
          </a:p>
          <a:p>
            <a:r>
              <a:rPr lang="ka-GE" dirty="0" smtClean="0"/>
              <a:t>ნუტრიციული მართვა</a:t>
            </a:r>
          </a:p>
          <a:p>
            <a:pPr lvl="1"/>
            <a:r>
              <a:rPr lang="ka-GE" dirty="0" smtClean="0"/>
              <a:t>მძიმე პროტეინ-კალორიული მალნუტრიცია და ქსოვილების განლევა - ხშირია, კორელირებს მძიმე პროგნოზთან.</a:t>
            </a:r>
          </a:p>
          <a:p>
            <a:pPr lvl="1"/>
            <a:r>
              <a:rPr lang="ka-GE" dirty="0" smtClean="0"/>
              <a:t>კალორიებით და პროტეინებით შევსება ადეკვატურად.</a:t>
            </a:r>
          </a:p>
          <a:p>
            <a:pPr lvl="1"/>
            <a:r>
              <a:rPr lang="ka-GE" dirty="0" smtClean="0"/>
              <a:t>ვიტამინები (მაგ.: თიამინი, ფოლატი, პირიდოქსინი).</a:t>
            </a:r>
          </a:p>
          <a:p>
            <a:pPr lvl="1"/>
            <a:r>
              <a:rPr lang="ka-GE" dirty="0" smtClean="0"/>
              <a:t>მინერალები (მაგ.: ფოსფატი, მაგნიუმი).</a:t>
            </a:r>
          </a:p>
          <a:p>
            <a:pPr lvl="1"/>
            <a:r>
              <a:rPr lang="en-US" dirty="0" smtClean="0"/>
              <a:t>K </a:t>
            </a:r>
            <a:r>
              <a:rPr lang="ka-GE" dirty="0" smtClean="0"/>
              <a:t>ვიტამინი - უხშირესად ბენეფიტი არ აქვს.</a:t>
            </a:r>
          </a:p>
          <a:p>
            <a:pPr lvl="1"/>
            <a:r>
              <a:rPr lang="ka-GE" dirty="0" smtClean="0"/>
              <a:t>პლაზმის გადასხმა - არა! (თუ არ არის აქტიური სისხლდენა ან არ იგეგმება ინვაზიური პროცედურა).</a:t>
            </a:r>
          </a:p>
          <a:p>
            <a:pPr lvl="1"/>
            <a:endParaRPr lang="ka-GE" dirty="0" smtClean="0"/>
          </a:p>
          <a:p>
            <a:pPr lvl="1"/>
            <a:endParaRPr lang="ka-GE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69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განსახილველი საკითხები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>
                <a:solidFill>
                  <a:srgbClr val="FF0000"/>
                </a:solidFill>
              </a:rPr>
              <a:t>ღვიძლის ალკოჰოლური დაავადების </a:t>
            </a:r>
            <a:r>
              <a:rPr lang="ka-GE" dirty="0" smtClean="0">
                <a:solidFill>
                  <a:srgbClr val="FF0000"/>
                </a:solidFill>
              </a:rPr>
              <a:t>სპექტრი.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ჭარბი მოხმარება და დამოკიდებულება.</a:t>
            </a:r>
          </a:p>
          <a:p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ალკოჰოლური ჰეპატიტის ნიშნები, სიმპტომები და ტიპიური ლაბ.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ცვლილებები.</a:t>
            </a:r>
            <a:endParaRPr lang="ka-G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სიკვდილობის </a:t>
            </a:r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მაღალი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რისკ-ჯგუფი.</a:t>
            </a:r>
            <a:endParaRPr lang="ka-G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მართვის ზოგადი პრინციპები.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ტაქტიკის არჩევა მსუბუქი/ზომიერი და მძიმე ალკოჰოლური ჰეპატიტის დროს.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შესაძლო ეფექტური და არაეფექტური მკურნალობები.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პროგნოზი.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53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77" y="557264"/>
            <a:ext cx="10515600" cy="5853368"/>
          </a:xfrm>
        </p:spPr>
        <p:txBody>
          <a:bodyPr>
            <a:normAutofit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ინფექციების მეთვალყურეობა</a:t>
            </a:r>
          </a:p>
          <a:p>
            <a:pPr lvl="1"/>
            <a:r>
              <a:rPr lang="ka-GE" dirty="0" smtClean="0"/>
              <a:t>შესაძლო ინფექციის ნიშნები (მაგ.: ცხელება, მენტალური სტატუსის გაუარესება, ჰემოდინამიკური არასტაბილურობა) - სისხლის და შარდის კულტურა.</a:t>
            </a:r>
          </a:p>
          <a:p>
            <a:pPr lvl="1"/>
            <a:r>
              <a:rPr lang="ka-GE" dirty="0" smtClean="0"/>
              <a:t>პროდუქტიული ხველა/ინტუბირებული პაციენტი - ნახველის კულტურა.</a:t>
            </a:r>
          </a:p>
          <a:p>
            <a:pPr lvl="1"/>
            <a:r>
              <a:rPr lang="ka-GE" dirty="0" smtClean="0"/>
              <a:t>ნერვული სისტემის პრობლემები (მაგ.: თავის ტკივილი ცხელებით, რიგიდობა, ლატერალური ნევროლოგიური დეფიციტი) - ლიქვორის კულტურა.</a:t>
            </a:r>
          </a:p>
          <a:p>
            <a:pPr lvl="1"/>
            <a:r>
              <a:rPr lang="ka-GE" dirty="0" smtClean="0"/>
              <a:t>ასციტი - კულტურა, უჯრედები, საერთო ცილა, ალბუმინი.</a:t>
            </a:r>
          </a:p>
          <a:p>
            <a:pPr lvl="1"/>
            <a:r>
              <a:rPr lang="ka-GE" dirty="0" smtClean="0"/>
              <a:t> ღვიძლისმიერი ენცეფალოპათია - ლაქტულოზა და/ან რიფაქსიმინი. თუ არ გაუმჯობესდა - სხვა დიაგნოზების გამორიცხვა.</a:t>
            </a:r>
          </a:p>
          <a:p>
            <a:pPr lvl="1"/>
            <a:endParaRPr lang="ka-GE" dirty="0" smtClean="0"/>
          </a:p>
          <a:p>
            <a:pPr lvl="1"/>
            <a:endParaRPr lang="ka-GE" dirty="0" smtClean="0"/>
          </a:p>
          <a:p>
            <a:pPr lvl="1"/>
            <a:endParaRPr lang="ka-GE" dirty="0" smtClean="0"/>
          </a:p>
          <a:p>
            <a:pPr lvl="1"/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66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348" y="576928"/>
            <a:ext cx="10515600" cy="5686220"/>
          </a:xfrm>
        </p:spPr>
        <p:txBody>
          <a:bodyPr>
            <a:normAutofit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კუჭის </a:t>
            </a:r>
            <a:r>
              <a:rPr lang="ka-GE" dirty="0"/>
              <a:t>ლორწოვანიდან სისხლდენის </a:t>
            </a:r>
            <a:r>
              <a:rPr lang="ka-GE" dirty="0" smtClean="0"/>
              <a:t>პროფილაქტიკა</a:t>
            </a:r>
          </a:p>
          <a:p>
            <a:pPr lvl="1"/>
            <a:r>
              <a:rPr lang="en-US" dirty="0" smtClean="0"/>
              <a:t>PPI, H2RA, </a:t>
            </a:r>
            <a:r>
              <a:rPr lang="ka-GE" dirty="0" smtClean="0"/>
              <a:t>სუკრალფატი.</a:t>
            </a:r>
          </a:p>
          <a:p>
            <a:pPr lvl="1"/>
            <a:r>
              <a:rPr lang="ka-GE" dirty="0" smtClean="0"/>
              <a:t>განსაკუთრებით - ინტენსიური თერაპიის განყოფილება; გლუკოკორტიკოიდებით მკურნალობა; სისხლი განავალში.</a:t>
            </a:r>
          </a:p>
          <a:p>
            <a:r>
              <a:rPr lang="ka-GE" dirty="0" smtClean="0"/>
              <a:t>არა სელექტიური ბეტა ბლოკერების შეწყვეტა</a:t>
            </a:r>
          </a:p>
          <a:p>
            <a:pPr lvl="1"/>
            <a:r>
              <a:rPr lang="ka-GE" dirty="0" smtClean="0"/>
              <a:t>მძიმე ალკოჰოლური ჰეპატიტი + ბეტა ბლოკერები = თირკმლის მწვავე დაზიანების გაზრდილი რისკი (90%-მდე!).</a:t>
            </a:r>
          </a:p>
          <a:p>
            <a:pPr lvl="1"/>
            <a:r>
              <a:rPr lang="ka-GE" dirty="0" smtClean="0"/>
              <a:t>გამოჯანმრთელების შემდეგ - საჭიროებისამებრ.</a:t>
            </a:r>
          </a:p>
          <a:p>
            <a:pPr lvl="1"/>
            <a:r>
              <a:rPr lang="ka-GE" dirty="0" smtClean="0"/>
              <a:t>გამოჯანმრთელებამდე - ვისაც სჭირდება, იმასაც არ დაენიშნოს!</a:t>
            </a:r>
          </a:p>
          <a:p>
            <a:pPr lvl="1"/>
            <a:r>
              <a:rPr lang="ka-GE" dirty="0" smtClean="0"/>
              <a:t>სკრინინგული ენდოსკოპია არ ჩაუტარდეთ პაციენტებს სანამ არ გამოჯანმრთელდებიან (მიზეზი: ხშირად ექიმები ნიშნავენ დიდი ვარიკოზების დროს ბეტა-ბლოკერებს მწვავე პერიოდში).</a:t>
            </a:r>
          </a:p>
          <a:p>
            <a:pPr lvl="1"/>
            <a:endParaRPr lang="ka-GE" dirty="0" smtClean="0"/>
          </a:p>
          <a:p>
            <a:pPr lvl="1"/>
            <a:endParaRPr lang="ka-GE" dirty="0" smtClean="0"/>
          </a:p>
          <a:p>
            <a:pPr lvl="1"/>
            <a:endParaRPr lang="ka-GE" dirty="0" smtClean="0"/>
          </a:p>
          <a:p>
            <a:pPr lvl="1"/>
            <a:endParaRPr lang="ka-GE" dirty="0" smtClean="0"/>
          </a:p>
          <a:p>
            <a:pPr lvl="1"/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40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ღვიძლის ალკოჰოლური დაავადების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სპექტრი.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ჭარბი მოხმარება და დამოკიდებულება.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ალკოჰოლური ჰეპატიტის ნიშნები, სიმპტომები და ტიპიური ლაბ. ცვლილებები.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სიკვდილობის </a:t>
            </a:r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მაღალი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რისკ-ჯგუფი.</a:t>
            </a:r>
            <a:endParaRPr lang="ka-G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მართვის ზოგადი პრინციპები.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ტაქტიკის არჩევა მსუბუქი/ზომიერი და მძიმე ალკოჰოლური ჰეპატიტის დროს.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შესაძლო ეფექტური და არაეფექტური მკურნალობები.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პროგნოზი.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97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67" y="635922"/>
            <a:ext cx="10515600" cy="4351338"/>
          </a:xfrm>
        </p:spPr>
        <p:txBody>
          <a:bodyPr/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მსუბუქი/ზომიერი ალკოჰოლური ჰეპატიტი (</a:t>
            </a:r>
            <a:r>
              <a:rPr lang="en-US" dirty="0" smtClean="0"/>
              <a:t>DF &lt; 32).</a:t>
            </a:r>
            <a:endParaRPr lang="ka-GE" dirty="0" smtClean="0"/>
          </a:p>
          <a:p>
            <a:pPr lvl="1"/>
            <a:r>
              <a:rPr lang="ka-GE" dirty="0" smtClean="0"/>
              <a:t>მთავარი - ალკოჰოლისგან სრული აბსტინენცია.</a:t>
            </a:r>
          </a:p>
          <a:p>
            <a:pPr lvl="1"/>
            <a:r>
              <a:rPr lang="ka-GE" dirty="0" smtClean="0"/>
              <a:t>ზოგადი მართვა - მაგ.: ადეკვატური ჰიდრატაცია, ნუტრიციული მართვა.</a:t>
            </a:r>
          </a:p>
          <a:p>
            <a:pPr lvl="1"/>
            <a:r>
              <a:rPr lang="ka-GE" dirty="0" smtClean="0"/>
              <a:t>მედიკამენტოზური მკურნალობა (მაგ.: გლუკოკორტიკოიდები) - არ აქვს ბენეფიტი.</a:t>
            </a:r>
          </a:p>
          <a:p>
            <a:pPr lvl="1"/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82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374" y="508102"/>
            <a:ext cx="10515600" cy="5135614"/>
          </a:xfrm>
        </p:spPr>
        <p:txBody>
          <a:bodyPr>
            <a:normAutofit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მძიმე ალკოჰოლური ჰეპატიტი (</a:t>
            </a:r>
            <a:r>
              <a:rPr lang="en-US" dirty="0" smtClean="0"/>
              <a:t>DF &gt;32)</a:t>
            </a:r>
          </a:p>
          <a:p>
            <a:pPr lvl="1"/>
            <a:r>
              <a:rPr lang="ka-GE" dirty="0" smtClean="0"/>
              <a:t>პრედნიზოლონი, 40 მგ/დღ - 28 დღე.</a:t>
            </a:r>
          </a:p>
          <a:p>
            <a:pPr lvl="1"/>
            <a:r>
              <a:rPr lang="ka-GE" dirty="0" smtClean="0"/>
              <a:t>10 მგ/დღ კლება - 4 დღეში ერთხელ.</a:t>
            </a:r>
          </a:p>
          <a:p>
            <a:pPr lvl="1"/>
            <a:r>
              <a:rPr lang="ka-GE" dirty="0" smtClean="0"/>
              <a:t>როცა დოზა მიაღწევს 10 მგ/დღ-ს - 5 მგ/დღ კლება 3 დღეში ერთხელ.</a:t>
            </a:r>
          </a:p>
          <a:p>
            <a:pPr lvl="1"/>
            <a:r>
              <a:rPr lang="ka-GE" dirty="0" smtClean="0"/>
              <a:t>ლილის ქულა - სტეროიდულ თერაპიაზე მოპასუხეების განსაზღვრისთვის.</a:t>
            </a:r>
          </a:p>
          <a:p>
            <a:pPr lvl="1"/>
            <a:r>
              <a:rPr lang="ka-GE" dirty="0" smtClean="0"/>
              <a:t>ლილის ქულა &gt; 0.45 - თერაპიის გაგრძელებას აზრი არ აქვს. </a:t>
            </a:r>
          </a:p>
          <a:p>
            <a:pPr lvl="1"/>
            <a:r>
              <a:rPr lang="ka-GE" dirty="0" smtClean="0"/>
              <a:t>არამოპასუხეებში პენტოქსიფილინის ჩართვა გლუკოკორტიკოიდების ნაცვლად - არ არის შედეგიანი.</a:t>
            </a:r>
          </a:p>
          <a:p>
            <a:pPr lvl="1"/>
            <a:endParaRPr lang="ka-GE" dirty="0" smtClean="0"/>
          </a:p>
          <a:p>
            <a:pPr lvl="1"/>
            <a:endParaRPr lang="ka-GE" dirty="0" smtClean="0"/>
          </a:p>
          <a:p>
            <a:pPr lvl="1"/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33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277" y="0"/>
            <a:ext cx="5837932" cy="6858000"/>
          </a:xfrm>
        </p:spPr>
      </p:pic>
      <p:pic>
        <p:nvPicPr>
          <p:cNvPr id="3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901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722" y="68448"/>
            <a:ext cx="6066503" cy="6703221"/>
          </a:xfrm>
        </p:spPr>
      </p:pic>
      <p:pic>
        <p:nvPicPr>
          <p:cNvPr id="3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34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6057"/>
            <a:ext cx="10515600" cy="1325563"/>
          </a:xfrm>
        </p:spPr>
        <p:txBody>
          <a:bodyPr/>
          <a:lstStyle/>
          <a:p>
            <a:r>
              <a:rPr lang="ka-GE" dirty="0" smtClean="0"/>
              <a:t>კლინიკური შემთხვევა (გაგრძელება)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1857"/>
            <a:ext cx="10515600" cy="3355105"/>
          </a:xfrm>
        </p:spPr>
        <p:txBody>
          <a:bodyPr/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ჩატარდა </a:t>
            </a:r>
            <a:r>
              <a:rPr lang="en-US" dirty="0" smtClean="0"/>
              <a:t>MRCP. </a:t>
            </a:r>
            <a:r>
              <a:rPr lang="ka-GE" dirty="0" smtClean="0"/>
              <a:t>სანაღვლე გზების ბლოკი არ ვლინდება.</a:t>
            </a:r>
          </a:p>
          <a:p>
            <a:r>
              <a:rPr lang="ka-GE" dirty="0" smtClean="0"/>
              <a:t>დაისვა ალკოჰოლური ჰეპატიტის დიაგნოზი. </a:t>
            </a:r>
          </a:p>
          <a:p>
            <a:r>
              <a:rPr lang="ka-GE" dirty="0" smtClean="0"/>
              <a:t>გამოთვლილ იქნა </a:t>
            </a:r>
            <a:r>
              <a:rPr lang="en-US" dirty="0" smtClean="0"/>
              <a:t>DF – 39.3. </a:t>
            </a:r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22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კითხვა/პასუხი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2323"/>
          </a:xfrm>
        </p:spPr>
        <p:txBody>
          <a:bodyPr>
            <a:normAutofit lnSpcReduction="10000"/>
          </a:bodyPr>
          <a:lstStyle/>
          <a:p>
            <a:r>
              <a:rPr lang="ka-GE" dirty="0" smtClean="0"/>
              <a:t>როგორ უნდა იმართოს პაციენტი?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მედიკამენტოზური მკურნალობა არ სჭირდება. მხოლოდ ზოგადი მართვის პრინციპები.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მედიკამენტოზური მკურნალობა სჭირდება. პირველი რიგის მედიკამენტია პენტოქსიფილინი, 400 მგ დღეში სამჯერ, 28 დღე.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ერთ კვირაში გაკონტროლდეს ბილირუბინი და ამის მიხედვით განისაზღვროს მედიკამენტოზური მკურნალობის დაწყების საჭიროება. 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მედიკამენტოზური მკურნალობა სჭირდება. პირველი რიგის პრეპარატი - პრედნიზოლონი, 40 მგ., 28 დღე, შემდგომ 16 დღიანი კლების რეჟიმი.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54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mtClean="0"/>
              <a:t>კითხვა/პასუხი</a:t>
            </a:r>
            <a:endParaRPr lang="en-US" dirty="0"/>
          </a:p>
        </p:txBody>
      </p:sp>
      <p:pic>
        <p:nvPicPr>
          <p:cNvPr id="5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92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8183"/>
            <a:ext cx="10515600" cy="1325563"/>
          </a:xfrm>
        </p:spPr>
        <p:txBody>
          <a:bodyPr/>
          <a:lstStyle/>
          <a:p>
            <a:r>
              <a:rPr lang="ka-GE" dirty="0" smtClean="0"/>
              <a:t>კლინიკური შემთხვევა (გაგრძელება)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10348"/>
            <a:ext cx="10515600" cy="3748395"/>
          </a:xfrm>
        </p:spPr>
        <p:txBody>
          <a:bodyPr>
            <a:normAutofit/>
          </a:bodyPr>
          <a:lstStyle/>
          <a:p>
            <a:r>
              <a:rPr lang="ka-GE" dirty="0" smtClean="0"/>
              <a:t>16.03.17-დან დაიწყო პრედნიზოლონი 40 მგ/დღ. </a:t>
            </a:r>
          </a:p>
          <a:p>
            <a:r>
              <a:rPr lang="ka-GE" dirty="0" smtClean="0"/>
              <a:t>რამდენიმე დღეში - ღვიძლისმიერი ენცეფალოპათია, ცხელება; მოთავსდა სტაციონარში. </a:t>
            </a:r>
          </a:p>
          <a:p>
            <a:r>
              <a:rPr lang="ka-GE" dirty="0" smtClean="0"/>
              <a:t>ჩატარებული მკურნალობა:</a:t>
            </a:r>
          </a:p>
          <a:p>
            <a:pPr lvl="1"/>
            <a:r>
              <a:rPr lang="ka-GE" dirty="0" smtClean="0"/>
              <a:t>„ჰეპამერცი“.</a:t>
            </a:r>
          </a:p>
          <a:p>
            <a:pPr lvl="1"/>
            <a:r>
              <a:rPr lang="ka-GE" dirty="0" smtClean="0"/>
              <a:t>„როცეფინი“.</a:t>
            </a:r>
          </a:p>
          <a:p>
            <a:pPr lvl="1"/>
            <a:r>
              <a:rPr lang="ka-GE" dirty="0" smtClean="0"/>
              <a:t>ჰიდრატაცია.</a:t>
            </a:r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64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348" y="1236057"/>
            <a:ext cx="10515600" cy="4351338"/>
          </a:xfrm>
        </p:spPr>
        <p:txBody>
          <a:bodyPr/>
          <a:lstStyle/>
          <a:p>
            <a:endParaRPr lang="ka-GE" dirty="0" smtClean="0"/>
          </a:p>
          <a:p>
            <a:r>
              <a:rPr lang="ka-GE" dirty="0" smtClean="0"/>
              <a:t>ღვიძლის ალკოჰოლური ცხიმოვანი დაავადება </a:t>
            </a:r>
          </a:p>
          <a:p>
            <a:pPr lvl="1"/>
            <a:r>
              <a:rPr lang="ka-GE" dirty="0" smtClean="0"/>
              <a:t>სტეატოჰეპატიტით</a:t>
            </a:r>
          </a:p>
          <a:p>
            <a:pPr lvl="1"/>
            <a:r>
              <a:rPr lang="ka-GE" dirty="0" smtClean="0"/>
              <a:t>სტეატოჰეპატიტის გარეშე</a:t>
            </a:r>
          </a:p>
          <a:p>
            <a:r>
              <a:rPr lang="ka-GE" dirty="0" smtClean="0"/>
              <a:t>ალკოჰოლური ჰეპატიტი</a:t>
            </a:r>
          </a:p>
          <a:p>
            <a:r>
              <a:rPr lang="ka-GE" dirty="0" smtClean="0"/>
              <a:t>ალკოჰოლური ციროზი</a:t>
            </a:r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62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კითხვა/პასუხი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0310"/>
          </a:xfrm>
        </p:spPr>
        <p:txBody>
          <a:bodyPr>
            <a:normAutofit lnSpcReduction="10000"/>
          </a:bodyPr>
          <a:lstStyle/>
          <a:p>
            <a:r>
              <a:rPr lang="ka-GE" dirty="0" smtClean="0"/>
              <a:t>როგორ უნდა მოხდეს აღნიშნული სიტუაციის მართვა?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ღვიძლისმიერი ენცეფალოპათიისთვის პირველი რიგის მედიკამენტებია ლაქტულოზა/რიფაქსიმინი; პრედნიზოლონის გაგრძელებისთვის უნდა შეფასდეს 7-ე დღეზე ლილის ქულა.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ღვიძლისმიერი ენცეფალოპათიისთვის პირველი რიგის მედიკამენტია </a:t>
            </a:r>
            <a:r>
              <a:rPr lang="en-US" dirty="0" smtClean="0"/>
              <a:t>L-</a:t>
            </a:r>
            <a:r>
              <a:rPr lang="ka-GE" dirty="0" smtClean="0"/>
              <a:t>ორნიტინ-</a:t>
            </a:r>
            <a:r>
              <a:rPr lang="en-US" dirty="0" smtClean="0"/>
              <a:t>L</a:t>
            </a:r>
            <a:r>
              <a:rPr lang="ka-GE" dirty="0" smtClean="0"/>
              <a:t>-ასპარტატი; პრედნიზოლონი უნდა გაგრძელდეს ყველა შემთხვევაში 28 დღე. 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ცხელების გამოვლენისთანავე შეწყდეს პრედნიზოლონის მიღება.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ცხლების გამოვლენისთანავე შეიცვალოს პრედნიზოლონი პენტოქსიფილინით.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454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mtClean="0"/>
              <a:t>კითხვა/პასუხი</a:t>
            </a:r>
            <a:endParaRPr lang="en-US" dirty="0"/>
          </a:p>
        </p:txBody>
      </p:sp>
      <p:pic>
        <p:nvPicPr>
          <p:cNvPr id="5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8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ღვიძლის ალკოჰოლური დაავადების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სპექტრი.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ჭარბი მოხმარება და დამოკიდებულება.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ალკოჰოლური ჰეპატიტის ნიშნები, სიმპტომები და ტიპიური ლაბ. ცვლილებები.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სიკვდილობის </a:t>
            </a:r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მაღალი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რისკ-ჯგუფი.</a:t>
            </a:r>
            <a:endParaRPr lang="ka-G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მართვის ზოგადი პრინციპები.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ტაქტიკის არჩევა მსუბუქი/ზომიერი და მძიმე ალკოჰოლური ჰეპატიტის დროს.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შესაძლო ეფექტური და არაეფექტური მკურნალობები.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პროგნოზი.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40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871" y="478605"/>
            <a:ext cx="10515600" cy="6246660"/>
          </a:xfrm>
        </p:spPr>
        <p:txBody>
          <a:bodyPr>
            <a:normAutofit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შესაძლო ეფექტური მკურნალობები.</a:t>
            </a:r>
          </a:p>
          <a:p>
            <a:pPr lvl="1"/>
            <a:r>
              <a:rPr lang="ka-GE" dirty="0" smtClean="0"/>
              <a:t>ენტერალური ნუტრიცია - სტეროიდებით მკურნალობის ალტერნატივა? საჭიროა მეტი კვლევა.</a:t>
            </a:r>
          </a:p>
          <a:p>
            <a:pPr lvl="1"/>
            <a:r>
              <a:rPr lang="en-US" dirty="0" smtClean="0"/>
              <a:t>N-</a:t>
            </a:r>
            <a:r>
              <a:rPr lang="ka-GE" dirty="0" smtClean="0"/>
              <a:t>აცეტილცისტეინი - გლუკოკორტიკოიდებთან კომბინაციაში შეიძლება იყოს ეფექტური. საჭიროა მეტი კვლევა.</a:t>
            </a:r>
          </a:p>
          <a:p>
            <a:pPr lvl="1"/>
            <a:r>
              <a:rPr lang="ka-GE" dirty="0" smtClean="0"/>
              <a:t>გრანულოციტების კოლონიის მასტიმულირებელი ფაქტორი (</a:t>
            </a:r>
            <a:r>
              <a:rPr lang="en-US" dirty="0" smtClean="0"/>
              <a:t>GCSF) -</a:t>
            </a:r>
            <a:r>
              <a:rPr lang="ka-GE" dirty="0" smtClean="0"/>
              <a:t> ღვიძლის რეგენერაციას შეიძლება შეუწყოს ხელი? საჭიროა მეტი კვლევა.</a:t>
            </a:r>
            <a:r>
              <a:rPr lang="en-US" dirty="0" smtClean="0"/>
              <a:t> </a:t>
            </a:r>
            <a:endParaRPr lang="ka-GE" dirty="0" smtClean="0"/>
          </a:p>
          <a:p>
            <a:r>
              <a:rPr lang="ka-GE" dirty="0" smtClean="0"/>
              <a:t>არაეფექტური მკურნალობები.</a:t>
            </a:r>
          </a:p>
          <a:p>
            <a:pPr lvl="1"/>
            <a:r>
              <a:rPr lang="en-US" dirty="0" smtClean="0"/>
              <a:t>Anti-TNF </a:t>
            </a:r>
            <a:r>
              <a:rPr lang="ka-GE" dirty="0" smtClean="0"/>
              <a:t>ანტისხეულები.</a:t>
            </a:r>
          </a:p>
          <a:p>
            <a:pPr lvl="1"/>
            <a:r>
              <a:rPr lang="ka-GE" dirty="0" smtClean="0"/>
              <a:t>ანაბოლური სტეროიდები.</a:t>
            </a:r>
          </a:p>
          <a:p>
            <a:pPr lvl="1"/>
            <a:r>
              <a:rPr lang="ka-GE" dirty="0" smtClean="0"/>
              <a:t>ღვიძლის </a:t>
            </a:r>
            <a:r>
              <a:rPr lang="ka-GE" smtClean="0"/>
              <a:t>რეგენერაციული მკურნალობა (მაგ.: გლუკაგონი, ინსულინი).</a:t>
            </a:r>
            <a:endParaRPr lang="ka-GE" dirty="0" smtClean="0"/>
          </a:p>
          <a:p>
            <a:pPr lvl="1"/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49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ღვიძლის ალკოჰოლური დაავადების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სპექტრი.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ჭარბი მოხმარება და დამოკიდებულება.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ალკოჰოლური ჰეპატიტის ნიშნები, სიმპტომები და ტიპიური ლაბ. ცვლილებები.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სიკვდილობის </a:t>
            </a:r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მაღალი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რისკ-ჯგუფი.</a:t>
            </a:r>
            <a:endParaRPr lang="ka-G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მართვის ზოგადი პრინციპები.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ტაქტიკის არჩევა მსუბუქი/ზომიერი და მძიმე ალკოჰოლური ჰეპატიტის დროს.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შესაძლო ეფექტური და არაეფექტური მკურნალობები.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პროგნოზი.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33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375" y="458940"/>
            <a:ext cx="10515600" cy="6399060"/>
          </a:xfrm>
        </p:spPr>
        <p:txBody>
          <a:bodyPr>
            <a:normAutofit fontScale="92500" lnSpcReduction="10000"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ალკოჰოლური სტეატოზი - 60% პაციენტების, რომლებიც სვამენ 60 გ/დღ-ზე მეტ ალკოჰოლს. </a:t>
            </a:r>
          </a:p>
          <a:p>
            <a:pPr lvl="1"/>
            <a:r>
              <a:rPr lang="ka-GE" dirty="0" smtClean="0"/>
              <a:t>ალკოჰოლური სტეატოზი - 10.5 წელიწადში პაციენტების 10%-ს უვითარდება ციროზი (სტეატოჰეპატიტის ჰისტოლოგიური ნიშნების გარეშე).</a:t>
            </a:r>
          </a:p>
          <a:p>
            <a:r>
              <a:rPr lang="ka-GE" dirty="0" smtClean="0"/>
              <a:t>ალკოჰოლური ციროზი - პაციენტებში, რომლებიც სვამენ &gt;120 გ/დღ-ზე ალკოჰოლს. </a:t>
            </a:r>
          </a:p>
          <a:p>
            <a:r>
              <a:rPr lang="ka-GE" dirty="0" smtClean="0"/>
              <a:t>პაციენტები, რომლებიც არ იღებენ მედიკამენტოზურ მკურნალობას.</a:t>
            </a:r>
          </a:p>
          <a:p>
            <a:pPr lvl="1"/>
            <a:r>
              <a:rPr lang="ka-GE" dirty="0" smtClean="0"/>
              <a:t>მძიმე ალკოჰოლური ჰეპატიტი - სიკვდილობა 25-45% ერთ თვეში.</a:t>
            </a:r>
          </a:p>
          <a:p>
            <a:pPr lvl="1"/>
            <a:r>
              <a:rPr lang="ka-GE" dirty="0" smtClean="0"/>
              <a:t>მსუბუქი/ზომიერი ალკოჰოლური ჰეპატიტი - სიკვდილობა &lt;10%-ზე 1-3 თვეში.</a:t>
            </a:r>
          </a:p>
          <a:p>
            <a:r>
              <a:rPr lang="ka-GE" dirty="0" smtClean="0"/>
              <a:t>სიკვდილის წამყვანი მიზეზები.</a:t>
            </a:r>
          </a:p>
          <a:p>
            <a:pPr lvl="1"/>
            <a:r>
              <a:rPr lang="ka-GE" dirty="0" smtClean="0"/>
              <a:t>ღვიძლის უკმარისობა - 55%.</a:t>
            </a:r>
          </a:p>
          <a:p>
            <a:pPr lvl="1"/>
            <a:r>
              <a:rPr lang="ka-GE" dirty="0" smtClean="0"/>
              <a:t>გასტროინტესტინური სისხლდენა - 21%.</a:t>
            </a:r>
          </a:p>
          <a:p>
            <a:pPr lvl="1"/>
            <a:r>
              <a:rPr lang="ka-GE" dirty="0" smtClean="0"/>
              <a:t>სეფსისი - 7%.</a:t>
            </a:r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00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4492"/>
            <a:ext cx="10515600" cy="1325563"/>
          </a:xfrm>
        </p:spPr>
        <p:txBody>
          <a:bodyPr/>
          <a:lstStyle/>
          <a:p>
            <a:r>
              <a:rPr lang="ka-GE" dirty="0" smtClean="0"/>
              <a:t>კლინიკური შემთხვევა (დასასრული)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65987"/>
            <a:ext cx="10515600" cy="3010976"/>
          </a:xfrm>
        </p:spPr>
        <p:txBody>
          <a:bodyPr>
            <a:normAutofit/>
          </a:bodyPr>
          <a:lstStyle/>
          <a:p>
            <a:r>
              <a:rPr lang="ka-GE" dirty="0" smtClean="0"/>
              <a:t>პაციენტის მდგომარეობა დინამიკაში დასტაბილურდა. </a:t>
            </a:r>
          </a:p>
          <a:p>
            <a:r>
              <a:rPr lang="ka-GE" dirty="0" smtClean="0"/>
              <a:t>ღვიძლისმიერი ენცეფალოპათიის მოვლენები არ გაღრმავებულა. </a:t>
            </a:r>
          </a:p>
          <a:p>
            <a:r>
              <a:rPr lang="ka-GE" dirty="0" smtClean="0"/>
              <a:t>პრედნიზოლონით თერაპია დასრულდა გეგმის მიხედვით. </a:t>
            </a:r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90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135"/>
            <a:ext cx="10515600" cy="5891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 smtClean="0"/>
              <a:t>ლაბ. </a:t>
            </a:r>
            <a:r>
              <a:rPr lang="ka-GE" dirty="0"/>
              <a:t>და გამოსახულებითი </a:t>
            </a:r>
            <a:r>
              <a:rPr lang="ka-GE" dirty="0" smtClean="0"/>
              <a:t>კვლევები (09.2017):</a:t>
            </a:r>
            <a:endParaRPr lang="ka-GE" dirty="0"/>
          </a:p>
          <a:p>
            <a:r>
              <a:rPr lang="ka-GE" dirty="0"/>
              <a:t>ღვიძლის სინთეზური ფუნქცია</a:t>
            </a:r>
          </a:p>
          <a:p>
            <a:pPr lvl="1"/>
            <a:r>
              <a:rPr lang="en-US" dirty="0" err="1"/>
              <a:t>Bil</a:t>
            </a:r>
            <a:r>
              <a:rPr lang="en-US" dirty="0"/>
              <a:t> (tot) – </a:t>
            </a:r>
            <a:r>
              <a:rPr lang="en-US" dirty="0" smtClean="0"/>
              <a:t>2.8 </a:t>
            </a:r>
            <a:r>
              <a:rPr lang="en-US" dirty="0"/>
              <a:t>mg/dl; </a:t>
            </a:r>
            <a:r>
              <a:rPr lang="en-US" dirty="0" err="1"/>
              <a:t>Bil</a:t>
            </a:r>
            <a:r>
              <a:rPr lang="en-US" dirty="0"/>
              <a:t> (</a:t>
            </a:r>
            <a:r>
              <a:rPr lang="en-US" dirty="0" err="1"/>
              <a:t>dir</a:t>
            </a:r>
            <a:r>
              <a:rPr lang="en-US" dirty="0"/>
              <a:t>) – </a:t>
            </a:r>
            <a:r>
              <a:rPr lang="en-US" dirty="0" smtClean="0"/>
              <a:t>1.6 </a:t>
            </a:r>
            <a:r>
              <a:rPr lang="en-US" dirty="0"/>
              <a:t>mg/dl.</a:t>
            </a:r>
          </a:p>
          <a:p>
            <a:pPr lvl="1"/>
            <a:r>
              <a:rPr lang="en-US" dirty="0"/>
              <a:t>PT – </a:t>
            </a:r>
            <a:r>
              <a:rPr lang="en-US" dirty="0" smtClean="0"/>
              <a:t>16.7 </a:t>
            </a:r>
            <a:r>
              <a:rPr lang="en-US" dirty="0"/>
              <a:t>sec., INR – </a:t>
            </a:r>
            <a:r>
              <a:rPr lang="en-US" dirty="0" smtClean="0"/>
              <a:t>1.36.</a:t>
            </a:r>
            <a:endParaRPr lang="en-US" dirty="0"/>
          </a:p>
          <a:p>
            <a:pPr lvl="1"/>
            <a:r>
              <a:rPr lang="en-US" dirty="0"/>
              <a:t>Albumin – </a:t>
            </a:r>
            <a:r>
              <a:rPr lang="en-US" dirty="0" smtClean="0"/>
              <a:t>37 </a:t>
            </a:r>
            <a:r>
              <a:rPr lang="en-US" dirty="0"/>
              <a:t>g/l.</a:t>
            </a:r>
          </a:p>
          <a:p>
            <a:r>
              <a:rPr lang="ka-GE" dirty="0"/>
              <a:t>ღვიძლის ბიოქიმიური მაჩვენებლები</a:t>
            </a:r>
          </a:p>
          <a:p>
            <a:pPr lvl="1"/>
            <a:r>
              <a:rPr lang="en-US" dirty="0"/>
              <a:t>ALT – </a:t>
            </a:r>
            <a:r>
              <a:rPr lang="en-US" dirty="0" smtClean="0"/>
              <a:t>26 </a:t>
            </a:r>
            <a:r>
              <a:rPr lang="en-US" dirty="0"/>
              <a:t>U/l; AST – </a:t>
            </a:r>
            <a:r>
              <a:rPr lang="en-US" dirty="0" smtClean="0"/>
              <a:t>39 </a:t>
            </a:r>
            <a:r>
              <a:rPr lang="en-US" dirty="0"/>
              <a:t>U/l; GGT – </a:t>
            </a:r>
            <a:r>
              <a:rPr lang="en-US" dirty="0" smtClean="0"/>
              <a:t>113 </a:t>
            </a:r>
            <a:r>
              <a:rPr lang="en-US" dirty="0"/>
              <a:t>U/l; ALP – </a:t>
            </a:r>
            <a:r>
              <a:rPr lang="en-US" dirty="0" smtClean="0"/>
              <a:t>170 </a:t>
            </a:r>
            <a:r>
              <a:rPr lang="en-US" dirty="0"/>
              <a:t>U/l.</a:t>
            </a:r>
          </a:p>
          <a:p>
            <a:r>
              <a:rPr lang="ka-GE" dirty="0" smtClean="0"/>
              <a:t>გამოსახულებითი </a:t>
            </a:r>
            <a:r>
              <a:rPr lang="ka-GE" dirty="0"/>
              <a:t>კვლევა</a:t>
            </a:r>
          </a:p>
          <a:p>
            <a:pPr lvl="1"/>
            <a:r>
              <a:rPr lang="ka-GE" dirty="0"/>
              <a:t>ულტრაბგერა - ჰეპატოსპლენომეგალია. </a:t>
            </a:r>
            <a:endParaRPr lang="en-US" dirty="0" smtClean="0"/>
          </a:p>
          <a:p>
            <a:r>
              <a:rPr lang="ka-GE" dirty="0" smtClean="0"/>
              <a:t>სხვა</a:t>
            </a:r>
            <a:endParaRPr lang="ka-GE" dirty="0"/>
          </a:p>
          <a:p>
            <a:pPr lvl="1"/>
            <a:r>
              <a:rPr lang="ka-GE" dirty="0"/>
              <a:t>სისხლის საერთო ანალიზი - </a:t>
            </a:r>
            <a:r>
              <a:rPr lang="en-US" dirty="0"/>
              <a:t>PLT – </a:t>
            </a:r>
            <a:r>
              <a:rPr lang="en-US" dirty="0" smtClean="0"/>
              <a:t>63/</a:t>
            </a:r>
            <a:r>
              <a:rPr lang="en-US" dirty="0" err="1" smtClean="0"/>
              <a:t>nl</a:t>
            </a:r>
            <a:r>
              <a:rPr lang="en-US" dirty="0"/>
              <a:t>; WBC, NEUT – N.</a:t>
            </a:r>
          </a:p>
          <a:p>
            <a:pPr lvl="1"/>
            <a:r>
              <a:rPr lang="ka-GE" dirty="0" smtClean="0"/>
              <a:t>გლუკოზა </a:t>
            </a:r>
            <a:r>
              <a:rPr lang="ka-GE" dirty="0"/>
              <a:t>(უზმოდ) – </a:t>
            </a:r>
            <a:r>
              <a:rPr lang="ka-GE" dirty="0" smtClean="0"/>
              <a:t>1</a:t>
            </a:r>
            <a:r>
              <a:rPr lang="en-US" dirty="0" smtClean="0"/>
              <a:t>00</a:t>
            </a:r>
            <a:r>
              <a:rPr lang="ka-GE" dirty="0" smtClean="0"/>
              <a:t> </a:t>
            </a:r>
            <a:r>
              <a:rPr lang="en-US" dirty="0"/>
              <a:t>mg/dl.</a:t>
            </a:r>
          </a:p>
          <a:p>
            <a:pPr lvl="1"/>
            <a:r>
              <a:rPr lang="ka-GE" dirty="0"/>
              <a:t>კრეატინინი - </a:t>
            </a:r>
            <a:r>
              <a:rPr lang="ka-GE" dirty="0" smtClean="0"/>
              <a:t>0.</a:t>
            </a:r>
            <a:r>
              <a:rPr lang="en-US" dirty="0" smtClean="0"/>
              <a:t>6</a:t>
            </a:r>
            <a:r>
              <a:rPr lang="ka-GE" dirty="0" smtClean="0"/>
              <a:t> </a:t>
            </a:r>
            <a:r>
              <a:rPr lang="en-US" dirty="0"/>
              <a:t>mg/dl.</a:t>
            </a:r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0876" y="0"/>
            <a:ext cx="3451123" cy="1144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4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კითხვა/პასუხი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ka-GE" dirty="0" smtClean="0"/>
              <a:t>როგორ უნდა გაგრძელდეს პაციენტის შემდგომი მართვა?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ალკოჰოლური ჰეპატიტის ეპიზოდი დასრულებულია. შემდგომი მართვა არ სჭირდება. მიეცეს რეკომენდაცია სრული აბსტინენციის შესახებ.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პაციენტს ალკოჰოლური ჰეპატიტის ეპიზოდამდე ჰქონდა ღვიძლის ციროზი (</a:t>
            </a:r>
            <a:r>
              <a:rPr lang="en-US" dirty="0" smtClean="0"/>
              <a:t>CTP-A/B). </a:t>
            </a:r>
            <a:r>
              <a:rPr lang="ka-GE" dirty="0" smtClean="0"/>
              <a:t>აუცილებელია მისი რეგულარული მეთვალყურეობა 4 თვეში ერთხელ.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რეკომენდებულია დაუყოვნებლივ ღვიძლის გადანრგვა.</a:t>
            </a:r>
          </a:p>
          <a:p>
            <a:pPr marL="514350" indent="-514350">
              <a:buFont typeface="+mj-lt"/>
              <a:buAutoNum type="arabicPeriod"/>
            </a:pPr>
            <a:r>
              <a:rPr lang="ka-GE" dirty="0" smtClean="0"/>
              <a:t>ალკოჰოლური ჰეპატიტის ეპიზოდის გამო გაგრძელდეს პაციენტის მეთვალყურეობა წელიწადში ერთხელ.</a:t>
            </a:r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-19664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56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8929"/>
            <a:ext cx="10515600" cy="5528034"/>
          </a:xfrm>
        </p:spPr>
        <p:txBody>
          <a:bodyPr/>
          <a:lstStyle/>
          <a:p>
            <a:pPr marL="0" indent="0">
              <a:buNone/>
            </a:pPr>
            <a:r>
              <a:rPr lang="ka-GE" dirty="0"/>
              <a:t> </a:t>
            </a:r>
            <a:r>
              <a:rPr lang="ka-GE" dirty="0" smtClean="0"/>
              <a:t>                          </a:t>
            </a:r>
          </a:p>
          <a:p>
            <a:pPr marL="0" indent="0">
              <a:buNone/>
            </a:pPr>
            <a:endParaRPr lang="ka-GE" sz="3600" b="1" dirty="0"/>
          </a:p>
          <a:p>
            <a:pPr marL="0" indent="0">
              <a:buNone/>
            </a:pPr>
            <a:r>
              <a:rPr lang="ka-GE" sz="3600" b="1" dirty="0" smtClean="0"/>
              <a:t>                     გმადლობთ ყურადღებისთვის</a:t>
            </a:r>
            <a:endParaRPr lang="en-US" sz="3600" b="1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789" y="3490452"/>
            <a:ext cx="9606676" cy="3058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80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9072" y="221995"/>
            <a:ext cx="6449960" cy="6593669"/>
          </a:xfrm>
        </p:spPr>
      </p:pic>
      <p:pic>
        <p:nvPicPr>
          <p:cNvPr id="3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14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>
                <a:solidFill>
                  <a:schemeClr val="bg2"/>
                </a:solidFill>
              </a:rPr>
              <a:t>ღვიძლის ალკოჰოლური დაავადების </a:t>
            </a:r>
            <a:r>
              <a:rPr lang="ka-GE" dirty="0" smtClean="0">
                <a:solidFill>
                  <a:schemeClr val="bg2"/>
                </a:solidFill>
              </a:rPr>
              <a:t>სპექტრი.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ka-GE" dirty="0" smtClean="0">
                <a:solidFill>
                  <a:srgbClr val="FF0000"/>
                </a:solidFill>
              </a:rPr>
              <a:t>ჭარბი მოხმარება და დამოკიდებულება.</a:t>
            </a:r>
          </a:p>
          <a:p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ალკოჰოლური ჰეპატიტის ნიშნები, სიმპტომები და ტიპიური ლაბ.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ცვლილებები.</a:t>
            </a:r>
            <a:endParaRPr lang="ka-G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სიკვდილობის </a:t>
            </a:r>
            <a:r>
              <a:rPr lang="ka-GE" dirty="0">
                <a:solidFill>
                  <a:schemeClr val="bg1">
                    <a:lumMod val="75000"/>
                  </a:schemeClr>
                </a:solidFill>
              </a:rPr>
              <a:t>მაღალი </a:t>
            </a:r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რისკ-ჯგუფი.</a:t>
            </a:r>
            <a:endParaRPr lang="ka-G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მართვის ზოგადი პრინციპები.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ტაქტიკის არჩევა მსუბუქი/ზომიერი და მძიმე ალკოჰოლური ჰეპატიტის დროს.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შესაძლო ეფექტური და არაეფექტური მკურნალობები.</a:t>
            </a:r>
          </a:p>
          <a:p>
            <a:r>
              <a:rPr lang="ka-GE" dirty="0" smtClean="0">
                <a:solidFill>
                  <a:schemeClr val="bg1">
                    <a:lumMod val="75000"/>
                  </a:schemeClr>
                </a:solidFill>
              </a:rPr>
              <a:t>პროგნოზი.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64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26" y="557265"/>
            <a:ext cx="10515600" cy="4351338"/>
          </a:xfrm>
        </p:spPr>
        <p:txBody>
          <a:bodyPr>
            <a:normAutofit/>
          </a:bodyPr>
          <a:lstStyle/>
          <a:p>
            <a:endParaRPr lang="ka-GE" dirty="0" smtClean="0"/>
          </a:p>
          <a:p>
            <a:endParaRPr lang="ka-GE" dirty="0"/>
          </a:p>
          <a:p>
            <a:r>
              <a:rPr lang="ka-GE" dirty="0" smtClean="0"/>
              <a:t>ალკოჰოლი - ღვიძლის დაავადებების ყველაზე ხშირი პრევენტაბელური მიზეზი მსოფლიოში!</a:t>
            </a:r>
          </a:p>
          <a:p>
            <a:r>
              <a:rPr lang="ka-GE" dirty="0" smtClean="0"/>
              <a:t>ალკოჰოლის ჭარბი მოხმარება და დამოკიდებულება სხვადასხვა მდგომარეობებია.</a:t>
            </a:r>
          </a:p>
          <a:p>
            <a:r>
              <a:rPr lang="en-US" dirty="0" smtClean="0"/>
              <a:t>AUDIT </a:t>
            </a:r>
            <a:r>
              <a:rPr lang="ka-GE" dirty="0" smtClean="0"/>
              <a:t>კითხვარი - ოქროს სტანდარტი.</a:t>
            </a:r>
          </a:p>
          <a:p>
            <a:pPr lvl="1"/>
            <a:r>
              <a:rPr lang="ka-GE" dirty="0" smtClean="0"/>
              <a:t>&gt;8 ქულაზე - სახიფათო.</a:t>
            </a:r>
          </a:p>
          <a:p>
            <a:endParaRPr lang="ka-GE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99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123" y="83695"/>
            <a:ext cx="4562167" cy="6757496"/>
          </a:xfrm>
        </p:spPr>
      </p:pic>
      <p:pic>
        <p:nvPicPr>
          <p:cNvPr id="3" name="Picture 5" descr="C:\Users\user83\Desktop\logo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89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>
                <a:solidFill>
                  <a:schemeClr val="bg2"/>
                </a:solidFill>
              </a:rPr>
              <a:t>ღვიძლის ალკოჰოლური დაავადების </a:t>
            </a:r>
            <a:r>
              <a:rPr lang="ka-GE" dirty="0" smtClean="0">
                <a:solidFill>
                  <a:schemeClr val="bg2"/>
                </a:solidFill>
              </a:rPr>
              <a:t>სპექტრი.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ka-GE" dirty="0" smtClean="0">
                <a:solidFill>
                  <a:schemeClr val="bg2"/>
                </a:solidFill>
              </a:rPr>
              <a:t>ჭარბი მოხმარება და დამოკიდებულება.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ალკოჰოლური ჰეპატიტის ნიშნები, სიმპტომები და ტიპიური ლაბ. ცვლილებები.</a:t>
            </a:r>
          </a:p>
          <a:p>
            <a:r>
              <a:rPr lang="ka-GE" dirty="0" smtClean="0">
                <a:solidFill>
                  <a:schemeClr val="bg2"/>
                </a:solidFill>
              </a:rPr>
              <a:t>სიკვდილობის </a:t>
            </a:r>
            <a:r>
              <a:rPr lang="ka-GE" dirty="0">
                <a:solidFill>
                  <a:schemeClr val="bg2"/>
                </a:solidFill>
              </a:rPr>
              <a:t>მაღალი </a:t>
            </a:r>
            <a:r>
              <a:rPr lang="ka-GE" dirty="0" smtClean="0">
                <a:solidFill>
                  <a:schemeClr val="bg2"/>
                </a:solidFill>
              </a:rPr>
              <a:t>რისკ-ჯგუფი.</a:t>
            </a:r>
            <a:endParaRPr lang="ka-GE" dirty="0">
              <a:solidFill>
                <a:schemeClr val="bg2"/>
              </a:solidFill>
            </a:endParaRPr>
          </a:p>
          <a:p>
            <a:r>
              <a:rPr lang="ka-GE" dirty="0" smtClean="0">
                <a:solidFill>
                  <a:schemeClr val="bg2"/>
                </a:solidFill>
              </a:rPr>
              <a:t>მართვის ზოგადი პრინციპები.</a:t>
            </a:r>
          </a:p>
          <a:p>
            <a:r>
              <a:rPr lang="ka-GE" dirty="0" smtClean="0">
                <a:solidFill>
                  <a:schemeClr val="bg2"/>
                </a:solidFill>
              </a:rPr>
              <a:t>ტაქტიკის არჩევა მსუბუქი/ზომიერი და მძიმე ალკოჰოლური ჰეპატიტის დროს.</a:t>
            </a:r>
          </a:p>
          <a:p>
            <a:r>
              <a:rPr lang="ka-GE" dirty="0" smtClean="0">
                <a:solidFill>
                  <a:schemeClr val="bg2"/>
                </a:solidFill>
              </a:rPr>
              <a:t>შესაძლო ეფექტური და არაეფექტური მკურნალობები.</a:t>
            </a:r>
          </a:p>
          <a:p>
            <a:r>
              <a:rPr lang="ka-GE" dirty="0" smtClean="0">
                <a:solidFill>
                  <a:schemeClr val="bg2"/>
                </a:solidFill>
              </a:rPr>
              <a:t>პროგნოზი.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pic>
        <p:nvPicPr>
          <p:cNvPr id="4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47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379" y="190428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ka-GE" dirty="0" smtClean="0"/>
              <a:t>სიყვითლე (პრეზენტაციამდე ბოლო 3 თვეში გამოვლენილი).</a:t>
            </a:r>
            <a:endParaRPr lang="en-US" dirty="0"/>
          </a:p>
          <a:p>
            <a:r>
              <a:rPr lang="ka-GE" dirty="0" smtClean="0"/>
              <a:t>ანორექსია.</a:t>
            </a:r>
            <a:endParaRPr lang="en-US" dirty="0"/>
          </a:p>
          <a:p>
            <a:r>
              <a:rPr lang="ka-GE" dirty="0" smtClean="0"/>
              <a:t>ცხელება (ალკოჰოლურ ჰეპატიტს მხოლოდ მაშინ დაუკავშირდეს, თუ სხვა მიზეზები გამორიცხულია: სპონტანური ბაქტერიული პერიტონიტი, პნევმონია, საშარდე გზების ინფექცია და ა.შ.).</a:t>
            </a:r>
            <a:endParaRPr lang="en-US" dirty="0"/>
          </a:p>
          <a:p>
            <a:r>
              <a:rPr lang="ka-GE" dirty="0" smtClean="0"/>
              <a:t>მარჯვენა ზედა კვადრანტის/ეპიგასტრიუმის ტკივილი (შეიძლება ისეთი ინტენსივობის იყოს, რომ მწვავე მუცლის სურათი მოგვცეს).</a:t>
            </a:r>
            <a:endParaRPr lang="en-US" dirty="0"/>
          </a:p>
          <a:p>
            <a:r>
              <a:rPr lang="ka-GE" dirty="0" smtClean="0"/>
              <a:t>მუცლის გარშემოწერილობის მატება ასციტის გამო.</a:t>
            </a:r>
          </a:p>
          <a:p>
            <a:r>
              <a:rPr lang="ka-GE" dirty="0" smtClean="0"/>
              <a:t>ზემო კიდურების სისუსტე კუნთოვანი ქსოვილის განლევის გამო.</a:t>
            </a:r>
            <a:endParaRPr lang="en-US" dirty="0"/>
          </a:p>
        </p:txBody>
      </p:sp>
      <p:pic>
        <p:nvPicPr>
          <p:cNvPr id="5" name="Picture 5" descr="C:\Users\user83\Desktop\logo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523" y="0"/>
            <a:ext cx="3815477" cy="123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92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1695</Words>
  <Application>Microsoft Office PowerPoint</Application>
  <PresentationFormat>Custom</PresentationFormat>
  <Paragraphs>347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ალკოჰოლური ჰეპატიტი</vt:lpstr>
      <vt:lpstr>განსახილველი საკითხები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კლინიკური შემთხვევა</vt:lpstr>
      <vt:lpstr>Slide 13</vt:lpstr>
      <vt:lpstr>კითხვა/პასუხი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კლინიკური შემთხვევა (გაგრძელება)</vt:lpstr>
      <vt:lpstr>კითხვა/პასუხი</vt:lpstr>
      <vt:lpstr>კლინიკური შემთხვევა (გაგრძელება)</vt:lpstr>
      <vt:lpstr>კითხვა/პასუხი</vt:lpstr>
      <vt:lpstr>Slide 31</vt:lpstr>
      <vt:lpstr>Slide 32</vt:lpstr>
      <vt:lpstr>Slide 33</vt:lpstr>
      <vt:lpstr>Slide 34</vt:lpstr>
      <vt:lpstr>კლინიკური შემთხვევა (დასასრული)</vt:lpstr>
      <vt:lpstr>Slide 36</vt:lpstr>
      <vt:lpstr>კითხვა/პასუხი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ალკოჰოლური ჰეპატიტი</dc:title>
  <dc:creator>jaba zarkua</dc:creator>
  <cp:lastModifiedBy>user83</cp:lastModifiedBy>
  <cp:revision>55</cp:revision>
  <dcterms:created xsi:type="dcterms:W3CDTF">2018-01-31T08:11:44Z</dcterms:created>
  <dcterms:modified xsi:type="dcterms:W3CDTF">2018-05-14T13:12:55Z</dcterms:modified>
</cp:coreProperties>
</file>