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20" r:id="rId4"/>
    <p:sldMasterId id="2147483732" r:id="rId5"/>
    <p:sldMasterId id="2147483744" r:id="rId6"/>
  </p:sldMasterIdLst>
  <p:notesMasterIdLst>
    <p:notesMasterId r:id="rId28"/>
  </p:notesMasterIdLst>
  <p:sldIdLst>
    <p:sldId id="256" r:id="rId7"/>
    <p:sldId id="265" r:id="rId8"/>
    <p:sldId id="495" r:id="rId9"/>
    <p:sldId id="498" r:id="rId10"/>
    <p:sldId id="496" r:id="rId11"/>
    <p:sldId id="497" r:id="rId12"/>
    <p:sldId id="492" r:id="rId13"/>
    <p:sldId id="499" r:id="rId14"/>
    <p:sldId id="493" r:id="rId15"/>
    <p:sldId id="445" r:id="rId16"/>
    <p:sldId id="434" r:id="rId17"/>
    <p:sldId id="447" r:id="rId18"/>
    <p:sldId id="494" r:id="rId19"/>
    <p:sldId id="257" r:id="rId20"/>
    <p:sldId id="393" r:id="rId21"/>
    <p:sldId id="500" r:id="rId22"/>
    <p:sldId id="501" r:id="rId23"/>
    <p:sldId id="502" r:id="rId24"/>
    <p:sldId id="258" r:id="rId25"/>
    <p:sldId id="503" r:id="rId26"/>
    <p:sldId id="50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216F1F-94D5-4524-A441-0E3488021562}" v="378" dt="2019-09-27T03:48:16.056"/>
    <p1510:client id="{4285CA1C-1F4D-4190-8A2E-C4447E113D61}" v="12" dt="2019-09-25T06:15:41.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12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889E9-95F6-4108-B8A3-3DBEF7C1C0DF}" type="datetimeFigureOut">
              <a:rPr lang="en-GB" smtClean="0"/>
              <a:t>26/09/2019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07245-42A4-441F-A7ED-07FDF9414370}" type="slidenum">
              <a:rPr lang="en-GB" smtClean="0"/>
              <a:t>‹#›</a:t>
            </a:fld>
            <a:endParaRPr lang="en-GB"/>
          </a:p>
        </p:txBody>
      </p:sp>
    </p:spTree>
    <p:extLst>
      <p:ext uri="{BB962C8B-B14F-4D97-AF65-F5344CB8AC3E}">
        <p14:creationId xmlns:p14="http://schemas.microsoft.com/office/powerpoint/2010/main" val="2227682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25852CA-BFA9-4BB2-9B7A-92FF12E3D4C4}"/>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D60B0FB-9AF7-4B08-8F9E-7DF6415490BC}"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3730" name="Rectangle 2">
            <a:extLst>
              <a:ext uri="{FF2B5EF4-FFF2-40B4-BE49-F238E27FC236}">
                <a16:creationId xmlns:a16="http://schemas.microsoft.com/office/drawing/2014/main" id="{A76269FB-E6EF-46DB-92CD-C3E6219E283D}"/>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2B26BAB7-A466-45CE-97D9-E28FE9E76867}"/>
              </a:ext>
            </a:extLst>
          </p:cNvPr>
          <p:cNvSpPr>
            <a:spLocks noGrp="1" noChangeArrowheads="1"/>
          </p:cNvSpPr>
          <p:nvPr>
            <p:ph type="body" idx="1"/>
          </p:nvPr>
        </p:nvSpPr>
        <p:spPr>
          <a:xfrm>
            <a:off x="914400" y="4343400"/>
            <a:ext cx="5029200" cy="4114800"/>
          </a:xfrm>
        </p:spPr>
        <p:txBody>
          <a:bodyPr/>
          <a:lstStyle/>
          <a:p>
            <a:r>
              <a:rPr lang="en-AU" altLang="en-US" sz="1400"/>
              <a:t>This international study was designed to address the question of whether HIV management with ART could be done differently to allow sparing use of ART minimising cost and toxicity.</a:t>
            </a:r>
          </a:p>
          <a:p>
            <a:endParaRPr lang="en-AU" altLang="en-US" sz="1400"/>
          </a:p>
          <a:p>
            <a:r>
              <a:rPr lang="en-AU" altLang="en-US" sz="1400"/>
              <a:t>Clinical endpoint study which will allow us to say whether these strategies improve quality of life minimising toxicity but maintains HIV control and does not lead to an increase in clinical events</a:t>
            </a:r>
          </a:p>
        </p:txBody>
      </p:sp>
    </p:spTree>
    <p:extLst>
      <p:ext uri="{BB962C8B-B14F-4D97-AF65-F5344CB8AC3E}">
        <p14:creationId xmlns:p14="http://schemas.microsoft.com/office/powerpoint/2010/main" val="283819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 asks GD explain the virology of hepatitis D virus</a:t>
            </a:r>
          </a:p>
          <a:p>
            <a:endParaRPr lang="en-US" dirty="0"/>
          </a:p>
          <a:p>
            <a:r>
              <a:rPr lang="en-US" dirty="0"/>
              <a:t>Discovered 1970’; Mario </a:t>
            </a:r>
            <a:r>
              <a:rPr lang="en-US" dirty="0" err="1"/>
              <a:t>Rizetto</a:t>
            </a:r>
            <a:r>
              <a:rPr lang="en-US" dirty="0"/>
              <a:t>  </a:t>
            </a:r>
          </a:p>
          <a:p>
            <a:r>
              <a:rPr lang="en-US" dirty="0"/>
              <a:t>Hepatitis delta virus is a small,</a:t>
            </a:r>
            <a:r>
              <a:rPr lang="en-US" baseline="0" dirty="0"/>
              <a:t> defective RNA virus that can propagate only in individuals who have coexistent hepatitis B virus after </a:t>
            </a:r>
            <a:r>
              <a:rPr lang="en-US" baseline="0" dirty="0" err="1"/>
              <a:t>simoultaneous</a:t>
            </a:r>
            <a:r>
              <a:rPr lang="en-US" baseline="0" dirty="0"/>
              <a:t> transmission of the two viruses or via superinfection of an established HBV carrier. </a:t>
            </a:r>
          </a:p>
          <a:p>
            <a:endParaRPr lang="en-US" baseline="0" dirty="0"/>
          </a:p>
          <a:p>
            <a:r>
              <a:rPr lang="en-US" baseline="0" dirty="0"/>
              <a:t>Circular genome 1700 nucleotides  smallest virus human virology</a:t>
            </a:r>
          </a:p>
          <a:p>
            <a:r>
              <a:rPr lang="en-US" baseline="0" dirty="0"/>
              <a:t>Transcribed by host RNA polymerases </a:t>
            </a:r>
          </a:p>
          <a:p>
            <a:endParaRPr lang="en-US" baseline="0" dirty="0"/>
          </a:p>
          <a:p>
            <a:r>
              <a:rPr lang="en-US" baseline="0" dirty="0"/>
              <a:t>The HDV virion contains HDV RNA and hepatitis delta antigen (</a:t>
            </a:r>
            <a:r>
              <a:rPr lang="en-US" baseline="0" dirty="0" err="1"/>
              <a:t>HDAg</a:t>
            </a:r>
            <a:r>
              <a:rPr lang="en-US" baseline="0" dirty="0"/>
              <a:t>). HDV </a:t>
            </a:r>
            <a:r>
              <a:rPr lang="en-US" baseline="0" dirty="0" err="1"/>
              <a:t>rNA</a:t>
            </a:r>
            <a:r>
              <a:rPr lang="en-US" baseline="0" dirty="0"/>
              <a:t> is a single stranded highly base-paired, circular, and so far the smallest genome of any animal virus. </a:t>
            </a:r>
            <a:r>
              <a:rPr lang="en-US" baseline="0" dirty="0" err="1"/>
              <a:t>HDAg</a:t>
            </a:r>
            <a:r>
              <a:rPr lang="en-US" baseline="0" dirty="0"/>
              <a:t> is the only protein that is known to be encoded by the HDV genome. It consists of two isoforms : the large </a:t>
            </a:r>
            <a:r>
              <a:rPr lang="en-US" baseline="0" dirty="0" err="1"/>
              <a:t>HDAg</a:t>
            </a:r>
            <a:r>
              <a:rPr lang="en-US" baseline="0" dirty="0"/>
              <a:t> and the small </a:t>
            </a:r>
            <a:r>
              <a:rPr lang="en-US" baseline="0" dirty="0" err="1"/>
              <a:t>HDAg</a:t>
            </a:r>
            <a:r>
              <a:rPr lang="en-US" baseline="0" dirty="0"/>
              <a:t>. To establish infection, HDV requires the HBsAg provided by the HBV to assemble  the hybrid virion, which is composed of the viral RNA genome and antigen (</a:t>
            </a:r>
            <a:r>
              <a:rPr lang="en-US" baseline="0" dirty="0" err="1"/>
              <a:t>HDAg</a:t>
            </a:r>
            <a:r>
              <a:rPr lang="en-US" baseline="0" dirty="0"/>
              <a:t>) enveloped by HBsAg.</a:t>
            </a:r>
          </a:p>
          <a:p>
            <a:r>
              <a:rPr lang="en-US" baseline="0" dirty="0"/>
              <a:t>Source of HBsAg may be transcription from </a:t>
            </a:r>
            <a:r>
              <a:rPr lang="en-US" baseline="0" dirty="0" err="1"/>
              <a:t>cccDNA</a:t>
            </a:r>
            <a:r>
              <a:rPr lang="en-US" baseline="0" dirty="0"/>
              <a:t> as well as HBsAg transcribed from integrated viral genomes </a:t>
            </a:r>
          </a:p>
          <a:p>
            <a:endParaRPr lang="en-US" baseline="0" dirty="0"/>
          </a:p>
          <a:p>
            <a:r>
              <a:rPr lang="en-US" baseline="0" dirty="0"/>
              <a:t>Genomic </a:t>
            </a:r>
          </a:p>
          <a:p>
            <a:r>
              <a:rPr lang="en-US" baseline="0" dirty="0"/>
              <a:t>antigenomic strand single ORF hepatitis delta antigen two isoforms large and small</a:t>
            </a:r>
          </a:p>
          <a:p>
            <a:r>
              <a:rPr lang="en-US" baseline="0" dirty="0"/>
              <a:t>35-40 nm particle </a:t>
            </a:r>
          </a:p>
          <a:p>
            <a:r>
              <a:rPr lang="en-US" baseline="0" dirty="0"/>
              <a:t>Sole enzyme: ribozyme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5E3436-0C16-AD42-ABD4-7B1403D474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80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90s in the industrial world HBV vaccination, public health measures</a:t>
            </a:r>
            <a:r>
              <a:rPr lang="en-US" baseline="0" dirty="0"/>
              <a:t> against HIV and improved </a:t>
            </a:r>
            <a:r>
              <a:rPr lang="en-US" baseline="0" dirty="0" err="1"/>
              <a:t>sociohygenic</a:t>
            </a:r>
            <a:r>
              <a:rPr lang="en-US" baseline="0" dirty="0"/>
              <a:t> conditions have led to the efficient control of HBV infection and to a </a:t>
            </a:r>
            <a:r>
              <a:rPr lang="en-US" baseline="0" dirty="0" err="1"/>
              <a:t>conseguent</a:t>
            </a:r>
            <a:r>
              <a:rPr lang="en-US" baseline="0" dirty="0"/>
              <a:t> decline of hepatitis D incidence rates. However HDV infection rates have not declined further in the past 10 years. Current residual reservoir of HDV in Europe consists of two pools : local ageing patients with advanced liver disease and young immigrants with active chronic hepatitis D from areas in which HDV infection remains endemic.</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5E3436-0C16-AD42-ABD4-7B1403D474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651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HBV/HDV coinfection the fate of HDV is determined by the host response to HBV, which in more than 90% of adults results in viral clearance. Acute coinfection can be more severe than HBV </a:t>
            </a:r>
            <a:r>
              <a:rPr lang="en-US" baseline="0" dirty="0" err="1"/>
              <a:t>monoinfection</a:t>
            </a:r>
            <a:r>
              <a:rPr lang="en-US" baseline="0" dirty="0"/>
              <a:t> and can result in acute liver failure. HDV superinfection of an individual with chronic HBV results in chronic hepatitis delta infection in most of the people. Superinfection can present as acute hepatitis in a previously undiagnosed </a:t>
            </a:r>
            <a:r>
              <a:rPr lang="en-US" baseline="0" dirty="0" err="1"/>
              <a:t>HBsAg</a:t>
            </a:r>
            <a:r>
              <a:rPr lang="en-US" baseline="0" dirty="0"/>
              <a:t> carrier. Patients with </a:t>
            </a:r>
            <a:r>
              <a:rPr lang="en-US" baseline="0" dirty="0" err="1"/>
              <a:t>hDV</a:t>
            </a:r>
            <a:r>
              <a:rPr lang="en-US" baseline="0" dirty="0"/>
              <a:t> </a:t>
            </a:r>
            <a:r>
              <a:rPr lang="en-US" baseline="0" dirty="0" err="1"/>
              <a:t>suuperinfection</a:t>
            </a:r>
            <a:r>
              <a:rPr lang="en-US" baseline="0" dirty="0"/>
              <a:t> are often show to have severe hepatitis and undergo more rapid progression to cirrhosis.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E3436-0C16-AD42-ABD4-7B1403D474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06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Assembly </a:t>
            </a:r>
            <a:r>
              <a:rPr lang="en-GB" dirty="0" err="1"/>
              <a:t>prenyl</a:t>
            </a:r>
            <a:r>
              <a:rPr lang="en-GB" dirty="0"/>
              <a:t> lipid modification = prenylation of its nucleocapsid like protein </a:t>
            </a:r>
          </a:p>
          <a:p>
            <a:r>
              <a:rPr lang="en-GB" dirty="0"/>
              <a:t>Lipid envelope embed with HBsAg protein</a:t>
            </a:r>
          </a:p>
          <a:p>
            <a:endParaRPr lang="en-GB" dirty="0"/>
          </a:p>
          <a:p>
            <a:r>
              <a:rPr lang="en-GB" dirty="0"/>
              <a:t>Large delta antigen</a:t>
            </a:r>
          </a:p>
          <a:p>
            <a:r>
              <a:rPr lang="en-GB" dirty="0"/>
              <a:t>Prenylation inhibition</a:t>
            </a:r>
          </a:p>
          <a:p>
            <a:endParaRPr lang="en-GB" dirty="0"/>
          </a:p>
          <a:p>
            <a:endParaRPr lang="en-GB" dirty="0"/>
          </a:p>
          <a:p>
            <a:r>
              <a:rPr lang="en-GB" dirty="0"/>
              <a:t>HBsAg provides means of exit and entry into cells</a:t>
            </a:r>
          </a:p>
          <a:p>
            <a:r>
              <a:rPr lang="en-GB" dirty="0"/>
              <a:t>19 aa of large delta antigen last 4 aa CXXX box modification </a:t>
            </a:r>
          </a:p>
          <a:p>
            <a:r>
              <a:rPr lang="en-GB" dirty="0"/>
              <a:t>Substrate </a:t>
            </a:r>
            <a:r>
              <a:rPr lang="en-GB" dirty="0" err="1"/>
              <a:t>prenyltransferase</a:t>
            </a:r>
            <a:r>
              <a:rPr lang="en-GB" dirty="0"/>
              <a:t> catalyse 15-20 carbon </a:t>
            </a:r>
            <a:r>
              <a:rPr lang="en-GB" dirty="0" err="1"/>
              <a:t>prenyl</a:t>
            </a:r>
            <a:r>
              <a:rPr lang="en-GB" dirty="0"/>
              <a:t> lipid</a:t>
            </a:r>
          </a:p>
          <a:p>
            <a:r>
              <a:rPr lang="en-GB" dirty="0"/>
              <a:t>Disrupt this</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E3436-0C16-AD42-ABD4-7B1403D474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02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92F714-FA9B-40CB-9D2D-E76EFE245DF4}"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201958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2F714-FA9B-40CB-9D2D-E76EFE245DF4}"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405509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2F714-FA9B-40CB-9D2D-E76EFE245DF4}"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1886883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4" name="Line 7"/>
          <p:cNvSpPr>
            <a:spLocks noChangeShapeType="1"/>
          </p:cNvSpPr>
          <p:nvPr userDrawn="1"/>
        </p:nvSpPr>
        <p:spPr bwMode="auto">
          <a:xfrm>
            <a:off x="467079" y="1079500"/>
            <a:ext cx="8219722" cy="0"/>
          </a:xfrm>
          <a:prstGeom prst="line">
            <a:avLst/>
          </a:prstGeom>
          <a:noFill/>
          <a:ln w="31750">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5" name="Line 8"/>
          <p:cNvSpPr>
            <a:spLocks noChangeShapeType="1"/>
          </p:cNvSpPr>
          <p:nvPr userDrawn="1"/>
        </p:nvSpPr>
        <p:spPr bwMode="auto">
          <a:xfrm>
            <a:off x="467079" y="6413500"/>
            <a:ext cx="8219722" cy="0"/>
          </a:xfrm>
          <a:prstGeom prst="line">
            <a:avLst/>
          </a:prstGeom>
          <a:noFill/>
          <a:ln w="9525">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2" name="Titolo 1"/>
          <p:cNvSpPr>
            <a:spLocks noGrp="1"/>
          </p:cNvSpPr>
          <p:nvPr>
            <p:ph type="title"/>
          </p:nvPr>
        </p:nvSpPr>
        <p:spPr/>
        <p:txBody>
          <a:bodyPr/>
          <a:lstStyle>
            <a:lvl1pPr>
              <a:defRPr sz="2489">
                <a:solidFill>
                  <a:srgbClr val="00339A"/>
                </a:solidFill>
              </a:defRPr>
            </a:lvl1pPr>
          </a:lstStyle>
          <a:p>
            <a:r>
              <a:rPr lang="it-IT" dirty="0"/>
              <a:t>Fare clic per modificare lo stile del titolo</a:t>
            </a:r>
          </a:p>
        </p:txBody>
      </p:sp>
      <p:sp>
        <p:nvSpPr>
          <p:cNvPr id="8" name="Segnaposto testo 7"/>
          <p:cNvSpPr>
            <a:spLocks noGrp="1"/>
          </p:cNvSpPr>
          <p:nvPr>
            <p:ph type="body" sz="quarter" idx="10"/>
          </p:nvPr>
        </p:nvSpPr>
        <p:spPr>
          <a:xfrm>
            <a:off x="467079" y="6449127"/>
            <a:ext cx="8219722" cy="319809"/>
          </a:xfrm>
          <a:prstGeom prst="rect">
            <a:avLst/>
          </a:prstGeom>
        </p:spPr>
        <p:txBody>
          <a:bodyPr/>
          <a:lstStyle>
            <a:lvl1pPr marL="0" indent="0">
              <a:buFontTx/>
              <a:buNone/>
              <a:defRPr sz="1244" i="1">
                <a:solidFill>
                  <a:srgbClr val="00339A"/>
                </a:solidFill>
              </a:defRPr>
            </a:lvl1pPr>
            <a:lvl2pPr marL="338671" indent="0">
              <a:buFontTx/>
              <a:buNone/>
              <a:defRPr sz="1244" i="1">
                <a:solidFill>
                  <a:srgbClr val="79B800"/>
                </a:solidFill>
              </a:defRPr>
            </a:lvl2pPr>
            <a:lvl3pPr marL="677342" indent="0">
              <a:buFontTx/>
              <a:buNone/>
              <a:defRPr sz="1244" i="1">
                <a:solidFill>
                  <a:srgbClr val="79B800"/>
                </a:solidFill>
              </a:defRPr>
            </a:lvl3pPr>
            <a:lvl4pPr marL="1016013" indent="0">
              <a:buFontTx/>
              <a:buNone/>
              <a:defRPr sz="1244" i="1">
                <a:solidFill>
                  <a:srgbClr val="79B800"/>
                </a:solidFill>
              </a:defRPr>
            </a:lvl4pPr>
            <a:lvl5pPr marL="1354684" indent="0">
              <a:buFontTx/>
              <a:buNone/>
              <a:defRPr sz="1244" i="1">
                <a:solidFill>
                  <a:srgbClr val="79B800"/>
                </a:solidFill>
              </a:defRPr>
            </a:lvl5pPr>
          </a:lstStyle>
          <a:p>
            <a:pPr lvl="0"/>
            <a:r>
              <a:rPr lang="it-IT"/>
              <a:t>Fare clic per modificare stili del testo dello schema</a:t>
            </a:r>
          </a:p>
        </p:txBody>
      </p:sp>
    </p:spTree>
    <p:extLst>
      <p:ext uri="{BB962C8B-B14F-4D97-AF65-F5344CB8AC3E}">
        <p14:creationId xmlns:p14="http://schemas.microsoft.com/office/powerpoint/2010/main" val="4154279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Line 7"/>
          <p:cNvSpPr>
            <a:spLocks noChangeShapeType="1"/>
          </p:cNvSpPr>
          <p:nvPr userDrawn="1"/>
        </p:nvSpPr>
        <p:spPr bwMode="auto">
          <a:xfrm>
            <a:off x="467079" y="1079500"/>
            <a:ext cx="8219722" cy="0"/>
          </a:xfrm>
          <a:prstGeom prst="line">
            <a:avLst/>
          </a:prstGeom>
          <a:noFill/>
          <a:ln w="31750">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3" name="Line 8"/>
          <p:cNvSpPr>
            <a:spLocks noChangeShapeType="1"/>
          </p:cNvSpPr>
          <p:nvPr userDrawn="1"/>
        </p:nvSpPr>
        <p:spPr bwMode="auto">
          <a:xfrm>
            <a:off x="467079" y="6413500"/>
            <a:ext cx="8219722" cy="0"/>
          </a:xfrm>
          <a:prstGeom prst="line">
            <a:avLst/>
          </a:prstGeom>
          <a:noFill/>
          <a:ln w="9525">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Tree>
    <p:extLst>
      <p:ext uri="{BB962C8B-B14F-4D97-AF65-F5344CB8AC3E}">
        <p14:creationId xmlns:p14="http://schemas.microsoft.com/office/powerpoint/2010/main" val="3661409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62844" y="4416425"/>
            <a:ext cx="8219723" cy="0"/>
          </a:xfrm>
          <a:prstGeom prst="line">
            <a:avLst/>
          </a:prstGeom>
          <a:noFill/>
          <a:ln w="31750">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6" name="Line 7"/>
          <p:cNvSpPr>
            <a:spLocks noChangeShapeType="1"/>
          </p:cNvSpPr>
          <p:nvPr userDrawn="1"/>
        </p:nvSpPr>
        <p:spPr bwMode="auto">
          <a:xfrm>
            <a:off x="462844" y="1077913"/>
            <a:ext cx="8219723"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8" name="Line 8"/>
          <p:cNvSpPr>
            <a:spLocks noChangeShapeType="1"/>
          </p:cNvSpPr>
          <p:nvPr userDrawn="1"/>
        </p:nvSpPr>
        <p:spPr bwMode="auto">
          <a:xfrm>
            <a:off x="467079" y="6413500"/>
            <a:ext cx="8219722"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7" name="Segnaposto testo 6"/>
          <p:cNvSpPr>
            <a:spLocks noGrp="1"/>
          </p:cNvSpPr>
          <p:nvPr>
            <p:ph type="body" sz="quarter" idx="10"/>
          </p:nvPr>
        </p:nvSpPr>
        <p:spPr>
          <a:xfrm>
            <a:off x="1477434" y="2801938"/>
            <a:ext cx="6249444" cy="404400"/>
          </a:xfrm>
          <a:prstGeom prst="rect">
            <a:avLst/>
          </a:prstGeom>
        </p:spPr>
        <p:txBody>
          <a:bodyPr/>
          <a:lstStyle>
            <a:lvl1pPr marL="0" indent="0" algn="ctr">
              <a:buFontTx/>
              <a:buNone/>
              <a:defRPr>
                <a:solidFill>
                  <a:schemeClr val="tx1"/>
                </a:solidFill>
              </a:defRPr>
            </a:lvl1pPr>
            <a:lvl2pPr marL="338671" indent="0">
              <a:buFontTx/>
              <a:buNone/>
              <a:defRPr>
                <a:solidFill>
                  <a:schemeClr val="tx1"/>
                </a:solidFill>
              </a:defRPr>
            </a:lvl2pPr>
            <a:lvl3pPr marL="677342" indent="0">
              <a:buFontTx/>
              <a:buNone/>
              <a:defRPr>
                <a:solidFill>
                  <a:schemeClr val="tx1"/>
                </a:solidFill>
              </a:defRPr>
            </a:lvl3pPr>
            <a:lvl4pPr marL="1016013" indent="0">
              <a:buFontTx/>
              <a:buNone/>
              <a:defRPr>
                <a:solidFill>
                  <a:schemeClr val="tx1"/>
                </a:solidFill>
              </a:defRPr>
            </a:lvl4pPr>
            <a:lvl5pPr marL="1354684" indent="0">
              <a:buFontTx/>
              <a:buNone/>
              <a:defRPr>
                <a:solidFill>
                  <a:schemeClr val="tx1"/>
                </a:solidFill>
              </a:defRPr>
            </a:lvl5pPr>
          </a:lstStyle>
          <a:p>
            <a:pPr lvl="0"/>
            <a:r>
              <a:rPr lang="it-IT"/>
              <a:t>Fare clic per modificare stili del testo dello schema</a:t>
            </a:r>
          </a:p>
        </p:txBody>
      </p:sp>
      <p:sp>
        <p:nvSpPr>
          <p:cNvPr id="9" name="Segnaposto testo 8"/>
          <p:cNvSpPr>
            <a:spLocks noGrp="1"/>
          </p:cNvSpPr>
          <p:nvPr>
            <p:ph type="body" sz="quarter" idx="11"/>
          </p:nvPr>
        </p:nvSpPr>
        <p:spPr>
          <a:xfrm>
            <a:off x="718311" y="4037619"/>
            <a:ext cx="7694697" cy="378844"/>
          </a:xfrm>
          <a:prstGeom prst="rect">
            <a:avLst/>
          </a:prstGeom>
        </p:spPr>
        <p:txBody>
          <a:bodyPr/>
          <a:lstStyle>
            <a:lvl1pPr marL="0" indent="0" algn="ctr">
              <a:buFontTx/>
              <a:buNone/>
              <a:defRPr sz="1778" b="1">
                <a:solidFill>
                  <a:srgbClr val="00339A"/>
                </a:solidFill>
              </a:defRPr>
            </a:lvl1pPr>
            <a:lvl2pPr marL="338671" indent="0">
              <a:buFontTx/>
              <a:buNone/>
              <a:defRPr>
                <a:solidFill>
                  <a:srgbClr val="79B800"/>
                </a:solidFill>
              </a:defRPr>
            </a:lvl2pPr>
            <a:lvl3pPr marL="677342" indent="0">
              <a:buFontTx/>
              <a:buNone/>
              <a:defRPr>
                <a:solidFill>
                  <a:srgbClr val="79B800"/>
                </a:solidFill>
              </a:defRPr>
            </a:lvl3pPr>
            <a:lvl4pPr marL="1016013" indent="0">
              <a:buFontTx/>
              <a:buNone/>
              <a:defRPr>
                <a:solidFill>
                  <a:srgbClr val="79B800"/>
                </a:solidFill>
              </a:defRPr>
            </a:lvl4pPr>
            <a:lvl5pPr marL="1354684" indent="0">
              <a:buFontTx/>
              <a:buNone/>
              <a:defRPr>
                <a:solidFill>
                  <a:srgbClr val="79B800"/>
                </a:solidFill>
              </a:defRPr>
            </a:lvl5pPr>
          </a:lstStyle>
          <a:p>
            <a:pPr lvl="0"/>
            <a:r>
              <a:rPr lang="it-IT" dirty="0"/>
              <a:t>Fare clic per modificare stili del testo dello schema</a:t>
            </a:r>
          </a:p>
        </p:txBody>
      </p:sp>
      <p:sp>
        <p:nvSpPr>
          <p:cNvPr id="2" name="Titolo 1"/>
          <p:cNvSpPr>
            <a:spLocks noGrp="1"/>
          </p:cNvSpPr>
          <p:nvPr>
            <p:ph type="title"/>
          </p:nvPr>
        </p:nvSpPr>
        <p:spPr>
          <a:xfrm>
            <a:off x="876136" y="749227"/>
            <a:ext cx="7389092" cy="882650"/>
          </a:xfrm>
        </p:spPr>
        <p:txBody>
          <a:bodyPr/>
          <a:lstStyle>
            <a:lvl1pPr>
              <a:defRPr>
                <a:solidFill>
                  <a:srgbClr val="00339A"/>
                </a:solidFill>
              </a:defRPr>
            </a:lvl1pPr>
          </a:lstStyle>
          <a:p>
            <a:r>
              <a:rPr lang="it-IT" dirty="0"/>
              <a:t>Fare clic per modificare lo stile del titolo</a:t>
            </a:r>
          </a:p>
        </p:txBody>
      </p:sp>
    </p:spTree>
    <p:extLst>
      <p:ext uri="{BB962C8B-B14F-4D97-AF65-F5344CB8AC3E}">
        <p14:creationId xmlns:p14="http://schemas.microsoft.com/office/powerpoint/2010/main" val="1226733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3956" y="107950"/>
            <a:ext cx="7924800" cy="882650"/>
          </a:xfrm>
        </p:spPr>
        <p:txBody>
          <a:bodyPr/>
          <a:lstStyle/>
          <a:p>
            <a:r>
              <a:rPr lang="it-IT"/>
              <a:t>Fare clic per modificare lo stile del titolo</a:t>
            </a:r>
          </a:p>
        </p:txBody>
      </p:sp>
      <p:sp>
        <p:nvSpPr>
          <p:cNvPr id="3" name="Segnaposto tabella 2"/>
          <p:cNvSpPr>
            <a:spLocks noGrp="1"/>
          </p:cNvSpPr>
          <p:nvPr>
            <p:ph type="tbl" idx="1"/>
          </p:nvPr>
        </p:nvSpPr>
        <p:spPr>
          <a:xfrm>
            <a:off x="719667" y="2159000"/>
            <a:ext cx="7772400" cy="4114800"/>
          </a:xfrm>
          <a:prstGeom prst="rect">
            <a:avLst/>
          </a:prstGeom>
        </p:spPr>
        <p:txBody>
          <a:bodyPr/>
          <a:lstStyle/>
          <a:p>
            <a:pPr lvl="0"/>
            <a:endParaRPr lang="it-IT" noProof="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atin typeface="Helvetica" charset="0"/>
              </a:defRPr>
            </a:lvl1pPr>
          </a:lstStyle>
          <a:p>
            <a:pPr algn="ctr" defTabSz="457200" eaLnBrk="0" fontAlgn="base" hangingPunct="0">
              <a:spcBef>
                <a:spcPct val="0"/>
              </a:spcBef>
              <a:spcAft>
                <a:spcPct val="0"/>
              </a:spcAft>
              <a:defRPr/>
            </a:pPr>
            <a:fld id="{AF7F160F-64B3-4BE0-B491-46DD44535A7A}" type="datetime1">
              <a:rPr lang="en-US" sz="1244" b="1">
                <a:solidFill>
                  <a:srgbClr val="000000"/>
                </a:solidFill>
              </a:rPr>
              <a:pPr algn="ctr" defTabSz="457200" eaLnBrk="0" fontAlgn="base" hangingPunct="0">
                <a:spcBef>
                  <a:spcPct val="0"/>
                </a:spcBef>
                <a:spcAft>
                  <a:spcPct val="0"/>
                </a:spcAft>
                <a:defRPr/>
              </a:pPr>
              <a:t>9/26/2019</a:t>
            </a:fld>
            <a:endParaRPr lang="en-US" sz="1244" b="1">
              <a:solidFill>
                <a:srgbClr val="000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atin typeface="Helvetica" charset="0"/>
              </a:defRPr>
            </a:lvl1pPr>
          </a:lstStyle>
          <a:p>
            <a:pPr algn="ctr" defTabSz="457200" eaLnBrk="0" fontAlgn="base" hangingPunct="0">
              <a:spcBef>
                <a:spcPct val="0"/>
              </a:spcBef>
              <a:spcAft>
                <a:spcPct val="0"/>
              </a:spcAft>
              <a:defRPr/>
            </a:pPr>
            <a:endParaRPr lang="en-US" sz="1244" b="1">
              <a:solidFill>
                <a:srgbClr val="000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defTabSz="457200" eaLnBrk="0" fontAlgn="base" hangingPunct="0">
              <a:spcBef>
                <a:spcPct val="0"/>
              </a:spcBef>
              <a:spcAft>
                <a:spcPct val="0"/>
              </a:spcAft>
            </a:pPr>
            <a:fld id="{9E3CD681-1AA1-4C70-B38B-451426B4E697}" type="slidenum">
              <a:rPr lang="en-US" altLang="it-IT" sz="1244" b="1" smtClean="0">
                <a:solidFill>
                  <a:srgbClr val="000000"/>
                </a:solidFill>
                <a:latin typeface="Helvetica" panose="020B0604020202020204" pitchFamily="34" charset="0"/>
              </a:rPr>
              <a:pPr algn="ctr" defTabSz="457200" eaLnBrk="0" fontAlgn="base" hangingPunct="0">
                <a:spcBef>
                  <a:spcPct val="0"/>
                </a:spcBef>
                <a:spcAft>
                  <a:spcPct val="0"/>
                </a:spcAft>
              </a:pPr>
              <a:t>‹#›</a:t>
            </a:fld>
            <a:endParaRPr lang="en-US" altLang="it-IT" sz="1244" b="1">
              <a:solidFill>
                <a:srgbClr val="000000"/>
              </a:solidFill>
              <a:latin typeface="Helvetica" panose="020B0604020202020204" pitchFamily="34" charset="0"/>
            </a:endParaRPr>
          </a:p>
        </p:txBody>
      </p:sp>
    </p:spTree>
    <p:extLst>
      <p:ext uri="{BB962C8B-B14F-4D97-AF65-F5344CB8AC3E}">
        <p14:creationId xmlns:p14="http://schemas.microsoft.com/office/powerpoint/2010/main" val="3917234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EA71-69DC-4948-ADBA-1E5D1A13A0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1C3B92-4660-4248-A368-FE50CF2EC036}"/>
              </a:ext>
            </a:extLst>
          </p:cNvPr>
          <p:cNvSpPr>
            <a:spLocks noGrp="1"/>
          </p:cNvSpPr>
          <p:nvPr>
            <p:ph type="dt" sz="half" idx="10"/>
          </p:nvPr>
        </p:nvSpPr>
        <p:spPr/>
        <p:txBody>
          <a:bodyPr/>
          <a:lstStyle>
            <a:lvl1pPr>
              <a:defRPr/>
            </a:lvl1pPr>
          </a:lstStyle>
          <a:p>
            <a:endParaRPr lang="en-AU" altLang="en-US"/>
          </a:p>
        </p:txBody>
      </p:sp>
      <p:sp>
        <p:nvSpPr>
          <p:cNvPr id="4" name="Footer Placeholder 3">
            <a:extLst>
              <a:ext uri="{FF2B5EF4-FFF2-40B4-BE49-F238E27FC236}">
                <a16:creationId xmlns:a16="http://schemas.microsoft.com/office/drawing/2014/main" id="{90420D73-113A-40D1-8961-7229E6063CA6}"/>
              </a:ext>
            </a:extLst>
          </p:cNvPr>
          <p:cNvSpPr>
            <a:spLocks noGrp="1"/>
          </p:cNvSpPr>
          <p:nvPr>
            <p:ph type="ftr" sz="quarter" idx="11"/>
          </p:nvPr>
        </p:nvSpPr>
        <p:spPr/>
        <p:txBody>
          <a:bodyPr/>
          <a:lstStyle>
            <a:lvl1pPr>
              <a:defRPr/>
            </a:lvl1pPr>
          </a:lstStyle>
          <a:p>
            <a:endParaRPr lang="en-AU" altLang="en-US"/>
          </a:p>
        </p:txBody>
      </p:sp>
      <p:sp>
        <p:nvSpPr>
          <p:cNvPr id="5" name="Slide Number Placeholder 4">
            <a:extLst>
              <a:ext uri="{FF2B5EF4-FFF2-40B4-BE49-F238E27FC236}">
                <a16:creationId xmlns:a16="http://schemas.microsoft.com/office/drawing/2014/main" id="{A2F73FF8-72EC-4E84-957D-6167555FAE78}"/>
              </a:ext>
            </a:extLst>
          </p:cNvPr>
          <p:cNvSpPr>
            <a:spLocks noGrp="1"/>
          </p:cNvSpPr>
          <p:nvPr>
            <p:ph type="sldNum" sz="quarter" idx="12"/>
          </p:nvPr>
        </p:nvSpPr>
        <p:spPr/>
        <p:txBody>
          <a:bodyPr/>
          <a:lstStyle>
            <a:lvl1pPr>
              <a:defRPr/>
            </a:lvl1pPr>
          </a:lstStyle>
          <a:p>
            <a:fld id="{EE37886D-B685-4623-98CC-3BA23F2CF72E}" type="slidenum">
              <a:rPr lang="en-AU" altLang="en-US"/>
              <a:pPr/>
              <a:t>‹#›</a:t>
            </a:fld>
            <a:endParaRPr lang="en-AU" altLang="en-US"/>
          </a:p>
        </p:txBody>
      </p:sp>
    </p:spTree>
    <p:extLst>
      <p:ext uri="{BB962C8B-B14F-4D97-AF65-F5344CB8AC3E}">
        <p14:creationId xmlns:p14="http://schemas.microsoft.com/office/powerpoint/2010/main" val="362354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289246-6D76-40B8-B7F9-1660F0E38E32}"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246121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9246-6D76-40B8-B7F9-1660F0E38E32}"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1216583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89246-6D76-40B8-B7F9-1660F0E38E32}"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301203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2F714-FA9B-40CB-9D2D-E76EFE245DF4}"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2226080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289246-6D76-40B8-B7F9-1660F0E38E32}"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1277566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289246-6D76-40B8-B7F9-1660F0E38E32}" type="datetimeFigureOut">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850782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289246-6D76-40B8-B7F9-1660F0E38E32}" type="datetimeFigureOut">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522508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89246-6D76-40B8-B7F9-1660F0E38E32}" type="datetimeFigureOut">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1570807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289246-6D76-40B8-B7F9-1660F0E38E32}"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27351722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289246-6D76-40B8-B7F9-1660F0E38E32}"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4003531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9246-6D76-40B8-B7F9-1660F0E38E32}"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32187809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89246-6D76-40B8-B7F9-1660F0E38E32}"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6BC1E-C507-4ACF-9D08-D46A0F441F74}" type="slidenum">
              <a:rPr lang="en-GB" smtClean="0"/>
              <a:t>‹#›</a:t>
            </a:fld>
            <a:endParaRPr lang="en-GB"/>
          </a:p>
        </p:txBody>
      </p:sp>
    </p:spTree>
    <p:extLst>
      <p:ext uri="{BB962C8B-B14F-4D97-AF65-F5344CB8AC3E}">
        <p14:creationId xmlns:p14="http://schemas.microsoft.com/office/powerpoint/2010/main" val="153457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D5E1C-7B19-7B4A-B55B-7D5A3EC55D3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42324385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D5E1C-7B19-7B4A-B55B-7D5A3EC55D3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122182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92F714-FA9B-40CB-9D2D-E76EFE245DF4}"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14204357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ED5E1C-7B19-7B4A-B55B-7D5A3EC55D3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142417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ED5E1C-7B19-7B4A-B55B-7D5A3EC55D3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445560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ED5E1C-7B19-7B4A-B55B-7D5A3EC55D35}"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20392819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D5E1C-7B19-7B4A-B55B-7D5A3EC55D35}"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1298794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D5E1C-7B19-7B4A-B55B-7D5A3EC55D35}"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2348960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ED5E1C-7B19-7B4A-B55B-7D5A3EC55D3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3249353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ED5E1C-7B19-7B4A-B55B-7D5A3EC55D35}"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3157765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D5E1C-7B19-7B4A-B55B-7D5A3EC55D3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8312281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D5E1C-7B19-7B4A-B55B-7D5A3EC55D35}"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9AD73-D966-BA43-A0C5-077065954830}" type="slidenum">
              <a:rPr lang="en-US" smtClean="0"/>
              <a:t>‹#›</a:t>
            </a:fld>
            <a:endParaRPr lang="en-US"/>
          </a:p>
        </p:txBody>
      </p:sp>
    </p:spTree>
    <p:extLst>
      <p:ext uri="{BB962C8B-B14F-4D97-AF65-F5344CB8AC3E}">
        <p14:creationId xmlns:p14="http://schemas.microsoft.com/office/powerpoint/2010/main" val="40706120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936035D-6831-7549-B833-E8BE7605FB12}"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153434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2F714-FA9B-40CB-9D2D-E76EFE245DF4}"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42348945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36035D-6831-7549-B833-E8BE7605FB12}"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16487391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36035D-6831-7549-B833-E8BE7605FB12}"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24383713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36035D-6831-7549-B833-E8BE7605FB12}"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1752423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36035D-6831-7549-B833-E8BE7605FB12}"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8961457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36035D-6831-7549-B833-E8BE7605FB12}"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32350739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6035D-6831-7549-B833-E8BE7605FB12}"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34216878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36035D-6831-7549-B833-E8BE7605FB12}"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13223050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36035D-6831-7549-B833-E8BE7605FB12}"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42670614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36035D-6831-7549-B833-E8BE7605FB12}"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26533900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36035D-6831-7549-B833-E8BE7605FB12}"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D69B-AC87-9C47-A1BB-C9268B6500D8}" type="slidenum">
              <a:rPr lang="en-US" smtClean="0"/>
              <a:t>‹#›</a:t>
            </a:fld>
            <a:endParaRPr lang="en-US"/>
          </a:p>
        </p:txBody>
      </p:sp>
    </p:spTree>
    <p:extLst>
      <p:ext uri="{BB962C8B-B14F-4D97-AF65-F5344CB8AC3E}">
        <p14:creationId xmlns:p14="http://schemas.microsoft.com/office/powerpoint/2010/main" val="319548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2F714-FA9B-40CB-9D2D-E76EFE245DF4}" type="datetimeFigureOut">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25100586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7AE3-4FDE-477E-9E78-26FEEDFC281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EA7409-1EC9-49EB-8399-C206C387E17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EBE8AB-A715-4BCD-ADEE-226F0ECD1ED2}"/>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D205FE3B-BE1F-4ABA-90E1-2F63640076A3}"/>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8490E0E8-CA98-4EA7-8FAC-C69F7DE4EB2E}"/>
              </a:ext>
            </a:extLst>
          </p:cNvPr>
          <p:cNvSpPr>
            <a:spLocks noGrp="1"/>
          </p:cNvSpPr>
          <p:nvPr>
            <p:ph type="sldNum" sz="quarter" idx="12"/>
          </p:nvPr>
        </p:nvSpPr>
        <p:spPr/>
        <p:txBody>
          <a:bodyPr/>
          <a:lstStyle>
            <a:lvl1pPr>
              <a:defRPr/>
            </a:lvl1pPr>
          </a:lstStyle>
          <a:p>
            <a:fld id="{BB8F93F9-1889-4BB6-8249-4BAE20F59683}" type="slidenum">
              <a:rPr lang="en-AU" altLang="en-US"/>
              <a:pPr/>
              <a:t>‹#›</a:t>
            </a:fld>
            <a:endParaRPr lang="en-AU" altLang="en-US"/>
          </a:p>
        </p:txBody>
      </p:sp>
    </p:spTree>
    <p:extLst>
      <p:ext uri="{BB962C8B-B14F-4D97-AF65-F5344CB8AC3E}">
        <p14:creationId xmlns:p14="http://schemas.microsoft.com/office/powerpoint/2010/main" val="35124572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BB0A-2FDD-4162-8D59-45E1DD46E2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12492F-050D-4F9A-AD85-1981ED2040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8AED2-39E2-4A96-A931-305727CF8EC6}"/>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8FCB4BAD-82DA-4D84-84F7-DDAA607711CF}"/>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C103CCAF-7D94-4197-9E3A-B7D9EE3913E3}"/>
              </a:ext>
            </a:extLst>
          </p:cNvPr>
          <p:cNvSpPr>
            <a:spLocks noGrp="1"/>
          </p:cNvSpPr>
          <p:nvPr>
            <p:ph type="sldNum" sz="quarter" idx="12"/>
          </p:nvPr>
        </p:nvSpPr>
        <p:spPr/>
        <p:txBody>
          <a:bodyPr/>
          <a:lstStyle>
            <a:lvl1pPr>
              <a:defRPr/>
            </a:lvl1pPr>
          </a:lstStyle>
          <a:p>
            <a:fld id="{18538AB5-9B85-4849-A498-9B7DE55DA52F}" type="slidenum">
              <a:rPr lang="en-AU" altLang="en-US"/>
              <a:pPr/>
              <a:t>‹#›</a:t>
            </a:fld>
            <a:endParaRPr lang="en-AU" altLang="en-US"/>
          </a:p>
        </p:txBody>
      </p:sp>
    </p:spTree>
    <p:extLst>
      <p:ext uri="{BB962C8B-B14F-4D97-AF65-F5344CB8AC3E}">
        <p14:creationId xmlns:p14="http://schemas.microsoft.com/office/powerpoint/2010/main" val="31418310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5093-5C52-4A5F-8D0C-2EE9D917CA5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88C104-B3DD-4A2F-A1AB-4386FBE5E32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B64B751F-A5D9-424A-AE6B-CDA1F3E15224}"/>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B626987A-8C46-432A-9AB6-5A27E287AAFB}"/>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1F7A4603-4E82-4774-A879-28B4BE8F7F99}"/>
              </a:ext>
            </a:extLst>
          </p:cNvPr>
          <p:cNvSpPr>
            <a:spLocks noGrp="1"/>
          </p:cNvSpPr>
          <p:nvPr>
            <p:ph type="sldNum" sz="quarter" idx="12"/>
          </p:nvPr>
        </p:nvSpPr>
        <p:spPr/>
        <p:txBody>
          <a:bodyPr/>
          <a:lstStyle>
            <a:lvl1pPr>
              <a:defRPr/>
            </a:lvl1pPr>
          </a:lstStyle>
          <a:p>
            <a:fld id="{B8DF5268-A4EF-4733-B0C8-796D4AF775D8}" type="slidenum">
              <a:rPr lang="en-AU" altLang="en-US"/>
              <a:pPr/>
              <a:t>‹#›</a:t>
            </a:fld>
            <a:endParaRPr lang="en-AU" altLang="en-US"/>
          </a:p>
        </p:txBody>
      </p:sp>
    </p:spTree>
    <p:extLst>
      <p:ext uri="{BB962C8B-B14F-4D97-AF65-F5344CB8AC3E}">
        <p14:creationId xmlns:p14="http://schemas.microsoft.com/office/powerpoint/2010/main" val="42742437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E2F4-32D2-40D0-AF40-D283C4E00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BC7814-2790-4AF1-9167-4C86E631D80F}"/>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69C595-21A5-4BF3-A24C-5A884DC8998D}"/>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2B4728-1CD7-4D27-BFA5-67104F12E0A0}"/>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CD9D85E1-C69E-4DF5-90A4-704F786340D5}"/>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D0C6A735-F6F5-4FC6-B41E-400F94BBC02D}"/>
              </a:ext>
            </a:extLst>
          </p:cNvPr>
          <p:cNvSpPr>
            <a:spLocks noGrp="1"/>
          </p:cNvSpPr>
          <p:nvPr>
            <p:ph type="sldNum" sz="quarter" idx="12"/>
          </p:nvPr>
        </p:nvSpPr>
        <p:spPr/>
        <p:txBody>
          <a:bodyPr/>
          <a:lstStyle>
            <a:lvl1pPr>
              <a:defRPr/>
            </a:lvl1pPr>
          </a:lstStyle>
          <a:p>
            <a:fld id="{B657300E-220D-4585-83D9-C5A20EE8F332}" type="slidenum">
              <a:rPr lang="en-AU" altLang="en-US"/>
              <a:pPr/>
              <a:t>‹#›</a:t>
            </a:fld>
            <a:endParaRPr lang="en-AU" altLang="en-US"/>
          </a:p>
        </p:txBody>
      </p:sp>
    </p:spTree>
    <p:extLst>
      <p:ext uri="{BB962C8B-B14F-4D97-AF65-F5344CB8AC3E}">
        <p14:creationId xmlns:p14="http://schemas.microsoft.com/office/powerpoint/2010/main" val="9384043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204C0-9BAD-4B21-839D-20016C8B1FF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6B911C-80E2-4A97-9C69-DF7F6DC8B2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603E0D-BC75-4B76-9813-062AFD28756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5A693B-C718-441F-B774-3426D5335A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6E8BB6-A098-4E79-80E8-24063BC051E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156A4C-5FAB-4E73-BD23-8599900F157F}"/>
              </a:ext>
            </a:extLst>
          </p:cNvPr>
          <p:cNvSpPr>
            <a:spLocks noGrp="1"/>
          </p:cNvSpPr>
          <p:nvPr>
            <p:ph type="dt" sz="half" idx="10"/>
          </p:nvPr>
        </p:nvSpPr>
        <p:spPr/>
        <p:txBody>
          <a:bodyPr/>
          <a:lstStyle>
            <a:lvl1pPr>
              <a:defRPr/>
            </a:lvl1pPr>
          </a:lstStyle>
          <a:p>
            <a:endParaRPr lang="en-AU" altLang="en-US"/>
          </a:p>
        </p:txBody>
      </p:sp>
      <p:sp>
        <p:nvSpPr>
          <p:cNvPr id="8" name="Footer Placeholder 7">
            <a:extLst>
              <a:ext uri="{FF2B5EF4-FFF2-40B4-BE49-F238E27FC236}">
                <a16:creationId xmlns:a16="http://schemas.microsoft.com/office/drawing/2014/main" id="{41C0F2FF-811C-4E22-B355-4D79F78D8555}"/>
              </a:ext>
            </a:extLst>
          </p:cNvPr>
          <p:cNvSpPr>
            <a:spLocks noGrp="1"/>
          </p:cNvSpPr>
          <p:nvPr>
            <p:ph type="ftr" sz="quarter" idx="11"/>
          </p:nvPr>
        </p:nvSpPr>
        <p:spPr/>
        <p:txBody>
          <a:bodyPr/>
          <a:lstStyle>
            <a:lvl1pPr>
              <a:defRPr/>
            </a:lvl1pPr>
          </a:lstStyle>
          <a:p>
            <a:endParaRPr lang="en-AU" altLang="en-US"/>
          </a:p>
        </p:txBody>
      </p:sp>
      <p:sp>
        <p:nvSpPr>
          <p:cNvPr id="9" name="Slide Number Placeholder 8">
            <a:extLst>
              <a:ext uri="{FF2B5EF4-FFF2-40B4-BE49-F238E27FC236}">
                <a16:creationId xmlns:a16="http://schemas.microsoft.com/office/drawing/2014/main" id="{F0B2505D-AD61-487A-B2D0-DED631F81FEE}"/>
              </a:ext>
            </a:extLst>
          </p:cNvPr>
          <p:cNvSpPr>
            <a:spLocks noGrp="1"/>
          </p:cNvSpPr>
          <p:nvPr>
            <p:ph type="sldNum" sz="quarter" idx="12"/>
          </p:nvPr>
        </p:nvSpPr>
        <p:spPr/>
        <p:txBody>
          <a:bodyPr/>
          <a:lstStyle>
            <a:lvl1pPr>
              <a:defRPr/>
            </a:lvl1pPr>
          </a:lstStyle>
          <a:p>
            <a:fld id="{71B2155C-B5D4-4742-B137-CFD3FE4BCC7A}" type="slidenum">
              <a:rPr lang="en-AU" altLang="en-US"/>
              <a:pPr/>
              <a:t>‹#›</a:t>
            </a:fld>
            <a:endParaRPr lang="en-AU" altLang="en-US"/>
          </a:p>
        </p:txBody>
      </p:sp>
    </p:spTree>
    <p:extLst>
      <p:ext uri="{BB962C8B-B14F-4D97-AF65-F5344CB8AC3E}">
        <p14:creationId xmlns:p14="http://schemas.microsoft.com/office/powerpoint/2010/main" val="27125599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EA71-69DC-4948-ADBA-1E5D1A13A0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1C3B92-4660-4248-A368-FE50CF2EC036}"/>
              </a:ext>
            </a:extLst>
          </p:cNvPr>
          <p:cNvSpPr>
            <a:spLocks noGrp="1"/>
          </p:cNvSpPr>
          <p:nvPr>
            <p:ph type="dt" sz="half" idx="10"/>
          </p:nvPr>
        </p:nvSpPr>
        <p:spPr/>
        <p:txBody>
          <a:bodyPr/>
          <a:lstStyle>
            <a:lvl1pPr>
              <a:defRPr/>
            </a:lvl1pPr>
          </a:lstStyle>
          <a:p>
            <a:endParaRPr lang="en-AU" altLang="en-US"/>
          </a:p>
        </p:txBody>
      </p:sp>
      <p:sp>
        <p:nvSpPr>
          <p:cNvPr id="4" name="Footer Placeholder 3">
            <a:extLst>
              <a:ext uri="{FF2B5EF4-FFF2-40B4-BE49-F238E27FC236}">
                <a16:creationId xmlns:a16="http://schemas.microsoft.com/office/drawing/2014/main" id="{90420D73-113A-40D1-8961-7229E6063CA6}"/>
              </a:ext>
            </a:extLst>
          </p:cNvPr>
          <p:cNvSpPr>
            <a:spLocks noGrp="1"/>
          </p:cNvSpPr>
          <p:nvPr>
            <p:ph type="ftr" sz="quarter" idx="11"/>
          </p:nvPr>
        </p:nvSpPr>
        <p:spPr/>
        <p:txBody>
          <a:bodyPr/>
          <a:lstStyle>
            <a:lvl1pPr>
              <a:defRPr/>
            </a:lvl1pPr>
          </a:lstStyle>
          <a:p>
            <a:endParaRPr lang="en-AU" altLang="en-US"/>
          </a:p>
        </p:txBody>
      </p:sp>
      <p:sp>
        <p:nvSpPr>
          <p:cNvPr id="5" name="Slide Number Placeholder 4">
            <a:extLst>
              <a:ext uri="{FF2B5EF4-FFF2-40B4-BE49-F238E27FC236}">
                <a16:creationId xmlns:a16="http://schemas.microsoft.com/office/drawing/2014/main" id="{A2F73FF8-72EC-4E84-957D-6167555FAE78}"/>
              </a:ext>
            </a:extLst>
          </p:cNvPr>
          <p:cNvSpPr>
            <a:spLocks noGrp="1"/>
          </p:cNvSpPr>
          <p:nvPr>
            <p:ph type="sldNum" sz="quarter" idx="12"/>
          </p:nvPr>
        </p:nvSpPr>
        <p:spPr/>
        <p:txBody>
          <a:bodyPr/>
          <a:lstStyle>
            <a:lvl1pPr>
              <a:defRPr/>
            </a:lvl1pPr>
          </a:lstStyle>
          <a:p>
            <a:fld id="{EE37886D-B685-4623-98CC-3BA23F2CF72E}" type="slidenum">
              <a:rPr lang="en-AU" altLang="en-US"/>
              <a:pPr/>
              <a:t>‹#›</a:t>
            </a:fld>
            <a:endParaRPr lang="en-AU" altLang="en-US"/>
          </a:p>
        </p:txBody>
      </p:sp>
    </p:spTree>
    <p:extLst>
      <p:ext uri="{BB962C8B-B14F-4D97-AF65-F5344CB8AC3E}">
        <p14:creationId xmlns:p14="http://schemas.microsoft.com/office/powerpoint/2010/main" val="3363658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4CC08-1524-46C6-A183-AD3564F90339}"/>
              </a:ext>
            </a:extLst>
          </p:cNvPr>
          <p:cNvSpPr>
            <a:spLocks noGrp="1"/>
          </p:cNvSpPr>
          <p:nvPr>
            <p:ph type="dt" sz="half" idx="10"/>
          </p:nvPr>
        </p:nvSpPr>
        <p:spPr/>
        <p:txBody>
          <a:bodyPr/>
          <a:lstStyle>
            <a:lvl1pPr>
              <a:defRPr/>
            </a:lvl1pPr>
          </a:lstStyle>
          <a:p>
            <a:endParaRPr lang="en-AU" altLang="en-US"/>
          </a:p>
        </p:txBody>
      </p:sp>
      <p:sp>
        <p:nvSpPr>
          <p:cNvPr id="3" name="Footer Placeholder 2">
            <a:extLst>
              <a:ext uri="{FF2B5EF4-FFF2-40B4-BE49-F238E27FC236}">
                <a16:creationId xmlns:a16="http://schemas.microsoft.com/office/drawing/2014/main" id="{0ECCEECE-3200-4B05-8AF3-55B4CA531F25}"/>
              </a:ext>
            </a:extLst>
          </p:cNvPr>
          <p:cNvSpPr>
            <a:spLocks noGrp="1"/>
          </p:cNvSpPr>
          <p:nvPr>
            <p:ph type="ftr" sz="quarter" idx="11"/>
          </p:nvPr>
        </p:nvSpPr>
        <p:spPr/>
        <p:txBody>
          <a:bodyPr/>
          <a:lstStyle>
            <a:lvl1pPr>
              <a:defRPr/>
            </a:lvl1pPr>
          </a:lstStyle>
          <a:p>
            <a:endParaRPr lang="en-AU" altLang="en-US"/>
          </a:p>
        </p:txBody>
      </p:sp>
      <p:sp>
        <p:nvSpPr>
          <p:cNvPr id="4" name="Slide Number Placeholder 3">
            <a:extLst>
              <a:ext uri="{FF2B5EF4-FFF2-40B4-BE49-F238E27FC236}">
                <a16:creationId xmlns:a16="http://schemas.microsoft.com/office/drawing/2014/main" id="{0317DEB3-7BFD-4C10-B733-FBCD9F2E67B0}"/>
              </a:ext>
            </a:extLst>
          </p:cNvPr>
          <p:cNvSpPr>
            <a:spLocks noGrp="1"/>
          </p:cNvSpPr>
          <p:nvPr>
            <p:ph type="sldNum" sz="quarter" idx="12"/>
          </p:nvPr>
        </p:nvSpPr>
        <p:spPr/>
        <p:txBody>
          <a:bodyPr/>
          <a:lstStyle>
            <a:lvl1pPr>
              <a:defRPr/>
            </a:lvl1pPr>
          </a:lstStyle>
          <a:p>
            <a:fld id="{0968921A-4573-47FB-A9A4-35C5283AD105}" type="slidenum">
              <a:rPr lang="en-AU" altLang="en-US"/>
              <a:pPr/>
              <a:t>‹#›</a:t>
            </a:fld>
            <a:endParaRPr lang="en-AU" altLang="en-US"/>
          </a:p>
        </p:txBody>
      </p:sp>
    </p:spTree>
    <p:extLst>
      <p:ext uri="{BB962C8B-B14F-4D97-AF65-F5344CB8AC3E}">
        <p14:creationId xmlns:p14="http://schemas.microsoft.com/office/powerpoint/2010/main" val="42040118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A80DA-6F8F-4981-B225-C22E2615BF6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DAD85C-CCE1-4610-8420-BD25F09AE9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A32BFB-7E4E-477F-A90B-45CAABB08E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3E3068-AFE1-4D03-97C1-BCB346CAEE72}"/>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3D65FE5B-ED19-4C5B-8CB5-DD3D83CA1158}"/>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A1E62D20-BEAF-402B-BDD7-9E75FB31F700}"/>
              </a:ext>
            </a:extLst>
          </p:cNvPr>
          <p:cNvSpPr>
            <a:spLocks noGrp="1"/>
          </p:cNvSpPr>
          <p:nvPr>
            <p:ph type="sldNum" sz="quarter" idx="12"/>
          </p:nvPr>
        </p:nvSpPr>
        <p:spPr/>
        <p:txBody>
          <a:bodyPr/>
          <a:lstStyle>
            <a:lvl1pPr>
              <a:defRPr/>
            </a:lvl1pPr>
          </a:lstStyle>
          <a:p>
            <a:fld id="{D5E79C65-E338-4525-B1DD-8617C6B2C2C1}" type="slidenum">
              <a:rPr lang="en-AU" altLang="en-US"/>
              <a:pPr/>
              <a:t>‹#›</a:t>
            </a:fld>
            <a:endParaRPr lang="en-AU" altLang="en-US"/>
          </a:p>
        </p:txBody>
      </p:sp>
    </p:spTree>
    <p:extLst>
      <p:ext uri="{BB962C8B-B14F-4D97-AF65-F5344CB8AC3E}">
        <p14:creationId xmlns:p14="http://schemas.microsoft.com/office/powerpoint/2010/main" val="6794182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C987-6A4D-40CE-A569-4D609977B9C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21B8F1-A2CB-47A7-8BAD-AC43748D55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C5F1352-16DA-497D-8987-B16ADCFD45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DBCFFB-3527-441E-87F4-30837133D026}"/>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84736863-D003-4C35-8D34-F6571E0D6A38}"/>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CBFF78B3-224F-4A02-9E75-43A932711D53}"/>
              </a:ext>
            </a:extLst>
          </p:cNvPr>
          <p:cNvSpPr>
            <a:spLocks noGrp="1"/>
          </p:cNvSpPr>
          <p:nvPr>
            <p:ph type="sldNum" sz="quarter" idx="12"/>
          </p:nvPr>
        </p:nvSpPr>
        <p:spPr/>
        <p:txBody>
          <a:bodyPr/>
          <a:lstStyle>
            <a:lvl1pPr>
              <a:defRPr/>
            </a:lvl1pPr>
          </a:lstStyle>
          <a:p>
            <a:fld id="{C68D2870-E4E2-4D08-97BD-3B5874BB8B2E}" type="slidenum">
              <a:rPr lang="en-AU" altLang="en-US"/>
              <a:pPr/>
              <a:t>‹#›</a:t>
            </a:fld>
            <a:endParaRPr lang="en-AU" altLang="en-US"/>
          </a:p>
        </p:txBody>
      </p:sp>
    </p:spTree>
    <p:extLst>
      <p:ext uri="{BB962C8B-B14F-4D97-AF65-F5344CB8AC3E}">
        <p14:creationId xmlns:p14="http://schemas.microsoft.com/office/powerpoint/2010/main" val="22312089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B833-5B3D-4007-9F8D-88867E15B4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D7A092-10EB-46B8-BDD9-79FC994A3E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7ADF2B-E3C0-40F5-8A99-8369E51B9186}"/>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5976F15B-7E93-47C5-8F1F-BEFF934AD8CC}"/>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C599D1FF-A580-4B0E-95BA-E992A9BFBE0B}"/>
              </a:ext>
            </a:extLst>
          </p:cNvPr>
          <p:cNvSpPr>
            <a:spLocks noGrp="1"/>
          </p:cNvSpPr>
          <p:nvPr>
            <p:ph type="sldNum" sz="quarter" idx="12"/>
          </p:nvPr>
        </p:nvSpPr>
        <p:spPr/>
        <p:txBody>
          <a:bodyPr/>
          <a:lstStyle>
            <a:lvl1pPr>
              <a:defRPr/>
            </a:lvl1pPr>
          </a:lstStyle>
          <a:p>
            <a:fld id="{8460C36A-7B99-4BDA-8ACB-A5A8941B3569}" type="slidenum">
              <a:rPr lang="en-AU" altLang="en-US"/>
              <a:pPr/>
              <a:t>‹#›</a:t>
            </a:fld>
            <a:endParaRPr lang="en-AU" altLang="en-US"/>
          </a:p>
        </p:txBody>
      </p:sp>
    </p:spTree>
    <p:extLst>
      <p:ext uri="{BB962C8B-B14F-4D97-AF65-F5344CB8AC3E}">
        <p14:creationId xmlns:p14="http://schemas.microsoft.com/office/powerpoint/2010/main" val="358915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92F714-FA9B-40CB-9D2D-E76EFE245DF4}" type="datetimeFigureOut">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4530940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22336-8AB3-4A50-82C0-7CFE411C4B8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AE2A9B-AEEC-4C22-A0A1-732888416E1D}"/>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ECD09-65D9-44B9-8446-7C97556C4301}"/>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FDF9726F-0A8E-4F99-BF94-32143A920EEE}"/>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CC2D5E37-EF44-4553-92B7-A5EA81E5B8FB}"/>
              </a:ext>
            </a:extLst>
          </p:cNvPr>
          <p:cNvSpPr>
            <a:spLocks noGrp="1"/>
          </p:cNvSpPr>
          <p:nvPr>
            <p:ph type="sldNum" sz="quarter" idx="12"/>
          </p:nvPr>
        </p:nvSpPr>
        <p:spPr/>
        <p:txBody>
          <a:bodyPr/>
          <a:lstStyle>
            <a:lvl1pPr>
              <a:defRPr/>
            </a:lvl1pPr>
          </a:lstStyle>
          <a:p>
            <a:fld id="{FF667F8B-28B0-4A25-BEF7-163ED5E1762F}" type="slidenum">
              <a:rPr lang="en-AU" altLang="en-US"/>
              <a:pPr/>
              <a:t>‹#›</a:t>
            </a:fld>
            <a:endParaRPr lang="en-AU" altLang="en-US"/>
          </a:p>
        </p:txBody>
      </p:sp>
    </p:spTree>
    <p:extLst>
      <p:ext uri="{BB962C8B-B14F-4D97-AF65-F5344CB8AC3E}">
        <p14:creationId xmlns:p14="http://schemas.microsoft.com/office/powerpoint/2010/main" val="40524911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5ED9-8FBF-47C0-89E5-F5E6FD7F9FB2}"/>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a:extLst>
              <a:ext uri="{FF2B5EF4-FFF2-40B4-BE49-F238E27FC236}">
                <a16:creationId xmlns:a16="http://schemas.microsoft.com/office/drawing/2014/main" id="{56FBBCF9-F9AF-4C97-B9C3-0204EC565097}"/>
              </a:ext>
            </a:extLst>
          </p:cNvPr>
          <p:cNvSpPr>
            <a:spLocks noGrp="1"/>
          </p:cNvSpPr>
          <p:nvPr>
            <p:ph type="chart" idx="1"/>
          </p:nvPr>
        </p:nvSpPr>
        <p:spPr>
          <a:xfrm>
            <a:off x="457200" y="1600200"/>
            <a:ext cx="8229600" cy="4525963"/>
          </a:xfrm>
        </p:spPr>
        <p:txBody>
          <a:bodyPr/>
          <a:lstStyle/>
          <a:p>
            <a:endParaRPr lang="en-GB"/>
          </a:p>
        </p:txBody>
      </p:sp>
      <p:sp>
        <p:nvSpPr>
          <p:cNvPr id="4" name="Date Placeholder 3">
            <a:extLst>
              <a:ext uri="{FF2B5EF4-FFF2-40B4-BE49-F238E27FC236}">
                <a16:creationId xmlns:a16="http://schemas.microsoft.com/office/drawing/2014/main" id="{0393BC5B-73FF-48E0-8280-22027BF155E6}"/>
              </a:ext>
            </a:extLst>
          </p:cNvPr>
          <p:cNvSpPr>
            <a:spLocks noGrp="1"/>
          </p:cNvSpPr>
          <p:nvPr>
            <p:ph type="dt" sz="half" idx="10"/>
          </p:nvPr>
        </p:nvSpPr>
        <p:spPr>
          <a:xfrm>
            <a:off x="457200" y="6245225"/>
            <a:ext cx="2133600" cy="476250"/>
          </a:xfrm>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E7CAD1CD-E2A8-488B-91CD-E53111D7E756}"/>
              </a:ext>
            </a:extLst>
          </p:cNvPr>
          <p:cNvSpPr>
            <a:spLocks noGrp="1"/>
          </p:cNvSpPr>
          <p:nvPr>
            <p:ph type="ftr" sz="quarter" idx="11"/>
          </p:nvPr>
        </p:nvSpPr>
        <p:spPr>
          <a:xfrm>
            <a:off x="3124200" y="6245225"/>
            <a:ext cx="2895600" cy="476250"/>
          </a:xfrm>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B7285A15-B868-4878-8CC7-A245E36FF89D}"/>
              </a:ext>
            </a:extLst>
          </p:cNvPr>
          <p:cNvSpPr>
            <a:spLocks noGrp="1"/>
          </p:cNvSpPr>
          <p:nvPr>
            <p:ph type="sldNum" sz="quarter" idx="12"/>
          </p:nvPr>
        </p:nvSpPr>
        <p:spPr>
          <a:xfrm>
            <a:off x="6553200" y="6245225"/>
            <a:ext cx="2133600" cy="476250"/>
          </a:xfrm>
        </p:spPr>
        <p:txBody>
          <a:bodyPr/>
          <a:lstStyle>
            <a:lvl1pPr>
              <a:defRPr/>
            </a:lvl1pPr>
          </a:lstStyle>
          <a:p>
            <a:fld id="{ED22A291-77C6-44F0-8CAB-2B33A69107DD}" type="slidenum">
              <a:rPr lang="en-AU" altLang="en-US"/>
              <a:pPr/>
              <a:t>‹#›</a:t>
            </a:fld>
            <a:endParaRPr lang="en-AU" altLang="en-US"/>
          </a:p>
        </p:txBody>
      </p:sp>
    </p:spTree>
    <p:extLst>
      <p:ext uri="{BB962C8B-B14F-4D97-AF65-F5344CB8AC3E}">
        <p14:creationId xmlns:p14="http://schemas.microsoft.com/office/powerpoint/2010/main" val="35268664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5EE3-7071-4388-BE9B-D1EBF2B65B9B}"/>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id="{A5A8E7ED-B0F4-4E56-A6C1-676FF2CE11E5}"/>
              </a:ext>
            </a:extLst>
          </p:cNvPr>
          <p:cNvSpPr>
            <a:spLocks noGrp="1"/>
          </p:cNvSpPr>
          <p:nvPr>
            <p:ph type="tbl" idx="1"/>
          </p:nvPr>
        </p:nvSpPr>
        <p:spPr>
          <a:xfrm>
            <a:off x="457200" y="1600200"/>
            <a:ext cx="8229600" cy="4525963"/>
          </a:xfrm>
        </p:spPr>
        <p:txBody>
          <a:bodyPr/>
          <a:lstStyle/>
          <a:p>
            <a:endParaRPr lang="en-GB"/>
          </a:p>
        </p:txBody>
      </p:sp>
      <p:sp>
        <p:nvSpPr>
          <p:cNvPr id="4" name="Date Placeholder 3">
            <a:extLst>
              <a:ext uri="{FF2B5EF4-FFF2-40B4-BE49-F238E27FC236}">
                <a16:creationId xmlns:a16="http://schemas.microsoft.com/office/drawing/2014/main" id="{EC35706B-918A-49CD-A03B-1F3C85E80207}"/>
              </a:ext>
            </a:extLst>
          </p:cNvPr>
          <p:cNvSpPr>
            <a:spLocks noGrp="1"/>
          </p:cNvSpPr>
          <p:nvPr>
            <p:ph type="dt" sz="half" idx="10"/>
          </p:nvPr>
        </p:nvSpPr>
        <p:spPr>
          <a:xfrm>
            <a:off x="457200" y="6245225"/>
            <a:ext cx="2133600" cy="476250"/>
          </a:xfrm>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800729F0-21DC-4174-96FF-D6362DC9C09D}"/>
              </a:ext>
            </a:extLst>
          </p:cNvPr>
          <p:cNvSpPr>
            <a:spLocks noGrp="1"/>
          </p:cNvSpPr>
          <p:nvPr>
            <p:ph type="ftr" sz="quarter" idx="11"/>
          </p:nvPr>
        </p:nvSpPr>
        <p:spPr>
          <a:xfrm>
            <a:off x="3124200" y="6245225"/>
            <a:ext cx="2895600" cy="476250"/>
          </a:xfrm>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89BC1D75-DE63-425B-B995-C1335239EB0E}"/>
              </a:ext>
            </a:extLst>
          </p:cNvPr>
          <p:cNvSpPr>
            <a:spLocks noGrp="1"/>
          </p:cNvSpPr>
          <p:nvPr>
            <p:ph type="sldNum" sz="quarter" idx="12"/>
          </p:nvPr>
        </p:nvSpPr>
        <p:spPr>
          <a:xfrm>
            <a:off x="6553200" y="6245225"/>
            <a:ext cx="2133600" cy="476250"/>
          </a:xfrm>
        </p:spPr>
        <p:txBody>
          <a:bodyPr/>
          <a:lstStyle>
            <a:lvl1pPr>
              <a:defRPr/>
            </a:lvl1pPr>
          </a:lstStyle>
          <a:p>
            <a:fld id="{15CA424D-558F-4C22-8A4D-D8E290893C23}" type="slidenum">
              <a:rPr lang="en-AU" altLang="en-US"/>
              <a:pPr/>
              <a:t>‹#›</a:t>
            </a:fld>
            <a:endParaRPr lang="en-AU" altLang="en-US"/>
          </a:p>
        </p:txBody>
      </p:sp>
    </p:spTree>
    <p:extLst>
      <p:ext uri="{BB962C8B-B14F-4D97-AF65-F5344CB8AC3E}">
        <p14:creationId xmlns:p14="http://schemas.microsoft.com/office/powerpoint/2010/main" val="417896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2F714-FA9B-40CB-9D2D-E76EFE245DF4}" type="datetimeFigureOut">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48960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2F714-FA9B-40CB-9D2D-E76EFE245DF4}"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360845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92F714-FA9B-40CB-9D2D-E76EFE245DF4}"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7BCADB-DA47-47FB-9471-0BAD1E66C8A6}" type="slidenum">
              <a:rPr lang="en-GB" smtClean="0"/>
              <a:t>‹#›</a:t>
            </a:fld>
            <a:endParaRPr lang="en-GB"/>
          </a:p>
        </p:txBody>
      </p:sp>
    </p:spTree>
    <p:extLst>
      <p:ext uri="{BB962C8B-B14F-4D97-AF65-F5344CB8AC3E}">
        <p14:creationId xmlns:p14="http://schemas.microsoft.com/office/powerpoint/2010/main" val="60530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2F714-FA9B-40CB-9D2D-E76EFE245DF4}" type="datetimeFigureOut">
              <a:rPr lang="en-GB" smtClean="0"/>
              <a:t>26/09/2019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BCADB-DA47-47FB-9471-0BAD1E66C8A6}" type="slidenum">
              <a:rPr lang="en-GB" smtClean="0"/>
              <a:t>‹#›</a:t>
            </a:fld>
            <a:endParaRPr lang="en-GB"/>
          </a:p>
        </p:txBody>
      </p:sp>
    </p:spTree>
    <p:extLst>
      <p:ext uri="{BB962C8B-B14F-4D97-AF65-F5344CB8AC3E}">
        <p14:creationId xmlns:p14="http://schemas.microsoft.com/office/powerpoint/2010/main" val="860437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9723" y="107950"/>
            <a:ext cx="79248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it-IT"/>
              <a:t>Click to edit Master title style</a:t>
            </a:r>
          </a:p>
        </p:txBody>
      </p:sp>
      <p:sp>
        <p:nvSpPr>
          <p:cNvPr id="1027" name="Line 7"/>
          <p:cNvSpPr>
            <a:spLocks noChangeShapeType="1"/>
          </p:cNvSpPr>
          <p:nvPr/>
        </p:nvSpPr>
        <p:spPr bwMode="auto">
          <a:xfrm>
            <a:off x="467079" y="1079500"/>
            <a:ext cx="8219722" cy="0"/>
          </a:xfrm>
          <a:prstGeom prst="line">
            <a:avLst/>
          </a:prstGeom>
          <a:noFill/>
          <a:ln w="31750">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
        <p:nvSpPr>
          <p:cNvPr id="1028" name="Line 8"/>
          <p:cNvSpPr>
            <a:spLocks noChangeShapeType="1"/>
          </p:cNvSpPr>
          <p:nvPr/>
        </p:nvSpPr>
        <p:spPr bwMode="auto">
          <a:xfrm>
            <a:off x="467079" y="6413500"/>
            <a:ext cx="8219722" cy="0"/>
          </a:xfrm>
          <a:prstGeom prst="line">
            <a:avLst/>
          </a:prstGeom>
          <a:noFill/>
          <a:ln w="9525">
            <a:solidFill>
              <a:srgbClr val="0033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57200" eaLnBrk="0" fontAlgn="base" hangingPunct="0">
              <a:spcBef>
                <a:spcPct val="0"/>
              </a:spcBef>
              <a:spcAft>
                <a:spcPct val="0"/>
              </a:spcAft>
            </a:pPr>
            <a:endParaRPr lang="it-IT" sz="1244" b="1">
              <a:solidFill>
                <a:srgbClr val="000000"/>
              </a:solidFill>
              <a:latin typeface="Helvetica" panose="020B0604020202020204" pitchFamily="34" charset="0"/>
            </a:endParaRPr>
          </a:p>
        </p:txBody>
      </p:sp>
    </p:spTree>
    <p:extLst>
      <p:ext uri="{BB962C8B-B14F-4D97-AF65-F5344CB8AC3E}">
        <p14:creationId xmlns:p14="http://schemas.microsoft.com/office/powerpoint/2010/main" val="14038364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8" r:id="rId5"/>
  </p:sldLayoutIdLst>
  <p:txStyles>
    <p:titleStyle>
      <a:lvl1pPr algn="ctr" rtl="0" eaLnBrk="0" fontAlgn="base" hangingPunct="0">
        <a:spcBef>
          <a:spcPct val="0"/>
        </a:spcBef>
        <a:spcAft>
          <a:spcPct val="0"/>
        </a:spcAft>
        <a:defRPr sz="2489" b="1">
          <a:solidFill>
            <a:srgbClr val="00339A"/>
          </a:solidFill>
          <a:latin typeface="+mj-lt"/>
          <a:ea typeface="+mj-ea"/>
          <a:cs typeface="+mj-cs"/>
        </a:defRPr>
      </a:lvl1pPr>
      <a:lvl2pPr algn="ctr" rtl="0" eaLnBrk="0" fontAlgn="base" hangingPunct="0">
        <a:spcBef>
          <a:spcPct val="0"/>
        </a:spcBef>
        <a:spcAft>
          <a:spcPct val="0"/>
        </a:spcAft>
        <a:defRPr sz="2489" b="1">
          <a:solidFill>
            <a:srgbClr val="00339A"/>
          </a:solidFill>
          <a:latin typeface="Arial" pitchFamily="34" charset="0"/>
        </a:defRPr>
      </a:lvl2pPr>
      <a:lvl3pPr algn="ctr" rtl="0" eaLnBrk="0" fontAlgn="base" hangingPunct="0">
        <a:spcBef>
          <a:spcPct val="0"/>
        </a:spcBef>
        <a:spcAft>
          <a:spcPct val="0"/>
        </a:spcAft>
        <a:defRPr sz="2489" b="1">
          <a:solidFill>
            <a:srgbClr val="00339A"/>
          </a:solidFill>
          <a:latin typeface="Arial" pitchFamily="34" charset="0"/>
        </a:defRPr>
      </a:lvl3pPr>
      <a:lvl4pPr algn="ctr" rtl="0" eaLnBrk="0" fontAlgn="base" hangingPunct="0">
        <a:spcBef>
          <a:spcPct val="0"/>
        </a:spcBef>
        <a:spcAft>
          <a:spcPct val="0"/>
        </a:spcAft>
        <a:defRPr sz="2489" b="1">
          <a:solidFill>
            <a:srgbClr val="00339A"/>
          </a:solidFill>
          <a:latin typeface="Arial" pitchFamily="34" charset="0"/>
        </a:defRPr>
      </a:lvl4pPr>
      <a:lvl5pPr algn="ctr" rtl="0" eaLnBrk="0" fontAlgn="base" hangingPunct="0">
        <a:spcBef>
          <a:spcPct val="0"/>
        </a:spcBef>
        <a:spcAft>
          <a:spcPct val="0"/>
        </a:spcAft>
        <a:defRPr sz="2489" b="1">
          <a:solidFill>
            <a:srgbClr val="00339A"/>
          </a:solidFill>
          <a:latin typeface="Arial" pitchFamily="34" charset="0"/>
        </a:defRPr>
      </a:lvl5pPr>
      <a:lvl6pPr marL="406405" algn="ctr" rtl="0" fontAlgn="base">
        <a:spcBef>
          <a:spcPct val="0"/>
        </a:spcBef>
        <a:spcAft>
          <a:spcPct val="0"/>
        </a:spcAft>
        <a:defRPr sz="2133" b="1">
          <a:solidFill>
            <a:srgbClr val="FFFF00"/>
          </a:solidFill>
          <a:latin typeface="Arial" pitchFamily="34" charset="0"/>
        </a:defRPr>
      </a:lvl6pPr>
      <a:lvl7pPr marL="812810" algn="ctr" rtl="0" fontAlgn="base">
        <a:spcBef>
          <a:spcPct val="0"/>
        </a:spcBef>
        <a:spcAft>
          <a:spcPct val="0"/>
        </a:spcAft>
        <a:defRPr sz="2133" b="1">
          <a:solidFill>
            <a:srgbClr val="FFFF00"/>
          </a:solidFill>
          <a:latin typeface="Arial" pitchFamily="34" charset="0"/>
        </a:defRPr>
      </a:lvl7pPr>
      <a:lvl8pPr marL="1219215" algn="ctr" rtl="0" fontAlgn="base">
        <a:spcBef>
          <a:spcPct val="0"/>
        </a:spcBef>
        <a:spcAft>
          <a:spcPct val="0"/>
        </a:spcAft>
        <a:defRPr sz="2133" b="1">
          <a:solidFill>
            <a:srgbClr val="FFFF00"/>
          </a:solidFill>
          <a:latin typeface="Arial" pitchFamily="34" charset="0"/>
        </a:defRPr>
      </a:lvl8pPr>
      <a:lvl9pPr marL="1625620" algn="ctr" rtl="0" fontAlgn="base">
        <a:spcBef>
          <a:spcPct val="0"/>
        </a:spcBef>
        <a:spcAft>
          <a:spcPct val="0"/>
        </a:spcAft>
        <a:defRPr sz="2133" b="1">
          <a:solidFill>
            <a:srgbClr val="FFFF00"/>
          </a:solidFill>
          <a:latin typeface="Arial" pitchFamily="34" charset="0"/>
        </a:defRPr>
      </a:lvl9pPr>
    </p:titleStyle>
    <p:bodyStyle>
      <a:lvl1pPr marL="169335" indent="-169335" algn="l" rtl="0" eaLnBrk="0" fontAlgn="base" hangingPunct="0">
        <a:lnSpc>
          <a:spcPct val="120000"/>
        </a:lnSpc>
        <a:spcBef>
          <a:spcPct val="0"/>
        </a:spcBef>
        <a:spcAft>
          <a:spcPct val="0"/>
        </a:spcAft>
        <a:buClr>
          <a:srgbClr val="D71920"/>
        </a:buClr>
        <a:buFont typeface="Wingdings" panose="05000000000000000000" pitchFamily="2" charset="2"/>
        <a:buChar char="§"/>
        <a:defRPr>
          <a:solidFill>
            <a:schemeClr val="bg1"/>
          </a:solidFill>
          <a:latin typeface="+mn-lt"/>
          <a:ea typeface="+mn-ea"/>
          <a:cs typeface="+mn-cs"/>
        </a:defRPr>
      </a:lvl1pPr>
      <a:lvl2pPr marL="508006" indent="-169335" algn="l" rtl="0" eaLnBrk="0" fontAlgn="base" hangingPunct="0">
        <a:lnSpc>
          <a:spcPct val="120000"/>
        </a:lnSpc>
        <a:spcBef>
          <a:spcPct val="0"/>
        </a:spcBef>
        <a:spcAft>
          <a:spcPct val="0"/>
        </a:spcAft>
        <a:buClr>
          <a:srgbClr val="002D62"/>
        </a:buClr>
        <a:buFont typeface="Wingdings" panose="05000000000000000000" pitchFamily="2" charset="2"/>
        <a:buChar char="§"/>
        <a:defRPr>
          <a:solidFill>
            <a:schemeClr val="bg1"/>
          </a:solidFill>
          <a:latin typeface="+mn-lt"/>
        </a:defRPr>
      </a:lvl2pPr>
      <a:lvl3pPr marL="846677" indent="-169335" algn="l" rtl="0" eaLnBrk="0" fontAlgn="base" hangingPunct="0">
        <a:lnSpc>
          <a:spcPct val="120000"/>
        </a:lnSpc>
        <a:spcBef>
          <a:spcPct val="0"/>
        </a:spcBef>
        <a:spcAft>
          <a:spcPct val="0"/>
        </a:spcAft>
        <a:buClr>
          <a:srgbClr val="002D62"/>
        </a:buClr>
        <a:buFont typeface="Wingdings" panose="05000000000000000000" pitchFamily="2" charset="2"/>
        <a:buChar char="§"/>
        <a:defRPr sz="1244">
          <a:solidFill>
            <a:schemeClr val="bg1"/>
          </a:solidFill>
          <a:latin typeface="+mn-lt"/>
        </a:defRPr>
      </a:lvl3pPr>
      <a:lvl4pPr marL="1185348" indent="-169335" algn="l" rtl="0" eaLnBrk="0" fontAlgn="base" hangingPunct="0">
        <a:lnSpc>
          <a:spcPct val="120000"/>
        </a:lnSpc>
        <a:spcBef>
          <a:spcPct val="0"/>
        </a:spcBef>
        <a:spcAft>
          <a:spcPct val="0"/>
        </a:spcAft>
        <a:buFont typeface="Wingdings" panose="05000000000000000000" pitchFamily="2" charset="2"/>
        <a:buChar char="§"/>
        <a:defRPr sz="1244">
          <a:solidFill>
            <a:schemeClr val="bg1"/>
          </a:solidFill>
          <a:latin typeface="+mn-lt"/>
        </a:defRPr>
      </a:lvl4pPr>
      <a:lvl5pPr marL="1524019" indent="-169335" algn="l" rtl="0" eaLnBrk="0" fontAlgn="base" hangingPunct="0">
        <a:lnSpc>
          <a:spcPct val="120000"/>
        </a:lnSpc>
        <a:spcBef>
          <a:spcPct val="0"/>
        </a:spcBef>
        <a:spcAft>
          <a:spcPct val="0"/>
        </a:spcAft>
        <a:buFont typeface="Wingdings" panose="05000000000000000000" pitchFamily="2" charset="2"/>
        <a:buChar char="§"/>
        <a:defRPr sz="1244">
          <a:solidFill>
            <a:schemeClr val="bg1"/>
          </a:solidFill>
          <a:latin typeface="+mn-lt"/>
        </a:defRPr>
      </a:lvl5pPr>
      <a:lvl6pPr marL="1930424" indent="-169335" algn="l" rtl="0" fontAlgn="base">
        <a:lnSpc>
          <a:spcPct val="120000"/>
        </a:lnSpc>
        <a:spcBef>
          <a:spcPct val="0"/>
        </a:spcBef>
        <a:spcAft>
          <a:spcPct val="0"/>
        </a:spcAft>
        <a:buFont typeface="Wingdings" pitchFamily="2" charset="2"/>
        <a:buChar char="§"/>
        <a:defRPr sz="1244">
          <a:solidFill>
            <a:schemeClr val="bg1"/>
          </a:solidFill>
          <a:latin typeface="+mn-lt"/>
        </a:defRPr>
      </a:lvl6pPr>
      <a:lvl7pPr marL="2336829" indent="-169335" algn="l" rtl="0" fontAlgn="base">
        <a:lnSpc>
          <a:spcPct val="120000"/>
        </a:lnSpc>
        <a:spcBef>
          <a:spcPct val="0"/>
        </a:spcBef>
        <a:spcAft>
          <a:spcPct val="0"/>
        </a:spcAft>
        <a:buFont typeface="Wingdings" pitchFamily="2" charset="2"/>
        <a:buChar char="§"/>
        <a:defRPr sz="1244">
          <a:solidFill>
            <a:schemeClr val="bg1"/>
          </a:solidFill>
          <a:latin typeface="+mn-lt"/>
        </a:defRPr>
      </a:lvl7pPr>
      <a:lvl8pPr marL="2743234" indent="-169335" algn="l" rtl="0" fontAlgn="base">
        <a:lnSpc>
          <a:spcPct val="120000"/>
        </a:lnSpc>
        <a:spcBef>
          <a:spcPct val="0"/>
        </a:spcBef>
        <a:spcAft>
          <a:spcPct val="0"/>
        </a:spcAft>
        <a:buFont typeface="Wingdings" pitchFamily="2" charset="2"/>
        <a:buChar char="§"/>
        <a:defRPr sz="1244">
          <a:solidFill>
            <a:schemeClr val="bg1"/>
          </a:solidFill>
          <a:latin typeface="+mn-lt"/>
        </a:defRPr>
      </a:lvl8pPr>
      <a:lvl9pPr marL="3149639" indent="-169335" algn="l" rtl="0" fontAlgn="base">
        <a:lnSpc>
          <a:spcPct val="120000"/>
        </a:lnSpc>
        <a:spcBef>
          <a:spcPct val="0"/>
        </a:spcBef>
        <a:spcAft>
          <a:spcPct val="0"/>
        </a:spcAft>
        <a:buFont typeface="Wingdings" pitchFamily="2" charset="2"/>
        <a:buChar char="§"/>
        <a:defRPr sz="1244">
          <a:solidFill>
            <a:schemeClr val="bg1"/>
          </a:solidFill>
          <a:latin typeface="+mn-lt"/>
        </a:defRPr>
      </a:lvl9pPr>
    </p:bodyStyle>
    <p:otherStyle>
      <a:defPPr>
        <a:defRPr lang="it-IT"/>
      </a:defPPr>
      <a:lvl1pPr marL="0" algn="l" defTabSz="812810" rtl="0" eaLnBrk="1" latinLnBrk="0" hangingPunct="1">
        <a:defRPr sz="1600" kern="1200">
          <a:solidFill>
            <a:schemeClr val="tx1"/>
          </a:solidFill>
          <a:latin typeface="+mn-lt"/>
          <a:ea typeface="+mn-ea"/>
          <a:cs typeface="+mn-cs"/>
        </a:defRPr>
      </a:lvl1pPr>
      <a:lvl2pPr marL="406405" algn="l" defTabSz="812810" rtl="0" eaLnBrk="1" latinLnBrk="0" hangingPunct="1">
        <a:defRPr sz="1600" kern="1200">
          <a:solidFill>
            <a:schemeClr val="tx1"/>
          </a:solidFill>
          <a:latin typeface="+mn-lt"/>
          <a:ea typeface="+mn-ea"/>
          <a:cs typeface="+mn-cs"/>
        </a:defRPr>
      </a:lvl2pPr>
      <a:lvl3pPr marL="812810" algn="l" defTabSz="812810" rtl="0" eaLnBrk="1" latinLnBrk="0" hangingPunct="1">
        <a:defRPr sz="1600" kern="1200">
          <a:solidFill>
            <a:schemeClr val="tx1"/>
          </a:solidFill>
          <a:latin typeface="+mn-lt"/>
          <a:ea typeface="+mn-ea"/>
          <a:cs typeface="+mn-cs"/>
        </a:defRPr>
      </a:lvl3pPr>
      <a:lvl4pPr marL="1219215" algn="l" defTabSz="812810" rtl="0" eaLnBrk="1" latinLnBrk="0" hangingPunct="1">
        <a:defRPr sz="1600" kern="1200">
          <a:solidFill>
            <a:schemeClr val="tx1"/>
          </a:solidFill>
          <a:latin typeface="+mn-lt"/>
          <a:ea typeface="+mn-ea"/>
          <a:cs typeface="+mn-cs"/>
        </a:defRPr>
      </a:lvl4pPr>
      <a:lvl5pPr marL="1625620" algn="l" defTabSz="812810" rtl="0" eaLnBrk="1" latinLnBrk="0" hangingPunct="1">
        <a:defRPr sz="1600" kern="1200">
          <a:solidFill>
            <a:schemeClr val="tx1"/>
          </a:solidFill>
          <a:latin typeface="+mn-lt"/>
          <a:ea typeface="+mn-ea"/>
          <a:cs typeface="+mn-cs"/>
        </a:defRPr>
      </a:lvl5pPr>
      <a:lvl6pPr marL="2032025" algn="l" defTabSz="812810" rtl="0" eaLnBrk="1" latinLnBrk="0" hangingPunct="1">
        <a:defRPr sz="1600" kern="1200">
          <a:solidFill>
            <a:schemeClr val="tx1"/>
          </a:solidFill>
          <a:latin typeface="+mn-lt"/>
          <a:ea typeface="+mn-ea"/>
          <a:cs typeface="+mn-cs"/>
        </a:defRPr>
      </a:lvl6pPr>
      <a:lvl7pPr marL="2438430" algn="l" defTabSz="812810" rtl="0" eaLnBrk="1" latinLnBrk="0" hangingPunct="1">
        <a:defRPr sz="1600" kern="1200">
          <a:solidFill>
            <a:schemeClr val="tx1"/>
          </a:solidFill>
          <a:latin typeface="+mn-lt"/>
          <a:ea typeface="+mn-ea"/>
          <a:cs typeface="+mn-cs"/>
        </a:defRPr>
      </a:lvl7pPr>
      <a:lvl8pPr marL="2844836" algn="l" defTabSz="812810" rtl="0" eaLnBrk="1" latinLnBrk="0" hangingPunct="1">
        <a:defRPr sz="1600" kern="1200">
          <a:solidFill>
            <a:schemeClr val="tx1"/>
          </a:solidFill>
          <a:latin typeface="+mn-lt"/>
          <a:ea typeface="+mn-ea"/>
          <a:cs typeface="+mn-cs"/>
        </a:defRPr>
      </a:lvl8pPr>
      <a:lvl9pPr marL="3251241" algn="l" defTabSz="812810"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89246-6D76-40B8-B7F9-1660F0E38E32}" type="datetimeFigureOut">
              <a:rPr lang="en-GB" smtClean="0"/>
              <a:t>26/09/2019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6BC1E-C507-4ACF-9D08-D46A0F441F74}" type="slidenum">
              <a:rPr lang="en-GB" smtClean="0"/>
              <a:t>‹#›</a:t>
            </a:fld>
            <a:endParaRPr lang="en-GB"/>
          </a:p>
        </p:txBody>
      </p:sp>
    </p:spTree>
    <p:extLst>
      <p:ext uri="{BB962C8B-B14F-4D97-AF65-F5344CB8AC3E}">
        <p14:creationId xmlns:p14="http://schemas.microsoft.com/office/powerpoint/2010/main" val="1309649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D5E1C-7B19-7B4A-B55B-7D5A3EC55D35}" type="datetimeFigureOut">
              <a:rPr lang="en-US" smtClean="0"/>
              <a:t>9/26/2019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9AD73-D966-BA43-A0C5-077065954830}" type="slidenum">
              <a:rPr lang="en-US" smtClean="0"/>
              <a:t>‹#›</a:t>
            </a:fld>
            <a:endParaRPr lang="en-US"/>
          </a:p>
        </p:txBody>
      </p:sp>
    </p:spTree>
    <p:extLst>
      <p:ext uri="{BB962C8B-B14F-4D97-AF65-F5344CB8AC3E}">
        <p14:creationId xmlns:p14="http://schemas.microsoft.com/office/powerpoint/2010/main" val="14805824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36035D-6831-7549-B833-E8BE7605FB12}" type="datetimeFigureOut">
              <a:rPr lang="en-US" smtClean="0"/>
              <a:t>9/26/2019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8ED69B-AC87-9C47-A1BB-C9268B6500D8}" type="slidenum">
              <a:rPr lang="en-US" smtClean="0"/>
              <a:t>‹#›</a:t>
            </a:fld>
            <a:endParaRPr lang="en-US"/>
          </a:p>
        </p:txBody>
      </p:sp>
    </p:spTree>
    <p:extLst>
      <p:ext uri="{BB962C8B-B14F-4D97-AF65-F5344CB8AC3E}">
        <p14:creationId xmlns:p14="http://schemas.microsoft.com/office/powerpoint/2010/main" val="19175472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46FC8FC-3EFD-4941-B6CC-F93C8BC1F72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56323" name="Rectangle 3">
            <a:extLst>
              <a:ext uri="{FF2B5EF4-FFF2-40B4-BE49-F238E27FC236}">
                <a16:creationId xmlns:a16="http://schemas.microsoft.com/office/drawing/2014/main" id="{FE669F0E-1485-4915-B0EA-A16EDC67088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56324" name="Rectangle 4">
            <a:extLst>
              <a:ext uri="{FF2B5EF4-FFF2-40B4-BE49-F238E27FC236}">
                <a16:creationId xmlns:a16="http://schemas.microsoft.com/office/drawing/2014/main" id="{D64014F8-2B20-44E8-AF44-6A0647CD92D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endParaRPr lang="en-AU" altLang="en-US"/>
          </a:p>
        </p:txBody>
      </p:sp>
      <p:sp>
        <p:nvSpPr>
          <p:cNvPr id="56325" name="Rectangle 5">
            <a:extLst>
              <a:ext uri="{FF2B5EF4-FFF2-40B4-BE49-F238E27FC236}">
                <a16:creationId xmlns:a16="http://schemas.microsoft.com/office/drawing/2014/main" id="{7AB85ECF-7187-4E21-BD53-7AAE4B72392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en-AU" altLang="en-US"/>
          </a:p>
        </p:txBody>
      </p:sp>
      <p:sp>
        <p:nvSpPr>
          <p:cNvPr id="56326" name="Rectangle 6">
            <a:extLst>
              <a:ext uri="{FF2B5EF4-FFF2-40B4-BE49-F238E27FC236}">
                <a16:creationId xmlns:a16="http://schemas.microsoft.com/office/drawing/2014/main" id="{CC0898D4-F322-4F5E-B524-ECCD33DA1A4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fld id="{5710F6C1-B68C-4FCD-A55D-512BA341CDE4}" type="slidenum">
              <a:rPr lang="en-AU" altLang="en-US"/>
              <a:pPr/>
              <a:t>‹#›</a:t>
            </a:fld>
            <a:endParaRPr lang="en-AU" altLang="en-US"/>
          </a:p>
        </p:txBody>
      </p:sp>
    </p:spTree>
    <p:extLst>
      <p:ext uri="{BB962C8B-B14F-4D97-AF65-F5344CB8AC3E}">
        <p14:creationId xmlns:p14="http://schemas.microsoft.com/office/powerpoint/2010/main" val="786888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hyperlink" Target="http://www.paho.org/hq/index.php?option=com_docman&amp;task=doc_view&amp;gid=18222&amp;Itemid"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5.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HBV coinfections </a:t>
            </a:r>
            <a:br>
              <a:rPr lang="en-GB" dirty="0"/>
            </a:br>
            <a:r>
              <a:rPr lang="en-GB" dirty="0"/>
              <a:t>HDV HCV HIV  </a:t>
            </a:r>
          </a:p>
        </p:txBody>
      </p:sp>
      <p:sp>
        <p:nvSpPr>
          <p:cNvPr id="3" name="Subtitle 2"/>
          <p:cNvSpPr>
            <a:spLocks noGrp="1"/>
          </p:cNvSpPr>
          <p:nvPr>
            <p:ph type="subTitle" idx="1"/>
          </p:nvPr>
        </p:nvSpPr>
        <p:spPr/>
        <p:txBody>
          <a:bodyPr/>
          <a:lstStyle/>
          <a:p>
            <a:r>
              <a:rPr lang="en-GB" dirty="0"/>
              <a:t>Geoff Dusheiko</a:t>
            </a:r>
          </a:p>
          <a:p>
            <a:r>
              <a:rPr lang="en-GB" dirty="0"/>
              <a:t>Kings College Hospital London</a:t>
            </a:r>
          </a:p>
        </p:txBody>
      </p:sp>
    </p:spTree>
    <p:extLst>
      <p:ext uri="{BB962C8B-B14F-4D97-AF65-F5344CB8AC3E}">
        <p14:creationId xmlns:p14="http://schemas.microsoft.com/office/powerpoint/2010/main" val="205137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19968" y="4944179"/>
            <a:ext cx="2192139" cy="854080"/>
          </a:xfrm>
          <a:prstGeom prst="rect">
            <a:avLst/>
          </a:prstGeom>
          <a:noFill/>
        </p:spPr>
        <p:txBody>
          <a:bodyPr wrap="non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ss</a:t>
            </a: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circular RNA</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225"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HDV small / large antigen</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225"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HBV surface antigen</a:t>
            </a:r>
          </a:p>
        </p:txBody>
      </p:sp>
      <p:sp>
        <p:nvSpPr>
          <p:cNvPr id="14" name="TextBox 13"/>
          <p:cNvSpPr txBox="1"/>
          <p:nvPr/>
        </p:nvSpPr>
        <p:spPr>
          <a:xfrm>
            <a:off x="4998395" y="4944179"/>
            <a:ext cx="1764009" cy="854080"/>
          </a:xfrm>
          <a:prstGeom prst="rect">
            <a:avLst/>
          </a:prstGeom>
          <a:noFill/>
        </p:spPr>
        <p:txBody>
          <a:bodyPr wrap="non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ds DNA</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225"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HBV core antigen</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225"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HBV surface antigen</a:t>
            </a:r>
          </a:p>
        </p:txBody>
      </p:sp>
      <p:sp>
        <p:nvSpPr>
          <p:cNvPr id="24" name="Rectangle 2"/>
          <p:cNvSpPr txBox="1">
            <a:spLocks noChangeArrowheads="1"/>
          </p:cNvSpPr>
          <p:nvPr/>
        </p:nvSpPr>
        <p:spPr>
          <a:xfrm>
            <a:off x="482865" y="300252"/>
            <a:ext cx="8013330" cy="878048"/>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tab pos="857250" algn="l"/>
              </a:tabLst>
              <a:defRPr/>
            </a:pPr>
            <a:r>
              <a:rPr kumimoji="0" lang="en-US" sz="3000" b="0" i="0" u="none" strike="noStrike" kern="1200" cap="none" spc="0" normalizeH="0" baseline="0" noProof="0" dirty="0">
                <a:ln>
                  <a:noFill/>
                </a:ln>
                <a:solidFill>
                  <a:prstClr val="black"/>
                </a:solidFill>
                <a:effectLst/>
                <a:uLnTx/>
                <a:uFillTx/>
                <a:latin typeface="Calibri Light" panose="020F0302020204030204" pitchFamily="34" charset="0"/>
                <a:ea typeface="ＭＳ Ｐゴシック" charset="-128"/>
                <a:cs typeface="Calibri Light" panose="020F0302020204030204" pitchFamily="34" charset="0"/>
              </a:rPr>
              <a:t>Hepatitis B and D coinfection</a:t>
            </a:r>
          </a:p>
          <a:p>
            <a:pPr marL="0" marR="0" lvl="0" indent="0" algn="l" defTabSz="457200" rtl="0" eaLnBrk="0" fontAlgn="base" latinLnBrk="0" hangingPunct="0">
              <a:lnSpc>
                <a:spcPct val="100000"/>
              </a:lnSpc>
              <a:spcBef>
                <a:spcPct val="0"/>
              </a:spcBef>
              <a:spcAft>
                <a:spcPct val="0"/>
              </a:spcAft>
              <a:buClrTx/>
              <a:buSzTx/>
              <a:buFontTx/>
              <a:buNone/>
              <a:tabLst>
                <a:tab pos="857250" algn="l"/>
              </a:tabLst>
              <a:defRPr/>
            </a:pPr>
            <a:r>
              <a:rPr kumimoji="0" lang="en-US" sz="2700" b="0" i="0" u="none" strike="noStrike" kern="1200" cap="none" spc="0" normalizeH="0" baseline="0" noProof="0" dirty="0">
                <a:ln>
                  <a:noFill/>
                </a:ln>
                <a:solidFill>
                  <a:prstClr val="black"/>
                </a:solidFill>
                <a:effectLst/>
                <a:uLnTx/>
                <a:uFillTx/>
                <a:latin typeface="Calibri Light" panose="020F0302020204030204" pitchFamily="34" charset="0"/>
                <a:ea typeface="ＭＳ Ｐゴシック" charset="-128"/>
                <a:cs typeface="Calibri Light" panose="020F0302020204030204" pitchFamily="34" charset="0"/>
              </a:rPr>
              <a:t>Requires </a:t>
            </a:r>
            <a:r>
              <a:rPr kumimoji="0" lang="en-US" sz="2700" b="0" i="0" u="none" strike="noStrike" kern="1200" cap="none" spc="0" normalizeH="0" baseline="0" noProof="0" dirty="0" err="1">
                <a:ln>
                  <a:noFill/>
                </a:ln>
                <a:solidFill>
                  <a:prstClr val="black"/>
                </a:solidFill>
                <a:effectLst/>
                <a:uLnTx/>
                <a:uFillTx/>
                <a:latin typeface="Calibri Light" panose="020F0302020204030204" pitchFamily="34" charset="0"/>
                <a:ea typeface="ＭＳ Ｐゴシック" charset="-128"/>
                <a:cs typeface="Calibri Light" panose="020F0302020204030204" pitchFamily="34" charset="0"/>
              </a:rPr>
              <a:t>HBsAg</a:t>
            </a:r>
            <a:r>
              <a:rPr kumimoji="0" lang="en-US" sz="2700" b="0" i="0" u="none" strike="noStrike" kern="1200" cap="none" spc="0" normalizeH="0" baseline="0" noProof="0" dirty="0">
                <a:ln>
                  <a:noFill/>
                </a:ln>
                <a:solidFill>
                  <a:prstClr val="black"/>
                </a:solidFill>
                <a:effectLst/>
                <a:uLnTx/>
                <a:uFillTx/>
                <a:latin typeface="Calibri Light" panose="020F0302020204030204" pitchFamily="34" charset="0"/>
                <a:ea typeface="ＭＳ Ｐゴシック" charset="-128"/>
                <a:cs typeface="Calibri Light" panose="020F0302020204030204" pitchFamily="34" charset="0"/>
              </a:rPr>
              <a:t> from HBV for Viral Assembly / Packaging</a:t>
            </a:r>
          </a:p>
        </p:txBody>
      </p:sp>
      <p:sp>
        <p:nvSpPr>
          <p:cNvPr id="26" name="TextBox 25"/>
          <p:cNvSpPr txBox="1"/>
          <p:nvPr/>
        </p:nvSpPr>
        <p:spPr>
          <a:xfrm>
            <a:off x="5543684" y="2013520"/>
            <a:ext cx="659348" cy="41549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a:ln>
                  <a:noFill/>
                </a:ln>
                <a:solidFill>
                  <a:prstClr val="black"/>
                </a:solidFill>
                <a:effectLst/>
                <a:uLnTx/>
                <a:uFillTx/>
                <a:latin typeface="Calibri" panose="020F0502020204030204"/>
                <a:ea typeface="+mn-ea"/>
                <a:cs typeface="Arial"/>
              </a:rPr>
              <a:t>HBV</a:t>
            </a:r>
            <a:endParaRPr kumimoji="0" lang="en-US" sz="2100" b="1" i="0" u="none" strike="noStrike" kern="1200" cap="none" spc="0" normalizeH="0" baseline="0" noProof="0" dirty="0">
              <a:ln>
                <a:noFill/>
              </a:ln>
              <a:solidFill>
                <a:prstClr val="black"/>
              </a:solidFill>
              <a:effectLst/>
              <a:uLnTx/>
              <a:uFillTx/>
              <a:latin typeface="Calibri" panose="020F0502020204030204"/>
              <a:ea typeface="+mn-ea"/>
              <a:cs typeface="Arial"/>
            </a:endParaRPr>
          </a:p>
        </p:txBody>
      </p:sp>
      <p:sp>
        <p:nvSpPr>
          <p:cNvPr id="4" name="TextBox 3">
            <a:extLst>
              <a:ext uri="{FF2B5EF4-FFF2-40B4-BE49-F238E27FC236}">
                <a16:creationId xmlns:a16="http://schemas.microsoft.com/office/drawing/2014/main" id="{5D08773F-0024-491C-BF50-600074EAD7A1}"/>
              </a:ext>
            </a:extLst>
          </p:cNvPr>
          <p:cNvSpPr txBox="1"/>
          <p:nvPr/>
        </p:nvSpPr>
        <p:spPr>
          <a:xfrm>
            <a:off x="1782" y="5784520"/>
            <a:ext cx="4260596"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Giersch K and Dandri M, J Clin Transl Hepatol 2015  </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1" name="Straight Connector 30">
            <a:extLst>
              <a:ext uri="{FF2B5EF4-FFF2-40B4-BE49-F238E27FC236}">
                <a16:creationId xmlns:a16="http://schemas.microsoft.com/office/drawing/2014/main" id="{7F3002F9-D96A-4D7D-961D-CC383972FF77}"/>
              </a:ext>
            </a:extLst>
          </p:cNvPr>
          <p:cNvCxnSpPr/>
          <p:nvPr/>
        </p:nvCxnSpPr>
        <p:spPr>
          <a:xfrm>
            <a:off x="237808" y="1933696"/>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39B2EAAD-446F-4E5D-B651-CEECAE7EFA37}"/>
              </a:ext>
            </a:extLst>
          </p:cNvPr>
          <p:cNvGrpSpPr/>
          <p:nvPr/>
        </p:nvGrpSpPr>
        <p:grpSpPr>
          <a:xfrm>
            <a:off x="798653" y="2324145"/>
            <a:ext cx="7381755" cy="2667982"/>
            <a:chOff x="1064871" y="1955860"/>
            <a:chExt cx="9842340" cy="3557309"/>
          </a:xfrm>
        </p:grpSpPr>
        <p:pic>
          <p:nvPicPr>
            <p:cNvPr id="9" name="Picture 8">
              <a:extLst>
                <a:ext uri="{FF2B5EF4-FFF2-40B4-BE49-F238E27FC236}">
                  <a16:creationId xmlns:a16="http://schemas.microsoft.com/office/drawing/2014/main" id="{EB13342F-E954-4644-AD75-840E29CAF112}"/>
                </a:ext>
              </a:extLst>
            </p:cNvPr>
            <p:cNvPicPr>
              <a:picLocks noChangeAspect="1"/>
            </p:cNvPicPr>
            <p:nvPr/>
          </p:nvPicPr>
          <p:blipFill rotWithShape="1">
            <a:blip r:embed="rId3">
              <a:clrChange>
                <a:clrFrom>
                  <a:srgbClr val="FFFFFF"/>
                </a:clrFrom>
                <a:clrTo>
                  <a:srgbClr val="FFFFFF">
                    <a:alpha val="0"/>
                  </a:srgbClr>
                </a:clrTo>
              </a:clrChange>
            </a:blip>
            <a:srcRect t="8952"/>
            <a:stretch/>
          </p:blipFill>
          <p:spPr>
            <a:xfrm>
              <a:off x="1064871" y="1955860"/>
              <a:ext cx="9842340" cy="3557309"/>
            </a:xfrm>
            <a:prstGeom prst="rect">
              <a:avLst/>
            </a:prstGeom>
          </p:spPr>
        </p:pic>
        <p:sp>
          <p:nvSpPr>
            <p:cNvPr id="17" name="Rectangle 16">
              <a:extLst>
                <a:ext uri="{FF2B5EF4-FFF2-40B4-BE49-F238E27FC236}">
                  <a16:creationId xmlns:a16="http://schemas.microsoft.com/office/drawing/2014/main" id="{E65AC739-722D-4397-9691-42CDDDA269CE}"/>
                </a:ext>
              </a:extLst>
            </p:cNvPr>
            <p:cNvSpPr/>
            <p:nvPr/>
          </p:nvSpPr>
          <p:spPr>
            <a:xfrm>
              <a:off x="2823037" y="2152826"/>
              <a:ext cx="931678" cy="4199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TextBox 2"/>
          <p:cNvSpPr txBox="1"/>
          <p:nvPr/>
        </p:nvSpPr>
        <p:spPr>
          <a:xfrm>
            <a:off x="2285849" y="2308402"/>
            <a:ext cx="885320" cy="415498"/>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prstClr val="black"/>
                </a:solidFill>
                <a:effectLst/>
                <a:uLnTx/>
                <a:uFillTx/>
                <a:latin typeface="Calibri" panose="020F0502020204030204"/>
                <a:ea typeface="+mn-ea"/>
                <a:cs typeface="Arial"/>
              </a:rPr>
              <a:t>HDV</a:t>
            </a:r>
          </a:p>
        </p:txBody>
      </p:sp>
    </p:spTree>
    <p:extLst>
      <p:ext uri="{BB962C8B-B14F-4D97-AF65-F5344CB8AC3E}">
        <p14:creationId xmlns:p14="http://schemas.microsoft.com/office/powerpoint/2010/main" val="105743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808" y="166411"/>
            <a:ext cx="7886700" cy="994172"/>
          </a:xfrm>
        </p:spPr>
        <p:txBody>
          <a:bodyPr/>
          <a:lstStyle/>
          <a:p>
            <a:r>
              <a:rPr lang="en-US" dirty="0"/>
              <a:t>Prevalence of hepatitis delta</a:t>
            </a:r>
          </a:p>
        </p:txBody>
      </p:sp>
      <p:sp>
        <p:nvSpPr>
          <p:cNvPr id="3" name="Content Placeholder 2"/>
          <p:cNvSpPr>
            <a:spLocks noGrp="1"/>
          </p:cNvSpPr>
          <p:nvPr>
            <p:ph idx="1"/>
          </p:nvPr>
        </p:nvSpPr>
        <p:spPr>
          <a:xfrm>
            <a:off x="320157" y="1331008"/>
            <a:ext cx="8607783" cy="5008046"/>
          </a:xfrm>
        </p:spPr>
        <p:txBody>
          <a:bodyPr>
            <a:normAutofit fontScale="55000" lnSpcReduction="20000"/>
          </a:bodyPr>
          <a:lstStyle/>
          <a:p>
            <a:r>
              <a:rPr lang="en-US" dirty="0"/>
              <a:t>Of 270 million chronic carriers of HBV, 15 million with serological evidence of exposure to HDV</a:t>
            </a:r>
            <a:r>
              <a:rPr lang="en-US" baseline="30000" dirty="0"/>
              <a:t>1</a:t>
            </a:r>
          </a:p>
          <a:p>
            <a:endParaRPr lang="en-US" dirty="0"/>
          </a:p>
          <a:p>
            <a:endParaRPr lang="en-US" dirty="0"/>
          </a:p>
          <a:p>
            <a:endParaRPr lang="en-US" dirty="0"/>
          </a:p>
          <a:p>
            <a:endParaRPr lang="en-US" dirty="0"/>
          </a:p>
          <a:p>
            <a:endParaRPr lang="en-US" sz="2700" dirty="0"/>
          </a:p>
          <a:p>
            <a:endParaRPr lang="en-US" dirty="0"/>
          </a:p>
          <a:p>
            <a:endParaRPr lang="en-US" sz="1200" dirty="0"/>
          </a:p>
          <a:p>
            <a:endParaRPr lang="en-US" dirty="0"/>
          </a:p>
          <a:p>
            <a:endParaRPr lang="en-US" dirty="0"/>
          </a:p>
          <a:p>
            <a:endParaRPr lang="en-US" dirty="0"/>
          </a:p>
          <a:p>
            <a:endParaRPr lang="en-US" dirty="0"/>
          </a:p>
          <a:p>
            <a:endParaRPr lang="en-US" dirty="0"/>
          </a:p>
          <a:p>
            <a:r>
              <a:rPr lang="en-US" dirty="0"/>
              <a:t>Outbreaks still occur and population migration from endemic countries is increasing – the threat of HDV infection remains</a:t>
            </a:r>
          </a:p>
          <a:p>
            <a:r>
              <a:rPr lang="en-GB" dirty="0"/>
              <a:t>There are regional differences in the epidemiology of HDV. </a:t>
            </a:r>
          </a:p>
          <a:p>
            <a:r>
              <a:rPr lang="en-US" dirty="0"/>
              <a:t>Several genotypes have been described: Genotype 1 is prevalent worldwide; genotype 2 is found in Japan and Taiwan; genotype 3 in the Amazon Basin; genotype 4 in Taiwan and Japan and genotype 5 to 8 in individuals of African origin</a:t>
            </a:r>
          </a:p>
        </p:txBody>
      </p:sp>
      <p:cxnSp>
        <p:nvCxnSpPr>
          <p:cNvPr id="4" name="Straight Connector 3">
            <a:extLst>
              <a:ext uri="{FF2B5EF4-FFF2-40B4-BE49-F238E27FC236}">
                <a16:creationId xmlns:a16="http://schemas.microsoft.com/office/drawing/2014/main" id="{2079823C-81BB-4431-90F6-D32D10447049}"/>
              </a:ext>
            </a:extLst>
          </p:cNvPr>
          <p:cNvCxnSpPr/>
          <p:nvPr/>
        </p:nvCxnSpPr>
        <p:spPr>
          <a:xfrm>
            <a:off x="433229" y="1135702"/>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093BA40-B11D-48A9-A660-24223CF4BA9E}"/>
              </a:ext>
            </a:extLst>
          </p:cNvPr>
          <p:cNvPicPr>
            <a:picLocks noChangeAspect="1"/>
          </p:cNvPicPr>
          <p:nvPr/>
        </p:nvPicPr>
        <p:blipFill rotWithShape="1">
          <a:blip r:embed="rId3" cstate="screen">
            <a:clrChange>
              <a:clrFrom>
                <a:srgbClr val="FFFFFE"/>
              </a:clrFrom>
              <a:clrTo>
                <a:srgbClr val="FFFFFE">
                  <a:alpha val="0"/>
                </a:srgbClr>
              </a:clrTo>
            </a:clrChange>
            <a:extLst>
              <a:ext uri="{28A0092B-C50C-407E-A947-70E740481C1C}">
                <a14:useLocalDpi xmlns:a14="http://schemas.microsoft.com/office/drawing/2010/main"/>
              </a:ext>
            </a:extLst>
          </a:blip>
          <a:srcRect/>
          <a:stretch/>
        </p:blipFill>
        <p:spPr>
          <a:xfrm>
            <a:off x="1704644" y="1848563"/>
            <a:ext cx="5425954" cy="2465626"/>
          </a:xfrm>
          <a:prstGeom prst="rect">
            <a:avLst/>
          </a:prstGeom>
        </p:spPr>
      </p:pic>
      <p:sp>
        <p:nvSpPr>
          <p:cNvPr id="6" name="TextBox 5">
            <a:extLst>
              <a:ext uri="{FF2B5EF4-FFF2-40B4-BE49-F238E27FC236}">
                <a16:creationId xmlns:a16="http://schemas.microsoft.com/office/drawing/2014/main" id="{9F462406-E328-4F5F-A13E-2F5F93405024}"/>
              </a:ext>
            </a:extLst>
          </p:cNvPr>
          <p:cNvSpPr txBox="1"/>
          <p:nvPr/>
        </p:nvSpPr>
        <p:spPr>
          <a:xfrm>
            <a:off x="970961" y="6452878"/>
            <a:ext cx="9144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Pan American Health Organization 2012. Available from: </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http://www.paho.org/hq/</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[Accessed: May 2018]; Figure: www.hepatitis-delta.org</a:t>
            </a:r>
          </a:p>
        </p:txBody>
      </p:sp>
    </p:spTree>
    <p:extLst>
      <p:ext uri="{BB962C8B-B14F-4D97-AF65-F5344CB8AC3E}">
        <p14:creationId xmlns:p14="http://schemas.microsoft.com/office/powerpoint/2010/main" val="233843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303440" y="4167164"/>
            <a:ext cx="1693211" cy="544968"/>
          </a:xfrm>
          <a:prstGeom prst="rect">
            <a:avLst/>
          </a:prstGeom>
          <a:solidFill>
            <a:srgbClr val="FF0000">
              <a:alpha val="20000"/>
            </a:srgbClr>
          </a:solidFill>
          <a:ln>
            <a:solidFill>
              <a:schemeClr val="accent1">
                <a:shade val="50000"/>
                <a:alpha val="28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1805921" y="1591352"/>
            <a:ext cx="1378198"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Co-infection </a:t>
            </a:r>
          </a:p>
        </p:txBody>
      </p:sp>
      <p:sp>
        <p:nvSpPr>
          <p:cNvPr id="5" name="TextBox 4"/>
          <p:cNvSpPr txBox="1"/>
          <p:nvPr/>
        </p:nvSpPr>
        <p:spPr>
          <a:xfrm>
            <a:off x="6052882" y="1591352"/>
            <a:ext cx="1625060"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Super-infection</a:t>
            </a:r>
          </a:p>
        </p:txBody>
      </p:sp>
      <p:sp>
        <p:nvSpPr>
          <p:cNvPr id="6" name="Hexagon 5"/>
          <p:cNvSpPr/>
          <p:nvPr/>
        </p:nvSpPr>
        <p:spPr>
          <a:xfrm>
            <a:off x="1908391" y="2023540"/>
            <a:ext cx="504056" cy="432048"/>
          </a:xfrm>
          <a:prstGeom prst="hexagon">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Hexagon 6"/>
          <p:cNvSpPr/>
          <p:nvPr/>
        </p:nvSpPr>
        <p:spPr>
          <a:xfrm>
            <a:off x="6610276" y="2090761"/>
            <a:ext cx="504056" cy="432048"/>
          </a:xfrm>
          <a:prstGeom prst="hexagon">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p:cNvSpPr/>
          <p:nvPr/>
        </p:nvSpPr>
        <p:spPr>
          <a:xfrm>
            <a:off x="4796313" y="4172979"/>
            <a:ext cx="1693211" cy="544968"/>
          </a:xfrm>
          <a:prstGeom prst="rect">
            <a:avLst/>
          </a:prstGeom>
          <a:solidFill>
            <a:srgbClr val="FF0000">
              <a:alpha val="20000"/>
            </a:srgbClr>
          </a:solidFill>
          <a:ln>
            <a:solidFill>
              <a:schemeClr val="accent1">
                <a:shade val="50000"/>
                <a:alpha val="28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p:cNvSpPr/>
          <p:nvPr/>
        </p:nvSpPr>
        <p:spPr>
          <a:xfrm>
            <a:off x="2520333" y="2030752"/>
            <a:ext cx="469303" cy="424837"/>
          </a:xfrm>
          <a:prstGeom prst="ellipse">
            <a:avLst/>
          </a:prstGeom>
          <a:solidFill>
            <a:srgbClr val="C00000">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1478299" y="3175669"/>
            <a:ext cx="1962910"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Healthy individuals</a:t>
            </a:r>
          </a:p>
        </p:txBody>
      </p:sp>
      <p:sp>
        <p:nvSpPr>
          <p:cNvPr id="10" name="TextBox 9"/>
          <p:cNvSpPr txBox="1"/>
          <p:nvPr/>
        </p:nvSpPr>
        <p:spPr>
          <a:xfrm>
            <a:off x="6236942" y="3216696"/>
            <a:ext cx="1250727"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HBV carrier</a:t>
            </a:r>
          </a:p>
        </p:txBody>
      </p:sp>
      <p:sp>
        <p:nvSpPr>
          <p:cNvPr id="11" name="TextBox 10"/>
          <p:cNvSpPr txBox="1"/>
          <p:nvPr/>
        </p:nvSpPr>
        <p:spPr>
          <a:xfrm>
            <a:off x="341322" y="4181218"/>
            <a:ext cx="1601592" cy="553998"/>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3–4</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Fulminant hepatitis</a:t>
            </a:r>
          </a:p>
        </p:txBody>
      </p:sp>
      <p:sp>
        <p:nvSpPr>
          <p:cNvPr id="12" name="TextBox 11"/>
          <p:cNvSpPr txBox="1"/>
          <p:nvPr/>
        </p:nvSpPr>
        <p:spPr>
          <a:xfrm>
            <a:off x="1838888" y="4420742"/>
            <a:ext cx="1250663" cy="769441"/>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90%</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Recovery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with immunity</a:t>
            </a:r>
          </a:p>
        </p:txBody>
      </p:sp>
      <p:sp>
        <p:nvSpPr>
          <p:cNvPr id="13" name="TextBox 12"/>
          <p:cNvSpPr txBox="1"/>
          <p:nvPr/>
        </p:nvSpPr>
        <p:spPr>
          <a:xfrm>
            <a:off x="2858170" y="4119677"/>
            <a:ext cx="1474634" cy="769441"/>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Rare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Chronic HBV/HDV</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hepatitis</a:t>
            </a:r>
          </a:p>
        </p:txBody>
      </p:sp>
      <p:sp>
        <p:nvSpPr>
          <p:cNvPr id="14" name="TextBox 13"/>
          <p:cNvSpPr txBox="1"/>
          <p:nvPr/>
        </p:nvSpPr>
        <p:spPr>
          <a:xfrm>
            <a:off x="4823406" y="4168131"/>
            <a:ext cx="1601592" cy="553998"/>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7–10</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Fulminant hepatitis</a:t>
            </a:r>
          </a:p>
        </p:txBody>
      </p:sp>
      <p:sp>
        <p:nvSpPr>
          <p:cNvPr id="15" name="TextBox 14"/>
          <p:cNvSpPr txBox="1"/>
          <p:nvPr/>
        </p:nvSpPr>
        <p:spPr>
          <a:xfrm>
            <a:off x="6007200" y="4646868"/>
            <a:ext cx="1710212" cy="553998"/>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10–15</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Acute severe disease</a:t>
            </a:r>
          </a:p>
        </p:txBody>
      </p:sp>
      <p:sp>
        <p:nvSpPr>
          <p:cNvPr id="16" name="TextBox 15"/>
          <p:cNvSpPr txBox="1"/>
          <p:nvPr/>
        </p:nvSpPr>
        <p:spPr>
          <a:xfrm>
            <a:off x="7390997" y="4142922"/>
            <a:ext cx="1474634" cy="769441"/>
          </a:xfrm>
          <a:prstGeom prst="rect">
            <a:avLst/>
          </a:prstGeom>
          <a:noFill/>
        </p:spPr>
        <p:txBody>
          <a:bodyPr wrap="none" rtlCol="0" anchor="t">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80%</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Chronic HBV/HDV</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hepatitis</a:t>
            </a:r>
          </a:p>
        </p:txBody>
      </p:sp>
      <p:sp>
        <p:nvSpPr>
          <p:cNvPr id="17" name="TextBox 16"/>
          <p:cNvSpPr txBox="1"/>
          <p:nvPr/>
        </p:nvSpPr>
        <p:spPr>
          <a:xfrm>
            <a:off x="819430" y="5362173"/>
            <a:ext cx="750014"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Death</a:t>
            </a:r>
          </a:p>
        </p:txBody>
      </p:sp>
      <p:sp>
        <p:nvSpPr>
          <p:cNvPr id="18" name="TextBox 17"/>
          <p:cNvSpPr txBox="1"/>
          <p:nvPr/>
        </p:nvSpPr>
        <p:spPr>
          <a:xfrm>
            <a:off x="3195432" y="5362173"/>
            <a:ext cx="997389"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Cirrhosis</a:t>
            </a:r>
          </a:p>
        </p:txBody>
      </p:sp>
      <p:sp>
        <p:nvSpPr>
          <p:cNvPr id="19" name="TextBox 18"/>
          <p:cNvSpPr txBox="1"/>
          <p:nvPr/>
        </p:nvSpPr>
        <p:spPr>
          <a:xfrm>
            <a:off x="5289157" y="5345412"/>
            <a:ext cx="750014"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Death</a:t>
            </a:r>
          </a:p>
        </p:txBody>
      </p:sp>
      <p:sp>
        <p:nvSpPr>
          <p:cNvPr id="20" name="TextBox 19"/>
          <p:cNvSpPr txBox="1"/>
          <p:nvPr/>
        </p:nvSpPr>
        <p:spPr>
          <a:xfrm>
            <a:off x="7717668" y="5362173"/>
            <a:ext cx="997389"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Cirrhosis</a:t>
            </a:r>
          </a:p>
        </p:txBody>
      </p:sp>
      <p:sp>
        <p:nvSpPr>
          <p:cNvPr id="21" name="TextBox 20"/>
          <p:cNvSpPr txBox="1"/>
          <p:nvPr/>
        </p:nvSpPr>
        <p:spPr>
          <a:xfrm>
            <a:off x="6328868" y="5546839"/>
            <a:ext cx="1040606"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Recovery</a:t>
            </a:r>
          </a:p>
        </p:txBody>
      </p:sp>
      <p:sp>
        <p:nvSpPr>
          <p:cNvPr id="2" name="TextBox 1"/>
          <p:cNvSpPr txBox="1"/>
          <p:nvPr/>
        </p:nvSpPr>
        <p:spPr>
          <a:xfrm>
            <a:off x="1854449" y="2528624"/>
            <a:ext cx="611941" cy="369332"/>
          </a:xfrm>
          <a:prstGeom prst="rect">
            <a:avLst/>
          </a:prstGeom>
          <a:noFill/>
        </p:spPr>
        <p:txBody>
          <a:bodyPr wrap="squar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HDV</a:t>
            </a:r>
          </a:p>
        </p:txBody>
      </p:sp>
      <p:sp>
        <p:nvSpPr>
          <p:cNvPr id="3" name="TextBox 2"/>
          <p:cNvSpPr txBox="1"/>
          <p:nvPr/>
        </p:nvSpPr>
        <p:spPr>
          <a:xfrm>
            <a:off x="2466390" y="2525657"/>
            <a:ext cx="582595"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HBV</a:t>
            </a:r>
          </a:p>
        </p:txBody>
      </p:sp>
      <p:sp>
        <p:nvSpPr>
          <p:cNvPr id="22" name="TextBox 21"/>
          <p:cNvSpPr txBox="1"/>
          <p:nvPr/>
        </p:nvSpPr>
        <p:spPr>
          <a:xfrm>
            <a:off x="6562062" y="2531758"/>
            <a:ext cx="600357" cy="369332"/>
          </a:xfrm>
          <a:prstGeom prst="rect">
            <a:avLst/>
          </a:prstGeom>
          <a:noFill/>
        </p:spPr>
        <p:txBody>
          <a:bodyPr wrap="none"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HDV</a:t>
            </a:r>
          </a:p>
        </p:txBody>
      </p:sp>
      <p:sp>
        <p:nvSpPr>
          <p:cNvPr id="23" name="Down Arrow 22"/>
          <p:cNvSpPr/>
          <p:nvPr/>
        </p:nvSpPr>
        <p:spPr>
          <a:xfrm>
            <a:off x="2328746" y="2850994"/>
            <a:ext cx="262018" cy="321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Down Arrow 23"/>
          <p:cNvSpPr/>
          <p:nvPr/>
        </p:nvSpPr>
        <p:spPr>
          <a:xfrm>
            <a:off x="6731294" y="2901090"/>
            <a:ext cx="262018" cy="321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Straight Arrow Connector 25"/>
          <p:cNvCxnSpPr/>
          <p:nvPr/>
        </p:nvCxnSpPr>
        <p:spPr>
          <a:xfrm flipH="1">
            <a:off x="1134190" y="3600616"/>
            <a:ext cx="504888" cy="523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455307" y="3612834"/>
            <a:ext cx="0" cy="828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151016" y="3545001"/>
            <a:ext cx="432048" cy="523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60121" y="3704655"/>
            <a:ext cx="2183" cy="834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664165" y="3612834"/>
            <a:ext cx="572777" cy="456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487669" y="3599366"/>
            <a:ext cx="502390" cy="505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194437" y="4896833"/>
            <a:ext cx="0" cy="4653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3583065" y="4896833"/>
            <a:ext cx="1" cy="4653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642919" y="4832614"/>
            <a:ext cx="1" cy="4653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6849171" y="5174393"/>
            <a:ext cx="1" cy="4653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8151917" y="4913150"/>
            <a:ext cx="1" cy="4653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901679" y="4154439"/>
            <a:ext cx="1383996" cy="678174"/>
          </a:xfrm>
          <a:prstGeom prst="rect">
            <a:avLst/>
          </a:prstGeom>
          <a:solidFill>
            <a:schemeClr val="accent3">
              <a:lumMod val="75000"/>
              <a:alpha val="20000"/>
            </a:schemeClr>
          </a:solidFill>
          <a:ln>
            <a:solidFill>
              <a:schemeClr val="accent1">
                <a:shade val="50000"/>
                <a:alpha val="28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p:cNvSpPr/>
          <p:nvPr/>
        </p:nvSpPr>
        <p:spPr>
          <a:xfrm>
            <a:off x="7414922" y="4177039"/>
            <a:ext cx="1383996" cy="678174"/>
          </a:xfrm>
          <a:prstGeom prst="rect">
            <a:avLst/>
          </a:prstGeom>
          <a:solidFill>
            <a:schemeClr val="accent3">
              <a:lumMod val="75000"/>
              <a:alpha val="20000"/>
            </a:schemeClr>
          </a:solidFill>
          <a:ln>
            <a:solidFill>
              <a:schemeClr val="accent1">
                <a:shade val="50000"/>
                <a:alpha val="28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Title 1"/>
          <p:cNvSpPr txBox="1">
            <a:spLocks/>
          </p:cNvSpPr>
          <p:nvPr/>
        </p:nvSpPr>
        <p:spPr>
          <a:xfrm>
            <a:off x="232799" y="202286"/>
            <a:ext cx="8888282" cy="569725"/>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100" b="1" i="0" u="none" strike="noStrike" kern="1200" cap="none" spc="0" normalizeH="0" baseline="0" noProof="0" dirty="0">
                <a:ln>
                  <a:noFill/>
                </a:ln>
                <a:solidFill>
                  <a:prstClr val="black"/>
                </a:solidFill>
                <a:effectLst/>
                <a:uLnTx/>
                <a:uFillTx/>
                <a:latin typeface="Calibri Light" panose="020F0302020204030204"/>
                <a:ea typeface="+mj-ea"/>
                <a:cs typeface="+mj-cs"/>
              </a:rPr>
              <a:t>Natural history: what is the difference between coinfection and superinfection?</a:t>
            </a:r>
          </a:p>
        </p:txBody>
      </p:sp>
      <p:cxnSp>
        <p:nvCxnSpPr>
          <p:cNvPr id="49" name="Straight Connector 48">
            <a:extLst>
              <a:ext uri="{FF2B5EF4-FFF2-40B4-BE49-F238E27FC236}">
                <a16:creationId xmlns:a16="http://schemas.microsoft.com/office/drawing/2014/main" id="{3926C7F9-807B-4065-A828-5F5109DF495C}"/>
              </a:ext>
            </a:extLst>
          </p:cNvPr>
          <p:cNvCxnSpPr>
            <a:cxnSpLocks/>
          </p:cNvCxnSpPr>
          <p:nvPr/>
        </p:nvCxnSpPr>
        <p:spPr>
          <a:xfrm>
            <a:off x="338723" y="1441733"/>
            <a:ext cx="8460195" cy="1689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91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HBV and HDV coinfection: Diagnosis</a:t>
            </a:r>
          </a:p>
        </p:txBody>
      </p:sp>
      <p:sp>
        <p:nvSpPr>
          <p:cNvPr id="3" name="Content Placeholder 2"/>
          <p:cNvSpPr>
            <a:spLocks noGrp="1"/>
          </p:cNvSpPr>
          <p:nvPr>
            <p:ph idx="1"/>
          </p:nvPr>
        </p:nvSpPr>
        <p:spPr>
          <a:xfrm>
            <a:off x="525780" y="1825625"/>
            <a:ext cx="8241030" cy="4728528"/>
          </a:xfrm>
        </p:spPr>
        <p:txBody>
          <a:bodyPr vert="horz" lIns="91440" tIns="45720" rIns="91440" bIns="45720" rtlCol="0" anchor="t">
            <a:normAutofit/>
          </a:bodyPr>
          <a:lstStyle/>
          <a:p>
            <a:r>
              <a:rPr lang="en-GB" sz="2400" dirty="0"/>
              <a:t>Diagnosis of HDV infection requires testing of HBsAg positive individuals for anti-HDV antibodies</a:t>
            </a:r>
            <a:endParaRPr lang="en-GB" sz="2400" dirty="0">
              <a:cs typeface="Calibri"/>
            </a:endParaRPr>
          </a:p>
          <a:p>
            <a:r>
              <a:rPr lang="en-GB" sz="2400" dirty="0"/>
              <a:t>If positive, a test for HDV RNA in serum to confirm HDV viraemia is mandatory. </a:t>
            </a:r>
          </a:p>
          <a:p>
            <a:r>
              <a:rPr lang="en-GB" sz="2400" dirty="0"/>
              <a:t>Testing for HDV antigen </a:t>
            </a:r>
          </a:p>
          <a:p>
            <a:pPr lvl="1"/>
            <a:r>
              <a:rPr lang="en-GB" sz="2100" dirty="0"/>
              <a:t>in serum </a:t>
            </a:r>
            <a:endParaRPr lang="en-GB" sz="2100" dirty="0">
              <a:cs typeface="Calibri"/>
            </a:endParaRPr>
          </a:p>
          <a:p>
            <a:pPr lvl="1"/>
            <a:r>
              <a:rPr lang="en-GB" sz="2100" dirty="0"/>
              <a:t>Reserved for liver tissue staining. </a:t>
            </a:r>
            <a:endParaRPr lang="en-GB" sz="2100" dirty="0">
              <a:cs typeface="Calibri"/>
            </a:endParaRPr>
          </a:p>
          <a:p>
            <a:r>
              <a:rPr lang="en-GB" sz="2400" dirty="0"/>
              <a:t>All HBsAg positive individual should be tested. </a:t>
            </a:r>
          </a:p>
          <a:p>
            <a:r>
              <a:rPr lang="en-GB" sz="2400" dirty="0"/>
              <a:t>Testing rates remain low in many countries, including in immigrants and intravenous drug users. </a:t>
            </a:r>
          </a:p>
          <a:p>
            <a:r>
              <a:rPr lang="en-GB" sz="2400" dirty="0"/>
              <a:t>Tests for HDV antigen and RNA require standardization. </a:t>
            </a:r>
            <a:r>
              <a:rPr lang="en-GB" sz="2400" b="1" dirty="0"/>
              <a:t> </a:t>
            </a:r>
          </a:p>
          <a:p>
            <a:endParaRPr lang="en-GB" dirty="0"/>
          </a:p>
        </p:txBody>
      </p:sp>
      <p:cxnSp>
        <p:nvCxnSpPr>
          <p:cNvPr id="4" name="Straight Connector 3"/>
          <p:cNvCxnSpPr/>
          <p:nvPr/>
        </p:nvCxnSpPr>
        <p:spPr>
          <a:xfrm>
            <a:off x="433229" y="1522201"/>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060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4996" y="77394"/>
            <a:ext cx="7180172"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339A"/>
                </a:solidFill>
                <a:effectLst/>
                <a:uLnTx/>
                <a:uFillTx/>
                <a:latin typeface="Arial"/>
                <a:ea typeface="+mn-ea"/>
                <a:cs typeface="+mn-cs"/>
              </a:rPr>
              <a:t>Management of </a:t>
            </a:r>
            <a:r>
              <a:rPr kumimoji="0" lang="it-IT" sz="2800" b="1" i="0" u="none" strike="noStrike" kern="1200" cap="none" spc="0" normalizeH="0" baseline="0" noProof="0" dirty="0">
                <a:ln>
                  <a:noFill/>
                </a:ln>
                <a:solidFill>
                  <a:srgbClr val="00339A"/>
                </a:solidFill>
                <a:effectLst/>
                <a:uLnTx/>
                <a:uFillTx/>
                <a:latin typeface="Arial"/>
                <a:ea typeface="+mn-ea"/>
                <a:cs typeface="+mn-cs"/>
              </a:rPr>
              <a:t>HDV co-</a:t>
            </a:r>
            <a:r>
              <a:rPr kumimoji="0" lang="it-IT" sz="2800" b="1" i="0" u="none" strike="noStrike" kern="1200" cap="none" spc="0" normalizeH="0" baseline="0" noProof="0" dirty="0" err="1">
                <a:ln>
                  <a:noFill/>
                </a:ln>
                <a:solidFill>
                  <a:srgbClr val="00339A"/>
                </a:solidFill>
                <a:effectLst/>
                <a:uLnTx/>
                <a:uFillTx/>
                <a:latin typeface="Arial"/>
                <a:ea typeface="+mn-ea"/>
                <a:cs typeface="+mn-cs"/>
              </a:rPr>
              <a:t>infected</a:t>
            </a:r>
            <a:r>
              <a:rPr kumimoji="0" lang="it-IT" sz="2800" b="1" i="0" u="none" strike="noStrike" kern="1200" cap="none" spc="0" normalizeH="0" baseline="0" noProof="0" dirty="0">
                <a:ln>
                  <a:noFill/>
                </a:ln>
                <a:solidFill>
                  <a:srgbClr val="00339A"/>
                </a:solidFill>
                <a:effectLst/>
                <a:uLnTx/>
                <a:uFillTx/>
                <a:latin typeface="Arial"/>
                <a:ea typeface="+mn-ea"/>
                <a:cs typeface="+mn-cs"/>
              </a:rPr>
              <a:t> </a:t>
            </a:r>
            <a:r>
              <a:rPr kumimoji="0" lang="it-IT" sz="2800" b="1" i="0" u="none" strike="noStrike" kern="1200" cap="none" spc="0" normalizeH="0" baseline="0" noProof="0" dirty="0" err="1">
                <a:ln>
                  <a:noFill/>
                </a:ln>
                <a:solidFill>
                  <a:srgbClr val="00339A"/>
                </a:solidFill>
                <a:effectLst/>
                <a:uLnTx/>
                <a:uFillTx/>
                <a:latin typeface="Arial"/>
                <a:ea typeface="+mn-ea"/>
                <a:cs typeface="+mn-cs"/>
              </a:rPr>
              <a:t>patients</a:t>
            </a:r>
            <a:endParaRPr kumimoji="0" lang="it-IT" sz="2800" b="1" i="0" u="none" strike="noStrike" kern="1200" cap="none" spc="0" normalizeH="0" baseline="0" noProof="0" dirty="0">
              <a:ln>
                <a:noFill/>
              </a:ln>
              <a:solidFill>
                <a:srgbClr val="00339A"/>
              </a:solidFill>
              <a:effectLst/>
              <a:uLnTx/>
              <a:uFillTx/>
              <a:latin typeface="Arial"/>
              <a:ea typeface="+mn-ea"/>
              <a:cs typeface="+mn-cs"/>
            </a:endParaRPr>
          </a:p>
        </p:txBody>
      </p:sp>
      <p:sp>
        <p:nvSpPr>
          <p:cNvPr id="4" name="Rettangolo 3"/>
          <p:cNvSpPr/>
          <p:nvPr/>
        </p:nvSpPr>
        <p:spPr>
          <a:xfrm>
            <a:off x="5613656" y="6471411"/>
            <a:ext cx="331161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70C0"/>
                </a:solidFill>
                <a:effectLst/>
                <a:uLnTx/>
                <a:uFillTx/>
                <a:latin typeface="Arial"/>
                <a:ea typeface="+mn-ea"/>
                <a:cs typeface="+mn-cs"/>
              </a:rPr>
              <a:t>EASL 2017 CPG HBV, J Hepatol 2017</a:t>
            </a:r>
          </a:p>
        </p:txBody>
      </p:sp>
      <p:sp>
        <p:nvSpPr>
          <p:cNvPr id="5" name="Rettangolo 4"/>
          <p:cNvSpPr/>
          <p:nvPr/>
        </p:nvSpPr>
        <p:spPr>
          <a:xfrm>
            <a:off x="313631" y="2059762"/>
            <a:ext cx="8299626" cy="3693319"/>
          </a:xfrm>
          <a:prstGeom prst="rect">
            <a:avLst/>
          </a:prstGeom>
          <a:solidFill>
            <a:schemeClr val="bg1">
              <a:lumMod val="95000"/>
            </a:schemeClr>
          </a:solidFill>
          <a:ln>
            <a:solidFill>
              <a:srgbClr val="0070C0"/>
            </a:solidFill>
          </a:ln>
          <a:effectLst>
            <a:innerShdw blurRad="63500" dist="50800" dir="2700000">
              <a:prstClr val="black">
                <a:alpha val="50000"/>
              </a:prstClr>
            </a:inn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err="1">
                <a:ln>
                  <a:noFill/>
                </a:ln>
                <a:solidFill>
                  <a:srgbClr val="000000"/>
                </a:solidFill>
                <a:effectLst/>
                <a:uLnTx/>
                <a:uFillTx/>
                <a:latin typeface="Arial"/>
                <a:ea typeface="+mn-ea"/>
                <a:cs typeface="+mn-cs"/>
              </a:rPr>
              <a:t>Recommendations</a:t>
            </a:r>
            <a:r>
              <a:rPr kumimoji="0" lang="it-IT" sz="1800" b="1" i="0" u="none" strike="noStrike" kern="1200" cap="none" spc="0" normalizeH="0" baseline="0" noProof="0" dirty="0">
                <a:ln>
                  <a:noFill/>
                </a:ln>
                <a:solidFill>
                  <a:srgbClr val="000000"/>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1" i="0" u="none" strike="noStrike" kern="1200" cap="none" spc="0" normalizeH="0" baseline="0" noProof="0" dirty="0" err="1">
                <a:ln>
                  <a:noFill/>
                </a:ln>
                <a:solidFill>
                  <a:srgbClr val="C00000"/>
                </a:solidFill>
                <a:effectLst/>
                <a:uLnTx/>
                <a:uFillTx/>
                <a:latin typeface="Arial"/>
                <a:ea typeface="+mn-ea"/>
                <a:cs typeface="+mn-cs"/>
              </a:rPr>
              <a:t>PegIFNa</a:t>
            </a:r>
            <a:r>
              <a:rPr kumimoji="0" lang="en-US" sz="1800" b="0" i="0" u="none" strike="noStrike" kern="1200" cap="none" spc="0" normalizeH="0" baseline="0" noProof="0" dirty="0">
                <a:ln>
                  <a:noFill/>
                </a:ln>
                <a:solidFill>
                  <a:srgbClr val="000000"/>
                </a:solidFill>
                <a:effectLst/>
                <a:uLnTx/>
                <a:uFillTx/>
                <a:latin typeface="Arial"/>
                <a:ea typeface="+mn-ea"/>
                <a:cs typeface="+mn-cs"/>
              </a:rPr>
              <a:t> for at least 48 weeks is the </a:t>
            </a:r>
            <a:r>
              <a:rPr kumimoji="0" lang="en-US" sz="1800" b="1" i="0" u="none" strike="noStrike" kern="1200" cap="none" spc="0" normalizeH="0" baseline="0" noProof="0" dirty="0">
                <a:ln>
                  <a:noFill/>
                </a:ln>
                <a:solidFill>
                  <a:srgbClr val="C00000"/>
                </a:solidFill>
                <a:effectLst/>
                <a:uLnTx/>
                <a:uFillTx/>
                <a:latin typeface="Arial"/>
                <a:ea typeface="+mn-ea"/>
                <a:cs typeface="+mn-cs"/>
              </a:rPr>
              <a:t>current treatment of choice</a:t>
            </a:r>
            <a:r>
              <a:rPr kumimoji="0" lang="en-US" sz="1800" b="0" i="0" u="none" strike="noStrike" kern="1200" cap="none" spc="0" normalizeH="0" baseline="0" noProof="0" dirty="0">
                <a:ln>
                  <a:noFill/>
                </a:ln>
                <a:solidFill>
                  <a:srgbClr val="000000"/>
                </a:solidFill>
                <a:effectLst/>
                <a:uLnTx/>
                <a:uFillTx/>
                <a:latin typeface="Arial"/>
                <a:ea typeface="+mn-ea"/>
                <a:cs typeface="+mn-cs"/>
              </a:rPr>
              <a:t> in HDV-HBV co-infected patients with compensated </a:t>
            </a:r>
            <a:r>
              <a:rPr kumimoji="0" lang="it-IT" sz="1800" b="0" i="0" u="none" strike="noStrike" kern="1200" cap="none" spc="0" normalizeH="0" baseline="0" noProof="0" dirty="0" err="1">
                <a:ln>
                  <a:noFill/>
                </a:ln>
                <a:solidFill>
                  <a:srgbClr val="000000"/>
                </a:solidFill>
                <a:effectLst/>
                <a:uLnTx/>
                <a:uFillTx/>
                <a:latin typeface="Arial"/>
                <a:ea typeface="+mn-ea"/>
                <a:cs typeface="+mn-cs"/>
              </a:rPr>
              <a:t>liver</a:t>
            </a:r>
            <a:r>
              <a:rPr kumimoji="0" lang="it-IT" sz="1800" b="0" i="0" u="none" strike="noStrike" kern="1200" cap="none" spc="0" normalizeH="0" baseline="0" noProof="0" dirty="0">
                <a:ln>
                  <a:noFill/>
                </a:ln>
                <a:solidFill>
                  <a:srgbClr val="000000"/>
                </a:solidFill>
                <a:effectLst/>
                <a:uLnTx/>
                <a:uFillTx/>
                <a:latin typeface="Arial"/>
                <a:ea typeface="+mn-ea"/>
                <a:cs typeface="+mn-cs"/>
              </a:rPr>
              <a:t> </a:t>
            </a:r>
            <a:r>
              <a:rPr kumimoji="0" lang="it-IT" sz="1800" b="0" i="0" u="none" strike="noStrike" kern="1200" cap="none" spc="0" normalizeH="0" baseline="0" noProof="0" dirty="0" err="1">
                <a:ln>
                  <a:noFill/>
                </a:ln>
                <a:solidFill>
                  <a:srgbClr val="000000"/>
                </a:solidFill>
                <a:effectLst/>
                <a:uLnTx/>
                <a:uFillTx/>
                <a:latin typeface="Arial"/>
                <a:ea typeface="+mn-ea"/>
                <a:cs typeface="+mn-cs"/>
              </a:rPr>
              <a:t>disease</a:t>
            </a:r>
            <a:r>
              <a:rPr kumimoji="0" lang="it-IT" sz="1800" b="0" i="0" u="none" strike="noStrike" kern="1200" cap="none" spc="0" normalizeH="0" baseline="0" noProof="0" dirty="0">
                <a:ln>
                  <a:noFill/>
                </a:ln>
                <a:solidFill>
                  <a:srgbClr val="000000"/>
                </a:solidFill>
                <a:effectLst/>
                <a:uLnTx/>
                <a:uFillTx/>
                <a:latin typeface="Arial"/>
                <a:ea typeface="+mn-ea"/>
                <a:cs typeface="+mn-cs"/>
              </a:rPr>
              <a:t>. (</a:t>
            </a:r>
            <a:r>
              <a:rPr kumimoji="0" lang="en-US" sz="1800" b="0" i="0" u="none" strike="noStrike" kern="1200" cap="none" spc="0" normalizeH="0" baseline="0" noProof="0" dirty="0">
                <a:ln>
                  <a:noFill/>
                </a:ln>
                <a:solidFill>
                  <a:srgbClr val="000000"/>
                </a:solidFill>
                <a:effectLst/>
                <a:uLnTx/>
                <a:uFillTx/>
                <a:latin typeface="Arial"/>
                <a:ea typeface="+mn-ea"/>
                <a:cs typeface="+mn-cs"/>
              </a:rPr>
              <a:t>Evidence level I, grade of recommendation 1)</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In HDV-HBV co-infected patients with </a:t>
            </a:r>
            <a:r>
              <a:rPr kumimoji="0" lang="en-US" sz="1800" b="1" i="0" u="none" strike="noStrike" kern="1200" cap="none" spc="0" normalizeH="0" baseline="0" noProof="0" dirty="0">
                <a:ln>
                  <a:noFill/>
                </a:ln>
                <a:solidFill>
                  <a:srgbClr val="C00000"/>
                </a:solidFill>
                <a:effectLst/>
                <a:uLnTx/>
                <a:uFillTx/>
                <a:latin typeface="Arial"/>
                <a:ea typeface="+mn-ea"/>
                <a:cs typeface="+mn-cs"/>
              </a:rPr>
              <a:t>ongoing HBV DNA replication, NA therapy should be considered</a:t>
            </a:r>
            <a:r>
              <a:rPr kumimoji="0" lang="en-US" sz="1800" b="0" i="0" u="none" strike="noStrike" kern="1200" cap="none" spc="0" normalizeH="0" baseline="0" noProof="0" dirty="0">
                <a:ln>
                  <a:noFill/>
                </a:ln>
                <a:solidFill>
                  <a:srgbClr val="000000"/>
                </a:solidFill>
                <a:effectLst/>
                <a:uLnTx/>
                <a:uFillTx/>
                <a:latin typeface="Arial"/>
                <a:ea typeface="+mn-ea"/>
                <a:cs typeface="+mn-cs"/>
              </a:rPr>
              <a:t>. (Evidence level II-2, grade of recommendation 1)</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err="1">
                <a:ln>
                  <a:noFill/>
                </a:ln>
                <a:solidFill>
                  <a:srgbClr val="000000"/>
                </a:solidFill>
                <a:effectLst/>
                <a:uLnTx/>
                <a:uFillTx/>
                <a:latin typeface="Arial"/>
                <a:ea typeface="+mn-ea"/>
                <a:cs typeface="+mn-cs"/>
              </a:rPr>
              <a:t>PegIFNa</a:t>
            </a:r>
            <a:r>
              <a:rPr kumimoji="0" lang="en-US" sz="1800" b="0" i="0" u="none" strike="noStrike" kern="1200" cap="none" spc="0" normalizeH="0" baseline="0" noProof="0" dirty="0">
                <a:ln>
                  <a:noFill/>
                </a:ln>
                <a:solidFill>
                  <a:srgbClr val="000000"/>
                </a:solidFill>
                <a:effectLst/>
                <a:uLnTx/>
                <a:uFillTx/>
                <a:latin typeface="Arial"/>
                <a:ea typeface="+mn-ea"/>
                <a:cs typeface="+mn-cs"/>
              </a:rPr>
              <a:t> treatment </a:t>
            </a:r>
            <a:r>
              <a:rPr kumimoji="0" lang="en-US" sz="1800" b="1" i="0" u="none" strike="noStrike" kern="1200" cap="none" spc="0" normalizeH="0" baseline="0" noProof="0" dirty="0">
                <a:ln>
                  <a:noFill/>
                </a:ln>
                <a:solidFill>
                  <a:srgbClr val="C00000"/>
                </a:solidFill>
                <a:effectLst/>
                <a:uLnTx/>
                <a:uFillTx/>
                <a:latin typeface="Arial"/>
                <a:ea typeface="+mn-ea"/>
                <a:cs typeface="+mn-cs"/>
              </a:rPr>
              <a:t>can be continued until week 48 irrespective </a:t>
            </a:r>
            <a:r>
              <a:rPr kumimoji="0" lang="en-US" sz="1800" b="0" i="0" u="none" strike="noStrike" kern="1200" cap="none" spc="0" normalizeH="0" baseline="0" noProof="0" dirty="0">
                <a:ln>
                  <a:noFill/>
                </a:ln>
                <a:solidFill>
                  <a:srgbClr val="000000"/>
                </a:solidFill>
                <a:effectLst/>
                <a:uLnTx/>
                <a:uFillTx/>
                <a:latin typeface="Arial"/>
                <a:ea typeface="+mn-ea"/>
                <a:cs typeface="+mn-cs"/>
              </a:rPr>
              <a:t>of on-treatment response pattern if well tolerated. (Evidence level II-2, grade of recommendation 2)</a:t>
            </a:r>
            <a:endParaRPr kumimoji="0" lang="it-IT" sz="2000" b="1" i="0" u="none" strike="noStrike" kern="1200" cap="none" spc="0" normalizeH="0" baseline="0" noProof="0" dirty="0">
              <a:ln>
                <a:noFill/>
              </a:ln>
              <a:solidFill>
                <a:srgbClr val="000000"/>
              </a:solidFill>
              <a:effectLst/>
              <a:uLnTx/>
              <a:uFillTx/>
              <a:latin typeface="Arial"/>
              <a:ea typeface="+mn-ea"/>
              <a:cs typeface="+mn-cs"/>
            </a:endParaRPr>
          </a:p>
        </p:txBody>
      </p:sp>
      <p:sp>
        <p:nvSpPr>
          <p:cNvPr id="3" name="TextBox 2"/>
          <p:cNvSpPr txBox="1"/>
          <p:nvPr/>
        </p:nvSpPr>
        <p:spPr>
          <a:xfrm>
            <a:off x="694608" y="725864"/>
            <a:ext cx="8237896" cy="1200329"/>
          </a:xfrm>
          <a:prstGeom prst="rect">
            <a:avLst/>
          </a:prstGeom>
          <a:noFill/>
        </p:spPr>
        <p:txBody>
          <a:bodyPr wrap="none" rtlCol="0">
            <a:spAutoFit/>
          </a:bodyPr>
          <a:lstStyle/>
          <a:p>
            <a:r>
              <a:rPr lang="en-GB" dirty="0"/>
              <a:t>Treatment remains difficult</a:t>
            </a:r>
          </a:p>
          <a:p>
            <a:endParaRPr lang="en-GB" dirty="0"/>
          </a:p>
          <a:p>
            <a:r>
              <a:rPr lang="en-GB" dirty="0"/>
              <a:t>However, loss of HDV RNA during follow-up is more frequent in IFN treated patients </a:t>
            </a:r>
          </a:p>
          <a:p>
            <a:r>
              <a:rPr lang="en-GB" dirty="0"/>
              <a:t>and is associated with less liver-related complications and clinical disease progression.</a:t>
            </a:r>
          </a:p>
        </p:txBody>
      </p:sp>
    </p:spTree>
    <p:extLst>
      <p:ext uri="{BB962C8B-B14F-4D97-AF65-F5344CB8AC3E}">
        <p14:creationId xmlns:p14="http://schemas.microsoft.com/office/powerpoint/2010/main" val="159025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57473" y="1382134"/>
            <a:ext cx="5829056" cy="4506309"/>
          </a:xfrm>
          <a:prstGeom prst="rect">
            <a:avLst/>
          </a:prstGeom>
        </p:spPr>
      </p:pic>
      <p:sp>
        <p:nvSpPr>
          <p:cNvPr id="11" name="TextBox 10"/>
          <p:cNvSpPr txBox="1"/>
          <p:nvPr/>
        </p:nvSpPr>
        <p:spPr>
          <a:xfrm>
            <a:off x="2681036" y="1996100"/>
            <a:ext cx="1063089" cy="461665"/>
          </a:xfrm>
          <a:prstGeom prst="rect">
            <a:avLst/>
          </a:prstGeom>
          <a:solidFill>
            <a:srgbClr val="FFFFFF"/>
          </a:solid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a:ea typeface="+mn-ea"/>
                <a:cs typeface="Arial"/>
              </a:rPr>
              <a:t>Attachment and entry</a:t>
            </a:r>
          </a:p>
        </p:txBody>
      </p:sp>
      <p:sp>
        <p:nvSpPr>
          <p:cNvPr id="12" name="TextBox 11"/>
          <p:cNvSpPr txBox="1"/>
          <p:nvPr/>
        </p:nvSpPr>
        <p:spPr>
          <a:xfrm>
            <a:off x="2764918" y="3227880"/>
            <a:ext cx="952500" cy="646331"/>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a:ea typeface="+mn-ea"/>
                <a:cs typeface="Arial"/>
              </a:rPr>
              <a:t>Transport to Nucleus</a:t>
            </a:r>
          </a:p>
        </p:txBody>
      </p:sp>
      <p:sp>
        <p:nvSpPr>
          <p:cNvPr id="13" name="TextBox 12"/>
          <p:cNvSpPr txBox="1"/>
          <p:nvPr/>
        </p:nvSpPr>
        <p:spPr>
          <a:xfrm>
            <a:off x="2130497" y="4610390"/>
            <a:ext cx="1050308" cy="276999"/>
          </a:xfrm>
          <a:prstGeom prst="rect">
            <a:avLst/>
          </a:prstGeom>
          <a:noFill/>
          <a:ln>
            <a:noFill/>
          </a:ln>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a:ea typeface="+mn-ea"/>
                <a:cs typeface="Arial"/>
              </a:rPr>
              <a:t>Replication</a:t>
            </a:r>
          </a:p>
        </p:txBody>
      </p:sp>
      <p:sp>
        <p:nvSpPr>
          <p:cNvPr id="14" name="TextBox 13"/>
          <p:cNvSpPr txBox="1"/>
          <p:nvPr/>
        </p:nvSpPr>
        <p:spPr>
          <a:xfrm>
            <a:off x="4465184" y="3666463"/>
            <a:ext cx="901979" cy="276999"/>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a:ea typeface="+mn-ea"/>
                <a:cs typeface="Arial"/>
              </a:rPr>
              <a:t>Assembly</a:t>
            </a:r>
          </a:p>
        </p:txBody>
      </p:sp>
      <p:sp>
        <p:nvSpPr>
          <p:cNvPr id="15" name="TextBox 14"/>
          <p:cNvSpPr txBox="1"/>
          <p:nvPr/>
        </p:nvSpPr>
        <p:spPr>
          <a:xfrm>
            <a:off x="5919499" y="4437443"/>
            <a:ext cx="741950" cy="323165"/>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prenylated</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LHDAg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22" name="TextBox 21"/>
          <p:cNvSpPr txBox="1"/>
          <p:nvPr/>
        </p:nvSpPr>
        <p:spPr>
          <a:xfrm>
            <a:off x="6314388" y="4844774"/>
            <a:ext cx="758541" cy="207749"/>
          </a:xfrm>
          <a:prstGeom prst="rect">
            <a:avLst/>
          </a:prstGeom>
          <a:noFill/>
          <a:ln>
            <a:solidFill>
              <a:srgbClr val="FFFFFF"/>
            </a:solidFill>
          </a:ln>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HDV genome</a:t>
            </a:r>
          </a:p>
        </p:txBody>
      </p:sp>
      <p:sp>
        <p:nvSpPr>
          <p:cNvPr id="23" name="TextBox 22"/>
          <p:cNvSpPr txBox="1"/>
          <p:nvPr/>
        </p:nvSpPr>
        <p:spPr>
          <a:xfrm>
            <a:off x="6314388" y="5256729"/>
            <a:ext cx="986836" cy="207749"/>
          </a:xfrm>
          <a:prstGeom prst="rect">
            <a:avLst/>
          </a:prstGeom>
          <a:noFill/>
          <a:ln>
            <a:solidFill>
              <a:srgbClr val="FFFFFF"/>
            </a:solidFill>
          </a:ln>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prenylated</a:t>
            </a:r>
            <a:r>
              <a:rPr kumimoji="0" lang="en-US" sz="750" b="0" i="1" u="none" strike="noStrike" kern="1200" cap="none" spc="0" normalizeH="0" baseline="0" noProof="0" dirty="0">
                <a:ln>
                  <a:noFill/>
                </a:ln>
                <a:solidFill>
                  <a:prstClr val="black"/>
                </a:solidFill>
                <a:effectLst/>
                <a:uLnTx/>
                <a:uFillTx/>
                <a:latin typeface="Arial"/>
                <a:ea typeface="+mn-ea"/>
                <a:cs typeface="Arial"/>
              </a:rPr>
              <a:t> </a:t>
            </a:r>
            <a:r>
              <a:rPr kumimoji="0" lang="en-US" sz="750" b="0" i="1" u="none" strike="noStrike" kern="1200" cap="none" spc="0" normalizeH="0" baseline="0" noProof="0" dirty="0" err="1">
                <a:ln>
                  <a:noFill/>
                </a:ln>
                <a:solidFill>
                  <a:prstClr val="black"/>
                </a:solidFill>
                <a:effectLst/>
                <a:uLnTx/>
                <a:uFillTx/>
                <a:latin typeface="Arial"/>
                <a:ea typeface="+mn-ea"/>
                <a:cs typeface="Arial"/>
              </a:rPr>
              <a:t>LHDAg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24" name="TextBox 23"/>
          <p:cNvSpPr txBox="1"/>
          <p:nvPr/>
        </p:nvSpPr>
        <p:spPr>
          <a:xfrm>
            <a:off x="6314389" y="5391580"/>
            <a:ext cx="780983" cy="207749"/>
          </a:xfrm>
          <a:prstGeom prst="rect">
            <a:avLst/>
          </a:prstGeom>
          <a:noFill/>
          <a:ln>
            <a:solidFill>
              <a:srgbClr val="FFFFFF"/>
            </a:solidFill>
          </a:ln>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prenyl</a:t>
            </a:r>
            <a:r>
              <a:rPr kumimoji="0" lang="en-US" sz="750" b="0" i="1" u="none" strike="noStrike" kern="1200" cap="none" spc="0" normalizeH="0" baseline="0" noProof="0" dirty="0">
                <a:ln>
                  <a:noFill/>
                </a:ln>
                <a:solidFill>
                  <a:prstClr val="black"/>
                </a:solidFill>
                <a:effectLst/>
                <a:uLnTx/>
                <a:uFillTx/>
                <a:latin typeface="Arial"/>
                <a:ea typeface="+mn-ea"/>
                <a:cs typeface="Arial"/>
              </a:rPr>
              <a:t> moiety </a:t>
            </a:r>
          </a:p>
        </p:txBody>
      </p:sp>
      <p:sp>
        <p:nvSpPr>
          <p:cNvPr id="26" name="TextBox 25"/>
          <p:cNvSpPr txBox="1"/>
          <p:nvPr/>
        </p:nvSpPr>
        <p:spPr>
          <a:xfrm>
            <a:off x="6314387" y="4983030"/>
            <a:ext cx="811124" cy="207749"/>
          </a:xfrm>
          <a:prstGeom prst="rect">
            <a:avLst/>
          </a:prstGeom>
          <a:noFill/>
          <a:ln>
            <a:noFill/>
          </a:ln>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small </a:t>
            </a:r>
            <a:r>
              <a:rPr kumimoji="0" lang="en-US" sz="750" b="0" i="1" u="none" strike="noStrike" kern="1200" cap="none" spc="0" normalizeH="0" baseline="0" noProof="0" dirty="0" err="1">
                <a:ln>
                  <a:noFill/>
                </a:ln>
                <a:solidFill>
                  <a:prstClr val="black"/>
                </a:solidFill>
                <a:effectLst/>
                <a:uLnTx/>
                <a:uFillTx/>
                <a:latin typeface="Arial"/>
                <a:ea typeface="+mn-ea"/>
                <a:cs typeface="Arial"/>
              </a:rPr>
              <a:t>HDAg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27" name="TextBox 26"/>
          <p:cNvSpPr txBox="1"/>
          <p:nvPr/>
        </p:nvSpPr>
        <p:spPr>
          <a:xfrm>
            <a:off x="5372099" y="1996101"/>
            <a:ext cx="987137" cy="461665"/>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Arial"/>
                <a:ea typeface="+mn-ea"/>
                <a:cs typeface="Arial"/>
              </a:rPr>
              <a:t>Release of Progeny</a:t>
            </a:r>
          </a:p>
        </p:txBody>
      </p:sp>
      <p:sp>
        <p:nvSpPr>
          <p:cNvPr id="28" name="TextBox 27"/>
          <p:cNvSpPr txBox="1"/>
          <p:nvPr/>
        </p:nvSpPr>
        <p:spPr>
          <a:xfrm>
            <a:off x="4114196" y="2822355"/>
            <a:ext cx="701976" cy="207749"/>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Cytoplasm</a:t>
            </a:r>
          </a:p>
        </p:txBody>
      </p:sp>
      <p:sp>
        <p:nvSpPr>
          <p:cNvPr id="29" name="TextBox 28"/>
          <p:cNvSpPr txBox="1"/>
          <p:nvPr/>
        </p:nvSpPr>
        <p:spPr>
          <a:xfrm>
            <a:off x="6754963" y="3578935"/>
            <a:ext cx="546260" cy="4385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HBV surface antigen</a:t>
            </a:r>
          </a:p>
        </p:txBody>
      </p:sp>
      <p:sp>
        <p:nvSpPr>
          <p:cNvPr id="30" name="TextBox 29"/>
          <p:cNvSpPr txBox="1"/>
          <p:nvPr/>
        </p:nvSpPr>
        <p:spPr>
          <a:xfrm>
            <a:off x="4004584" y="4211649"/>
            <a:ext cx="505070" cy="323165"/>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large</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HDAg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31" name="TextBox 30"/>
          <p:cNvSpPr txBox="1"/>
          <p:nvPr/>
        </p:nvSpPr>
        <p:spPr>
          <a:xfrm>
            <a:off x="3697051" y="2106601"/>
            <a:ext cx="522446" cy="4385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small</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delta</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antigen</a:t>
            </a:r>
          </a:p>
        </p:txBody>
      </p:sp>
      <p:sp>
        <p:nvSpPr>
          <p:cNvPr id="32" name="TextBox 31"/>
          <p:cNvSpPr txBox="1"/>
          <p:nvPr/>
        </p:nvSpPr>
        <p:spPr>
          <a:xfrm>
            <a:off x="5044050" y="1427253"/>
            <a:ext cx="549904" cy="4385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large delta antigen</a:t>
            </a:r>
          </a:p>
        </p:txBody>
      </p:sp>
      <p:sp>
        <p:nvSpPr>
          <p:cNvPr id="33" name="TextBox 32"/>
          <p:cNvSpPr txBox="1"/>
          <p:nvPr/>
        </p:nvSpPr>
        <p:spPr>
          <a:xfrm>
            <a:off x="3667928" y="1545420"/>
            <a:ext cx="493142" cy="4385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HDV genome</a:t>
            </a:r>
          </a:p>
        </p:txBody>
      </p:sp>
      <p:cxnSp>
        <p:nvCxnSpPr>
          <p:cNvPr id="35" name="Straight Connector 34"/>
          <p:cNvCxnSpPr/>
          <p:nvPr/>
        </p:nvCxnSpPr>
        <p:spPr>
          <a:xfrm flipV="1">
            <a:off x="4114196" y="2168130"/>
            <a:ext cx="236348" cy="117211"/>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4082653" y="1748320"/>
            <a:ext cx="300038" cy="247781"/>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H="1">
            <a:off x="4850608" y="1614489"/>
            <a:ext cx="317897" cy="107156"/>
          </a:xfrm>
          <a:prstGeom prst="line">
            <a:avLst/>
          </a:prstGeom>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2501746" y="3666462"/>
            <a:ext cx="493142" cy="4385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HDV genome</a:t>
            </a:r>
          </a:p>
        </p:txBody>
      </p:sp>
      <p:cxnSp>
        <p:nvCxnSpPr>
          <p:cNvPr id="43" name="Straight Connector 42"/>
          <p:cNvCxnSpPr/>
          <p:nvPr/>
        </p:nvCxnSpPr>
        <p:spPr>
          <a:xfrm flipH="1" flipV="1">
            <a:off x="2518172" y="3635288"/>
            <a:ext cx="86666" cy="158132"/>
          </a:xfrm>
          <a:prstGeom prst="line">
            <a:avLst/>
          </a:prstGeom>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6314389" y="5120190"/>
            <a:ext cx="678391" cy="207749"/>
          </a:xfrm>
          <a:prstGeom prst="rect">
            <a:avLst/>
          </a:prstGeom>
          <a:noFill/>
          <a:ln>
            <a:solidFill>
              <a:srgbClr val="FFFFFF"/>
            </a:solidFill>
          </a:ln>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a:ln>
                  <a:noFill/>
                </a:ln>
                <a:solidFill>
                  <a:prstClr val="black"/>
                </a:solidFill>
                <a:effectLst/>
                <a:uLnTx/>
                <a:uFillTx/>
                <a:latin typeface="Arial"/>
                <a:ea typeface="+mn-ea"/>
                <a:cs typeface="Arial"/>
              </a:rPr>
              <a:t>large </a:t>
            </a:r>
            <a:r>
              <a:rPr kumimoji="0" lang="en-US" sz="750" b="0" i="1" u="none" strike="noStrike" kern="1200" cap="none" spc="0" normalizeH="0" baseline="0" noProof="0" dirty="0" err="1">
                <a:ln>
                  <a:noFill/>
                </a:ln>
                <a:solidFill>
                  <a:prstClr val="black"/>
                </a:solidFill>
                <a:effectLst/>
                <a:uLnTx/>
                <a:uFillTx/>
                <a:latin typeface="Arial"/>
                <a:ea typeface="+mn-ea"/>
                <a:cs typeface="Arial"/>
              </a:rPr>
              <a:t>HDAg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46" name="TextBox 45"/>
          <p:cNvSpPr txBox="1"/>
          <p:nvPr/>
        </p:nvSpPr>
        <p:spPr>
          <a:xfrm>
            <a:off x="6314388" y="5540170"/>
            <a:ext cx="482824" cy="207749"/>
          </a:xfrm>
          <a:prstGeom prst="rect">
            <a:avLst/>
          </a:prstGeom>
          <a:noFill/>
          <a:ln>
            <a:solidFill>
              <a:srgbClr val="FFFFFF"/>
            </a:solidFill>
          </a:ln>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err="1">
                <a:ln>
                  <a:noFill/>
                </a:ln>
                <a:solidFill>
                  <a:prstClr val="black"/>
                </a:solidFill>
                <a:effectLst/>
                <a:uLnTx/>
                <a:uFillTx/>
                <a:latin typeface="Arial"/>
                <a:ea typeface="+mn-ea"/>
                <a:cs typeface="Arial"/>
              </a:rPr>
              <a:t>HBsAg</a:t>
            </a:r>
            <a:endParaRPr kumimoji="0" lang="en-US" sz="750" b="0" i="1" u="none" strike="noStrike" kern="1200" cap="none" spc="0" normalizeH="0" baseline="0" noProof="0" dirty="0">
              <a:ln>
                <a:noFill/>
              </a:ln>
              <a:solidFill>
                <a:prstClr val="black"/>
              </a:solidFill>
              <a:effectLst/>
              <a:uLnTx/>
              <a:uFillTx/>
              <a:latin typeface="Arial"/>
              <a:ea typeface="+mn-ea"/>
              <a:cs typeface="Arial"/>
            </a:endParaRPr>
          </a:p>
        </p:txBody>
      </p:sp>
      <p:sp>
        <p:nvSpPr>
          <p:cNvPr id="47" name="TextBox 46"/>
          <p:cNvSpPr txBox="1"/>
          <p:nvPr/>
        </p:nvSpPr>
        <p:spPr>
          <a:xfrm>
            <a:off x="4703254" y="4371516"/>
            <a:ext cx="970137" cy="265457"/>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125" b="1" i="1" u="none" strike="noStrike" kern="1200" cap="none" spc="0" normalizeH="0" baseline="0" noProof="0" dirty="0" err="1">
                <a:ln>
                  <a:noFill/>
                </a:ln>
                <a:solidFill>
                  <a:prstClr val="white"/>
                </a:solidFill>
                <a:effectLst/>
                <a:uLnTx/>
                <a:uFillTx/>
                <a:latin typeface="Arial"/>
                <a:ea typeface="+mn-ea"/>
                <a:cs typeface="Arial"/>
              </a:rPr>
              <a:t>Prenylation</a:t>
            </a:r>
            <a:endParaRPr kumimoji="0" lang="en-US" sz="1125" b="1" i="1" u="none" strike="noStrike" kern="1200" cap="none" spc="0" normalizeH="0" baseline="0" noProof="0" dirty="0">
              <a:ln>
                <a:noFill/>
              </a:ln>
              <a:solidFill>
                <a:prstClr val="white"/>
              </a:solidFill>
              <a:effectLst/>
              <a:uLnTx/>
              <a:uFillTx/>
              <a:latin typeface="Arial"/>
              <a:ea typeface="+mn-ea"/>
              <a:cs typeface="Arial"/>
            </a:endParaRPr>
          </a:p>
        </p:txBody>
      </p:sp>
      <p:grpSp>
        <p:nvGrpSpPr>
          <p:cNvPr id="3" name="Group 2"/>
          <p:cNvGrpSpPr/>
          <p:nvPr/>
        </p:nvGrpSpPr>
        <p:grpSpPr>
          <a:xfrm>
            <a:off x="1204267" y="2064952"/>
            <a:ext cx="1579248" cy="1187162"/>
            <a:chOff x="81688" y="1610268"/>
            <a:chExt cx="2105665" cy="1582883"/>
          </a:xfrm>
        </p:grpSpPr>
        <p:sp>
          <p:nvSpPr>
            <p:cNvPr id="34" name="TextBox 33"/>
            <p:cNvSpPr txBox="1"/>
            <p:nvPr/>
          </p:nvSpPr>
          <p:spPr>
            <a:xfrm>
              <a:off x="81688" y="1610268"/>
              <a:ext cx="2010467" cy="615553"/>
            </a:xfrm>
            <a:prstGeom prst="rect">
              <a:avLst/>
            </a:prstGeom>
            <a:solidFill>
              <a:srgbClr val="953735"/>
            </a:solid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FFFFFF"/>
                  </a:solidFill>
                  <a:effectLst/>
                  <a:uLnTx/>
                  <a:uFillTx/>
                  <a:latin typeface="Arial"/>
                  <a:ea typeface="+mn-ea"/>
                  <a:cs typeface="Arial"/>
                </a:rPr>
                <a:t>Entry Inhibitors</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FFFFFF"/>
                  </a:solidFill>
                  <a:effectLst/>
                  <a:uLnTx/>
                  <a:uFillTx/>
                  <a:latin typeface="Arial"/>
                  <a:ea typeface="+mn-ea"/>
                  <a:cs typeface="Arial"/>
                </a:rPr>
                <a:t>(i.e. </a:t>
              </a:r>
              <a:r>
                <a:rPr kumimoji="0" lang="en-US" sz="1200" b="1" i="1" u="none" strike="noStrike" kern="1200" cap="none" spc="0" normalizeH="0" baseline="0" noProof="0" dirty="0" err="1">
                  <a:ln>
                    <a:noFill/>
                  </a:ln>
                  <a:solidFill>
                    <a:srgbClr val="FFFFFF"/>
                  </a:solidFill>
                  <a:effectLst/>
                  <a:uLnTx/>
                  <a:uFillTx/>
                  <a:latin typeface="Arial"/>
                  <a:ea typeface="+mn-ea"/>
                  <a:cs typeface="Arial"/>
                </a:rPr>
                <a:t>Myrcludex</a:t>
              </a:r>
              <a:r>
                <a:rPr kumimoji="0" lang="en-US" sz="1200" b="1" i="1" u="none" strike="noStrike" kern="1200" cap="none" spc="0" normalizeH="0" baseline="0" noProof="0" dirty="0">
                  <a:ln>
                    <a:noFill/>
                  </a:ln>
                  <a:solidFill>
                    <a:srgbClr val="FFFFFF"/>
                  </a:solidFill>
                  <a:effectLst/>
                  <a:uLnTx/>
                  <a:uFillTx/>
                  <a:latin typeface="Arial"/>
                  <a:ea typeface="+mn-ea"/>
                  <a:cs typeface="Arial"/>
                </a:rPr>
                <a:t>-b)</a:t>
              </a:r>
            </a:p>
          </p:txBody>
        </p:sp>
        <p:sp>
          <p:nvSpPr>
            <p:cNvPr id="2" name="TextBox 1"/>
            <p:cNvSpPr txBox="1"/>
            <p:nvPr/>
          </p:nvSpPr>
          <p:spPr>
            <a:xfrm>
              <a:off x="1479466" y="2239043"/>
              <a:ext cx="707887" cy="95410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4050" b="1" i="0" u="none" strike="noStrike" kern="1200" cap="none" spc="0" normalizeH="0" baseline="0" noProof="0" dirty="0">
                  <a:ln>
                    <a:noFill/>
                  </a:ln>
                  <a:solidFill>
                    <a:srgbClr val="C0504D">
                      <a:lumMod val="75000"/>
                    </a:srgbClr>
                  </a:solidFill>
                  <a:effectLst/>
                  <a:uLnTx/>
                  <a:uFillTx/>
                  <a:latin typeface="Arial"/>
                  <a:ea typeface="+mn-ea"/>
                  <a:cs typeface="Arial"/>
                </a:rPr>
                <a:t>X</a:t>
              </a:r>
            </a:p>
          </p:txBody>
        </p:sp>
      </p:grpSp>
      <p:pic>
        <p:nvPicPr>
          <p:cNvPr id="5" name="Picture 4">
            <a:extLst>
              <a:ext uri="{FF2B5EF4-FFF2-40B4-BE49-F238E27FC236}">
                <a16:creationId xmlns:a16="http://schemas.microsoft.com/office/drawing/2014/main" id="{6546CFA6-D46B-446E-9371-E21083F53075}"/>
              </a:ext>
            </a:extLst>
          </p:cNvPr>
          <p:cNvPicPr>
            <a:picLocks noChangeAspect="1"/>
          </p:cNvPicPr>
          <p:nvPr/>
        </p:nvPicPr>
        <p:blipFill>
          <a:blip r:embed="rId4"/>
          <a:stretch>
            <a:fillRect/>
          </a:stretch>
        </p:blipFill>
        <p:spPr>
          <a:xfrm>
            <a:off x="4647117" y="2998737"/>
            <a:ext cx="1035844" cy="492919"/>
          </a:xfrm>
          <a:prstGeom prst="rect">
            <a:avLst/>
          </a:prstGeom>
        </p:spPr>
      </p:pic>
      <p:pic>
        <p:nvPicPr>
          <p:cNvPr id="6" name="Picture 5">
            <a:extLst>
              <a:ext uri="{FF2B5EF4-FFF2-40B4-BE49-F238E27FC236}">
                <a16:creationId xmlns:a16="http://schemas.microsoft.com/office/drawing/2014/main" id="{EFDDCFF9-C06B-46D3-9225-BC1E21D58786}"/>
              </a:ext>
            </a:extLst>
          </p:cNvPr>
          <p:cNvPicPr>
            <a:picLocks noChangeAspect="1"/>
          </p:cNvPicPr>
          <p:nvPr/>
        </p:nvPicPr>
        <p:blipFill>
          <a:blip r:embed="rId5"/>
          <a:stretch>
            <a:fillRect/>
          </a:stretch>
        </p:blipFill>
        <p:spPr>
          <a:xfrm>
            <a:off x="4694969" y="4800238"/>
            <a:ext cx="971550" cy="471488"/>
          </a:xfrm>
          <a:prstGeom prst="rect">
            <a:avLst/>
          </a:prstGeom>
        </p:spPr>
      </p:pic>
      <p:sp>
        <p:nvSpPr>
          <p:cNvPr id="36" name="Title 1">
            <a:extLst>
              <a:ext uri="{FF2B5EF4-FFF2-40B4-BE49-F238E27FC236}">
                <a16:creationId xmlns:a16="http://schemas.microsoft.com/office/drawing/2014/main" id="{2A68159A-D1A2-4A76-B70C-2413C3614E2A}"/>
              </a:ext>
            </a:extLst>
          </p:cNvPr>
          <p:cNvSpPr txBox="1">
            <a:spLocks/>
          </p:cNvSpPr>
          <p:nvPr/>
        </p:nvSpPr>
        <p:spPr>
          <a:xfrm>
            <a:off x="391887" y="254299"/>
            <a:ext cx="8752113" cy="99417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Light" panose="020F0302020204030204"/>
                <a:ea typeface="+mj-ea"/>
                <a:cs typeface="+mj-cs"/>
              </a:rPr>
              <a:t>The HDV lifecycle and potential new treatment targets</a:t>
            </a:r>
          </a:p>
        </p:txBody>
      </p:sp>
      <p:sp>
        <p:nvSpPr>
          <p:cNvPr id="42" name="TextBox 41">
            <a:extLst>
              <a:ext uri="{FF2B5EF4-FFF2-40B4-BE49-F238E27FC236}">
                <a16:creationId xmlns:a16="http://schemas.microsoft.com/office/drawing/2014/main" id="{DB3D6C95-C0FC-48C1-B0E6-487CD1E033BE}"/>
              </a:ext>
            </a:extLst>
          </p:cNvPr>
          <p:cNvSpPr txBox="1"/>
          <p:nvPr/>
        </p:nvSpPr>
        <p:spPr>
          <a:xfrm>
            <a:off x="1781" y="5784520"/>
            <a:ext cx="2683748"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black"/>
                </a:solidFill>
                <a:effectLst/>
                <a:uLnTx/>
                <a:uFillTx/>
                <a:latin typeface="Calibri" panose="020F0502020204030204"/>
                <a:ea typeface="+mn-ea"/>
                <a:cs typeface="+mn-cs"/>
              </a:rPr>
              <a:t>Courtesy J Glenn AASLD EASL consensus 2016</a:t>
            </a:r>
          </a:p>
        </p:txBody>
      </p:sp>
      <p:sp>
        <p:nvSpPr>
          <p:cNvPr id="4" name="TextBox 3"/>
          <p:cNvSpPr txBox="1"/>
          <p:nvPr/>
        </p:nvSpPr>
        <p:spPr>
          <a:xfrm>
            <a:off x="7454002" y="3260442"/>
            <a:ext cx="1297150" cy="369332"/>
          </a:xfrm>
          <a:prstGeom prst="rect">
            <a:avLst/>
          </a:prstGeom>
          <a:noFill/>
        </p:spPr>
        <p:txBody>
          <a:bodyPr wrap="none" rtlCol="0">
            <a:spAutoFit/>
          </a:bodyPr>
          <a:lstStyle/>
          <a:p>
            <a:r>
              <a:rPr lang="en-GB" dirty="0"/>
              <a:t>Lambda IFN</a:t>
            </a:r>
          </a:p>
        </p:txBody>
      </p:sp>
    </p:spTree>
    <p:extLst>
      <p:ext uri="{BB962C8B-B14F-4D97-AF65-F5344CB8AC3E}">
        <p14:creationId xmlns:p14="http://schemas.microsoft.com/office/powerpoint/2010/main" val="3499223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633"/>
            <a:ext cx="7886700" cy="577554"/>
          </a:xfrm>
        </p:spPr>
        <p:txBody>
          <a:bodyPr/>
          <a:lstStyle/>
          <a:p>
            <a:r>
              <a:rPr lang="en-GB" dirty="0"/>
              <a:t>Hepatitis B and C coinfection</a:t>
            </a:r>
          </a:p>
        </p:txBody>
      </p:sp>
      <p:sp>
        <p:nvSpPr>
          <p:cNvPr id="3" name="Content Placeholder 2"/>
          <p:cNvSpPr>
            <a:spLocks noGrp="1"/>
          </p:cNvSpPr>
          <p:nvPr>
            <p:ph idx="1"/>
          </p:nvPr>
        </p:nvSpPr>
        <p:spPr>
          <a:xfrm>
            <a:off x="605083" y="632821"/>
            <a:ext cx="7886700" cy="4351338"/>
          </a:xfrm>
        </p:spPr>
        <p:txBody>
          <a:bodyPr vert="horz" lIns="91440" tIns="45720" rIns="91440" bIns="45720" rtlCol="0" anchor="t">
            <a:normAutofit fontScale="92500" lnSpcReduction="20000"/>
          </a:bodyPr>
          <a:lstStyle/>
          <a:p>
            <a:r>
              <a:rPr lang="en-GB" dirty="0"/>
              <a:t>Potentially shared modes of transmission</a:t>
            </a:r>
            <a:endParaRPr lang="en-GB" dirty="0">
              <a:cs typeface="Calibri"/>
            </a:endParaRPr>
          </a:p>
          <a:p>
            <a:r>
              <a:rPr lang="en-GB" dirty="0"/>
              <a:t>HBV and HCV coinfection not uncommon in highly endemic areas</a:t>
            </a:r>
            <a:endParaRPr lang="en-GB" dirty="0">
              <a:cs typeface="Calibri"/>
            </a:endParaRPr>
          </a:p>
          <a:p>
            <a:r>
              <a:rPr lang="en-GB" dirty="0"/>
              <a:t>Among individuals with a high risk of parenteral infections.</a:t>
            </a:r>
            <a:endParaRPr lang="en-GB" dirty="0">
              <a:cs typeface="Calibri"/>
            </a:endParaRPr>
          </a:p>
          <a:p>
            <a:r>
              <a:rPr lang="en-GB" dirty="0"/>
              <a:t>Worldwide prevalence of HBV HCV coinfection is not carefully documented</a:t>
            </a:r>
          </a:p>
          <a:p>
            <a:r>
              <a:rPr lang="en-GB" dirty="0"/>
              <a:t>Could be underestimated if occult HBV infection is included</a:t>
            </a:r>
          </a:p>
          <a:p>
            <a:pPr lvl="1"/>
            <a:r>
              <a:rPr lang="en-GB" dirty="0"/>
              <a:t>High prevalence of HCV coinfection h reported in anti-</a:t>
            </a:r>
            <a:r>
              <a:rPr lang="en-GB" dirty="0" err="1"/>
              <a:t>HBc</a:t>
            </a:r>
            <a:r>
              <a:rPr lang="en-GB" dirty="0"/>
              <a:t> positive individuals</a:t>
            </a:r>
            <a:endParaRPr lang="en-GB" dirty="0">
              <a:cs typeface="Calibri"/>
            </a:endParaRPr>
          </a:p>
          <a:p>
            <a:pPr lvl="1"/>
            <a:r>
              <a:rPr lang="en-GB" dirty="0" err="1"/>
              <a:t>Sseveral</a:t>
            </a:r>
            <a:r>
              <a:rPr lang="en-GB" dirty="0"/>
              <a:t> high risk groups: prisoners, intravenous drug users, and in endemic region</a:t>
            </a:r>
            <a:endParaRPr lang="en-GB"/>
          </a:p>
          <a:p>
            <a:endParaRPr lang="en-GB" dirty="0"/>
          </a:p>
          <a:p>
            <a:r>
              <a:rPr lang="en-GB" dirty="0"/>
              <a:t>The relative role of the infecting viruses in determining final clinical picture  not defined. </a:t>
            </a:r>
          </a:p>
          <a:p>
            <a:r>
              <a:rPr lang="en-GB" dirty="0"/>
              <a:t>Coinfection is encountered among people living with AIDS</a:t>
            </a:r>
          </a:p>
          <a:p>
            <a:pPr lvl="1"/>
            <a:r>
              <a:rPr lang="en-GB" dirty="0"/>
              <a:t>HBV and HCV are prevalent in HIV positive cohorts in South India (0.02% to 3.2%)</a:t>
            </a:r>
          </a:p>
          <a:p>
            <a:r>
              <a:rPr lang="en-GB" dirty="0"/>
              <a:t>Prevalence of HBV and HCV coinfection 10% was found in the TREAT Asia HIV Observational Database (TAHOD</a:t>
            </a:r>
            <a:endParaRPr lang="en-GB" dirty="0">
              <a:cs typeface="Calibri"/>
            </a:endParaRPr>
          </a:p>
        </p:txBody>
      </p:sp>
      <p:cxnSp>
        <p:nvCxnSpPr>
          <p:cNvPr id="4" name="Straight Connector 3"/>
          <p:cNvCxnSpPr/>
          <p:nvPr/>
        </p:nvCxnSpPr>
        <p:spPr>
          <a:xfrm>
            <a:off x="433229" y="554022"/>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6243" y="5090474"/>
            <a:ext cx="8644380" cy="1569660"/>
          </a:xfrm>
          <a:prstGeom prst="rect">
            <a:avLst/>
          </a:prstGeom>
          <a:noFill/>
        </p:spPr>
        <p:txBody>
          <a:bodyPr wrap="square" rtlCol="0">
            <a:spAutoFit/>
          </a:bodyPr>
          <a:lstStyle/>
          <a:p>
            <a:r>
              <a:rPr lang="en-US" sz="1200" b="1" dirty="0"/>
              <a:t>Chu CJ, </a:t>
            </a:r>
            <a:r>
              <a:rPr lang="en-US" sz="1200" dirty="0"/>
              <a:t>J </a:t>
            </a:r>
            <a:r>
              <a:rPr lang="en-US" sz="1200" dirty="0" err="1"/>
              <a:t>Gastroenterol</a:t>
            </a:r>
            <a:r>
              <a:rPr lang="en-US" sz="1200" dirty="0"/>
              <a:t> </a:t>
            </a:r>
            <a:r>
              <a:rPr lang="en-US" sz="1200" dirty="0" err="1"/>
              <a:t>Hepatol</a:t>
            </a:r>
            <a:r>
              <a:rPr lang="en-US" sz="1200" dirty="0"/>
              <a:t> </a:t>
            </a:r>
            <a:r>
              <a:rPr lang="en-US" sz="1200" b="1" dirty="0"/>
              <a:t>23:</a:t>
            </a:r>
            <a:r>
              <a:rPr lang="en-US" sz="1200" dirty="0"/>
              <a:t>512-520. </a:t>
            </a:r>
            <a:r>
              <a:rPr lang="en-US" sz="1200" b="1" dirty="0" err="1"/>
              <a:t>Perumalswami</a:t>
            </a:r>
            <a:r>
              <a:rPr lang="en-US" sz="1200" b="1" dirty="0"/>
              <a:t> PV, </a:t>
            </a:r>
            <a:r>
              <a:rPr lang="en-US" sz="1200" dirty="0"/>
              <a:t>Minerva </a:t>
            </a:r>
            <a:r>
              <a:rPr lang="en-US" sz="1200" dirty="0" err="1"/>
              <a:t>Gastroenterol</a:t>
            </a:r>
            <a:r>
              <a:rPr lang="en-US" sz="1200" dirty="0"/>
              <a:t> </a:t>
            </a:r>
            <a:r>
              <a:rPr lang="en-US" sz="1200" dirty="0" err="1"/>
              <a:t>Dietol</a:t>
            </a:r>
            <a:r>
              <a:rPr lang="en-US" sz="1200" dirty="0"/>
              <a:t> </a:t>
            </a:r>
            <a:r>
              <a:rPr lang="en-US" sz="1200" b="1" dirty="0"/>
              <a:t>52:</a:t>
            </a:r>
            <a:r>
              <a:rPr lang="en-US" sz="1200" dirty="0"/>
              <a:t>145-155.  </a:t>
            </a:r>
            <a:r>
              <a:rPr lang="en-US" sz="1200" b="1" dirty="0" err="1"/>
              <a:t>Yachimski</a:t>
            </a:r>
            <a:r>
              <a:rPr lang="en-US" sz="1200" b="1" dirty="0"/>
              <a:t> P, </a:t>
            </a:r>
            <a:r>
              <a:rPr lang="en-US" sz="1200" dirty="0" err="1"/>
              <a:t>Curr</a:t>
            </a:r>
            <a:r>
              <a:rPr lang="en-US" sz="1200" dirty="0"/>
              <a:t> Infect Dis Rep </a:t>
            </a:r>
            <a:r>
              <a:rPr lang="en-US" sz="1200" b="1" dirty="0"/>
              <a:t>7:</a:t>
            </a:r>
            <a:r>
              <a:rPr lang="en-US" sz="1200" dirty="0"/>
              <a:t>299-308.  </a:t>
            </a:r>
            <a:r>
              <a:rPr lang="en-US" sz="1200" b="1" dirty="0"/>
              <a:t>Zhang C, </a:t>
            </a:r>
            <a:r>
              <a:rPr lang="en-US" sz="1200" dirty="0"/>
              <a:t>AIDS Care </a:t>
            </a:r>
            <a:r>
              <a:rPr lang="en-US" sz="1200" b="1" dirty="0"/>
              <a:t>29:</a:t>
            </a:r>
            <a:r>
              <a:rPr lang="en-US" sz="1200" dirty="0"/>
              <a:t>974-977. </a:t>
            </a:r>
            <a:r>
              <a:rPr lang="en-US" sz="1200" b="1" dirty="0"/>
              <a:t>Yang R, </a:t>
            </a:r>
            <a:r>
              <a:rPr lang="en-US" sz="1200" dirty="0"/>
              <a:t>J Viral </a:t>
            </a:r>
            <a:r>
              <a:rPr lang="en-US" sz="1200" dirty="0" err="1"/>
              <a:t>Hepat</a:t>
            </a:r>
            <a:r>
              <a:rPr lang="en-US" sz="1200" dirty="0"/>
              <a:t> </a:t>
            </a:r>
            <a:r>
              <a:rPr lang="en-US" sz="1200" b="1" dirty="0"/>
              <a:t>24:</a:t>
            </a:r>
            <a:r>
              <a:rPr lang="en-US" sz="1200" dirty="0"/>
              <a:t>1192-1193. </a:t>
            </a:r>
            <a:r>
              <a:rPr lang="en-US" sz="1200" b="1" dirty="0" err="1"/>
              <a:t>Saravanan</a:t>
            </a:r>
            <a:r>
              <a:rPr lang="en-US" sz="1200" b="1" dirty="0"/>
              <a:t> S, </a:t>
            </a:r>
            <a:r>
              <a:rPr lang="en-US" sz="1200" dirty="0"/>
              <a:t>World J </a:t>
            </a:r>
            <a:r>
              <a:rPr lang="en-US" sz="1200" dirty="0" err="1"/>
              <a:t>Gastroenterol</a:t>
            </a:r>
            <a:r>
              <a:rPr lang="en-US" sz="1200" dirty="0"/>
              <a:t> </a:t>
            </a:r>
            <a:r>
              <a:rPr lang="en-US" sz="1200" b="1" dirty="0"/>
              <a:t>13:</a:t>
            </a:r>
            <a:r>
              <a:rPr lang="en-US" sz="1200" dirty="0"/>
              <a:t>5015-5020. </a:t>
            </a:r>
            <a:r>
              <a:rPr lang="en-US" sz="1200" b="1" dirty="0" err="1"/>
              <a:t>Desikan</a:t>
            </a:r>
            <a:r>
              <a:rPr lang="en-US" sz="1200" b="1" dirty="0"/>
              <a:t> P, </a:t>
            </a:r>
            <a:r>
              <a:rPr lang="en-US" sz="1200" dirty="0"/>
              <a:t>Indian J Med </a:t>
            </a:r>
            <a:r>
              <a:rPr lang="en-US" sz="1200" dirty="0" err="1"/>
              <a:t>Microbiol</a:t>
            </a:r>
            <a:r>
              <a:rPr lang="en-US" sz="1200" dirty="0"/>
              <a:t> </a:t>
            </a:r>
            <a:r>
              <a:rPr lang="en-US" sz="1200" b="1" dirty="0"/>
              <a:t>35:</a:t>
            </a:r>
            <a:r>
              <a:rPr lang="en-US" sz="1200" dirty="0"/>
              <a:t>332-339. </a:t>
            </a:r>
            <a:r>
              <a:rPr lang="en-US" sz="1200" b="1" dirty="0" err="1"/>
              <a:t>Mohammadi</a:t>
            </a:r>
            <a:r>
              <a:rPr lang="en-US" sz="1200" b="1" dirty="0"/>
              <a:t> M, </a:t>
            </a:r>
            <a:r>
              <a:rPr lang="en-US" sz="1200" dirty="0" err="1"/>
              <a:t>Virol</a:t>
            </a:r>
            <a:r>
              <a:rPr lang="en-US" sz="1200" dirty="0"/>
              <a:t> J </a:t>
            </a:r>
            <a:r>
              <a:rPr lang="en-US" sz="1200" b="1" dirty="0"/>
              <a:t>6:</a:t>
            </a:r>
            <a:r>
              <a:rPr lang="en-US" sz="1200" dirty="0"/>
              <a:t>202. </a:t>
            </a:r>
            <a:r>
              <a:rPr lang="en-US" sz="1200" b="1" dirty="0"/>
              <a:t>Devi </a:t>
            </a:r>
            <a:r>
              <a:rPr lang="en-US" sz="1200" b="1" dirty="0" err="1"/>
              <a:t>Kh</a:t>
            </a:r>
            <a:r>
              <a:rPr lang="en-US" sz="1200" b="1" dirty="0"/>
              <a:t> S, 107:</a:t>
            </a:r>
            <a:r>
              <a:rPr lang="en-US" sz="1200" dirty="0"/>
              <a:t>144, 146-147. </a:t>
            </a:r>
            <a:r>
              <a:rPr lang="en-US" sz="1200" b="1" dirty="0" err="1"/>
              <a:t>Umutesi</a:t>
            </a:r>
            <a:r>
              <a:rPr lang="en-US" sz="1200" b="1" dirty="0"/>
              <a:t> J, </a:t>
            </a:r>
            <a:r>
              <a:rPr lang="en-US" sz="1200" dirty="0"/>
              <a:t>BMC Infect Dis </a:t>
            </a:r>
            <a:r>
              <a:rPr lang="en-US" sz="1200" b="1" dirty="0"/>
              <a:t>17:</a:t>
            </a:r>
            <a:r>
              <a:rPr lang="en-US" sz="1200" dirty="0"/>
              <a:t>315. </a:t>
            </a:r>
            <a:r>
              <a:rPr lang="en-US" sz="1200" b="1" dirty="0"/>
              <a:t>Silva CMD, </a:t>
            </a:r>
            <a:r>
              <a:rPr lang="en-US" sz="1200" dirty="0" err="1"/>
              <a:t>PLoS</a:t>
            </a:r>
            <a:r>
              <a:rPr lang="en-US" sz="1200" dirty="0"/>
              <a:t> One </a:t>
            </a:r>
            <a:r>
              <a:rPr lang="en-US" sz="1200" b="1" dirty="0"/>
              <a:t>13:</a:t>
            </a:r>
            <a:r>
              <a:rPr lang="en-US" sz="1200" dirty="0"/>
              <a:t>e0203272. </a:t>
            </a:r>
            <a:r>
              <a:rPr lang="en-US" sz="1200" b="1" dirty="0"/>
              <a:t>Sato S, </a:t>
            </a:r>
            <a:r>
              <a:rPr lang="en-US" sz="1200" dirty="0"/>
              <a:t>J </a:t>
            </a:r>
            <a:r>
              <a:rPr lang="en-US" sz="1200" dirty="0" err="1"/>
              <a:t>Hepatol</a:t>
            </a:r>
            <a:r>
              <a:rPr lang="en-US" sz="1200" dirty="0"/>
              <a:t> </a:t>
            </a:r>
            <a:r>
              <a:rPr lang="en-US" sz="1200" b="1" dirty="0"/>
              <a:t>21:</a:t>
            </a:r>
            <a:r>
              <a:rPr lang="en-US" sz="1200" dirty="0"/>
              <a:t>159-166. </a:t>
            </a:r>
            <a:r>
              <a:rPr lang="en-US" sz="1200" b="1" dirty="0" err="1"/>
              <a:t>Bellecave</a:t>
            </a:r>
            <a:r>
              <a:rPr lang="en-US" sz="1200" b="1" dirty="0"/>
              <a:t> </a:t>
            </a:r>
            <a:r>
              <a:rPr lang="en-US" sz="1200" dirty="0"/>
              <a:t>Hepatology </a:t>
            </a:r>
            <a:r>
              <a:rPr lang="en-US" sz="1200" b="1" dirty="0"/>
              <a:t>50:</a:t>
            </a:r>
            <a:r>
              <a:rPr lang="en-US" sz="1200" dirty="0"/>
              <a:t>46-55. </a:t>
            </a:r>
            <a:r>
              <a:rPr lang="en-US" sz="1200" b="1" dirty="0" err="1"/>
              <a:t>Pontisso</a:t>
            </a:r>
            <a:r>
              <a:rPr lang="en-US" sz="1200" b="1" dirty="0"/>
              <a:t> P, </a:t>
            </a:r>
            <a:r>
              <a:rPr lang="en-US" sz="1200" dirty="0" err="1"/>
              <a:t>Antivir</a:t>
            </a:r>
            <a:r>
              <a:rPr lang="en-US" sz="1200" dirty="0"/>
              <a:t> </a:t>
            </a:r>
            <a:r>
              <a:rPr lang="en-US" sz="1200" dirty="0" err="1"/>
              <a:t>Ther</a:t>
            </a:r>
            <a:r>
              <a:rPr lang="en-US" sz="1200" dirty="0"/>
              <a:t> </a:t>
            </a:r>
            <a:r>
              <a:rPr lang="en-US" sz="1200" b="1" dirty="0"/>
              <a:t>3:</a:t>
            </a:r>
            <a:r>
              <a:rPr lang="en-US" sz="1200" dirty="0"/>
              <a:t>137-142. </a:t>
            </a:r>
            <a:r>
              <a:rPr lang="en-US" sz="1200" b="1" dirty="0"/>
              <a:t>Coppola N, </a:t>
            </a:r>
            <a:r>
              <a:rPr lang="en-US" sz="1200" dirty="0" err="1"/>
              <a:t>Antivir</a:t>
            </a:r>
            <a:r>
              <a:rPr lang="en-US" sz="1200" dirty="0"/>
              <a:t> </a:t>
            </a:r>
            <a:r>
              <a:rPr lang="en-US" sz="1200" dirty="0" err="1"/>
              <a:t>Ther</a:t>
            </a:r>
            <a:r>
              <a:rPr lang="en-US" sz="1200" dirty="0"/>
              <a:t> </a:t>
            </a:r>
            <a:r>
              <a:rPr lang="en-US" sz="1200" b="1" dirty="0"/>
              <a:t>13:</a:t>
            </a:r>
            <a:r>
              <a:rPr lang="en-US" sz="1200" dirty="0"/>
              <a:t>307-318. </a:t>
            </a:r>
            <a:r>
              <a:rPr lang="en-US" sz="1200" b="1" dirty="0" err="1"/>
              <a:t>Cheruvu</a:t>
            </a:r>
            <a:r>
              <a:rPr lang="en-US" sz="1200" b="1" dirty="0"/>
              <a:t> S, </a:t>
            </a:r>
            <a:r>
              <a:rPr lang="en-US" sz="1200" dirty="0" err="1"/>
              <a:t>Clin</a:t>
            </a:r>
            <a:r>
              <a:rPr lang="en-US" sz="1200" dirty="0"/>
              <a:t> Liver Dis </a:t>
            </a:r>
            <a:r>
              <a:rPr lang="en-US" sz="1200" b="1" dirty="0"/>
              <a:t>11:</a:t>
            </a:r>
            <a:r>
              <a:rPr lang="en-US" sz="1200" dirty="0"/>
              <a:t>917-943, ix-x. </a:t>
            </a:r>
            <a:r>
              <a:rPr lang="en-US" sz="1200" b="1" dirty="0"/>
              <a:t>Yan BM, </a:t>
            </a:r>
            <a:r>
              <a:rPr lang="en-US" sz="1200" dirty="0"/>
              <a:t>Can J </a:t>
            </a:r>
            <a:r>
              <a:rPr lang="en-US" sz="1200" dirty="0" err="1"/>
              <a:t>Gastroenterol</a:t>
            </a:r>
            <a:r>
              <a:rPr lang="en-US" sz="1200" dirty="0"/>
              <a:t> </a:t>
            </a:r>
            <a:r>
              <a:rPr lang="en-US" sz="1200" b="1" dirty="0"/>
              <a:t>19:</a:t>
            </a:r>
            <a:r>
              <a:rPr lang="en-US" sz="1200" dirty="0"/>
              <a:t>729-730. </a:t>
            </a:r>
            <a:r>
              <a:rPr lang="en-US" sz="1200" b="1" dirty="0"/>
              <a:t>Chen SW, Lee TS, Hu CC, Chang LC, </a:t>
            </a:r>
            <a:r>
              <a:rPr lang="en-US" sz="1200" b="1" dirty="0" err="1"/>
              <a:t>Chien</a:t>
            </a:r>
            <a:r>
              <a:rPr lang="en-US" sz="1200" b="1" dirty="0"/>
              <a:t> RN. </a:t>
            </a:r>
            <a:r>
              <a:rPr lang="en-US" sz="1200" dirty="0" err="1"/>
              <a:t>Scand</a:t>
            </a:r>
            <a:r>
              <a:rPr lang="en-US" sz="1200" dirty="0"/>
              <a:t> J Infect Dis </a:t>
            </a:r>
            <a:r>
              <a:rPr lang="en-US" sz="1200" b="1" dirty="0"/>
              <a:t>39:</a:t>
            </a:r>
            <a:r>
              <a:rPr lang="en-US" sz="1200" dirty="0"/>
              <a:t>351-354.  </a:t>
            </a:r>
            <a:r>
              <a:rPr lang="en-US" sz="1200" b="1" dirty="0"/>
              <a:t>Crockett SD, </a:t>
            </a:r>
            <a:r>
              <a:rPr lang="en-US" sz="1200" dirty="0"/>
              <a:t>Ann </a:t>
            </a:r>
            <a:r>
              <a:rPr lang="en-US" sz="1200" dirty="0" err="1"/>
              <a:t>Clin</a:t>
            </a:r>
            <a:r>
              <a:rPr lang="en-US" sz="1200" dirty="0"/>
              <a:t> </a:t>
            </a:r>
            <a:r>
              <a:rPr lang="en-US" sz="1200" dirty="0" err="1"/>
              <a:t>Microbiol</a:t>
            </a:r>
            <a:r>
              <a:rPr lang="en-US" sz="1200" dirty="0"/>
              <a:t> </a:t>
            </a:r>
            <a:r>
              <a:rPr lang="en-US" sz="1200" dirty="0" err="1"/>
              <a:t>Antimicrob</a:t>
            </a:r>
            <a:r>
              <a:rPr lang="en-US" sz="1200" dirty="0"/>
              <a:t> </a:t>
            </a:r>
            <a:r>
              <a:rPr lang="en-US" sz="1200" b="1" dirty="0"/>
              <a:t>4:</a:t>
            </a:r>
            <a:r>
              <a:rPr lang="en-US" sz="1200" dirty="0"/>
              <a:t>13.  </a:t>
            </a:r>
            <a:r>
              <a:rPr lang="en-US" sz="1200" b="1" dirty="0" err="1"/>
              <a:t>Sagnelli</a:t>
            </a:r>
            <a:r>
              <a:rPr lang="en-US" sz="1200" b="1" dirty="0"/>
              <a:t> E, </a:t>
            </a:r>
            <a:r>
              <a:rPr lang="en-US" sz="1200" dirty="0"/>
              <a:t>Infection </a:t>
            </a:r>
            <a:r>
              <a:rPr lang="en-US" sz="1200" b="1" dirty="0"/>
              <a:t>32:</a:t>
            </a:r>
            <a:r>
              <a:rPr lang="en-US" sz="1200" dirty="0"/>
              <a:t>144-148. </a:t>
            </a:r>
            <a:r>
              <a:rPr lang="en-US" sz="1200" b="1" dirty="0" err="1"/>
              <a:t>Weltman</a:t>
            </a:r>
            <a:r>
              <a:rPr lang="en-US" sz="1200" b="1" dirty="0"/>
              <a:t> MD, </a:t>
            </a:r>
            <a:r>
              <a:rPr lang="en-US" sz="1200" dirty="0"/>
              <a:t>J Viral </a:t>
            </a:r>
            <a:r>
              <a:rPr lang="en-US" sz="1200" dirty="0" err="1"/>
              <a:t>Hepat</a:t>
            </a:r>
            <a:r>
              <a:rPr lang="en-US" sz="1200" dirty="0"/>
              <a:t> </a:t>
            </a:r>
            <a:r>
              <a:rPr lang="en-US" sz="1200" b="1" dirty="0"/>
              <a:t>2:</a:t>
            </a:r>
            <a:r>
              <a:rPr lang="en-US" sz="1200" dirty="0"/>
              <a:t>39-45.  </a:t>
            </a:r>
            <a:r>
              <a:rPr lang="en-US" sz="1200" b="1" dirty="0"/>
              <a:t>Wang H, </a:t>
            </a:r>
            <a:r>
              <a:rPr lang="en-US" sz="1200" dirty="0"/>
              <a:t>J Viral </a:t>
            </a:r>
            <a:r>
              <a:rPr lang="en-US" sz="1200" dirty="0" err="1"/>
              <a:t>Hepat</a:t>
            </a:r>
            <a:r>
              <a:rPr lang="en-US" sz="1200" dirty="0"/>
              <a:t> </a:t>
            </a:r>
            <a:r>
              <a:rPr lang="en-US" sz="1200" b="1" dirty="0"/>
              <a:t>25:</a:t>
            </a:r>
            <a:r>
              <a:rPr lang="en-US" sz="1200" dirty="0"/>
              <a:t>930-938.  </a:t>
            </a:r>
            <a:r>
              <a:rPr lang="en-US" sz="1200" b="1" dirty="0"/>
              <a:t>Kruse </a:t>
            </a:r>
            <a:r>
              <a:rPr lang="en-US" sz="1200" dirty="0"/>
              <a:t>Hepatology </a:t>
            </a:r>
            <a:r>
              <a:rPr lang="en-US" sz="1200" b="1" dirty="0"/>
              <a:t>60:</a:t>
            </a:r>
            <a:r>
              <a:rPr lang="en-US" sz="1200" dirty="0"/>
              <a:t>1871-1878.  </a:t>
            </a:r>
            <a:r>
              <a:rPr lang="en-US" sz="1200" b="1" dirty="0" err="1"/>
              <a:t>Morsica</a:t>
            </a:r>
            <a:r>
              <a:rPr lang="en-US" sz="1200" b="1" dirty="0"/>
              <a:t> G, </a:t>
            </a:r>
            <a:r>
              <a:rPr lang="en-US" sz="1200" dirty="0"/>
              <a:t>Infection </a:t>
            </a:r>
            <a:r>
              <a:rPr lang="en-US" sz="1200" b="1" dirty="0"/>
              <a:t>37:</a:t>
            </a:r>
            <a:r>
              <a:rPr lang="en-US" sz="1200" dirty="0"/>
              <a:t>445-449. </a:t>
            </a:r>
            <a:endParaRPr lang="en-GB" sz="1200" dirty="0"/>
          </a:p>
        </p:txBody>
      </p:sp>
    </p:spTree>
    <p:extLst>
      <p:ext uri="{BB962C8B-B14F-4D97-AF65-F5344CB8AC3E}">
        <p14:creationId xmlns:p14="http://schemas.microsoft.com/office/powerpoint/2010/main" val="154746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790" y="-57784"/>
            <a:ext cx="7886700" cy="1325563"/>
          </a:xfrm>
        </p:spPr>
        <p:txBody>
          <a:bodyPr/>
          <a:lstStyle/>
          <a:p>
            <a:r>
              <a:rPr lang="en-GB" dirty="0"/>
              <a:t>Viral interference HBV HCV</a:t>
            </a:r>
          </a:p>
        </p:txBody>
      </p:sp>
      <p:sp>
        <p:nvSpPr>
          <p:cNvPr id="3" name="Content Placeholder 2"/>
          <p:cNvSpPr>
            <a:spLocks noGrp="1"/>
          </p:cNvSpPr>
          <p:nvPr>
            <p:ph idx="1"/>
          </p:nvPr>
        </p:nvSpPr>
        <p:spPr>
          <a:xfrm>
            <a:off x="514350" y="1254125"/>
            <a:ext cx="7886700" cy="4351338"/>
          </a:xfrm>
        </p:spPr>
        <p:txBody>
          <a:bodyPr vert="horz" lIns="91440" tIns="45720" rIns="91440" bIns="45720" rtlCol="0" anchor="t">
            <a:normAutofit/>
          </a:bodyPr>
          <a:lstStyle/>
          <a:p>
            <a:r>
              <a:rPr lang="en-US" sz="2800" dirty="0"/>
              <a:t>Clinical observations </a:t>
            </a:r>
            <a:endParaRPr lang="en-US" sz="2800">
              <a:cs typeface="Calibri"/>
            </a:endParaRPr>
          </a:p>
          <a:p>
            <a:pPr lvl="1"/>
            <a:r>
              <a:rPr lang="en-US" sz="2400" dirty="0"/>
              <a:t>interference between the two viruses frequently characterized by an inhibition of HBV replication and HCV dominance</a:t>
            </a:r>
            <a:endParaRPr lang="en-US" sz="2400">
              <a:cs typeface="Calibri"/>
            </a:endParaRPr>
          </a:p>
          <a:p>
            <a:pPr lvl="1"/>
            <a:r>
              <a:rPr lang="en-GB" sz="2400" dirty="0"/>
              <a:t>In patients with HCV-HBV co-infection, HBV DNA level is often low or undetectable</a:t>
            </a:r>
            <a:endParaRPr lang="en-GB" sz="2400" dirty="0">
              <a:cs typeface="Calibri"/>
            </a:endParaRPr>
          </a:p>
          <a:p>
            <a:pPr lvl="1"/>
            <a:r>
              <a:rPr lang="en-GB" sz="2400" dirty="0"/>
              <a:t>May fluctuate widely</a:t>
            </a:r>
            <a:endParaRPr lang="en-GB" sz="2400" dirty="0">
              <a:cs typeface="Calibri"/>
            </a:endParaRPr>
          </a:p>
          <a:p>
            <a:pPr lvl="1"/>
            <a:r>
              <a:rPr lang="en-GB" sz="2400" dirty="0"/>
              <a:t>HCV usually the main driver of chronic inflammatory activity.</a:t>
            </a:r>
            <a:endParaRPr lang="en-GB" sz="2400">
              <a:cs typeface="Calibri"/>
            </a:endParaRPr>
          </a:p>
          <a:p>
            <a:pPr lvl="1"/>
            <a:r>
              <a:rPr lang="en-US" sz="2400" dirty="0"/>
              <a:t>Not invariable</a:t>
            </a:r>
            <a:endParaRPr lang="en-US" sz="2400">
              <a:cs typeface="Calibri"/>
            </a:endParaRPr>
          </a:p>
        </p:txBody>
      </p:sp>
      <p:cxnSp>
        <p:nvCxnSpPr>
          <p:cNvPr id="4" name="Straight Connector 3"/>
          <p:cNvCxnSpPr/>
          <p:nvPr/>
        </p:nvCxnSpPr>
        <p:spPr>
          <a:xfrm>
            <a:off x="410369" y="966137"/>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6243" y="5090474"/>
            <a:ext cx="8644380" cy="1569660"/>
          </a:xfrm>
          <a:prstGeom prst="rect">
            <a:avLst/>
          </a:prstGeom>
          <a:noFill/>
        </p:spPr>
        <p:txBody>
          <a:bodyPr wrap="square" rtlCol="0">
            <a:spAutoFit/>
          </a:bodyPr>
          <a:lstStyle/>
          <a:p>
            <a:r>
              <a:rPr lang="en-US" sz="1200" b="1" dirty="0"/>
              <a:t>Chu CJ, </a:t>
            </a:r>
            <a:r>
              <a:rPr lang="en-US" sz="1200" dirty="0"/>
              <a:t>J </a:t>
            </a:r>
            <a:r>
              <a:rPr lang="en-US" sz="1200" dirty="0" err="1"/>
              <a:t>Gastroenterol</a:t>
            </a:r>
            <a:r>
              <a:rPr lang="en-US" sz="1200" dirty="0"/>
              <a:t> </a:t>
            </a:r>
            <a:r>
              <a:rPr lang="en-US" sz="1200" dirty="0" err="1"/>
              <a:t>Hepatol</a:t>
            </a:r>
            <a:r>
              <a:rPr lang="en-US" sz="1200" dirty="0"/>
              <a:t> </a:t>
            </a:r>
            <a:r>
              <a:rPr lang="en-US" sz="1200" b="1" dirty="0"/>
              <a:t>23:</a:t>
            </a:r>
            <a:r>
              <a:rPr lang="en-US" sz="1200" dirty="0"/>
              <a:t>512-520. </a:t>
            </a:r>
            <a:r>
              <a:rPr lang="en-US" sz="1200" b="1" dirty="0" err="1"/>
              <a:t>Perumalswami</a:t>
            </a:r>
            <a:r>
              <a:rPr lang="en-US" sz="1200" b="1" dirty="0"/>
              <a:t> PV, </a:t>
            </a:r>
            <a:r>
              <a:rPr lang="en-US" sz="1200" dirty="0"/>
              <a:t>Minerva </a:t>
            </a:r>
            <a:r>
              <a:rPr lang="en-US" sz="1200" dirty="0" err="1"/>
              <a:t>Gastroenterol</a:t>
            </a:r>
            <a:r>
              <a:rPr lang="en-US" sz="1200" dirty="0"/>
              <a:t> </a:t>
            </a:r>
            <a:r>
              <a:rPr lang="en-US" sz="1200" dirty="0" err="1"/>
              <a:t>Dietol</a:t>
            </a:r>
            <a:r>
              <a:rPr lang="en-US" sz="1200" dirty="0"/>
              <a:t> </a:t>
            </a:r>
            <a:r>
              <a:rPr lang="en-US" sz="1200" b="1" dirty="0"/>
              <a:t>52:</a:t>
            </a:r>
            <a:r>
              <a:rPr lang="en-US" sz="1200" dirty="0"/>
              <a:t>145-155.  </a:t>
            </a:r>
            <a:r>
              <a:rPr lang="en-US" sz="1200" b="1" dirty="0" err="1"/>
              <a:t>Yachimski</a:t>
            </a:r>
            <a:r>
              <a:rPr lang="en-US" sz="1200" b="1" dirty="0"/>
              <a:t> P, </a:t>
            </a:r>
            <a:r>
              <a:rPr lang="en-US" sz="1200" dirty="0" err="1"/>
              <a:t>Curr</a:t>
            </a:r>
            <a:r>
              <a:rPr lang="en-US" sz="1200" dirty="0"/>
              <a:t> Infect Dis Rep </a:t>
            </a:r>
            <a:r>
              <a:rPr lang="en-US" sz="1200" b="1" dirty="0"/>
              <a:t>7:</a:t>
            </a:r>
            <a:r>
              <a:rPr lang="en-US" sz="1200" dirty="0"/>
              <a:t>299-308.  </a:t>
            </a:r>
            <a:r>
              <a:rPr lang="en-US" sz="1200" b="1" dirty="0"/>
              <a:t>Zhang C, </a:t>
            </a:r>
            <a:r>
              <a:rPr lang="en-US" sz="1200" dirty="0"/>
              <a:t>AIDS Care </a:t>
            </a:r>
            <a:r>
              <a:rPr lang="en-US" sz="1200" b="1" dirty="0"/>
              <a:t>29:</a:t>
            </a:r>
            <a:r>
              <a:rPr lang="en-US" sz="1200" dirty="0"/>
              <a:t>974-977. </a:t>
            </a:r>
            <a:r>
              <a:rPr lang="en-US" sz="1200" b="1" dirty="0"/>
              <a:t>Yang R, </a:t>
            </a:r>
            <a:r>
              <a:rPr lang="en-US" sz="1200" dirty="0"/>
              <a:t>J Viral </a:t>
            </a:r>
            <a:r>
              <a:rPr lang="en-US" sz="1200" dirty="0" err="1"/>
              <a:t>Hepat</a:t>
            </a:r>
            <a:r>
              <a:rPr lang="en-US" sz="1200" dirty="0"/>
              <a:t> </a:t>
            </a:r>
            <a:r>
              <a:rPr lang="en-US" sz="1200" b="1" dirty="0"/>
              <a:t>24:</a:t>
            </a:r>
            <a:r>
              <a:rPr lang="en-US" sz="1200" dirty="0"/>
              <a:t>1192-1193. </a:t>
            </a:r>
            <a:r>
              <a:rPr lang="en-US" sz="1200" b="1" dirty="0" err="1"/>
              <a:t>Saravanan</a:t>
            </a:r>
            <a:r>
              <a:rPr lang="en-US" sz="1200" b="1" dirty="0"/>
              <a:t> S, </a:t>
            </a:r>
            <a:r>
              <a:rPr lang="en-US" sz="1200" dirty="0"/>
              <a:t>World J </a:t>
            </a:r>
            <a:r>
              <a:rPr lang="en-US" sz="1200" dirty="0" err="1"/>
              <a:t>Gastroenterol</a:t>
            </a:r>
            <a:r>
              <a:rPr lang="en-US" sz="1200" dirty="0"/>
              <a:t> </a:t>
            </a:r>
            <a:r>
              <a:rPr lang="en-US" sz="1200" b="1" dirty="0"/>
              <a:t>13:</a:t>
            </a:r>
            <a:r>
              <a:rPr lang="en-US" sz="1200" dirty="0"/>
              <a:t>5015-5020. </a:t>
            </a:r>
            <a:r>
              <a:rPr lang="en-US" sz="1200" b="1" dirty="0" err="1"/>
              <a:t>Desikan</a:t>
            </a:r>
            <a:r>
              <a:rPr lang="en-US" sz="1200" b="1" dirty="0"/>
              <a:t> P, </a:t>
            </a:r>
            <a:r>
              <a:rPr lang="en-US" sz="1200" dirty="0"/>
              <a:t>Indian J Med </a:t>
            </a:r>
            <a:r>
              <a:rPr lang="en-US" sz="1200" dirty="0" err="1"/>
              <a:t>Microbiol</a:t>
            </a:r>
            <a:r>
              <a:rPr lang="en-US" sz="1200" dirty="0"/>
              <a:t> </a:t>
            </a:r>
            <a:r>
              <a:rPr lang="en-US" sz="1200" b="1" dirty="0"/>
              <a:t>35:</a:t>
            </a:r>
            <a:r>
              <a:rPr lang="en-US" sz="1200" dirty="0"/>
              <a:t>332-339. </a:t>
            </a:r>
            <a:r>
              <a:rPr lang="en-US" sz="1200" b="1" dirty="0" err="1"/>
              <a:t>Mohammadi</a:t>
            </a:r>
            <a:r>
              <a:rPr lang="en-US" sz="1200" b="1" dirty="0"/>
              <a:t> M, </a:t>
            </a:r>
            <a:r>
              <a:rPr lang="en-US" sz="1200" dirty="0" err="1"/>
              <a:t>Virol</a:t>
            </a:r>
            <a:r>
              <a:rPr lang="en-US" sz="1200" dirty="0"/>
              <a:t> J </a:t>
            </a:r>
            <a:r>
              <a:rPr lang="en-US" sz="1200" b="1" dirty="0"/>
              <a:t>6:</a:t>
            </a:r>
            <a:r>
              <a:rPr lang="en-US" sz="1200" dirty="0"/>
              <a:t>202. </a:t>
            </a:r>
            <a:r>
              <a:rPr lang="en-US" sz="1200" b="1" dirty="0"/>
              <a:t>Devi </a:t>
            </a:r>
            <a:r>
              <a:rPr lang="en-US" sz="1200" b="1" dirty="0" err="1"/>
              <a:t>Kh</a:t>
            </a:r>
            <a:r>
              <a:rPr lang="en-US" sz="1200" b="1" dirty="0"/>
              <a:t> S, 107:</a:t>
            </a:r>
            <a:r>
              <a:rPr lang="en-US" sz="1200" dirty="0"/>
              <a:t>144, 146-147. </a:t>
            </a:r>
            <a:r>
              <a:rPr lang="en-US" sz="1200" b="1" dirty="0" err="1"/>
              <a:t>Umutesi</a:t>
            </a:r>
            <a:r>
              <a:rPr lang="en-US" sz="1200" b="1" dirty="0"/>
              <a:t> J, </a:t>
            </a:r>
            <a:r>
              <a:rPr lang="en-US" sz="1200" dirty="0"/>
              <a:t>BMC Infect Dis </a:t>
            </a:r>
            <a:r>
              <a:rPr lang="en-US" sz="1200" b="1" dirty="0"/>
              <a:t>17:</a:t>
            </a:r>
            <a:r>
              <a:rPr lang="en-US" sz="1200" dirty="0"/>
              <a:t>315. </a:t>
            </a:r>
            <a:r>
              <a:rPr lang="en-US" sz="1200" b="1" dirty="0"/>
              <a:t>Silva CMD, </a:t>
            </a:r>
            <a:r>
              <a:rPr lang="en-US" sz="1200" dirty="0" err="1"/>
              <a:t>PLoS</a:t>
            </a:r>
            <a:r>
              <a:rPr lang="en-US" sz="1200" dirty="0"/>
              <a:t> One </a:t>
            </a:r>
            <a:r>
              <a:rPr lang="en-US" sz="1200" b="1" dirty="0"/>
              <a:t>13:</a:t>
            </a:r>
            <a:r>
              <a:rPr lang="en-US" sz="1200" dirty="0"/>
              <a:t>e0203272. </a:t>
            </a:r>
            <a:r>
              <a:rPr lang="en-US" sz="1200" b="1" dirty="0"/>
              <a:t>Sato S, </a:t>
            </a:r>
            <a:r>
              <a:rPr lang="en-US" sz="1200" dirty="0"/>
              <a:t>J </a:t>
            </a:r>
            <a:r>
              <a:rPr lang="en-US" sz="1200" dirty="0" err="1"/>
              <a:t>Hepatol</a:t>
            </a:r>
            <a:r>
              <a:rPr lang="en-US" sz="1200" dirty="0"/>
              <a:t> </a:t>
            </a:r>
            <a:r>
              <a:rPr lang="en-US" sz="1200" b="1" dirty="0"/>
              <a:t>21:</a:t>
            </a:r>
            <a:r>
              <a:rPr lang="en-US" sz="1200" dirty="0"/>
              <a:t>159-166. </a:t>
            </a:r>
            <a:r>
              <a:rPr lang="en-US" sz="1200" b="1" dirty="0" err="1"/>
              <a:t>Bellecave</a:t>
            </a:r>
            <a:r>
              <a:rPr lang="en-US" sz="1200" b="1" dirty="0"/>
              <a:t> </a:t>
            </a:r>
            <a:r>
              <a:rPr lang="en-US" sz="1200" dirty="0"/>
              <a:t>Hepatology </a:t>
            </a:r>
            <a:r>
              <a:rPr lang="en-US" sz="1200" b="1" dirty="0"/>
              <a:t>50:</a:t>
            </a:r>
            <a:r>
              <a:rPr lang="en-US" sz="1200" dirty="0"/>
              <a:t>46-55. </a:t>
            </a:r>
            <a:r>
              <a:rPr lang="en-US" sz="1200" b="1" dirty="0" err="1"/>
              <a:t>Pontisso</a:t>
            </a:r>
            <a:r>
              <a:rPr lang="en-US" sz="1200" b="1" dirty="0"/>
              <a:t> P, </a:t>
            </a:r>
            <a:r>
              <a:rPr lang="en-US" sz="1200" dirty="0" err="1"/>
              <a:t>Antivir</a:t>
            </a:r>
            <a:r>
              <a:rPr lang="en-US" sz="1200" dirty="0"/>
              <a:t> </a:t>
            </a:r>
            <a:r>
              <a:rPr lang="en-US" sz="1200" dirty="0" err="1"/>
              <a:t>Ther</a:t>
            </a:r>
            <a:r>
              <a:rPr lang="en-US" sz="1200" dirty="0"/>
              <a:t> </a:t>
            </a:r>
            <a:r>
              <a:rPr lang="en-US" sz="1200" b="1" dirty="0"/>
              <a:t>3:</a:t>
            </a:r>
            <a:r>
              <a:rPr lang="en-US" sz="1200" dirty="0"/>
              <a:t>137-142. </a:t>
            </a:r>
            <a:r>
              <a:rPr lang="en-US" sz="1200" b="1" dirty="0"/>
              <a:t>Coppola N, </a:t>
            </a:r>
            <a:r>
              <a:rPr lang="en-US" sz="1200" dirty="0" err="1"/>
              <a:t>Antivir</a:t>
            </a:r>
            <a:r>
              <a:rPr lang="en-US" sz="1200" dirty="0"/>
              <a:t> </a:t>
            </a:r>
            <a:r>
              <a:rPr lang="en-US" sz="1200" dirty="0" err="1"/>
              <a:t>Ther</a:t>
            </a:r>
            <a:r>
              <a:rPr lang="en-US" sz="1200" dirty="0"/>
              <a:t> </a:t>
            </a:r>
            <a:r>
              <a:rPr lang="en-US" sz="1200" b="1" dirty="0"/>
              <a:t>13:</a:t>
            </a:r>
            <a:r>
              <a:rPr lang="en-US" sz="1200" dirty="0"/>
              <a:t>307-318. </a:t>
            </a:r>
            <a:r>
              <a:rPr lang="en-US" sz="1200" b="1" dirty="0" err="1"/>
              <a:t>Cheruvu</a:t>
            </a:r>
            <a:r>
              <a:rPr lang="en-US" sz="1200" b="1" dirty="0"/>
              <a:t> S, </a:t>
            </a:r>
            <a:r>
              <a:rPr lang="en-US" sz="1200" dirty="0" err="1"/>
              <a:t>Clin</a:t>
            </a:r>
            <a:r>
              <a:rPr lang="en-US" sz="1200" dirty="0"/>
              <a:t> Liver Dis </a:t>
            </a:r>
            <a:r>
              <a:rPr lang="en-US" sz="1200" b="1" dirty="0"/>
              <a:t>11:</a:t>
            </a:r>
            <a:r>
              <a:rPr lang="en-US" sz="1200" dirty="0"/>
              <a:t>917-943, ix-x. </a:t>
            </a:r>
            <a:r>
              <a:rPr lang="en-US" sz="1200" b="1" dirty="0"/>
              <a:t>Yan BM, </a:t>
            </a:r>
            <a:r>
              <a:rPr lang="en-US" sz="1200" dirty="0"/>
              <a:t>Can J </a:t>
            </a:r>
            <a:r>
              <a:rPr lang="en-US" sz="1200" dirty="0" err="1"/>
              <a:t>Gastroenterol</a:t>
            </a:r>
            <a:r>
              <a:rPr lang="en-US" sz="1200" dirty="0"/>
              <a:t> </a:t>
            </a:r>
            <a:r>
              <a:rPr lang="en-US" sz="1200" b="1" dirty="0"/>
              <a:t>19:</a:t>
            </a:r>
            <a:r>
              <a:rPr lang="en-US" sz="1200" dirty="0"/>
              <a:t>729-730. </a:t>
            </a:r>
            <a:r>
              <a:rPr lang="en-US" sz="1200" b="1" dirty="0"/>
              <a:t>Chen SW, Lee TS, Hu CC, Chang LC, </a:t>
            </a:r>
            <a:r>
              <a:rPr lang="en-US" sz="1200" b="1" dirty="0" err="1"/>
              <a:t>Chien</a:t>
            </a:r>
            <a:r>
              <a:rPr lang="en-US" sz="1200" b="1" dirty="0"/>
              <a:t> RN. </a:t>
            </a:r>
            <a:r>
              <a:rPr lang="en-US" sz="1200" dirty="0" err="1"/>
              <a:t>Scand</a:t>
            </a:r>
            <a:r>
              <a:rPr lang="en-US" sz="1200" dirty="0"/>
              <a:t> J Infect Dis </a:t>
            </a:r>
            <a:r>
              <a:rPr lang="en-US" sz="1200" b="1" dirty="0"/>
              <a:t>39:</a:t>
            </a:r>
            <a:r>
              <a:rPr lang="en-US" sz="1200" dirty="0"/>
              <a:t>351-354.  </a:t>
            </a:r>
            <a:r>
              <a:rPr lang="en-US" sz="1200" b="1" dirty="0"/>
              <a:t>Crockett SD, </a:t>
            </a:r>
            <a:r>
              <a:rPr lang="en-US" sz="1200" dirty="0"/>
              <a:t>Ann </a:t>
            </a:r>
            <a:r>
              <a:rPr lang="en-US" sz="1200" dirty="0" err="1"/>
              <a:t>Clin</a:t>
            </a:r>
            <a:r>
              <a:rPr lang="en-US" sz="1200" dirty="0"/>
              <a:t> </a:t>
            </a:r>
            <a:r>
              <a:rPr lang="en-US" sz="1200" dirty="0" err="1"/>
              <a:t>Microbiol</a:t>
            </a:r>
            <a:r>
              <a:rPr lang="en-US" sz="1200" dirty="0"/>
              <a:t> </a:t>
            </a:r>
            <a:r>
              <a:rPr lang="en-US" sz="1200" dirty="0" err="1"/>
              <a:t>Antimicrob</a:t>
            </a:r>
            <a:r>
              <a:rPr lang="en-US" sz="1200" dirty="0"/>
              <a:t> </a:t>
            </a:r>
            <a:r>
              <a:rPr lang="en-US" sz="1200" b="1" dirty="0"/>
              <a:t>4:</a:t>
            </a:r>
            <a:r>
              <a:rPr lang="en-US" sz="1200" dirty="0"/>
              <a:t>13.  </a:t>
            </a:r>
            <a:r>
              <a:rPr lang="en-US" sz="1200" b="1" dirty="0" err="1"/>
              <a:t>Sagnelli</a:t>
            </a:r>
            <a:r>
              <a:rPr lang="en-US" sz="1200" b="1" dirty="0"/>
              <a:t> E, </a:t>
            </a:r>
            <a:r>
              <a:rPr lang="en-US" sz="1200" dirty="0"/>
              <a:t>Infection </a:t>
            </a:r>
            <a:r>
              <a:rPr lang="en-US" sz="1200" b="1" dirty="0"/>
              <a:t>32:</a:t>
            </a:r>
            <a:r>
              <a:rPr lang="en-US" sz="1200" dirty="0"/>
              <a:t>144-148. </a:t>
            </a:r>
            <a:r>
              <a:rPr lang="en-US" sz="1200" b="1" dirty="0" err="1"/>
              <a:t>Weltman</a:t>
            </a:r>
            <a:r>
              <a:rPr lang="en-US" sz="1200" b="1" dirty="0"/>
              <a:t> MD, </a:t>
            </a:r>
            <a:r>
              <a:rPr lang="en-US" sz="1200" dirty="0"/>
              <a:t>J Viral </a:t>
            </a:r>
            <a:r>
              <a:rPr lang="en-US" sz="1200" dirty="0" err="1"/>
              <a:t>Hepat</a:t>
            </a:r>
            <a:r>
              <a:rPr lang="en-US" sz="1200" dirty="0"/>
              <a:t> </a:t>
            </a:r>
            <a:r>
              <a:rPr lang="en-US" sz="1200" b="1" dirty="0"/>
              <a:t>2:</a:t>
            </a:r>
            <a:r>
              <a:rPr lang="en-US" sz="1200" dirty="0"/>
              <a:t>39-45.  </a:t>
            </a:r>
            <a:r>
              <a:rPr lang="en-US" sz="1200" b="1" dirty="0"/>
              <a:t>Wang H, </a:t>
            </a:r>
            <a:r>
              <a:rPr lang="en-US" sz="1200" dirty="0"/>
              <a:t>J Viral </a:t>
            </a:r>
            <a:r>
              <a:rPr lang="en-US" sz="1200" dirty="0" err="1"/>
              <a:t>Hepat</a:t>
            </a:r>
            <a:r>
              <a:rPr lang="en-US" sz="1200" dirty="0"/>
              <a:t> </a:t>
            </a:r>
            <a:r>
              <a:rPr lang="en-US" sz="1200" b="1" dirty="0"/>
              <a:t>25:</a:t>
            </a:r>
            <a:r>
              <a:rPr lang="en-US" sz="1200" dirty="0"/>
              <a:t>930-938.  </a:t>
            </a:r>
            <a:r>
              <a:rPr lang="en-US" sz="1200" b="1" dirty="0"/>
              <a:t>Kruse </a:t>
            </a:r>
            <a:r>
              <a:rPr lang="en-US" sz="1200" dirty="0"/>
              <a:t>Hepatology </a:t>
            </a:r>
            <a:r>
              <a:rPr lang="en-US" sz="1200" b="1" dirty="0"/>
              <a:t>60:</a:t>
            </a:r>
            <a:r>
              <a:rPr lang="en-US" sz="1200" dirty="0"/>
              <a:t>1871-1878.  </a:t>
            </a:r>
            <a:r>
              <a:rPr lang="en-US" sz="1200" b="1" dirty="0" err="1"/>
              <a:t>Morsica</a:t>
            </a:r>
            <a:r>
              <a:rPr lang="en-US" sz="1200" b="1" dirty="0"/>
              <a:t> G, </a:t>
            </a:r>
            <a:r>
              <a:rPr lang="en-US" sz="1200" dirty="0"/>
              <a:t>Infection </a:t>
            </a:r>
            <a:r>
              <a:rPr lang="en-US" sz="1200" b="1" dirty="0"/>
              <a:t>37:</a:t>
            </a:r>
            <a:r>
              <a:rPr lang="en-US" sz="1200" dirty="0"/>
              <a:t>445-449. </a:t>
            </a:r>
            <a:endParaRPr lang="en-GB" sz="1200" dirty="0"/>
          </a:p>
        </p:txBody>
      </p:sp>
    </p:spTree>
    <p:extLst>
      <p:ext uri="{BB962C8B-B14F-4D97-AF65-F5344CB8AC3E}">
        <p14:creationId xmlns:p14="http://schemas.microsoft.com/office/powerpoint/2010/main" val="293387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094"/>
            <a:ext cx="7886700" cy="876879"/>
          </a:xfrm>
        </p:spPr>
        <p:txBody>
          <a:bodyPr/>
          <a:lstStyle/>
          <a:p>
            <a:r>
              <a:rPr lang="en-GB" dirty="0"/>
              <a:t>Natural History HBV HCV coinfection</a:t>
            </a:r>
          </a:p>
        </p:txBody>
      </p:sp>
      <p:sp>
        <p:nvSpPr>
          <p:cNvPr id="3" name="Content Placeholder 2"/>
          <p:cNvSpPr>
            <a:spLocks noGrp="1"/>
          </p:cNvSpPr>
          <p:nvPr>
            <p:ph idx="1"/>
          </p:nvPr>
        </p:nvSpPr>
        <p:spPr>
          <a:xfrm>
            <a:off x="449541" y="1064333"/>
            <a:ext cx="7886700" cy="4351338"/>
          </a:xfrm>
        </p:spPr>
        <p:txBody>
          <a:bodyPr vert="horz" lIns="91440" tIns="45720" rIns="91440" bIns="45720" rtlCol="0" anchor="t">
            <a:normAutofit/>
          </a:bodyPr>
          <a:lstStyle/>
          <a:p>
            <a:r>
              <a:rPr lang="en-GB" dirty="0"/>
              <a:t>Suggested that disease progression enhanced in coinfected patients.  </a:t>
            </a:r>
          </a:p>
          <a:p>
            <a:r>
              <a:rPr lang="en-GB" dirty="0"/>
              <a:t>Compared with mono-infected patients, HBV HCV coinfected patients have more severe liver injury, greater likelihood of cirrhosis and decompensated cirrhosis and a higher incidence of HCC </a:t>
            </a:r>
          </a:p>
          <a:p>
            <a:r>
              <a:rPr lang="en-GB" dirty="0"/>
              <a:t>Higher total Scheuer score, histological portal and lobular inflammation and fibrosis</a:t>
            </a:r>
          </a:p>
          <a:p>
            <a:r>
              <a:rPr lang="en-US" dirty="0"/>
              <a:t>Incidence of cirrhosis, HCC, and death significantly higher in patients with HBV coinfection and detectable HBV DNA compared to HCV mono-infection </a:t>
            </a:r>
          </a:p>
          <a:p>
            <a:r>
              <a:rPr lang="en-US" dirty="0"/>
              <a:t>Cumulative probability of development of HCC higher for HBV DNA-positive patients than for HBV DNA-negative patients (226). </a:t>
            </a:r>
            <a:endParaRPr lang="en-GB" dirty="0"/>
          </a:p>
        </p:txBody>
      </p:sp>
      <p:cxnSp>
        <p:nvCxnSpPr>
          <p:cNvPr id="4" name="Straight Connector 3"/>
          <p:cNvCxnSpPr/>
          <p:nvPr/>
        </p:nvCxnSpPr>
        <p:spPr>
          <a:xfrm>
            <a:off x="329535" y="871751"/>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6243" y="5090474"/>
            <a:ext cx="8644380" cy="1569660"/>
          </a:xfrm>
          <a:prstGeom prst="rect">
            <a:avLst/>
          </a:prstGeom>
          <a:noFill/>
        </p:spPr>
        <p:txBody>
          <a:bodyPr wrap="square" rtlCol="0">
            <a:spAutoFit/>
          </a:bodyPr>
          <a:lstStyle/>
          <a:p>
            <a:r>
              <a:rPr lang="en-US" sz="1200" b="1" dirty="0"/>
              <a:t>Chu CJ, </a:t>
            </a:r>
            <a:r>
              <a:rPr lang="en-US" sz="1200" dirty="0"/>
              <a:t>J </a:t>
            </a:r>
            <a:r>
              <a:rPr lang="en-US" sz="1200" dirty="0" err="1"/>
              <a:t>Gastroenterol</a:t>
            </a:r>
            <a:r>
              <a:rPr lang="en-US" sz="1200" dirty="0"/>
              <a:t> </a:t>
            </a:r>
            <a:r>
              <a:rPr lang="en-US" sz="1200" dirty="0" err="1"/>
              <a:t>Hepatol</a:t>
            </a:r>
            <a:r>
              <a:rPr lang="en-US" sz="1200" dirty="0"/>
              <a:t> </a:t>
            </a:r>
            <a:r>
              <a:rPr lang="en-US" sz="1200" b="1" dirty="0"/>
              <a:t>23:</a:t>
            </a:r>
            <a:r>
              <a:rPr lang="en-US" sz="1200" dirty="0"/>
              <a:t>512-520. </a:t>
            </a:r>
            <a:r>
              <a:rPr lang="en-US" sz="1200" b="1" dirty="0" err="1"/>
              <a:t>Perumalswami</a:t>
            </a:r>
            <a:r>
              <a:rPr lang="en-US" sz="1200" b="1" dirty="0"/>
              <a:t> PV, </a:t>
            </a:r>
            <a:r>
              <a:rPr lang="en-US" sz="1200" dirty="0"/>
              <a:t>Minerva </a:t>
            </a:r>
            <a:r>
              <a:rPr lang="en-US" sz="1200" dirty="0" err="1"/>
              <a:t>Gastroenterol</a:t>
            </a:r>
            <a:r>
              <a:rPr lang="en-US" sz="1200" dirty="0"/>
              <a:t> </a:t>
            </a:r>
            <a:r>
              <a:rPr lang="en-US" sz="1200" dirty="0" err="1"/>
              <a:t>Dietol</a:t>
            </a:r>
            <a:r>
              <a:rPr lang="en-US" sz="1200" dirty="0"/>
              <a:t> </a:t>
            </a:r>
            <a:r>
              <a:rPr lang="en-US" sz="1200" b="1" dirty="0"/>
              <a:t>52:</a:t>
            </a:r>
            <a:r>
              <a:rPr lang="en-US" sz="1200" dirty="0"/>
              <a:t>145-155.  </a:t>
            </a:r>
            <a:r>
              <a:rPr lang="en-US" sz="1200" b="1" dirty="0" err="1"/>
              <a:t>Yachimski</a:t>
            </a:r>
            <a:r>
              <a:rPr lang="en-US" sz="1200" b="1" dirty="0"/>
              <a:t> P, </a:t>
            </a:r>
            <a:r>
              <a:rPr lang="en-US" sz="1200" dirty="0" err="1"/>
              <a:t>Curr</a:t>
            </a:r>
            <a:r>
              <a:rPr lang="en-US" sz="1200" dirty="0"/>
              <a:t> Infect Dis Rep </a:t>
            </a:r>
            <a:r>
              <a:rPr lang="en-US" sz="1200" b="1" dirty="0"/>
              <a:t>7:</a:t>
            </a:r>
            <a:r>
              <a:rPr lang="en-US" sz="1200" dirty="0"/>
              <a:t>299-308.  </a:t>
            </a:r>
            <a:r>
              <a:rPr lang="en-US" sz="1200" b="1" dirty="0"/>
              <a:t>Zhang C, </a:t>
            </a:r>
            <a:r>
              <a:rPr lang="en-US" sz="1200" dirty="0"/>
              <a:t>AIDS Care </a:t>
            </a:r>
            <a:r>
              <a:rPr lang="en-US" sz="1200" b="1" dirty="0"/>
              <a:t>29:</a:t>
            </a:r>
            <a:r>
              <a:rPr lang="en-US" sz="1200" dirty="0"/>
              <a:t>974-977. </a:t>
            </a:r>
            <a:r>
              <a:rPr lang="en-US" sz="1200" b="1" dirty="0"/>
              <a:t>Yang R, </a:t>
            </a:r>
            <a:r>
              <a:rPr lang="en-US" sz="1200" dirty="0"/>
              <a:t>J Viral </a:t>
            </a:r>
            <a:r>
              <a:rPr lang="en-US" sz="1200" dirty="0" err="1"/>
              <a:t>Hepat</a:t>
            </a:r>
            <a:r>
              <a:rPr lang="en-US" sz="1200" dirty="0"/>
              <a:t> </a:t>
            </a:r>
            <a:r>
              <a:rPr lang="en-US" sz="1200" b="1" dirty="0"/>
              <a:t>24:</a:t>
            </a:r>
            <a:r>
              <a:rPr lang="en-US" sz="1200" dirty="0"/>
              <a:t>1192-1193. </a:t>
            </a:r>
            <a:r>
              <a:rPr lang="en-US" sz="1200" b="1" dirty="0" err="1"/>
              <a:t>Saravanan</a:t>
            </a:r>
            <a:r>
              <a:rPr lang="en-US" sz="1200" b="1" dirty="0"/>
              <a:t> S, </a:t>
            </a:r>
            <a:r>
              <a:rPr lang="en-US" sz="1200" dirty="0"/>
              <a:t>World J </a:t>
            </a:r>
            <a:r>
              <a:rPr lang="en-US" sz="1200" dirty="0" err="1"/>
              <a:t>Gastroenterol</a:t>
            </a:r>
            <a:r>
              <a:rPr lang="en-US" sz="1200" dirty="0"/>
              <a:t> </a:t>
            </a:r>
            <a:r>
              <a:rPr lang="en-US" sz="1200" b="1" dirty="0"/>
              <a:t>13:</a:t>
            </a:r>
            <a:r>
              <a:rPr lang="en-US" sz="1200" dirty="0"/>
              <a:t>5015-5020. </a:t>
            </a:r>
            <a:r>
              <a:rPr lang="en-US" sz="1200" b="1" dirty="0" err="1"/>
              <a:t>Desikan</a:t>
            </a:r>
            <a:r>
              <a:rPr lang="en-US" sz="1200" b="1" dirty="0"/>
              <a:t> P, </a:t>
            </a:r>
            <a:r>
              <a:rPr lang="en-US" sz="1200" dirty="0"/>
              <a:t>Indian J Med </a:t>
            </a:r>
            <a:r>
              <a:rPr lang="en-US" sz="1200" dirty="0" err="1"/>
              <a:t>Microbiol</a:t>
            </a:r>
            <a:r>
              <a:rPr lang="en-US" sz="1200" dirty="0"/>
              <a:t> </a:t>
            </a:r>
            <a:r>
              <a:rPr lang="en-US" sz="1200" b="1" dirty="0"/>
              <a:t>35:</a:t>
            </a:r>
            <a:r>
              <a:rPr lang="en-US" sz="1200" dirty="0"/>
              <a:t>332-339. </a:t>
            </a:r>
            <a:r>
              <a:rPr lang="en-US" sz="1200" b="1" dirty="0" err="1"/>
              <a:t>Mohammadi</a:t>
            </a:r>
            <a:r>
              <a:rPr lang="en-US" sz="1200" b="1" dirty="0"/>
              <a:t> M, </a:t>
            </a:r>
            <a:r>
              <a:rPr lang="en-US" sz="1200" dirty="0" err="1"/>
              <a:t>Virol</a:t>
            </a:r>
            <a:r>
              <a:rPr lang="en-US" sz="1200" dirty="0"/>
              <a:t> J </a:t>
            </a:r>
            <a:r>
              <a:rPr lang="en-US" sz="1200" b="1" dirty="0"/>
              <a:t>6:</a:t>
            </a:r>
            <a:r>
              <a:rPr lang="en-US" sz="1200" dirty="0"/>
              <a:t>202. </a:t>
            </a:r>
            <a:r>
              <a:rPr lang="en-US" sz="1200" b="1" dirty="0"/>
              <a:t>Devi </a:t>
            </a:r>
            <a:r>
              <a:rPr lang="en-US" sz="1200" b="1" dirty="0" err="1"/>
              <a:t>Kh</a:t>
            </a:r>
            <a:r>
              <a:rPr lang="en-US" sz="1200" b="1" dirty="0"/>
              <a:t> S, 107:</a:t>
            </a:r>
            <a:r>
              <a:rPr lang="en-US" sz="1200" dirty="0"/>
              <a:t>144, 146-147. </a:t>
            </a:r>
            <a:r>
              <a:rPr lang="en-US" sz="1200" b="1" dirty="0" err="1"/>
              <a:t>Umutesi</a:t>
            </a:r>
            <a:r>
              <a:rPr lang="en-US" sz="1200" b="1" dirty="0"/>
              <a:t> J, </a:t>
            </a:r>
            <a:r>
              <a:rPr lang="en-US" sz="1200" dirty="0"/>
              <a:t>BMC Infect Dis </a:t>
            </a:r>
            <a:r>
              <a:rPr lang="en-US" sz="1200" b="1" dirty="0"/>
              <a:t>17:</a:t>
            </a:r>
            <a:r>
              <a:rPr lang="en-US" sz="1200" dirty="0"/>
              <a:t>315. </a:t>
            </a:r>
            <a:r>
              <a:rPr lang="en-US" sz="1200" b="1" dirty="0"/>
              <a:t>Silva CMD, </a:t>
            </a:r>
            <a:r>
              <a:rPr lang="en-US" sz="1200" dirty="0" err="1"/>
              <a:t>PLoS</a:t>
            </a:r>
            <a:r>
              <a:rPr lang="en-US" sz="1200" dirty="0"/>
              <a:t> One </a:t>
            </a:r>
            <a:r>
              <a:rPr lang="en-US" sz="1200" b="1" dirty="0"/>
              <a:t>13:</a:t>
            </a:r>
            <a:r>
              <a:rPr lang="en-US" sz="1200" dirty="0"/>
              <a:t>e0203272. </a:t>
            </a:r>
            <a:r>
              <a:rPr lang="en-US" sz="1200" b="1" dirty="0"/>
              <a:t>Sato S, </a:t>
            </a:r>
            <a:r>
              <a:rPr lang="en-US" sz="1200" dirty="0"/>
              <a:t>J </a:t>
            </a:r>
            <a:r>
              <a:rPr lang="en-US" sz="1200" dirty="0" err="1"/>
              <a:t>Hepatol</a:t>
            </a:r>
            <a:r>
              <a:rPr lang="en-US" sz="1200" dirty="0"/>
              <a:t> </a:t>
            </a:r>
            <a:r>
              <a:rPr lang="en-US" sz="1200" b="1" dirty="0"/>
              <a:t>21:</a:t>
            </a:r>
            <a:r>
              <a:rPr lang="en-US" sz="1200" dirty="0"/>
              <a:t>159-166. </a:t>
            </a:r>
            <a:r>
              <a:rPr lang="en-US" sz="1200" b="1" dirty="0" err="1"/>
              <a:t>Bellecave</a:t>
            </a:r>
            <a:r>
              <a:rPr lang="en-US" sz="1200" b="1" dirty="0"/>
              <a:t> </a:t>
            </a:r>
            <a:r>
              <a:rPr lang="en-US" sz="1200" dirty="0"/>
              <a:t>Hepatology </a:t>
            </a:r>
            <a:r>
              <a:rPr lang="en-US" sz="1200" b="1" dirty="0"/>
              <a:t>50:</a:t>
            </a:r>
            <a:r>
              <a:rPr lang="en-US" sz="1200" dirty="0"/>
              <a:t>46-55. </a:t>
            </a:r>
            <a:r>
              <a:rPr lang="en-US" sz="1200" b="1" dirty="0" err="1"/>
              <a:t>Pontisso</a:t>
            </a:r>
            <a:r>
              <a:rPr lang="en-US" sz="1200" b="1" dirty="0"/>
              <a:t> P, </a:t>
            </a:r>
            <a:r>
              <a:rPr lang="en-US" sz="1200" dirty="0" err="1"/>
              <a:t>Antivir</a:t>
            </a:r>
            <a:r>
              <a:rPr lang="en-US" sz="1200" dirty="0"/>
              <a:t> </a:t>
            </a:r>
            <a:r>
              <a:rPr lang="en-US" sz="1200" dirty="0" err="1"/>
              <a:t>Ther</a:t>
            </a:r>
            <a:r>
              <a:rPr lang="en-US" sz="1200" dirty="0"/>
              <a:t> </a:t>
            </a:r>
            <a:r>
              <a:rPr lang="en-US" sz="1200" b="1" dirty="0"/>
              <a:t>3:</a:t>
            </a:r>
            <a:r>
              <a:rPr lang="en-US" sz="1200" dirty="0"/>
              <a:t>137-142. </a:t>
            </a:r>
            <a:r>
              <a:rPr lang="en-US" sz="1200" b="1" dirty="0"/>
              <a:t>Coppola N, </a:t>
            </a:r>
            <a:r>
              <a:rPr lang="en-US" sz="1200" dirty="0" err="1"/>
              <a:t>Antivir</a:t>
            </a:r>
            <a:r>
              <a:rPr lang="en-US" sz="1200" dirty="0"/>
              <a:t> </a:t>
            </a:r>
            <a:r>
              <a:rPr lang="en-US" sz="1200" dirty="0" err="1"/>
              <a:t>Ther</a:t>
            </a:r>
            <a:r>
              <a:rPr lang="en-US" sz="1200" dirty="0"/>
              <a:t> </a:t>
            </a:r>
            <a:r>
              <a:rPr lang="en-US" sz="1200" b="1" dirty="0"/>
              <a:t>13:</a:t>
            </a:r>
            <a:r>
              <a:rPr lang="en-US" sz="1200" dirty="0"/>
              <a:t>307-318. </a:t>
            </a:r>
            <a:r>
              <a:rPr lang="en-US" sz="1200" b="1" dirty="0" err="1"/>
              <a:t>Cheruvu</a:t>
            </a:r>
            <a:r>
              <a:rPr lang="en-US" sz="1200" b="1" dirty="0"/>
              <a:t> S, </a:t>
            </a:r>
            <a:r>
              <a:rPr lang="en-US" sz="1200" dirty="0" err="1"/>
              <a:t>Clin</a:t>
            </a:r>
            <a:r>
              <a:rPr lang="en-US" sz="1200" dirty="0"/>
              <a:t> Liver Dis </a:t>
            </a:r>
            <a:r>
              <a:rPr lang="en-US" sz="1200" b="1" dirty="0"/>
              <a:t>11:</a:t>
            </a:r>
            <a:r>
              <a:rPr lang="en-US" sz="1200" dirty="0"/>
              <a:t>917-943, ix-x. </a:t>
            </a:r>
            <a:r>
              <a:rPr lang="en-US" sz="1200" b="1" dirty="0"/>
              <a:t>Yan BM, </a:t>
            </a:r>
            <a:r>
              <a:rPr lang="en-US" sz="1200" dirty="0"/>
              <a:t>Can J </a:t>
            </a:r>
            <a:r>
              <a:rPr lang="en-US" sz="1200" dirty="0" err="1"/>
              <a:t>Gastroenterol</a:t>
            </a:r>
            <a:r>
              <a:rPr lang="en-US" sz="1200" dirty="0"/>
              <a:t> </a:t>
            </a:r>
            <a:r>
              <a:rPr lang="en-US" sz="1200" b="1" dirty="0"/>
              <a:t>19:</a:t>
            </a:r>
            <a:r>
              <a:rPr lang="en-US" sz="1200" dirty="0"/>
              <a:t>729-730. </a:t>
            </a:r>
            <a:r>
              <a:rPr lang="en-US" sz="1200" b="1" dirty="0"/>
              <a:t>Chen SW, Lee TS, Hu CC, Chang LC, </a:t>
            </a:r>
            <a:r>
              <a:rPr lang="en-US" sz="1200" b="1" dirty="0" err="1"/>
              <a:t>Chien</a:t>
            </a:r>
            <a:r>
              <a:rPr lang="en-US" sz="1200" b="1" dirty="0"/>
              <a:t> RN. </a:t>
            </a:r>
            <a:r>
              <a:rPr lang="en-US" sz="1200" dirty="0" err="1"/>
              <a:t>Scand</a:t>
            </a:r>
            <a:r>
              <a:rPr lang="en-US" sz="1200" dirty="0"/>
              <a:t> J Infect Dis </a:t>
            </a:r>
            <a:r>
              <a:rPr lang="en-US" sz="1200" b="1" dirty="0"/>
              <a:t>39:</a:t>
            </a:r>
            <a:r>
              <a:rPr lang="en-US" sz="1200" dirty="0"/>
              <a:t>351-354.  </a:t>
            </a:r>
            <a:r>
              <a:rPr lang="en-US" sz="1200" b="1" dirty="0"/>
              <a:t>Crockett SD, </a:t>
            </a:r>
            <a:r>
              <a:rPr lang="en-US" sz="1200" dirty="0"/>
              <a:t>Ann </a:t>
            </a:r>
            <a:r>
              <a:rPr lang="en-US" sz="1200" dirty="0" err="1"/>
              <a:t>Clin</a:t>
            </a:r>
            <a:r>
              <a:rPr lang="en-US" sz="1200" dirty="0"/>
              <a:t> </a:t>
            </a:r>
            <a:r>
              <a:rPr lang="en-US" sz="1200" dirty="0" err="1"/>
              <a:t>Microbiol</a:t>
            </a:r>
            <a:r>
              <a:rPr lang="en-US" sz="1200" dirty="0"/>
              <a:t> </a:t>
            </a:r>
            <a:r>
              <a:rPr lang="en-US" sz="1200" dirty="0" err="1"/>
              <a:t>Antimicrob</a:t>
            </a:r>
            <a:r>
              <a:rPr lang="en-US" sz="1200" dirty="0"/>
              <a:t> </a:t>
            </a:r>
            <a:r>
              <a:rPr lang="en-US" sz="1200" b="1" dirty="0"/>
              <a:t>4:</a:t>
            </a:r>
            <a:r>
              <a:rPr lang="en-US" sz="1200" dirty="0"/>
              <a:t>13.  </a:t>
            </a:r>
            <a:r>
              <a:rPr lang="en-US" sz="1200" b="1" dirty="0" err="1"/>
              <a:t>Sagnelli</a:t>
            </a:r>
            <a:r>
              <a:rPr lang="en-US" sz="1200" b="1" dirty="0"/>
              <a:t> E, </a:t>
            </a:r>
            <a:r>
              <a:rPr lang="en-US" sz="1200" dirty="0"/>
              <a:t>Infection </a:t>
            </a:r>
            <a:r>
              <a:rPr lang="en-US" sz="1200" b="1" dirty="0"/>
              <a:t>32:</a:t>
            </a:r>
            <a:r>
              <a:rPr lang="en-US" sz="1200" dirty="0"/>
              <a:t>144-148. </a:t>
            </a:r>
            <a:r>
              <a:rPr lang="en-US" sz="1200" b="1" dirty="0" err="1"/>
              <a:t>Weltman</a:t>
            </a:r>
            <a:r>
              <a:rPr lang="en-US" sz="1200" b="1" dirty="0"/>
              <a:t> MD, </a:t>
            </a:r>
            <a:r>
              <a:rPr lang="en-US" sz="1200" dirty="0"/>
              <a:t>J Viral </a:t>
            </a:r>
            <a:r>
              <a:rPr lang="en-US" sz="1200" dirty="0" err="1"/>
              <a:t>Hepat</a:t>
            </a:r>
            <a:r>
              <a:rPr lang="en-US" sz="1200" dirty="0"/>
              <a:t> </a:t>
            </a:r>
            <a:r>
              <a:rPr lang="en-US" sz="1200" b="1" dirty="0"/>
              <a:t>2:</a:t>
            </a:r>
            <a:r>
              <a:rPr lang="en-US" sz="1200" dirty="0"/>
              <a:t>39-45.  </a:t>
            </a:r>
            <a:r>
              <a:rPr lang="en-US" sz="1200" b="1" dirty="0"/>
              <a:t>Wang H, </a:t>
            </a:r>
            <a:r>
              <a:rPr lang="en-US" sz="1200" dirty="0"/>
              <a:t>J Viral </a:t>
            </a:r>
            <a:r>
              <a:rPr lang="en-US" sz="1200" dirty="0" err="1"/>
              <a:t>Hepat</a:t>
            </a:r>
            <a:r>
              <a:rPr lang="en-US" sz="1200" dirty="0"/>
              <a:t> </a:t>
            </a:r>
            <a:r>
              <a:rPr lang="en-US" sz="1200" b="1" dirty="0"/>
              <a:t>25:</a:t>
            </a:r>
            <a:r>
              <a:rPr lang="en-US" sz="1200" dirty="0"/>
              <a:t>930-938.  </a:t>
            </a:r>
            <a:r>
              <a:rPr lang="en-US" sz="1200" b="1" dirty="0"/>
              <a:t>Kruse </a:t>
            </a:r>
            <a:r>
              <a:rPr lang="en-US" sz="1200" dirty="0"/>
              <a:t>Hepatology </a:t>
            </a:r>
            <a:r>
              <a:rPr lang="en-US" sz="1200" b="1" dirty="0"/>
              <a:t>60:</a:t>
            </a:r>
            <a:r>
              <a:rPr lang="en-US" sz="1200" dirty="0"/>
              <a:t>1871-1878.  </a:t>
            </a:r>
            <a:r>
              <a:rPr lang="en-US" sz="1200" b="1" dirty="0" err="1"/>
              <a:t>Morsica</a:t>
            </a:r>
            <a:r>
              <a:rPr lang="en-US" sz="1200" b="1" dirty="0"/>
              <a:t> G, </a:t>
            </a:r>
            <a:r>
              <a:rPr lang="en-US" sz="1200" dirty="0"/>
              <a:t>Infection </a:t>
            </a:r>
            <a:r>
              <a:rPr lang="en-US" sz="1200" b="1" dirty="0"/>
              <a:t>37:</a:t>
            </a:r>
            <a:r>
              <a:rPr lang="en-US" sz="1200" dirty="0"/>
              <a:t>445-449. </a:t>
            </a:r>
            <a:endParaRPr lang="en-GB" sz="1200" dirty="0"/>
          </a:p>
        </p:txBody>
      </p:sp>
    </p:spTree>
    <p:extLst>
      <p:ext uri="{BB962C8B-B14F-4D97-AF65-F5344CB8AC3E}">
        <p14:creationId xmlns:p14="http://schemas.microsoft.com/office/powerpoint/2010/main" val="2048542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019" y="283673"/>
            <a:ext cx="88392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339A"/>
                </a:solidFill>
                <a:effectLst/>
                <a:uLnTx/>
                <a:uFillTx/>
                <a:latin typeface="Arial"/>
                <a:ea typeface="+mn-ea"/>
                <a:cs typeface="+mn-cs"/>
              </a:rPr>
              <a:t>Management of HBV HCV coinfected patients</a:t>
            </a:r>
            <a:endParaRPr kumimoji="0" lang="it-IT" sz="2800" b="1" i="0" u="none" strike="noStrike" kern="1200" cap="none" spc="0" normalizeH="0" baseline="0" noProof="0" dirty="0">
              <a:ln>
                <a:noFill/>
              </a:ln>
              <a:solidFill>
                <a:srgbClr val="00339A"/>
              </a:solidFill>
              <a:effectLst/>
              <a:uLnTx/>
              <a:uFillTx/>
              <a:latin typeface="Arial"/>
              <a:ea typeface="+mn-ea"/>
              <a:cs typeface="+mn-cs"/>
            </a:endParaRPr>
          </a:p>
        </p:txBody>
      </p:sp>
      <p:sp>
        <p:nvSpPr>
          <p:cNvPr id="3" name="Rettangolo 2"/>
          <p:cNvSpPr/>
          <p:nvPr/>
        </p:nvSpPr>
        <p:spPr>
          <a:xfrm>
            <a:off x="4813556" y="6471411"/>
            <a:ext cx="331161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70C0"/>
                </a:solidFill>
                <a:effectLst/>
                <a:uLnTx/>
                <a:uFillTx/>
                <a:latin typeface="Arial"/>
                <a:ea typeface="+mn-ea"/>
                <a:cs typeface="+mn-cs"/>
              </a:rPr>
              <a:t>EASL 2017 CPG HBV, J Hepatol 2017</a:t>
            </a:r>
          </a:p>
        </p:txBody>
      </p:sp>
      <p:sp>
        <p:nvSpPr>
          <p:cNvPr id="4" name="Rettangolo 3"/>
          <p:cNvSpPr/>
          <p:nvPr/>
        </p:nvSpPr>
        <p:spPr>
          <a:xfrm>
            <a:off x="534491" y="1652600"/>
            <a:ext cx="8082456" cy="3970318"/>
          </a:xfrm>
          <a:prstGeom prst="rect">
            <a:avLst/>
          </a:prstGeom>
          <a:solidFill>
            <a:schemeClr val="bg1">
              <a:lumMod val="95000"/>
            </a:schemeClr>
          </a:solidFill>
          <a:ln>
            <a:solidFill>
              <a:srgbClr val="0070C0"/>
            </a:solidFill>
          </a:ln>
          <a:effectLst>
            <a:innerShdw blurRad="63500" dist="50800" dir="2700000">
              <a:prstClr val="black">
                <a:alpha val="50000"/>
              </a:prstClr>
            </a:innerShdw>
          </a:effec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err="1">
                <a:ln>
                  <a:noFill/>
                </a:ln>
                <a:solidFill>
                  <a:srgbClr val="000000"/>
                </a:solidFill>
                <a:effectLst/>
                <a:uLnTx/>
                <a:uFillTx/>
                <a:latin typeface="Arial"/>
                <a:ea typeface="+mn-ea"/>
                <a:cs typeface="+mn-cs"/>
              </a:rPr>
              <a:t>Recommendations</a:t>
            </a:r>
            <a:r>
              <a:rPr kumimoji="0" lang="it-IT" sz="1800" b="1" i="0" u="none" strike="noStrike" kern="1200" cap="none" spc="0" normalizeH="0" baseline="0" noProof="0" dirty="0">
                <a:ln>
                  <a:noFill/>
                </a:ln>
                <a:solidFill>
                  <a:srgbClr val="000000"/>
                </a:solidFill>
                <a:effectLst/>
                <a:uLnTx/>
                <a:uFillTx/>
                <a:latin typeface="Arial"/>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Treatment of HCV with direct-acting antivirals (DAAs) may cause reactivation of HBV. Patients fulfilling the standard criteria for HBV treatment </a:t>
            </a:r>
            <a:r>
              <a:rPr kumimoji="0" lang="en-US" sz="1800" b="1" i="0" u="none" strike="noStrike" kern="1200" cap="none" spc="0" normalizeH="0" baseline="0" noProof="0" dirty="0">
                <a:ln>
                  <a:noFill/>
                </a:ln>
                <a:solidFill>
                  <a:srgbClr val="C00000"/>
                </a:solidFill>
                <a:effectLst/>
                <a:uLnTx/>
                <a:uFillTx/>
                <a:latin typeface="Arial"/>
                <a:ea typeface="+mn-ea"/>
                <a:cs typeface="+mn-cs"/>
              </a:rPr>
              <a:t>should receive NA </a:t>
            </a:r>
            <a:r>
              <a:rPr kumimoji="0" lang="it-IT" sz="1800" b="1" i="0" u="none" strike="noStrike" kern="1200" cap="none" spc="0" normalizeH="0" baseline="0" noProof="0" dirty="0">
                <a:ln>
                  <a:noFill/>
                </a:ln>
                <a:solidFill>
                  <a:srgbClr val="C00000"/>
                </a:solidFill>
                <a:effectLst/>
                <a:uLnTx/>
                <a:uFillTx/>
                <a:latin typeface="Arial"/>
                <a:ea typeface="+mn-ea"/>
                <a:cs typeface="+mn-cs"/>
              </a:rPr>
              <a:t>treatment</a:t>
            </a:r>
            <a:r>
              <a:rPr kumimoji="0" lang="it-IT" sz="1800" b="0" i="0" u="none" strike="noStrike" kern="1200" cap="none" spc="0" normalizeH="0" baseline="0" noProof="0" dirty="0">
                <a:ln>
                  <a:noFill/>
                </a:ln>
                <a:solidFill>
                  <a:srgbClr val="000000"/>
                </a:solidFill>
                <a:effectLst/>
                <a:uLnTx/>
                <a:uFillTx/>
                <a:latin typeface="Arial"/>
                <a:ea typeface="+mn-ea"/>
                <a:cs typeface="+mn-cs"/>
              </a:rPr>
              <a:t>. </a:t>
            </a:r>
            <a:r>
              <a:rPr kumimoji="0" lang="it-IT" sz="1800" b="1" i="0" u="none" strike="noStrike" kern="1200" cap="none" spc="0" normalizeH="0" baseline="0" noProof="0" dirty="0">
                <a:ln>
                  <a:noFill/>
                </a:ln>
                <a:solidFill>
                  <a:srgbClr val="000000"/>
                </a:solidFill>
                <a:effectLst/>
                <a:uLnTx/>
                <a:uFillTx/>
                <a:latin typeface="Arial"/>
                <a:ea typeface="+mn-ea"/>
                <a:cs typeface="+mn-cs"/>
              </a:rPr>
              <a:t>(</a:t>
            </a:r>
            <a:r>
              <a:rPr kumimoji="0" lang="en-US" sz="1800" b="1" i="0" u="none" strike="noStrike" kern="1200" cap="none" spc="0" normalizeH="0" baseline="0" noProof="0" dirty="0">
                <a:ln>
                  <a:noFill/>
                </a:ln>
                <a:solidFill>
                  <a:srgbClr val="000000"/>
                </a:solidFill>
                <a:effectLst/>
                <a:uLnTx/>
                <a:uFillTx/>
                <a:latin typeface="Arial"/>
                <a:ea typeface="+mn-ea"/>
                <a:cs typeface="+mn-cs"/>
              </a:rPr>
              <a:t>Evidence level II, grade of recommendation 1)</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err="1">
                <a:ln>
                  <a:noFill/>
                </a:ln>
                <a:solidFill>
                  <a:srgbClr val="000000"/>
                </a:solidFill>
                <a:effectLst/>
                <a:uLnTx/>
                <a:uFillTx/>
                <a:latin typeface="Arial"/>
                <a:ea typeface="+mn-ea"/>
                <a:cs typeface="+mn-cs"/>
              </a:rPr>
              <a:t>HBsAg</a:t>
            </a:r>
            <a:r>
              <a:rPr kumimoji="0" lang="en-US" sz="1800" b="0" i="0" u="none" strike="noStrike" kern="1200" cap="none" spc="0" normalizeH="0" baseline="0" noProof="0" dirty="0">
                <a:ln>
                  <a:noFill/>
                </a:ln>
                <a:solidFill>
                  <a:srgbClr val="000000"/>
                </a:solidFill>
                <a:effectLst/>
                <a:uLnTx/>
                <a:uFillTx/>
                <a:latin typeface="Arial"/>
                <a:ea typeface="+mn-ea"/>
                <a:cs typeface="+mn-cs"/>
              </a:rPr>
              <a:t>-positive patients undergoing DAA therapy </a:t>
            </a:r>
            <a:r>
              <a:rPr kumimoji="0" lang="en-US" sz="1800" b="1" i="0" u="none" strike="noStrike" kern="1200" cap="none" spc="0" normalizeH="0" baseline="0" noProof="0" dirty="0">
                <a:ln>
                  <a:noFill/>
                </a:ln>
                <a:solidFill>
                  <a:srgbClr val="C00000"/>
                </a:solidFill>
                <a:effectLst/>
                <a:uLnTx/>
                <a:uFillTx/>
                <a:latin typeface="Arial"/>
                <a:ea typeface="+mn-ea"/>
                <a:cs typeface="+mn-cs"/>
              </a:rPr>
              <a:t>should be considered for</a:t>
            </a:r>
            <a:r>
              <a:rPr kumimoji="0" lang="en-US" sz="1800" b="0" i="0" u="none" strike="noStrike" kern="1200" cap="none" spc="0" normalizeH="0" baseline="0" noProof="0" dirty="0">
                <a:ln>
                  <a:noFill/>
                </a:ln>
                <a:solidFill>
                  <a:srgbClr val="000000"/>
                </a:solidFill>
                <a:effectLst/>
                <a:uLnTx/>
                <a:uFillTx/>
                <a:latin typeface="Arial"/>
                <a:ea typeface="+mn-ea"/>
                <a:cs typeface="+mn-cs"/>
              </a:rPr>
              <a:t> </a:t>
            </a:r>
            <a:r>
              <a:rPr kumimoji="0" lang="en-US" sz="1800" b="1" i="0" u="none" strike="noStrike" kern="1200" cap="none" spc="0" normalizeH="0" baseline="0" noProof="0" dirty="0">
                <a:ln>
                  <a:noFill/>
                </a:ln>
                <a:solidFill>
                  <a:srgbClr val="C00000"/>
                </a:solidFill>
                <a:effectLst/>
                <a:uLnTx/>
                <a:uFillTx/>
                <a:latin typeface="Arial"/>
                <a:ea typeface="+mn-ea"/>
                <a:cs typeface="+mn-cs"/>
              </a:rPr>
              <a:t>concomitant NA prophylaxis </a:t>
            </a:r>
            <a:r>
              <a:rPr kumimoji="0" lang="en-US" sz="1800" b="0" i="0" u="none" strike="noStrike" kern="1200" cap="none" spc="0" normalizeH="0" baseline="0" noProof="0" dirty="0">
                <a:ln>
                  <a:noFill/>
                </a:ln>
                <a:solidFill>
                  <a:srgbClr val="000000"/>
                </a:solidFill>
                <a:effectLst/>
                <a:uLnTx/>
                <a:uFillTx/>
                <a:latin typeface="Arial"/>
                <a:ea typeface="+mn-ea"/>
                <a:cs typeface="+mn-cs"/>
              </a:rPr>
              <a:t>until week 12 post DAA, and monitored closely. </a:t>
            </a:r>
            <a:r>
              <a:rPr kumimoji="0" lang="en-US" sz="1800" b="1" i="0" u="none" strike="noStrike" kern="1200" cap="none" spc="0" normalizeH="0" baseline="0" noProof="0" dirty="0">
                <a:ln>
                  <a:noFill/>
                </a:ln>
                <a:solidFill>
                  <a:srgbClr val="000000"/>
                </a:solidFill>
                <a:effectLst/>
                <a:uLnTx/>
                <a:uFillTx/>
                <a:latin typeface="Arial"/>
                <a:ea typeface="+mn-ea"/>
                <a:cs typeface="+mn-cs"/>
              </a:rPr>
              <a:t>(Evidence level II-2, grade of recommendation 2)</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err="1">
                <a:ln>
                  <a:noFill/>
                </a:ln>
                <a:solidFill>
                  <a:srgbClr val="000000"/>
                </a:solidFill>
                <a:effectLst/>
                <a:uLnTx/>
                <a:uFillTx/>
                <a:latin typeface="Arial"/>
                <a:ea typeface="+mn-ea"/>
                <a:cs typeface="+mn-cs"/>
              </a:rPr>
              <a:t>HBsAg</a:t>
            </a:r>
            <a:r>
              <a:rPr kumimoji="0" lang="en-US" sz="1800" b="0" i="0" u="none" strike="noStrike" kern="1200" cap="none" spc="0" normalizeH="0" baseline="0" noProof="0" dirty="0">
                <a:ln>
                  <a:noFill/>
                </a:ln>
                <a:solidFill>
                  <a:srgbClr val="000000"/>
                </a:solidFill>
                <a:effectLst/>
                <a:uLnTx/>
                <a:uFillTx/>
                <a:latin typeface="Arial"/>
                <a:ea typeface="+mn-ea"/>
                <a:cs typeface="+mn-cs"/>
              </a:rPr>
              <a:t>-negative, anti-</a:t>
            </a:r>
            <a:r>
              <a:rPr kumimoji="0" lang="en-US" sz="1800" b="0" i="0" u="none" strike="noStrike" kern="1200" cap="none" spc="0" normalizeH="0" baseline="0" noProof="0" dirty="0" err="1">
                <a:ln>
                  <a:noFill/>
                </a:ln>
                <a:solidFill>
                  <a:srgbClr val="000000"/>
                </a:solidFill>
                <a:effectLst/>
                <a:uLnTx/>
                <a:uFillTx/>
                <a:latin typeface="Arial"/>
                <a:ea typeface="+mn-ea"/>
                <a:cs typeface="+mn-cs"/>
              </a:rPr>
              <a:t>HBc</a:t>
            </a:r>
            <a:r>
              <a:rPr kumimoji="0" lang="en-US" sz="1800" b="0" i="0" u="none" strike="noStrike" kern="1200" cap="none" spc="0" normalizeH="0" baseline="0" noProof="0" dirty="0">
                <a:ln>
                  <a:noFill/>
                </a:ln>
                <a:solidFill>
                  <a:srgbClr val="000000"/>
                </a:solidFill>
                <a:effectLst/>
                <a:uLnTx/>
                <a:uFillTx/>
                <a:latin typeface="Arial"/>
                <a:ea typeface="+mn-ea"/>
                <a:cs typeface="+mn-cs"/>
              </a:rPr>
              <a:t> positive patients undergoing DAA </a:t>
            </a:r>
            <a:r>
              <a:rPr kumimoji="0" lang="en-US" sz="1800" b="1" i="0" u="none" strike="noStrike" kern="1200" cap="none" spc="0" normalizeH="0" baseline="0" noProof="0" dirty="0">
                <a:ln>
                  <a:noFill/>
                </a:ln>
                <a:solidFill>
                  <a:srgbClr val="C00000"/>
                </a:solidFill>
                <a:effectLst/>
                <a:uLnTx/>
                <a:uFillTx/>
                <a:latin typeface="Arial"/>
                <a:ea typeface="+mn-ea"/>
                <a:cs typeface="+mn-cs"/>
              </a:rPr>
              <a:t>should be monitored</a:t>
            </a:r>
            <a:r>
              <a:rPr kumimoji="0" lang="en-US" sz="1800" b="0" i="0" u="none" strike="noStrike" kern="1200" cap="none" spc="0" normalizeH="0" baseline="0" noProof="0" dirty="0">
                <a:ln>
                  <a:noFill/>
                </a:ln>
                <a:solidFill>
                  <a:srgbClr val="000000"/>
                </a:solidFill>
                <a:effectLst/>
                <a:uLnTx/>
                <a:uFillTx/>
                <a:latin typeface="Arial"/>
                <a:ea typeface="+mn-ea"/>
                <a:cs typeface="+mn-cs"/>
              </a:rPr>
              <a:t> and tested for HBV reactivation in case of ALT elevation. </a:t>
            </a:r>
            <a:r>
              <a:rPr kumimoji="0" lang="en-US" sz="1800" b="1" i="0" u="none" strike="noStrike" kern="1200" cap="none" spc="0" normalizeH="0" baseline="0" noProof="0" dirty="0">
                <a:ln>
                  <a:noFill/>
                </a:ln>
                <a:solidFill>
                  <a:srgbClr val="000000"/>
                </a:solidFill>
                <a:effectLst/>
                <a:uLnTx/>
                <a:uFillTx/>
                <a:latin typeface="Arial"/>
                <a:ea typeface="+mn-ea"/>
                <a:cs typeface="+mn-cs"/>
              </a:rPr>
              <a:t>(Evidence level II, grade of recommendation 1)</a:t>
            </a:r>
            <a:endParaRPr kumimoji="0" lang="it-IT"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TextBox 4"/>
          <p:cNvSpPr txBox="1"/>
          <p:nvPr/>
        </p:nvSpPr>
        <p:spPr>
          <a:xfrm>
            <a:off x="2234152" y="1043688"/>
            <a:ext cx="4149982" cy="369332"/>
          </a:xfrm>
          <a:prstGeom prst="rect">
            <a:avLst/>
          </a:prstGeom>
          <a:noFill/>
        </p:spPr>
        <p:txBody>
          <a:bodyPr wrap="none" rtlCol="0">
            <a:spAutoFit/>
          </a:bodyPr>
          <a:lstStyle/>
          <a:p>
            <a:r>
              <a:rPr lang="en-GB" dirty="0"/>
              <a:t>Fortunately coinfection is readily treatable</a:t>
            </a:r>
          </a:p>
        </p:txBody>
      </p:sp>
    </p:spTree>
    <p:extLst>
      <p:ext uri="{BB962C8B-B14F-4D97-AF65-F5344CB8AC3E}">
        <p14:creationId xmlns:p14="http://schemas.microsoft.com/office/powerpoint/2010/main" val="386764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C9E67F75-A4A3-4716-A0ED-222A894455D1}"/>
              </a:ext>
            </a:extLst>
          </p:cNvPr>
          <p:cNvSpPr>
            <a:spLocks noChangeArrowheads="1"/>
          </p:cNvSpPr>
          <p:nvPr/>
        </p:nvSpPr>
        <p:spPr bwMode="auto">
          <a:xfrm>
            <a:off x="1143000" y="152400"/>
            <a:ext cx="6553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2C84"/>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rPr>
              <a:t>Liver disease in HIV</a:t>
            </a:r>
            <a:endParaRPr kumimoji="0" lang="en-AU" altLang="en-US" sz="2400" b="1" i="0" u="none" strike="noStrike" kern="1200" cap="none" spc="0" normalizeH="0" baseline="0" noProof="0">
              <a:ln>
                <a:noFill/>
              </a:ln>
              <a:solidFill>
                <a:srgbClr val="002C84"/>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endParaRPr>
          </a:p>
        </p:txBody>
      </p:sp>
      <p:sp>
        <p:nvSpPr>
          <p:cNvPr id="69635" name="Oval 3">
            <a:extLst>
              <a:ext uri="{FF2B5EF4-FFF2-40B4-BE49-F238E27FC236}">
                <a16:creationId xmlns:a16="http://schemas.microsoft.com/office/drawing/2014/main" id="{DCC8B5CD-1759-460C-A419-03E41918756E}"/>
              </a:ext>
            </a:extLst>
          </p:cNvPr>
          <p:cNvSpPr>
            <a:spLocks noChangeArrowheads="1"/>
          </p:cNvSpPr>
          <p:nvPr/>
        </p:nvSpPr>
        <p:spPr bwMode="auto">
          <a:xfrm>
            <a:off x="3251200" y="2620963"/>
            <a:ext cx="2112963" cy="1889125"/>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36" name="Text Box 4">
            <a:extLst>
              <a:ext uri="{FF2B5EF4-FFF2-40B4-BE49-F238E27FC236}">
                <a16:creationId xmlns:a16="http://schemas.microsoft.com/office/drawing/2014/main" id="{1B55819B-462A-4B5B-8F20-89269D0DB821}"/>
              </a:ext>
            </a:extLst>
          </p:cNvPr>
          <p:cNvSpPr txBox="1">
            <a:spLocks noChangeArrowheads="1"/>
          </p:cNvSpPr>
          <p:nvPr/>
        </p:nvSpPr>
        <p:spPr bwMode="auto">
          <a:xfrm>
            <a:off x="3740150" y="3230563"/>
            <a:ext cx="15843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Chronic Hepatitis</a:t>
            </a:r>
            <a:endParaRPr kumimoji="0" lang="en-AU"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37" name="Oval 5">
            <a:extLst>
              <a:ext uri="{FF2B5EF4-FFF2-40B4-BE49-F238E27FC236}">
                <a16:creationId xmlns:a16="http://schemas.microsoft.com/office/drawing/2014/main" id="{684A06E6-9958-4E90-B67D-26D558C6CAA5}"/>
              </a:ext>
            </a:extLst>
          </p:cNvPr>
          <p:cNvSpPr>
            <a:spLocks noChangeArrowheads="1"/>
          </p:cNvSpPr>
          <p:nvPr/>
        </p:nvSpPr>
        <p:spPr bwMode="auto">
          <a:xfrm>
            <a:off x="1036638" y="1747838"/>
            <a:ext cx="1544637" cy="1422400"/>
          </a:xfrm>
          <a:prstGeom prst="ellipse">
            <a:avLst/>
          </a:prstGeom>
          <a:noFill/>
          <a:ln w="127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38" name="Oval 6">
            <a:extLst>
              <a:ext uri="{FF2B5EF4-FFF2-40B4-BE49-F238E27FC236}">
                <a16:creationId xmlns:a16="http://schemas.microsoft.com/office/drawing/2014/main" id="{8075B0EA-E5B9-4E71-AB84-C69473686CC8}"/>
              </a:ext>
            </a:extLst>
          </p:cNvPr>
          <p:cNvSpPr>
            <a:spLocks noChangeArrowheads="1"/>
          </p:cNvSpPr>
          <p:nvPr/>
        </p:nvSpPr>
        <p:spPr bwMode="auto">
          <a:xfrm>
            <a:off x="2024063" y="4970463"/>
            <a:ext cx="1544637" cy="1422400"/>
          </a:xfrm>
          <a:prstGeom prst="ellipse">
            <a:avLst/>
          </a:prstGeom>
          <a:noFill/>
          <a:ln w="127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39" name="Oval 7">
            <a:extLst>
              <a:ext uri="{FF2B5EF4-FFF2-40B4-BE49-F238E27FC236}">
                <a16:creationId xmlns:a16="http://schemas.microsoft.com/office/drawing/2014/main" id="{D0544406-82D0-4D7D-8DC7-BC17E188341C}"/>
              </a:ext>
            </a:extLst>
          </p:cNvPr>
          <p:cNvSpPr>
            <a:spLocks noChangeArrowheads="1"/>
          </p:cNvSpPr>
          <p:nvPr/>
        </p:nvSpPr>
        <p:spPr bwMode="auto">
          <a:xfrm>
            <a:off x="1100138" y="3502025"/>
            <a:ext cx="1544637" cy="14224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40" name="Oval 8">
            <a:extLst>
              <a:ext uri="{FF2B5EF4-FFF2-40B4-BE49-F238E27FC236}">
                <a16:creationId xmlns:a16="http://schemas.microsoft.com/office/drawing/2014/main" id="{E36C9703-BE03-42D6-BBAC-7653EF734E98}"/>
              </a:ext>
            </a:extLst>
          </p:cNvPr>
          <p:cNvSpPr>
            <a:spLocks noChangeArrowheads="1"/>
          </p:cNvSpPr>
          <p:nvPr/>
        </p:nvSpPr>
        <p:spPr bwMode="auto">
          <a:xfrm>
            <a:off x="5607050" y="1582738"/>
            <a:ext cx="1544638" cy="1422400"/>
          </a:xfrm>
          <a:prstGeom prst="ellipse">
            <a:avLst/>
          </a:prstGeom>
          <a:noFill/>
          <a:ln w="12700">
            <a:solidFill>
              <a:srgbClr val="00CC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41" name="Oval 9">
            <a:extLst>
              <a:ext uri="{FF2B5EF4-FFF2-40B4-BE49-F238E27FC236}">
                <a16:creationId xmlns:a16="http://schemas.microsoft.com/office/drawing/2014/main" id="{7DDBD037-9C77-4E48-8B33-8FD55802E518}"/>
              </a:ext>
            </a:extLst>
          </p:cNvPr>
          <p:cNvSpPr>
            <a:spLocks noChangeArrowheads="1"/>
          </p:cNvSpPr>
          <p:nvPr/>
        </p:nvSpPr>
        <p:spPr bwMode="auto">
          <a:xfrm>
            <a:off x="5734050" y="3863975"/>
            <a:ext cx="1544638" cy="1422400"/>
          </a:xfrm>
          <a:prstGeom prst="ellipse">
            <a:avLst/>
          </a:prstGeom>
          <a:noFill/>
          <a:ln w="12700">
            <a:solidFill>
              <a:srgbClr val="CC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42" name="Text Box 10">
            <a:extLst>
              <a:ext uri="{FF2B5EF4-FFF2-40B4-BE49-F238E27FC236}">
                <a16:creationId xmlns:a16="http://schemas.microsoft.com/office/drawing/2014/main" id="{9008E3BE-A807-4020-8146-B9D167064059}"/>
              </a:ext>
            </a:extLst>
          </p:cNvPr>
          <p:cNvSpPr txBox="1">
            <a:spLocks noChangeArrowheads="1"/>
          </p:cNvSpPr>
          <p:nvPr/>
        </p:nvSpPr>
        <p:spPr bwMode="auto">
          <a:xfrm>
            <a:off x="1219200" y="2154238"/>
            <a:ext cx="13001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Direct Cytotoxicity</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43" name="Text Box 11">
            <a:extLst>
              <a:ext uri="{FF2B5EF4-FFF2-40B4-BE49-F238E27FC236}">
                <a16:creationId xmlns:a16="http://schemas.microsoft.com/office/drawing/2014/main" id="{0C2726D6-A2AC-4BD6-A5F4-050B71634E08}"/>
              </a:ext>
            </a:extLst>
          </p:cNvPr>
          <p:cNvSpPr txBox="1">
            <a:spLocks noChangeArrowheads="1"/>
          </p:cNvSpPr>
          <p:nvPr/>
        </p:nvSpPr>
        <p:spPr bwMode="auto">
          <a:xfrm>
            <a:off x="1333500" y="3709988"/>
            <a:ext cx="1300163"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Alcohol</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Drugs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Medications</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44" name="Text Box 12">
            <a:extLst>
              <a:ext uri="{FF2B5EF4-FFF2-40B4-BE49-F238E27FC236}">
                <a16:creationId xmlns:a16="http://schemas.microsoft.com/office/drawing/2014/main" id="{2FEC0942-8376-4749-9CDF-8D1C2E040E74}"/>
              </a:ext>
            </a:extLst>
          </p:cNvPr>
          <p:cNvSpPr txBox="1">
            <a:spLocks noChangeArrowheads="1"/>
          </p:cNvSpPr>
          <p:nvPr/>
        </p:nvSpPr>
        <p:spPr bwMode="auto">
          <a:xfrm>
            <a:off x="5864225" y="1943100"/>
            <a:ext cx="13001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Immune Restoration Disease</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45" name="Text Box 13">
            <a:extLst>
              <a:ext uri="{FF2B5EF4-FFF2-40B4-BE49-F238E27FC236}">
                <a16:creationId xmlns:a16="http://schemas.microsoft.com/office/drawing/2014/main" id="{EF12E07F-632B-4774-BB00-60E4FBC5A70C}"/>
              </a:ext>
            </a:extLst>
          </p:cNvPr>
          <p:cNvSpPr txBox="1">
            <a:spLocks noChangeArrowheads="1"/>
          </p:cNvSpPr>
          <p:nvPr/>
        </p:nvSpPr>
        <p:spPr bwMode="auto">
          <a:xfrm>
            <a:off x="2451100" y="5519738"/>
            <a:ext cx="1300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NASH</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46" name="Text Box 14">
            <a:extLst>
              <a:ext uri="{FF2B5EF4-FFF2-40B4-BE49-F238E27FC236}">
                <a16:creationId xmlns:a16="http://schemas.microsoft.com/office/drawing/2014/main" id="{BF79AF2E-514F-4A44-BB47-60CE3F21A298}"/>
              </a:ext>
            </a:extLst>
          </p:cNvPr>
          <p:cNvSpPr txBox="1">
            <a:spLocks noChangeArrowheads="1"/>
          </p:cNvSpPr>
          <p:nvPr/>
        </p:nvSpPr>
        <p:spPr bwMode="auto">
          <a:xfrm>
            <a:off x="5822950" y="4302125"/>
            <a:ext cx="14620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Drug-related Hepatotoxicity</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47" name="Rectangle 15">
            <a:extLst>
              <a:ext uri="{FF2B5EF4-FFF2-40B4-BE49-F238E27FC236}">
                <a16:creationId xmlns:a16="http://schemas.microsoft.com/office/drawing/2014/main" id="{F44E1209-F13C-4BE3-8F30-FFEC6AE9030C}"/>
              </a:ext>
            </a:extLst>
          </p:cNvPr>
          <p:cNvSpPr>
            <a:spLocks noChangeArrowheads="1"/>
          </p:cNvSpPr>
          <p:nvPr/>
        </p:nvSpPr>
        <p:spPr bwMode="auto">
          <a:xfrm>
            <a:off x="5365750" y="5668963"/>
            <a:ext cx="1096963" cy="508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48" name="Rectangle 16">
            <a:extLst>
              <a:ext uri="{FF2B5EF4-FFF2-40B4-BE49-F238E27FC236}">
                <a16:creationId xmlns:a16="http://schemas.microsoft.com/office/drawing/2014/main" id="{CC9BEF9A-B7FD-4F75-A665-391DBBBDAB0A}"/>
              </a:ext>
            </a:extLst>
          </p:cNvPr>
          <p:cNvSpPr>
            <a:spLocks noChangeArrowheads="1"/>
          </p:cNvSpPr>
          <p:nvPr/>
        </p:nvSpPr>
        <p:spPr bwMode="auto">
          <a:xfrm>
            <a:off x="6942138" y="5843588"/>
            <a:ext cx="1362075" cy="609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49" name="Rectangle 17">
            <a:extLst>
              <a:ext uri="{FF2B5EF4-FFF2-40B4-BE49-F238E27FC236}">
                <a16:creationId xmlns:a16="http://schemas.microsoft.com/office/drawing/2014/main" id="{29823709-8864-4C03-A1B5-9D69400E9085}"/>
              </a:ext>
            </a:extLst>
          </p:cNvPr>
          <p:cNvSpPr>
            <a:spLocks noChangeArrowheads="1"/>
          </p:cNvSpPr>
          <p:nvPr/>
        </p:nvSpPr>
        <p:spPr bwMode="auto">
          <a:xfrm>
            <a:off x="3317875" y="1404938"/>
            <a:ext cx="1606550" cy="7731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0" name="Text Box 18">
            <a:extLst>
              <a:ext uri="{FF2B5EF4-FFF2-40B4-BE49-F238E27FC236}">
                <a16:creationId xmlns:a16="http://schemas.microsoft.com/office/drawing/2014/main" id="{F366AEC1-141A-4E14-969F-4AC1CA5E6564}"/>
              </a:ext>
            </a:extLst>
          </p:cNvPr>
          <p:cNvSpPr txBox="1">
            <a:spLocks noChangeArrowheads="1"/>
          </p:cNvSpPr>
          <p:nvPr/>
        </p:nvSpPr>
        <p:spPr bwMode="auto">
          <a:xfrm>
            <a:off x="5567363" y="5791200"/>
            <a:ext cx="752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HIV</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51" name="Text Box 19">
            <a:extLst>
              <a:ext uri="{FF2B5EF4-FFF2-40B4-BE49-F238E27FC236}">
                <a16:creationId xmlns:a16="http://schemas.microsoft.com/office/drawing/2014/main" id="{FA5EA90F-2F8B-4E4A-9BB5-C2DBB592703D}"/>
              </a:ext>
            </a:extLst>
          </p:cNvPr>
          <p:cNvSpPr txBox="1">
            <a:spLocks noChangeArrowheads="1"/>
          </p:cNvSpPr>
          <p:nvPr/>
        </p:nvSpPr>
        <p:spPr bwMode="auto">
          <a:xfrm>
            <a:off x="7226300" y="5988050"/>
            <a:ext cx="976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HAART</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52" name="Text Box 20">
            <a:extLst>
              <a:ext uri="{FF2B5EF4-FFF2-40B4-BE49-F238E27FC236}">
                <a16:creationId xmlns:a16="http://schemas.microsoft.com/office/drawing/2014/main" id="{8364A62D-8688-484B-82D3-7A5BEBDCE34F}"/>
              </a:ext>
            </a:extLst>
          </p:cNvPr>
          <p:cNvSpPr txBox="1">
            <a:spLocks noChangeArrowheads="1"/>
          </p:cNvSpPr>
          <p:nvPr/>
        </p:nvSpPr>
        <p:spPr bwMode="auto">
          <a:xfrm>
            <a:off x="3419475" y="1631950"/>
            <a:ext cx="1444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HCV  or  HBV</a:t>
            </a:r>
            <a:endParaRPr kumimoji="0" lang="en-AU" alt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653" name="Line 21">
            <a:extLst>
              <a:ext uri="{FF2B5EF4-FFF2-40B4-BE49-F238E27FC236}">
                <a16:creationId xmlns:a16="http://schemas.microsoft.com/office/drawing/2014/main" id="{4AE18379-67C3-4356-89FF-A70D128A119E}"/>
              </a:ext>
            </a:extLst>
          </p:cNvPr>
          <p:cNvSpPr>
            <a:spLocks noChangeShapeType="1"/>
          </p:cNvSpPr>
          <p:nvPr/>
        </p:nvSpPr>
        <p:spPr bwMode="auto">
          <a:xfrm flipH="1">
            <a:off x="2417763" y="1727200"/>
            <a:ext cx="854075" cy="263525"/>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4" name="Line 22">
            <a:extLst>
              <a:ext uri="{FF2B5EF4-FFF2-40B4-BE49-F238E27FC236}">
                <a16:creationId xmlns:a16="http://schemas.microsoft.com/office/drawing/2014/main" id="{AF0A4C09-D1D7-4E7E-B270-C6DC01771213}"/>
              </a:ext>
            </a:extLst>
          </p:cNvPr>
          <p:cNvSpPr>
            <a:spLocks noChangeShapeType="1"/>
          </p:cNvSpPr>
          <p:nvPr/>
        </p:nvSpPr>
        <p:spPr bwMode="auto">
          <a:xfrm>
            <a:off x="2581275" y="2540000"/>
            <a:ext cx="831850" cy="427038"/>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5" name="Line 23">
            <a:extLst>
              <a:ext uri="{FF2B5EF4-FFF2-40B4-BE49-F238E27FC236}">
                <a16:creationId xmlns:a16="http://schemas.microsoft.com/office/drawing/2014/main" id="{463AC96F-2BE6-45FF-832D-CE44169BD413}"/>
              </a:ext>
            </a:extLst>
          </p:cNvPr>
          <p:cNvSpPr>
            <a:spLocks noChangeShapeType="1"/>
          </p:cNvSpPr>
          <p:nvPr/>
        </p:nvSpPr>
        <p:spPr bwMode="auto">
          <a:xfrm>
            <a:off x="4124325" y="2174875"/>
            <a:ext cx="0" cy="446088"/>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6" name="Line 24">
            <a:extLst>
              <a:ext uri="{FF2B5EF4-FFF2-40B4-BE49-F238E27FC236}">
                <a16:creationId xmlns:a16="http://schemas.microsoft.com/office/drawing/2014/main" id="{F936E0C3-224A-4D0A-80CC-C18C52C21E4E}"/>
              </a:ext>
            </a:extLst>
          </p:cNvPr>
          <p:cNvSpPr>
            <a:spLocks noChangeShapeType="1"/>
          </p:cNvSpPr>
          <p:nvPr/>
        </p:nvSpPr>
        <p:spPr bwMode="auto">
          <a:xfrm>
            <a:off x="4937125" y="1727200"/>
            <a:ext cx="731838" cy="223838"/>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7" name="Line 25">
            <a:extLst>
              <a:ext uri="{FF2B5EF4-FFF2-40B4-BE49-F238E27FC236}">
                <a16:creationId xmlns:a16="http://schemas.microsoft.com/office/drawing/2014/main" id="{B81B0547-7D79-461B-AC57-E564D80E8F34}"/>
              </a:ext>
            </a:extLst>
          </p:cNvPr>
          <p:cNvSpPr>
            <a:spLocks noChangeShapeType="1"/>
          </p:cNvSpPr>
          <p:nvPr/>
        </p:nvSpPr>
        <p:spPr bwMode="auto">
          <a:xfrm flipH="1">
            <a:off x="5080000" y="2519363"/>
            <a:ext cx="549275" cy="385762"/>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8" name="Line 26">
            <a:extLst>
              <a:ext uri="{FF2B5EF4-FFF2-40B4-BE49-F238E27FC236}">
                <a16:creationId xmlns:a16="http://schemas.microsoft.com/office/drawing/2014/main" id="{23012ED5-2229-4D85-B331-491D43ED2450}"/>
              </a:ext>
            </a:extLst>
          </p:cNvPr>
          <p:cNvSpPr>
            <a:spLocks noChangeShapeType="1"/>
          </p:cNvSpPr>
          <p:nvPr/>
        </p:nvSpPr>
        <p:spPr bwMode="auto">
          <a:xfrm flipV="1">
            <a:off x="2620963" y="3840163"/>
            <a:ext cx="630237" cy="203200"/>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59" name="Line 27">
            <a:extLst>
              <a:ext uri="{FF2B5EF4-FFF2-40B4-BE49-F238E27FC236}">
                <a16:creationId xmlns:a16="http://schemas.microsoft.com/office/drawing/2014/main" id="{E8D62AC7-D6F1-4F08-9EEC-69FAD743DD6D}"/>
              </a:ext>
            </a:extLst>
          </p:cNvPr>
          <p:cNvSpPr>
            <a:spLocks noChangeShapeType="1"/>
          </p:cNvSpPr>
          <p:nvPr/>
        </p:nvSpPr>
        <p:spPr bwMode="auto">
          <a:xfrm>
            <a:off x="2540000" y="4592638"/>
            <a:ext cx="203200" cy="365125"/>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0" name="Line 28">
            <a:extLst>
              <a:ext uri="{FF2B5EF4-FFF2-40B4-BE49-F238E27FC236}">
                <a16:creationId xmlns:a16="http://schemas.microsoft.com/office/drawing/2014/main" id="{4A8CC85E-DB3D-4FAC-96B9-95A946DF7C96}"/>
              </a:ext>
            </a:extLst>
          </p:cNvPr>
          <p:cNvSpPr>
            <a:spLocks noChangeShapeType="1"/>
          </p:cNvSpPr>
          <p:nvPr/>
        </p:nvSpPr>
        <p:spPr bwMode="auto">
          <a:xfrm flipV="1">
            <a:off x="3128963" y="4308475"/>
            <a:ext cx="468312" cy="711200"/>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1" name="Line 29">
            <a:extLst>
              <a:ext uri="{FF2B5EF4-FFF2-40B4-BE49-F238E27FC236}">
                <a16:creationId xmlns:a16="http://schemas.microsoft.com/office/drawing/2014/main" id="{C97E922D-45C0-4A6D-8A7F-24CF43FA3AB3}"/>
              </a:ext>
            </a:extLst>
          </p:cNvPr>
          <p:cNvSpPr>
            <a:spLocks noChangeShapeType="1"/>
          </p:cNvSpPr>
          <p:nvPr/>
        </p:nvSpPr>
        <p:spPr bwMode="auto">
          <a:xfrm flipH="1">
            <a:off x="3514725" y="5934075"/>
            <a:ext cx="1849438" cy="0"/>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2" name="Line 30">
            <a:extLst>
              <a:ext uri="{FF2B5EF4-FFF2-40B4-BE49-F238E27FC236}">
                <a16:creationId xmlns:a16="http://schemas.microsoft.com/office/drawing/2014/main" id="{C36AD820-FE85-4F3A-A38A-59324BBB3287}"/>
              </a:ext>
            </a:extLst>
          </p:cNvPr>
          <p:cNvSpPr>
            <a:spLocks noChangeShapeType="1"/>
          </p:cNvSpPr>
          <p:nvPr/>
        </p:nvSpPr>
        <p:spPr bwMode="auto">
          <a:xfrm flipH="1">
            <a:off x="3230563" y="6299200"/>
            <a:ext cx="3678237" cy="0"/>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3" name="Line 31">
            <a:extLst>
              <a:ext uri="{FF2B5EF4-FFF2-40B4-BE49-F238E27FC236}">
                <a16:creationId xmlns:a16="http://schemas.microsoft.com/office/drawing/2014/main" id="{34EB95B7-BFA3-4D34-8E12-0FF57E4EECD6}"/>
              </a:ext>
            </a:extLst>
          </p:cNvPr>
          <p:cNvSpPr>
            <a:spLocks noChangeShapeType="1"/>
          </p:cNvSpPr>
          <p:nvPr/>
        </p:nvSpPr>
        <p:spPr bwMode="auto">
          <a:xfrm flipH="1" flipV="1">
            <a:off x="7172325" y="5019675"/>
            <a:ext cx="650875" cy="812800"/>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4" name="Line 32">
            <a:extLst>
              <a:ext uri="{FF2B5EF4-FFF2-40B4-BE49-F238E27FC236}">
                <a16:creationId xmlns:a16="http://schemas.microsoft.com/office/drawing/2014/main" id="{C1B83D0D-38F4-438B-8957-EA58BEBC514E}"/>
              </a:ext>
            </a:extLst>
          </p:cNvPr>
          <p:cNvSpPr>
            <a:spLocks noChangeShapeType="1"/>
          </p:cNvSpPr>
          <p:nvPr/>
        </p:nvSpPr>
        <p:spPr bwMode="auto">
          <a:xfrm flipH="1" flipV="1">
            <a:off x="6827838" y="2905125"/>
            <a:ext cx="1300162" cy="2906713"/>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5" name="Line 33">
            <a:extLst>
              <a:ext uri="{FF2B5EF4-FFF2-40B4-BE49-F238E27FC236}">
                <a16:creationId xmlns:a16="http://schemas.microsoft.com/office/drawing/2014/main" id="{984A748E-F764-42E4-A20A-6440462B9D0D}"/>
              </a:ext>
            </a:extLst>
          </p:cNvPr>
          <p:cNvSpPr>
            <a:spLocks noChangeShapeType="1"/>
          </p:cNvSpPr>
          <p:nvPr/>
        </p:nvSpPr>
        <p:spPr bwMode="auto">
          <a:xfrm flipH="1" flipV="1">
            <a:off x="5283200" y="3941763"/>
            <a:ext cx="508000" cy="284162"/>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9666" name="Line 34">
            <a:extLst>
              <a:ext uri="{FF2B5EF4-FFF2-40B4-BE49-F238E27FC236}">
                <a16:creationId xmlns:a16="http://schemas.microsoft.com/office/drawing/2014/main" id="{382B62D9-4C5B-4785-8430-18862A5FF1D3}"/>
              </a:ext>
            </a:extLst>
          </p:cNvPr>
          <p:cNvSpPr>
            <a:spLocks noChangeShapeType="1"/>
          </p:cNvSpPr>
          <p:nvPr/>
        </p:nvSpPr>
        <p:spPr bwMode="auto">
          <a:xfrm>
            <a:off x="6481763" y="5973763"/>
            <a:ext cx="447675" cy="80962"/>
          </a:xfrm>
          <a:prstGeom prst="line">
            <a:avLst/>
          </a:prstGeom>
          <a:noFill/>
          <a:ln w="127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7784"/>
            <a:ext cx="7886700" cy="1325563"/>
          </a:xfrm>
        </p:spPr>
        <p:txBody>
          <a:bodyPr/>
          <a:lstStyle/>
          <a:p>
            <a:r>
              <a:rPr lang="en-GB" dirty="0"/>
              <a:t>Antiviral treatment HBV HCV </a:t>
            </a:r>
          </a:p>
        </p:txBody>
      </p:sp>
      <p:sp>
        <p:nvSpPr>
          <p:cNvPr id="3" name="Content Placeholder 2"/>
          <p:cNvSpPr>
            <a:spLocks noGrp="1"/>
          </p:cNvSpPr>
          <p:nvPr>
            <p:ph idx="1"/>
          </p:nvPr>
        </p:nvSpPr>
        <p:spPr>
          <a:xfrm>
            <a:off x="514350" y="1334135"/>
            <a:ext cx="8001000" cy="4842828"/>
          </a:xfrm>
        </p:spPr>
        <p:txBody>
          <a:bodyPr vert="horz" lIns="91440" tIns="45720" rIns="91440" bIns="45720" rtlCol="0" anchor="t">
            <a:normAutofit/>
          </a:bodyPr>
          <a:lstStyle/>
          <a:p>
            <a:r>
              <a:rPr lang="en-GB" dirty="0"/>
              <a:t>Reports of HBV reactivation in HCV and HBV-coinfected patients during both interferon based and interferon-free DAAs HCV therapies</a:t>
            </a:r>
            <a:endParaRPr lang="en-GB" dirty="0">
              <a:cs typeface="Calibri"/>
            </a:endParaRPr>
          </a:p>
          <a:p>
            <a:r>
              <a:rPr lang="en-GB" dirty="0"/>
              <a:t>Pointing to necessity to closely monitor HBV coinfection, including chronic, occult, or resolved infection </a:t>
            </a:r>
            <a:endParaRPr lang="en-GB" dirty="0">
              <a:cs typeface="Calibri"/>
            </a:endParaRPr>
          </a:p>
          <a:p>
            <a:r>
              <a:rPr lang="en-GB" dirty="0"/>
              <a:t>The presence of coinfection with HBV does not however appear to impact SVR rates with DAA therapy, but may play a role in reactivation </a:t>
            </a:r>
          </a:p>
          <a:p>
            <a:r>
              <a:rPr lang="en-GB" dirty="0"/>
              <a:t>There appears to be a very slight risk of reactivation in anti-</a:t>
            </a:r>
            <a:r>
              <a:rPr lang="en-GB" dirty="0" err="1"/>
              <a:t>HBc</a:t>
            </a:r>
            <a:r>
              <a:rPr lang="en-GB" dirty="0"/>
              <a:t> seropositive patients. </a:t>
            </a:r>
            <a:endParaRPr lang="en-GB" dirty="0">
              <a:cs typeface="Calibri" panose="020F0502020204030204"/>
            </a:endParaRPr>
          </a:p>
          <a:p>
            <a:endParaRPr lang="en-GB" dirty="0"/>
          </a:p>
        </p:txBody>
      </p:sp>
      <p:sp>
        <p:nvSpPr>
          <p:cNvPr id="4" name="TextBox 3"/>
          <p:cNvSpPr txBox="1"/>
          <p:nvPr/>
        </p:nvSpPr>
        <p:spPr>
          <a:xfrm>
            <a:off x="226243" y="5090474"/>
            <a:ext cx="8644380" cy="1569660"/>
          </a:xfrm>
          <a:prstGeom prst="rect">
            <a:avLst/>
          </a:prstGeom>
          <a:noFill/>
        </p:spPr>
        <p:txBody>
          <a:bodyPr wrap="square" rtlCol="0">
            <a:spAutoFit/>
          </a:bodyPr>
          <a:lstStyle/>
          <a:p>
            <a:r>
              <a:rPr lang="en-US" sz="1200" b="1" dirty="0"/>
              <a:t>Chu CJ, </a:t>
            </a:r>
            <a:r>
              <a:rPr lang="en-US" sz="1200" dirty="0"/>
              <a:t>J </a:t>
            </a:r>
            <a:r>
              <a:rPr lang="en-US" sz="1200" dirty="0" err="1"/>
              <a:t>Gastroenterol</a:t>
            </a:r>
            <a:r>
              <a:rPr lang="en-US" sz="1200" dirty="0"/>
              <a:t> </a:t>
            </a:r>
            <a:r>
              <a:rPr lang="en-US" sz="1200" dirty="0" err="1"/>
              <a:t>Hepatol</a:t>
            </a:r>
            <a:r>
              <a:rPr lang="en-US" sz="1200" dirty="0"/>
              <a:t> </a:t>
            </a:r>
            <a:r>
              <a:rPr lang="en-US" sz="1200" b="1" dirty="0"/>
              <a:t>23:</a:t>
            </a:r>
            <a:r>
              <a:rPr lang="en-US" sz="1200" dirty="0"/>
              <a:t>512-520. </a:t>
            </a:r>
            <a:r>
              <a:rPr lang="en-US" sz="1200" b="1" dirty="0" err="1"/>
              <a:t>Perumalswami</a:t>
            </a:r>
            <a:r>
              <a:rPr lang="en-US" sz="1200" b="1" dirty="0"/>
              <a:t> PV, </a:t>
            </a:r>
            <a:r>
              <a:rPr lang="en-US" sz="1200" dirty="0"/>
              <a:t>Minerva </a:t>
            </a:r>
            <a:r>
              <a:rPr lang="en-US" sz="1200" dirty="0" err="1"/>
              <a:t>Gastroenterol</a:t>
            </a:r>
            <a:r>
              <a:rPr lang="en-US" sz="1200" dirty="0"/>
              <a:t> </a:t>
            </a:r>
            <a:r>
              <a:rPr lang="en-US" sz="1200" dirty="0" err="1"/>
              <a:t>Dietol</a:t>
            </a:r>
            <a:r>
              <a:rPr lang="en-US" sz="1200" dirty="0"/>
              <a:t> </a:t>
            </a:r>
            <a:r>
              <a:rPr lang="en-US" sz="1200" b="1" dirty="0"/>
              <a:t>52:</a:t>
            </a:r>
            <a:r>
              <a:rPr lang="en-US" sz="1200" dirty="0"/>
              <a:t>145-155.  </a:t>
            </a:r>
            <a:r>
              <a:rPr lang="en-US" sz="1200" b="1" dirty="0" err="1"/>
              <a:t>Yachimski</a:t>
            </a:r>
            <a:r>
              <a:rPr lang="en-US" sz="1200" b="1" dirty="0"/>
              <a:t> P, </a:t>
            </a:r>
            <a:r>
              <a:rPr lang="en-US" sz="1200" dirty="0" err="1"/>
              <a:t>Curr</a:t>
            </a:r>
            <a:r>
              <a:rPr lang="en-US" sz="1200" dirty="0"/>
              <a:t> Infect Dis Rep </a:t>
            </a:r>
            <a:r>
              <a:rPr lang="en-US" sz="1200" b="1" dirty="0"/>
              <a:t>7:</a:t>
            </a:r>
            <a:r>
              <a:rPr lang="en-US" sz="1200" dirty="0"/>
              <a:t>299-308.  </a:t>
            </a:r>
            <a:r>
              <a:rPr lang="en-US" sz="1200" b="1" dirty="0"/>
              <a:t>Zhang C, </a:t>
            </a:r>
            <a:r>
              <a:rPr lang="en-US" sz="1200" dirty="0"/>
              <a:t>AIDS Care </a:t>
            </a:r>
            <a:r>
              <a:rPr lang="en-US" sz="1200" b="1" dirty="0"/>
              <a:t>29:</a:t>
            </a:r>
            <a:r>
              <a:rPr lang="en-US" sz="1200" dirty="0"/>
              <a:t>974-977. </a:t>
            </a:r>
            <a:r>
              <a:rPr lang="en-US" sz="1200" b="1" dirty="0"/>
              <a:t>Yang R, </a:t>
            </a:r>
            <a:r>
              <a:rPr lang="en-US" sz="1200" dirty="0"/>
              <a:t>J Viral </a:t>
            </a:r>
            <a:r>
              <a:rPr lang="en-US" sz="1200" dirty="0" err="1"/>
              <a:t>Hepat</a:t>
            </a:r>
            <a:r>
              <a:rPr lang="en-US" sz="1200" dirty="0"/>
              <a:t> </a:t>
            </a:r>
            <a:r>
              <a:rPr lang="en-US" sz="1200" b="1" dirty="0"/>
              <a:t>24:</a:t>
            </a:r>
            <a:r>
              <a:rPr lang="en-US" sz="1200" dirty="0"/>
              <a:t>1192-1193. </a:t>
            </a:r>
            <a:r>
              <a:rPr lang="en-US" sz="1200" b="1" dirty="0" err="1"/>
              <a:t>Saravanan</a:t>
            </a:r>
            <a:r>
              <a:rPr lang="en-US" sz="1200" b="1" dirty="0"/>
              <a:t> S, </a:t>
            </a:r>
            <a:r>
              <a:rPr lang="en-US" sz="1200" dirty="0"/>
              <a:t>World J </a:t>
            </a:r>
            <a:r>
              <a:rPr lang="en-US" sz="1200" dirty="0" err="1"/>
              <a:t>Gastroenterol</a:t>
            </a:r>
            <a:r>
              <a:rPr lang="en-US" sz="1200" dirty="0"/>
              <a:t> </a:t>
            </a:r>
            <a:r>
              <a:rPr lang="en-US" sz="1200" b="1" dirty="0"/>
              <a:t>13:</a:t>
            </a:r>
            <a:r>
              <a:rPr lang="en-US" sz="1200" dirty="0"/>
              <a:t>5015-5020. </a:t>
            </a:r>
            <a:r>
              <a:rPr lang="en-US" sz="1200" b="1" dirty="0" err="1"/>
              <a:t>Desikan</a:t>
            </a:r>
            <a:r>
              <a:rPr lang="en-US" sz="1200" b="1" dirty="0"/>
              <a:t> P, </a:t>
            </a:r>
            <a:r>
              <a:rPr lang="en-US" sz="1200" dirty="0"/>
              <a:t>Indian J Med </a:t>
            </a:r>
            <a:r>
              <a:rPr lang="en-US" sz="1200" dirty="0" err="1"/>
              <a:t>Microbiol</a:t>
            </a:r>
            <a:r>
              <a:rPr lang="en-US" sz="1200" dirty="0"/>
              <a:t> </a:t>
            </a:r>
            <a:r>
              <a:rPr lang="en-US" sz="1200" b="1" dirty="0"/>
              <a:t>35:</a:t>
            </a:r>
            <a:r>
              <a:rPr lang="en-US" sz="1200" dirty="0"/>
              <a:t>332-339. </a:t>
            </a:r>
            <a:r>
              <a:rPr lang="en-US" sz="1200" b="1" dirty="0" err="1"/>
              <a:t>Mohammadi</a:t>
            </a:r>
            <a:r>
              <a:rPr lang="en-US" sz="1200" b="1" dirty="0"/>
              <a:t> M, </a:t>
            </a:r>
            <a:r>
              <a:rPr lang="en-US" sz="1200" dirty="0" err="1"/>
              <a:t>Virol</a:t>
            </a:r>
            <a:r>
              <a:rPr lang="en-US" sz="1200" dirty="0"/>
              <a:t> J </a:t>
            </a:r>
            <a:r>
              <a:rPr lang="en-US" sz="1200" b="1" dirty="0"/>
              <a:t>6:</a:t>
            </a:r>
            <a:r>
              <a:rPr lang="en-US" sz="1200" dirty="0"/>
              <a:t>202. </a:t>
            </a:r>
            <a:r>
              <a:rPr lang="en-US" sz="1200" b="1" dirty="0"/>
              <a:t>Devi </a:t>
            </a:r>
            <a:r>
              <a:rPr lang="en-US" sz="1200" b="1" dirty="0" err="1"/>
              <a:t>Kh</a:t>
            </a:r>
            <a:r>
              <a:rPr lang="en-US" sz="1200" b="1" dirty="0"/>
              <a:t> S, 107:</a:t>
            </a:r>
            <a:r>
              <a:rPr lang="en-US" sz="1200" dirty="0"/>
              <a:t>144, 146-147. </a:t>
            </a:r>
            <a:r>
              <a:rPr lang="en-US" sz="1200" b="1" dirty="0" err="1"/>
              <a:t>Umutesi</a:t>
            </a:r>
            <a:r>
              <a:rPr lang="en-US" sz="1200" b="1" dirty="0"/>
              <a:t> J, </a:t>
            </a:r>
            <a:r>
              <a:rPr lang="en-US" sz="1200" dirty="0"/>
              <a:t>BMC Infect Dis </a:t>
            </a:r>
            <a:r>
              <a:rPr lang="en-US" sz="1200" b="1" dirty="0"/>
              <a:t>17:</a:t>
            </a:r>
            <a:r>
              <a:rPr lang="en-US" sz="1200" dirty="0"/>
              <a:t>315. </a:t>
            </a:r>
            <a:r>
              <a:rPr lang="en-US" sz="1200" b="1" dirty="0"/>
              <a:t>Silva CMD, </a:t>
            </a:r>
            <a:r>
              <a:rPr lang="en-US" sz="1200" dirty="0" err="1"/>
              <a:t>PLoS</a:t>
            </a:r>
            <a:r>
              <a:rPr lang="en-US" sz="1200" dirty="0"/>
              <a:t> One </a:t>
            </a:r>
            <a:r>
              <a:rPr lang="en-US" sz="1200" b="1" dirty="0"/>
              <a:t>13:</a:t>
            </a:r>
            <a:r>
              <a:rPr lang="en-US" sz="1200" dirty="0"/>
              <a:t>e0203272. </a:t>
            </a:r>
            <a:r>
              <a:rPr lang="en-US" sz="1200" b="1" dirty="0"/>
              <a:t>Sato S, </a:t>
            </a:r>
            <a:r>
              <a:rPr lang="en-US" sz="1200" dirty="0"/>
              <a:t>J </a:t>
            </a:r>
            <a:r>
              <a:rPr lang="en-US" sz="1200" dirty="0" err="1"/>
              <a:t>Hepatol</a:t>
            </a:r>
            <a:r>
              <a:rPr lang="en-US" sz="1200" dirty="0"/>
              <a:t> </a:t>
            </a:r>
            <a:r>
              <a:rPr lang="en-US" sz="1200" b="1" dirty="0"/>
              <a:t>21:</a:t>
            </a:r>
            <a:r>
              <a:rPr lang="en-US" sz="1200" dirty="0"/>
              <a:t>159-166. </a:t>
            </a:r>
            <a:r>
              <a:rPr lang="en-US" sz="1200" b="1" dirty="0" err="1"/>
              <a:t>Bellecave</a:t>
            </a:r>
            <a:r>
              <a:rPr lang="en-US" sz="1200" b="1" dirty="0"/>
              <a:t> </a:t>
            </a:r>
            <a:r>
              <a:rPr lang="en-US" sz="1200" dirty="0"/>
              <a:t>Hepatology </a:t>
            </a:r>
            <a:r>
              <a:rPr lang="en-US" sz="1200" b="1" dirty="0"/>
              <a:t>50:</a:t>
            </a:r>
            <a:r>
              <a:rPr lang="en-US" sz="1200" dirty="0"/>
              <a:t>46-55. </a:t>
            </a:r>
            <a:r>
              <a:rPr lang="en-US" sz="1200" b="1" dirty="0" err="1"/>
              <a:t>Pontisso</a:t>
            </a:r>
            <a:r>
              <a:rPr lang="en-US" sz="1200" b="1" dirty="0"/>
              <a:t> P, </a:t>
            </a:r>
            <a:r>
              <a:rPr lang="en-US" sz="1200" dirty="0" err="1"/>
              <a:t>Antivir</a:t>
            </a:r>
            <a:r>
              <a:rPr lang="en-US" sz="1200" dirty="0"/>
              <a:t> </a:t>
            </a:r>
            <a:r>
              <a:rPr lang="en-US" sz="1200" dirty="0" err="1"/>
              <a:t>Ther</a:t>
            </a:r>
            <a:r>
              <a:rPr lang="en-US" sz="1200" dirty="0"/>
              <a:t> </a:t>
            </a:r>
            <a:r>
              <a:rPr lang="en-US" sz="1200" b="1" dirty="0"/>
              <a:t>3:</a:t>
            </a:r>
            <a:r>
              <a:rPr lang="en-US" sz="1200" dirty="0"/>
              <a:t>137-142. </a:t>
            </a:r>
            <a:r>
              <a:rPr lang="en-US" sz="1200" b="1" dirty="0"/>
              <a:t>Coppola N, </a:t>
            </a:r>
            <a:r>
              <a:rPr lang="en-US" sz="1200" dirty="0" err="1"/>
              <a:t>Antivir</a:t>
            </a:r>
            <a:r>
              <a:rPr lang="en-US" sz="1200" dirty="0"/>
              <a:t> </a:t>
            </a:r>
            <a:r>
              <a:rPr lang="en-US" sz="1200" dirty="0" err="1"/>
              <a:t>Ther</a:t>
            </a:r>
            <a:r>
              <a:rPr lang="en-US" sz="1200" dirty="0"/>
              <a:t> </a:t>
            </a:r>
            <a:r>
              <a:rPr lang="en-US" sz="1200" b="1" dirty="0"/>
              <a:t>13:</a:t>
            </a:r>
            <a:r>
              <a:rPr lang="en-US" sz="1200" dirty="0"/>
              <a:t>307-318. </a:t>
            </a:r>
            <a:r>
              <a:rPr lang="en-US" sz="1200" b="1" dirty="0" err="1"/>
              <a:t>Cheruvu</a:t>
            </a:r>
            <a:r>
              <a:rPr lang="en-US" sz="1200" b="1" dirty="0"/>
              <a:t> S, </a:t>
            </a:r>
            <a:r>
              <a:rPr lang="en-US" sz="1200" dirty="0" err="1"/>
              <a:t>Clin</a:t>
            </a:r>
            <a:r>
              <a:rPr lang="en-US" sz="1200" dirty="0"/>
              <a:t> Liver Dis </a:t>
            </a:r>
            <a:r>
              <a:rPr lang="en-US" sz="1200" b="1" dirty="0"/>
              <a:t>11:</a:t>
            </a:r>
            <a:r>
              <a:rPr lang="en-US" sz="1200" dirty="0"/>
              <a:t>917-943, ix-x. </a:t>
            </a:r>
            <a:r>
              <a:rPr lang="en-US" sz="1200" b="1" dirty="0"/>
              <a:t>Yan BM, </a:t>
            </a:r>
            <a:r>
              <a:rPr lang="en-US" sz="1200" dirty="0"/>
              <a:t>Can J </a:t>
            </a:r>
            <a:r>
              <a:rPr lang="en-US" sz="1200" dirty="0" err="1"/>
              <a:t>Gastroenterol</a:t>
            </a:r>
            <a:r>
              <a:rPr lang="en-US" sz="1200" dirty="0"/>
              <a:t> </a:t>
            </a:r>
            <a:r>
              <a:rPr lang="en-US" sz="1200" b="1" dirty="0"/>
              <a:t>19:</a:t>
            </a:r>
            <a:r>
              <a:rPr lang="en-US" sz="1200" dirty="0"/>
              <a:t>729-730. </a:t>
            </a:r>
            <a:r>
              <a:rPr lang="en-US" sz="1200" b="1" dirty="0"/>
              <a:t>Chen SW, Lee TS, Hu CC, Chang LC, </a:t>
            </a:r>
            <a:r>
              <a:rPr lang="en-US" sz="1200" b="1" dirty="0" err="1"/>
              <a:t>Chien</a:t>
            </a:r>
            <a:r>
              <a:rPr lang="en-US" sz="1200" b="1" dirty="0"/>
              <a:t> RN. </a:t>
            </a:r>
            <a:r>
              <a:rPr lang="en-US" sz="1200" dirty="0" err="1"/>
              <a:t>Scand</a:t>
            </a:r>
            <a:r>
              <a:rPr lang="en-US" sz="1200" dirty="0"/>
              <a:t> J Infect Dis </a:t>
            </a:r>
            <a:r>
              <a:rPr lang="en-US" sz="1200" b="1" dirty="0"/>
              <a:t>39:</a:t>
            </a:r>
            <a:r>
              <a:rPr lang="en-US" sz="1200" dirty="0"/>
              <a:t>351-354.  </a:t>
            </a:r>
            <a:r>
              <a:rPr lang="en-US" sz="1200" b="1" dirty="0"/>
              <a:t>Crockett SD, </a:t>
            </a:r>
            <a:r>
              <a:rPr lang="en-US" sz="1200" dirty="0"/>
              <a:t>Ann </a:t>
            </a:r>
            <a:r>
              <a:rPr lang="en-US" sz="1200" dirty="0" err="1"/>
              <a:t>Clin</a:t>
            </a:r>
            <a:r>
              <a:rPr lang="en-US" sz="1200" dirty="0"/>
              <a:t> </a:t>
            </a:r>
            <a:r>
              <a:rPr lang="en-US" sz="1200" dirty="0" err="1"/>
              <a:t>Microbiol</a:t>
            </a:r>
            <a:r>
              <a:rPr lang="en-US" sz="1200" dirty="0"/>
              <a:t> </a:t>
            </a:r>
            <a:r>
              <a:rPr lang="en-US" sz="1200" dirty="0" err="1"/>
              <a:t>Antimicrob</a:t>
            </a:r>
            <a:r>
              <a:rPr lang="en-US" sz="1200" dirty="0"/>
              <a:t> </a:t>
            </a:r>
            <a:r>
              <a:rPr lang="en-US" sz="1200" b="1" dirty="0"/>
              <a:t>4:</a:t>
            </a:r>
            <a:r>
              <a:rPr lang="en-US" sz="1200" dirty="0"/>
              <a:t>13.  </a:t>
            </a:r>
            <a:r>
              <a:rPr lang="en-US" sz="1200" b="1" dirty="0" err="1"/>
              <a:t>Sagnelli</a:t>
            </a:r>
            <a:r>
              <a:rPr lang="en-US" sz="1200" b="1" dirty="0"/>
              <a:t> E, </a:t>
            </a:r>
            <a:r>
              <a:rPr lang="en-US" sz="1200" dirty="0"/>
              <a:t>Infection </a:t>
            </a:r>
            <a:r>
              <a:rPr lang="en-US" sz="1200" b="1" dirty="0"/>
              <a:t>32:</a:t>
            </a:r>
            <a:r>
              <a:rPr lang="en-US" sz="1200" dirty="0"/>
              <a:t>144-148. </a:t>
            </a:r>
            <a:r>
              <a:rPr lang="en-US" sz="1200" b="1" dirty="0" err="1"/>
              <a:t>Weltman</a:t>
            </a:r>
            <a:r>
              <a:rPr lang="en-US" sz="1200" b="1" dirty="0"/>
              <a:t> MD, </a:t>
            </a:r>
            <a:r>
              <a:rPr lang="en-US" sz="1200" dirty="0"/>
              <a:t>J Viral </a:t>
            </a:r>
            <a:r>
              <a:rPr lang="en-US" sz="1200" dirty="0" err="1"/>
              <a:t>Hepat</a:t>
            </a:r>
            <a:r>
              <a:rPr lang="en-US" sz="1200" dirty="0"/>
              <a:t> </a:t>
            </a:r>
            <a:r>
              <a:rPr lang="en-US" sz="1200" b="1" dirty="0"/>
              <a:t>2:</a:t>
            </a:r>
            <a:r>
              <a:rPr lang="en-US" sz="1200" dirty="0"/>
              <a:t>39-45.  </a:t>
            </a:r>
            <a:r>
              <a:rPr lang="en-US" sz="1200" b="1" dirty="0"/>
              <a:t>Wang H, </a:t>
            </a:r>
            <a:r>
              <a:rPr lang="en-US" sz="1200" dirty="0"/>
              <a:t>J Viral </a:t>
            </a:r>
            <a:r>
              <a:rPr lang="en-US" sz="1200" dirty="0" err="1"/>
              <a:t>Hepat</a:t>
            </a:r>
            <a:r>
              <a:rPr lang="en-US" sz="1200" dirty="0"/>
              <a:t> </a:t>
            </a:r>
            <a:r>
              <a:rPr lang="en-US" sz="1200" b="1" dirty="0"/>
              <a:t>25:</a:t>
            </a:r>
            <a:r>
              <a:rPr lang="en-US" sz="1200" dirty="0"/>
              <a:t>930-938.  </a:t>
            </a:r>
            <a:r>
              <a:rPr lang="en-US" sz="1200" b="1" dirty="0"/>
              <a:t>Kruse </a:t>
            </a:r>
            <a:r>
              <a:rPr lang="en-US" sz="1200" dirty="0"/>
              <a:t>Hepatology </a:t>
            </a:r>
            <a:r>
              <a:rPr lang="en-US" sz="1200" b="1" dirty="0"/>
              <a:t>60:</a:t>
            </a:r>
            <a:r>
              <a:rPr lang="en-US" sz="1200" dirty="0"/>
              <a:t>1871-1878.  </a:t>
            </a:r>
            <a:r>
              <a:rPr lang="en-US" sz="1200" b="1" dirty="0" err="1"/>
              <a:t>Morsica</a:t>
            </a:r>
            <a:r>
              <a:rPr lang="en-US" sz="1200" b="1" dirty="0"/>
              <a:t> G, </a:t>
            </a:r>
            <a:r>
              <a:rPr lang="en-US" sz="1200" dirty="0"/>
              <a:t>Infection </a:t>
            </a:r>
            <a:r>
              <a:rPr lang="en-US" sz="1200" b="1" dirty="0"/>
              <a:t>37:</a:t>
            </a:r>
            <a:r>
              <a:rPr lang="en-US" sz="1200" dirty="0"/>
              <a:t>445-449. </a:t>
            </a:r>
            <a:endParaRPr lang="en-GB" sz="1200" dirty="0"/>
          </a:p>
        </p:txBody>
      </p:sp>
      <p:cxnSp>
        <p:nvCxnSpPr>
          <p:cNvPr id="5" name="Straight Connector 4"/>
          <p:cNvCxnSpPr/>
          <p:nvPr/>
        </p:nvCxnSpPr>
        <p:spPr>
          <a:xfrm>
            <a:off x="317818" y="1065589"/>
            <a:ext cx="827754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383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 y="365126"/>
            <a:ext cx="8218170" cy="1336993"/>
          </a:xfrm>
        </p:spPr>
        <p:txBody>
          <a:bodyPr/>
          <a:lstStyle/>
          <a:p>
            <a:r>
              <a:rPr lang="en-GB" dirty="0"/>
              <a:t>Summary: Serological evaluation of coinfection</a:t>
            </a:r>
          </a:p>
        </p:txBody>
      </p:sp>
      <p:sp>
        <p:nvSpPr>
          <p:cNvPr id="3" name="Content Placeholder 2"/>
          <p:cNvSpPr>
            <a:spLocks noGrp="1"/>
          </p:cNvSpPr>
          <p:nvPr>
            <p:ph idx="1"/>
          </p:nvPr>
        </p:nvSpPr>
        <p:spPr>
          <a:xfrm>
            <a:off x="617220" y="1505585"/>
            <a:ext cx="8263890" cy="5059998"/>
          </a:xfrm>
        </p:spPr>
        <p:txBody>
          <a:bodyPr vert="horz" lIns="91440" tIns="45720" rIns="91440" bIns="45720" rtlCol="0" anchor="t">
            <a:noAutofit/>
          </a:bodyPr>
          <a:lstStyle/>
          <a:p>
            <a:r>
              <a:rPr lang="en-GB" sz="2400" dirty="0"/>
              <a:t>Detailed serological evaluations required for before initiation of antiviral therapy for hepatitis B or C. </a:t>
            </a:r>
            <a:endParaRPr lang="en-US" sz="2400">
              <a:cs typeface="Calibri"/>
            </a:endParaRPr>
          </a:p>
          <a:p>
            <a:r>
              <a:rPr lang="en-GB" sz="2400" dirty="0"/>
              <a:t>Patients should be carefully characterized for the replicative status of HIV, HBV and HCV, </a:t>
            </a:r>
          </a:p>
          <a:p>
            <a:r>
              <a:rPr lang="en-GB" sz="2400" dirty="0"/>
              <a:t>Presence of hepatitis D virus infection should be ascertained. </a:t>
            </a:r>
            <a:endParaRPr lang="en-GB" sz="2400">
              <a:cs typeface="Calibri"/>
            </a:endParaRPr>
          </a:p>
          <a:p>
            <a:r>
              <a:rPr lang="en-GB" sz="2400" dirty="0"/>
              <a:t>If HBsAg is present, HBV nucleoside analogue prophylaxis is indicated. </a:t>
            </a:r>
            <a:endParaRPr lang="en-GB" sz="2400" dirty="0">
              <a:cs typeface="Calibri"/>
            </a:endParaRPr>
          </a:p>
          <a:p>
            <a:r>
              <a:rPr lang="en-GB" sz="2400" dirty="0"/>
              <a:t>In anti-</a:t>
            </a:r>
            <a:r>
              <a:rPr lang="en-GB" sz="2400" dirty="0" err="1"/>
              <a:t>HBc</a:t>
            </a:r>
            <a:r>
              <a:rPr lang="en-GB" sz="2400" dirty="0"/>
              <a:t> -positive patients, serum ALT levels should be monitored, and HBsAg and HBV DNA should be tested if the ALT levels do not normalize or rise during anti-HCV therapy. </a:t>
            </a:r>
            <a:endParaRPr lang="en-GB" sz="2400" dirty="0">
              <a:cs typeface="Calibri"/>
            </a:endParaRPr>
          </a:p>
          <a:p>
            <a:r>
              <a:rPr lang="en-GB" sz="2400" dirty="0"/>
              <a:t>Monitoring of serum ALT levels is indicated in anti-HBs and anti-</a:t>
            </a:r>
            <a:r>
              <a:rPr lang="en-GB" sz="2400" dirty="0" err="1"/>
              <a:t>HBc</a:t>
            </a:r>
            <a:r>
              <a:rPr lang="en-GB" sz="2400" dirty="0"/>
              <a:t> antibody-positive patients. </a:t>
            </a:r>
            <a:endParaRPr lang="en-GB" sz="2400" dirty="0">
              <a:cs typeface="Calibri"/>
            </a:endParaRPr>
          </a:p>
          <a:p>
            <a:endParaRPr lang="en-GB" sz="2400" dirty="0">
              <a:cs typeface="Calibri"/>
            </a:endParaRPr>
          </a:p>
        </p:txBody>
      </p:sp>
      <p:cxnSp>
        <p:nvCxnSpPr>
          <p:cNvPr id="4" name="Straight Connector 3"/>
          <p:cNvCxnSpPr/>
          <p:nvPr/>
        </p:nvCxnSpPr>
        <p:spPr>
          <a:xfrm>
            <a:off x="285701" y="1371372"/>
            <a:ext cx="8689022" cy="2289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72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74"/>
            <a:ext cx="7886700" cy="1325563"/>
          </a:xfrm>
        </p:spPr>
        <p:txBody>
          <a:bodyPr/>
          <a:lstStyle/>
          <a:p>
            <a:r>
              <a:rPr lang="en-GB" dirty="0"/>
              <a:t>Hepatitis B and HIV coinfection</a:t>
            </a:r>
          </a:p>
        </p:txBody>
      </p:sp>
      <p:sp>
        <p:nvSpPr>
          <p:cNvPr id="3" name="Content Placeholder 2"/>
          <p:cNvSpPr>
            <a:spLocks noGrp="1"/>
          </p:cNvSpPr>
          <p:nvPr>
            <p:ph idx="1"/>
          </p:nvPr>
        </p:nvSpPr>
        <p:spPr>
          <a:xfrm>
            <a:off x="628650" y="1277245"/>
            <a:ext cx="7886700" cy="4351338"/>
          </a:xfrm>
        </p:spPr>
        <p:txBody>
          <a:bodyPr vert="horz" lIns="91440" tIns="45720" rIns="91440" bIns="45720" rtlCol="0" anchor="t">
            <a:normAutofit fontScale="92500" lnSpcReduction="20000"/>
          </a:bodyPr>
          <a:lstStyle/>
          <a:p>
            <a:r>
              <a:rPr lang="en-GB" dirty="0"/>
              <a:t>~ 8% of HIV-infected persons coinfected with chronic hepatitis B.  </a:t>
            </a:r>
          </a:p>
          <a:p>
            <a:r>
              <a:rPr lang="en-GB" dirty="0"/>
              <a:t>High prevalence regions: for example sub Saharan Africa</a:t>
            </a:r>
          </a:p>
          <a:p>
            <a:pPr lvl="1"/>
            <a:r>
              <a:rPr lang="en-GB" dirty="0"/>
              <a:t>HBV generally acquired in childhood</a:t>
            </a:r>
            <a:endParaRPr lang="en-GB" dirty="0">
              <a:cs typeface="Calibri"/>
            </a:endParaRPr>
          </a:p>
          <a:p>
            <a:pPr lvl="1"/>
            <a:r>
              <a:rPr lang="en-GB" dirty="0"/>
              <a:t>HIV infection is acquired later in life sexual transmission</a:t>
            </a:r>
            <a:endParaRPr lang="en-GB"/>
          </a:p>
          <a:p>
            <a:r>
              <a:rPr lang="en-GB" dirty="0"/>
              <a:t>HIV coinfection may exacerbate liver disease</a:t>
            </a:r>
          </a:p>
          <a:p>
            <a:r>
              <a:rPr lang="en-US" dirty="0"/>
              <a:t>Morbidity of HBV HIV coinfection </a:t>
            </a:r>
          </a:p>
          <a:p>
            <a:pPr lvl="1"/>
            <a:r>
              <a:rPr lang="en-US" dirty="0"/>
              <a:t>May be the result of increased replication</a:t>
            </a:r>
          </a:p>
          <a:p>
            <a:pPr lvl="1"/>
            <a:r>
              <a:rPr lang="en-US" dirty="0"/>
              <a:t>HBV reactivation</a:t>
            </a:r>
          </a:p>
          <a:p>
            <a:pPr lvl="1"/>
            <a:r>
              <a:rPr lang="en-US" dirty="0"/>
              <a:t>Likelihood of chronicity of HBV</a:t>
            </a:r>
          </a:p>
          <a:p>
            <a:pPr lvl="1"/>
            <a:r>
              <a:rPr lang="en-US" dirty="0"/>
              <a:t>Accelerated progression to fibrosis cirrhosis </a:t>
            </a:r>
          </a:p>
          <a:p>
            <a:pPr lvl="1"/>
            <a:r>
              <a:rPr lang="en-US" dirty="0"/>
              <a:t>Risk of HCC at a younger age</a:t>
            </a:r>
            <a:endParaRPr lang="en-US"/>
          </a:p>
          <a:p>
            <a:endParaRPr lang="en-GB" dirty="0"/>
          </a:p>
        </p:txBody>
      </p:sp>
      <p:cxnSp>
        <p:nvCxnSpPr>
          <p:cNvPr id="4" name="Straight Connector 3"/>
          <p:cNvCxnSpPr>
            <a:cxnSpLocks/>
          </p:cNvCxnSpPr>
          <p:nvPr/>
        </p:nvCxnSpPr>
        <p:spPr>
          <a:xfrm flipV="1">
            <a:off x="515292" y="1028993"/>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flipV="1">
            <a:off x="515292" y="5666980"/>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1321" y="5824275"/>
            <a:ext cx="8722742" cy="954107"/>
          </a:xfrm>
          <a:prstGeom prst="rect">
            <a:avLst/>
          </a:prstGeom>
          <a:noFill/>
        </p:spPr>
        <p:txBody>
          <a:bodyPr wrap="square" rtlCol="0">
            <a:spAutoFit/>
          </a:bodyPr>
          <a:lstStyle/>
          <a:p>
            <a:pPr fontAlgn="base"/>
            <a:r>
              <a:rPr lang="en-US" sz="800" b="1" dirty="0"/>
              <a:t>Inoue T, </a:t>
            </a:r>
            <a:r>
              <a:rPr lang="en-US" sz="800" dirty="0" err="1"/>
              <a:t>Microb</a:t>
            </a:r>
            <a:r>
              <a:rPr lang="en-US" sz="800" dirty="0"/>
              <a:t> Cell </a:t>
            </a:r>
            <a:r>
              <a:rPr lang="en-US" sz="800" b="1" dirty="0"/>
              <a:t>3:</a:t>
            </a:r>
            <a:r>
              <a:rPr lang="en-US" sz="800" dirty="0"/>
              <a:t>420-437.  </a:t>
            </a:r>
            <a:r>
              <a:rPr lang="en-US" sz="800" b="1" dirty="0"/>
              <a:t>Thornton AC, </a:t>
            </a:r>
            <a:r>
              <a:rPr lang="en-US" sz="800" dirty="0"/>
              <a:t>Aids </a:t>
            </a:r>
            <a:r>
              <a:rPr lang="en-US" sz="800" b="1" dirty="0"/>
              <a:t>31:</a:t>
            </a:r>
            <a:r>
              <a:rPr lang="en-US" sz="800" dirty="0"/>
              <a:t>2525-2532.  </a:t>
            </a:r>
            <a:r>
              <a:rPr lang="en-US" sz="800" b="1" dirty="0"/>
              <a:t>Singh KP  </a:t>
            </a:r>
            <a:r>
              <a:rPr lang="en-US" sz="800" dirty="0"/>
              <a:t>Aids </a:t>
            </a:r>
            <a:r>
              <a:rPr lang="en-US" sz="800" b="1" dirty="0"/>
              <a:t>31:</a:t>
            </a:r>
            <a:r>
              <a:rPr lang="en-US" sz="800" dirty="0"/>
              <a:t>2035-2052. </a:t>
            </a:r>
            <a:r>
              <a:rPr lang="en-US" sz="800" b="1" dirty="0"/>
              <a:t>Hawkins C, </a:t>
            </a:r>
            <a:r>
              <a:rPr lang="en-US" sz="800" dirty="0"/>
              <a:t>J </a:t>
            </a:r>
            <a:r>
              <a:rPr lang="en-US" sz="800" dirty="0" err="1"/>
              <a:t>Acquir</a:t>
            </a:r>
            <a:r>
              <a:rPr lang="en-US" sz="800" dirty="0"/>
              <a:t> Immune </a:t>
            </a:r>
            <a:r>
              <a:rPr lang="en-US" sz="800" dirty="0" err="1"/>
              <a:t>Defic</a:t>
            </a:r>
            <a:r>
              <a:rPr lang="en-US" sz="800" dirty="0"/>
              <a:t> </a:t>
            </a:r>
            <a:r>
              <a:rPr lang="en-US" sz="800" dirty="0" err="1"/>
              <a:t>Syndr</a:t>
            </a:r>
            <a:r>
              <a:rPr lang="en-US" sz="800" dirty="0"/>
              <a:t> </a:t>
            </a:r>
            <a:r>
              <a:rPr lang="en-US" sz="800" b="1" dirty="0"/>
              <a:t>76:</a:t>
            </a:r>
            <a:r>
              <a:rPr lang="en-US" sz="800" dirty="0"/>
              <a:t>298-302. </a:t>
            </a:r>
            <a:r>
              <a:rPr lang="en-US" sz="800" b="1" dirty="0" err="1"/>
              <a:t>Kilonzo</a:t>
            </a:r>
            <a:r>
              <a:rPr lang="en-US" sz="800" b="1" dirty="0"/>
              <a:t> SB,</a:t>
            </a:r>
            <a:r>
              <a:rPr lang="en-US" sz="800" dirty="0"/>
              <a:t>. J Trop Med </a:t>
            </a:r>
            <a:r>
              <a:rPr lang="en-US" sz="800" b="1" dirty="0"/>
              <a:t>2017:</a:t>
            </a:r>
            <a:r>
              <a:rPr lang="en-US" sz="800" dirty="0"/>
              <a:t>5629130. </a:t>
            </a:r>
            <a:r>
              <a:rPr lang="en-US" sz="800" b="1" dirty="0" err="1"/>
              <a:t>Vinikoor</a:t>
            </a:r>
            <a:r>
              <a:rPr lang="en-US" sz="800" b="1" dirty="0"/>
              <a:t> MJ </a:t>
            </a:r>
            <a:r>
              <a:rPr lang="en-US" sz="800" dirty="0" err="1"/>
              <a:t>Clin</a:t>
            </a:r>
            <a:r>
              <a:rPr lang="en-US" sz="800" dirty="0"/>
              <a:t> Infect Dis </a:t>
            </a:r>
            <a:r>
              <a:rPr lang="en-US" sz="800" b="1" dirty="0"/>
              <a:t>64:</a:t>
            </a:r>
            <a:r>
              <a:rPr lang="en-US" sz="800" dirty="0"/>
              <a:t>1343-1349. </a:t>
            </a:r>
            <a:r>
              <a:rPr lang="en-US" sz="800" b="1" dirty="0"/>
              <a:t>Boyd A </a:t>
            </a:r>
            <a:r>
              <a:rPr lang="en-US" sz="800" dirty="0"/>
              <a:t>Am J Trop Med </a:t>
            </a:r>
            <a:r>
              <a:rPr lang="en-US" sz="800" dirty="0" err="1"/>
              <a:t>Hyg</a:t>
            </a:r>
            <a:r>
              <a:rPr lang="en-US" sz="800" dirty="0"/>
              <a:t> </a:t>
            </a:r>
            <a:r>
              <a:rPr lang="en-US" sz="800" b="1" dirty="0"/>
              <a:t>97:</a:t>
            </a:r>
            <a:r>
              <a:rPr lang="en-US" sz="800" dirty="0"/>
              <a:t>1936-1942. 187. </a:t>
            </a:r>
            <a:r>
              <a:rPr lang="en-US" sz="800" b="1" dirty="0" err="1"/>
              <a:t>Kouame</a:t>
            </a:r>
            <a:r>
              <a:rPr lang="en-US" sz="800" b="1" dirty="0"/>
              <a:t> GM </a:t>
            </a:r>
            <a:r>
              <a:rPr lang="en-US" sz="800" dirty="0" err="1"/>
              <a:t>Clin</a:t>
            </a:r>
            <a:r>
              <a:rPr lang="en-US" sz="800" dirty="0"/>
              <a:t> Infect Dis doi:10.1093/</a:t>
            </a:r>
            <a:r>
              <a:rPr lang="en-US" sz="800" dirty="0" err="1"/>
              <a:t>cid</a:t>
            </a:r>
            <a:r>
              <a:rPr lang="en-US" sz="800" dirty="0"/>
              <a:t>/cix747. </a:t>
            </a:r>
            <a:r>
              <a:rPr lang="en-US" sz="800" b="1" dirty="0"/>
              <a:t>Chambal LM </a:t>
            </a:r>
            <a:r>
              <a:rPr lang="en-US" sz="800" dirty="0" err="1"/>
              <a:t>PLoS</a:t>
            </a:r>
            <a:r>
              <a:rPr lang="en-US" sz="800" dirty="0"/>
              <a:t> One </a:t>
            </a:r>
            <a:r>
              <a:rPr lang="en-US" sz="800" b="1" dirty="0"/>
              <a:t>12:</a:t>
            </a:r>
            <a:r>
              <a:rPr lang="en-US" sz="800" dirty="0"/>
              <a:t>e0181836. </a:t>
            </a:r>
            <a:r>
              <a:rPr lang="en-US" sz="800" b="1" dirty="0"/>
              <a:t>Easterbrook PJ, </a:t>
            </a:r>
            <a:r>
              <a:rPr lang="en-US" sz="800" dirty="0" err="1"/>
              <a:t>Curr</a:t>
            </a:r>
            <a:r>
              <a:rPr lang="en-US" sz="800" dirty="0"/>
              <a:t> </a:t>
            </a:r>
            <a:r>
              <a:rPr lang="en-US" sz="800" dirty="0" err="1"/>
              <a:t>Opin</a:t>
            </a:r>
            <a:r>
              <a:rPr lang="en-US" sz="800" dirty="0"/>
              <a:t> HIV AIDS </a:t>
            </a:r>
            <a:r>
              <a:rPr lang="en-US" sz="800" b="1" dirty="0"/>
              <a:t>12:</a:t>
            </a:r>
            <a:r>
              <a:rPr lang="en-US" sz="800" dirty="0"/>
              <a:t>302-314. </a:t>
            </a:r>
            <a:r>
              <a:rPr lang="en-US" sz="800" b="1" dirty="0"/>
              <a:t>Lange B </a:t>
            </a:r>
            <a:r>
              <a:rPr lang="en-US" sz="800" dirty="0"/>
              <a:t>BMC Infect Dis </a:t>
            </a:r>
            <a:r>
              <a:rPr lang="en-US" sz="800" b="1" dirty="0"/>
              <a:t>17:</a:t>
            </a:r>
            <a:r>
              <a:rPr lang="en-US" sz="800" dirty="0"/>
              <a:t>693. </a:t>
            </a:r>
            <a:r>
              <a:rPr lang="en-US" sz="800" b="1" dirty="0" err="1"/>
              <a:t>Deressa</a:t>
            </a:r>
            <a:r>
              <a:rPr lang="en-US" sz="800" b="1" dirty="0"/>
              <a:t> T, </a:t>
            </a:r>
            <a:r>
              <a:rPr lang="en-US" sz="800" dirty="0" err="1"/>
              <a:t>PLoS</a:t>
            </a:r>
            <a:r>
              <a:rPr lang="en-US" sz="800" dirty="0"/>
              <a:t> One </a:t>
            </a:r>
            <a:r>
              <a:rPr lang="en-US" sz="800" b="1" dirty="0"/>
              <a:t>12:</a:t>
            </a:r>
            <a:r>
              <a:rPr lang="en-US" sz="800" dirty="0"/>
              <a:t>e0190149. </a:t>
            </a:r>
            <a:r>
              <a:rPr lang="en-US" sz="800" b="1" dirty="0"/>
              <a:t>Chan </a:t>
            </a:r>
            <a:r>
              <a:rPr lang="en-US" sz="800" b="1" dirty="0" err="1"/>
              <a:t>L</a:t>
            </a:r>
            <a:r>
              <a:rPr lang="en-US" sz="800" dirty="0" err="1"/>
              <a:t>Curr</a:t>
            </a:r>
            <a:r>
              <a:rPr lang="en-US" sz="800" dirty="0"/>
              <a:t> </a:t>
            </a:r>
            <a:r>
              <a:rPr lang="en-US" sz="800" dirty="0" err="1"/>
              <a:t>Opin</a:t>
            </a:r>
            <a:r>
              <a:rPr lang="en-US" sz="800" dirty="0"/>
              <a:t> </a:t>
            </a:r>
            <a:r>
              <a:rPr lang="en-US" sz="800" dirty="0" err="1"/>
              <a:t>Nephrol</a:t>
            </a:r>
            <a:r>
              <a:rPr lang="en-US" sz="800" dirty="0"/>
              <a:t> </a:t>
            </a:r>
            <a:r>
              <a:rPr lang="en-US" sz="800" dirty="0" err="1"/>
              <a:t>Hypertens</a:t>
            </a:r>
            <a:r>
              <a:rPr lang="en-US" sz="800" dirty="0"/>
              <a:t> doi:10.1097/mnh.0000000000000392. </a:t>
            </a:r>
            <a:r>
              <a:rPr lang="en-US" sz="800" b="1" dirty="0"/>
              <a:t>De </a:t>
            </a:r>
            <a:r>
              <a:rPr lang="en-US" sz="800" b="1" dirty="0" err="1"/>
              <a:t>Clercq</a:t>
            </a:r>
            <a:r>
              <a:rPr lang="en-US" sz="800" b="1" dirty="0"/>
              <a:t> E. </a:t>
            </a:r>
            <a:r>
              <a:rPr lang="en-US" sz="800" dirty="0" err="1"/>
              <a:t>Biochem</a:t>
            </a:r>
            <a:r>
              <a:rPr lang="en-US" sz="800" dirty="0"/>
              <a:t> </a:t>
            </a:r>
            <a:r>
              <a:rPr lang="en-US" sz="800" dirty="0" err="1"/>
              <a:t>Pharmacol</a:t>
            </a:r>
            <a:r>
              <a:rPr lang="en-US" sz="800" dirty="0"/>
              <a:t> doi:10.1016/j.bcp.2017.11.023. </a:t>
            </a:r>
            <a:r>
              <a:rPr lang="en-US" sz="800" b="1" dirty="0"/>
              <a:t>Boyd A, </a:t>
            </a:r>
            <a:r>
              <a:rPr lang="en-US" sz="800" dirty="0"/>
              <a:t>J </a:t>
            </a:r>
            <a:r>
              <a:rPr lang="en-US" sz="800" dirty="0" err="1"/>
              <a:t>Int</a:t>
            </a:r>
            <a:r>
              <a:rPr lang="en-US" sz="800" dirty="0"/>
              <a:t> AIDS </a:t>
            </a:r>
            <a:r>
              <a:rPr lang="en-US" sz="800" dirty="0" err="1"/>
              <a:t>Soc</a:t>
            </a:r>
            <a:r>
              <a:rPr lang="en-US" sz="800" dirty="0"/>
              <a:t> </a:t>
            </a:r>
            <a:r>
              <a:rPr lang="en-US" sz="800" b="1" dirty="0"/>
              <a:t>20:</a:t>
            </a:r>
            <a:r>
              <a:rPr lang="en-US" sz="800" dirty="0"/>
              <a:t>21426. </a:t>
            </a:r>
            <a:r>
              <a:rPr lang="en-US" sz="800" b="1" dirty="0"/>
              <a:t>Grant J, </a:t>
            </a:r>
            <a:r>
              <a:rPr lang="en-US" sz="800" dirty="0"/>
              <a:t>Trop Med </a:t>
            </a:r>
            <a:r>
              <a:rPr lang="en-US" sz="800" dirty="0" err="1"/>
              <a:t>Int</a:t>
            </a:r>
            <a:r>
              <a:rPr lang="en-US" sz="800" dirty="0"/>
              <a:t> Health </a:t>
            </a:r>
            <a:r>
              <a:rPr lang="en-US" sz="800" b="1" dirty="0"/>
              <a:t>22:</a:t>
            </a:r>
            <a:r>
              <a:rPr lang="en-US" sz="800" dirty="0"/>
              <a:t>744-754. 196. </a:t>
            </a:r>
            <a:r>
              <a:rPr lang="en-US" sz="800" b="1" dirty="0" err="1"/>
              <a:t>Haban</a:t>
            </a:r>
            <a:r>
              <a:rPr lang="en-US" sz="800" b="1" dirty="0"/>
              <a:t> H, </a:t>
            </a:r>
            <a:r>
              <a:rPr lang="en-US" sz="800" b="1" dirty="0" err="1"/>
              <a:t>Benchekroun</a:t>
            </a:r>
            <a:r>
              <a:rPr lang="en-US" sz="800" b="1" dirty="0"/>
              <a:t> S, </a:t>
            </a:r>
            <a:r>
              <a:rPr lang="en-US" sz="800" b="1" dirty="0" err="1"/>
              <a:t>Sadeq</a:t>
            </a:r>
            <a:r>
              <a:rPr lang="en-US" sz="800" b="1" dirty="0"/>
              <a:t> M, </a:t>
            </a:r>
            <a:r>
              <a:rPr lang="en-US" sz="800" b="1" dirty="0" err="1"/>
              <a:t>Benjouad</a:t>
            </a:r>
            <a:r>
              <a:rPr lang="en-US" sz="800" b="1" dirty="0"/>
              <a:t> A, </a:t>
            </a:r>
            <a:r>
              <a:rPr lang="en-US" sz="800" b="1" dirty="0" err="1"/>
              <a:t>Amzazi</a:t>
            </a:r>
            <a:r>
              <a:rPr lang="en-US" sz="800" b="1" dirty="0"/>
              <a:t> S, </a:t>
            </a:r>
            <a:r>
              <a:rPr lang="en-US" sz="800" b="1" dirty="0" err="1"/>
              <a:t>Oumzil</a:t>
            </a:r>
            <a:r>
              <a:rPr lang="en-US" sz="800" b="1" dirty="0"/>
              <a:t> H, </a:t>
            </a:r>
            <a:r>
              <a:rPr lang="en-US" sz="800" b="1" dirty="0" err="1"/>
              <a:t>Elharti</a:t>
            </a:r>
            <a:r>
              <a:rPr lang="en-US" sz="800" b="1" dirty="0"/>
              <a:t> E. </a:t>
            </a:r>
            <a:r>
              <a:rPr lang="en-US" sz="800" dirty="0"/>
              <a:t>2017. Assessment of the HBV vaccine response in a group of HIV-infected children in Morocco. BMC Public Health </a:t>
            </a:r>
            <a:r>
              <a:rPr lang="en-US" sz="800" b="1" dirty="0"/>
              <a:t>17:</a:t>
            </a:r>
            <a:r>
              <a:rPr lang="en-US" sz="800" dirty="0"/>
              <a:t>752. </a:t>
            </a:r>
            <a:r>
              <a:rPr lang="en-US" sz="800" b="1" dirty="0" err="1"/>
              <a:t>Manyahi</a:t>
            </a:r>
            <a:r>
              <a:rPr lang="en-US" sz="800" b="1" dirty="0"/>
              <a:t> J, </a:t>
            </a:r>
            <a:r>
              <a:rPr lang="en-US" sz="800" dirty="0"/>
              <a:t>BMC Pregnancy Childbirth </a:t>
            </a:r>
            <a:r>
              <a:rPr lang="en-US" sz="800" b="1" dirty="0"/>
              <a:t>17:</a:t>
            </a:r>
            <a:r>
              <a:rPr lang="en-US" sz="800" dirty="0"/>
              <a:t>109. </a:t>
            </a:r>
            <a:r>
              <a:rPr lang="en-US" sz="800" b="1" dirty="0" err="1"/>
              <a:t>Forbi</a:t>
            </a:r>
            <a:r>
              <a:rPr lang="en-US" sz="800" b="1" dirty="0"/>
              <a:t> JC, </a:t>
            </a:r>
            <a:r>
              <a:rPr lang="en-US" sz="800" dirty="0"/>
              <a:t>J Gen </a:t>
            </a:r>
            <a:r>
              <a:rPr lang="en-US" sz="800" dirty="0" err="1"/>
              <a:t>Virol</a:t>
            </a:r>
            <a:r>
              <a:rPr lang="en-US" sz="800" dirty="0"/>
              <a:t> doi:10.1099/jgv.0.000776. </a:t>
            </a:r>
            <a:r>
              <a:rPr lang="en-US" sz="800" b="1" dirty="0" err="1"/>
              <a:t>Hutin</a:t>
            </a:r>
            <a:r>
              <a:rPr lang="en-US" sz="800" b="1" dirty="0"/>
              <a:t> Y, </a:t>
            </a:r>
            <a:r>
              <a:rPr lang="en-US" sz="800" dirty="0"/>
              <a:t>JMIR Public Health </a:t>
            </a:r>
            <a:r>
              <a:rPr lang="en-US" sz="800" dirty="0" err="1"/>
              <a:t>Surveill</a:t>
            </a:r>
            <a:r>
              <a:rPr lang="en-US" sz="800" dirty="0"/>
              <a:t> </a:t>
            </a:r>
            <a:r>
              <a:rPr lang="en-US" sz="800" b="1" dirty="0"/>
              <a:t>3:</a:t>
            </a:r>
            <a:r>
              <a:rPr lang="en-US" sz="800" dirty="0"/>
              <a:t>e91. </a:t>
            </a:r>
            <a:r>
              <a:rPr lang="en-US" sz="800" b="1" dirty="0" err="1"/>
              <a:t>Ndow</a:t>
            </a:r>
            <a:r>
              <a:rPr lang="en-US" sz="800" b="1" dirty="0"/>
              <a:t> G, </a:t>
            </a:r>
            <a:r>
              <a:rPr lang="en-US" sz="800" dirty="0" err="1"/>
              <a:t>PLoS</a:t>
            </a:r>
            <a:r>
              <a:rPr lang="en-US" sz="800" dirty="0"/>
              <a:t> One </a:t>
            </a:r>
            <a:r>
              <a:rPr lang="en-US" sz="800" b="1" dirty="0"/>
              <a:t>12:</a:t>
            </a:r>
            <a:r>
              <a:rPr lang="en-US" sz="800" dirty="0"/>
              <a:t>e0179025. 201. </a:t>
            </a:r>
            <a:r>
              <a:rPr lang="en-US" sz="800" b="1" dirty="0" err="1"/>
              <a:t>Omatola</a:t>
            </a:r>
            <a:r>
              <a:rPr lang="en-US" sz="800" b="1" dirty="0"/>
              <a:t> CA, </a:t>
            </a:r>
            <a:r>
              <a:rPr lang="en-US" sz="800" b="1" dirty="0" err="1"/>
              <a:t>Onoja</a:t>
            </a:r>
            <a:r>
              <a:rPr lang="en-US" sz="800" b="1" dirty="0"/>
              <a:t> BA, Thomas T. </a:t>
            </a:r>
            <a:r>
              <a:rPr lang="en-US" sz="800" dirty="0"/>
              <a:t>2017. High Rate of Hepatitis B Virus Surface Antigenemia Among People Living with HIV/AIDS in </a:t>
            </a:r>
            <a:r>
              <a:rPr lang="en-US" sz="800" dirty="0" err="1"/>
              <a:t>Kakuri</a:t>
            </a:r>
            <a:r>
              <a:rPr lang="en-US" sz="800" dirty="0"/>
              <a:t>, Kaduna State, North West Nigeria. Viral </a:t>
            </a:r>
            <a:r>
              <a:rPr lang="en-US" sz="800" dirty="0" err="1"/>
              <a:t>Immunol</a:t>
            </a:r>
            <a:r>
              <a:rPr lang="en-US" sz="800" dirty="0"/>
              <a:t> </a:t>
            </a:r>
            <a:r>
              <a:rPr lang="en-US" sz="800" b="1" dirty="0"/>
              <a:t>30:</a:t>
            </a:r>
            <a:r>
              <a:rPr lang="en-US" sz="800" dirty="0"/>
              <a:t>516-5</a:t>
            </a:r>
            <a:endParaRPr lang="en-US" sz="800" b="0" i="0" dirty="0">
              <a:effectLst/>
            </a:endParaRPr>
          </a:p>
        </p:txBody>
      </p:sp>
    </p:spTree>
    <p:extLst>
      <p:ext uri="{BB962C8B-B14F-4D97-AF65-F5344CB8AC3E}">
        <p14:creationId xmlns:p14="http://schemas.microsoft.com/office/powerpoint/2010/main" val="68749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D8A651D-8A17-4FFA-AB5B-6648E8B077C7}"/>
              </a:ext>
            </a:extLst>
          </p:cNvPr>
          <p:cNvSpPr>
            <a:spLocks noGrp="1" noChangeArrowheads="1"/>
          </p:cNvSpPr>
          <p:nvPr>
            <p:ph type="body" idx="1"/>
          </p:nvPr>
        </p:nvSpPr>
        <p:spPr>
          <a:xfrm>
            <a:off x="513080" y="1027113"/>
            <a:ext cx="8424545" cy="5205095"/>
          </a:xfrm>
          <a:noFill/>
          <a:ln/>
        </p:spPr>
        <p:txBody>
          <a:bodyPr/>
          <a:lstStyle/>
          <a:p>
            <a:pPr>
              <a:lnSpc>
                <a:spcPct val="90000"/>
              </a:lnSpc>
              <a:buNone/>
            </a:pPr>
            <a:r>
              <a:rPr lang="en-US" altLang="en-US" sz="2400" dirty="0"/>
              <a:t>Impact of HIV on HBV natural history </a:t>
            </a:r>
            <a:endParaRPr lang="en-US" altLang="en-US" sz="2400"/>
          </a:p>
          <a:p>
            <a:pPr>
              <a:lnSpc>
                <a:spcPct val="90000"/>
              </a:lnSpc>
              <a:buFontTx/>
              <a:buNone/>
            </a:pPr>
            <a:endParaRPr lang="en-US" altLang="en-US" sz="2400"/>
          </a:p>
          <a:p>
            <a:pPr>
              <a:lnSpc>
                <a:spcPct val="90000"/>
              </a:lnSpc>
            </a:pPr>
            <a:r>
              <a:rPr lang="en-US" altLang="en-US" sz="2400" dirty="0"/>
              <a:t>Higher progression to chronic infection</a:t>
            </a:r>
          </a:p>
          <a:p>
            <a:pPr>
              <a:lnSpc>
                <a:spcPct val="90000"/>
              </a:lnSpc>
            </a:pPr>
            <a:endParaRPr lang="en-US" altLang="en-US" sz="2400"/>
          </a:p>
          <a:p>
            <a:pPr>
              <a:lnSpc>
                <a:spcPct val="90000"/>
              </a:lnSpc>
            </a:pPr>
            <a:r>
              <a:rPr lang="en-US" altLang="en-US" sz="2400" dirty="0"/>
              <a:t>Higher </a:t>
            </a:r>
            <a:r>
              <a:rPr lang="en-US" altLang="en-US" sz="2400" dirty="0" err="1"/>
              <a:t>HBeAg</a:t>
            </a:r>
            <a:r>
              <a:rPr lang="en-US" altLang="en-US" sz="2400" dirty="0"/>
              <a:t> positivity</a:t>
            </a:r>
          </a:p>
          <a:p>
            <a:pPr>
              <a:lnSpc>
                <a:spcPct val="90000"/>
              </a:lnSpc>
            </a:pPr>
            <a:endParaRPr lang="en-US" altLang="en-US" sz="2400"/>
          </a:p>
          <a:p>
            <a:pPr>
              <a:lnSpc>
                <a:spcPct val="90000"/>
              </a:lnSpc>
            </a:pPr>
            <a:r>
              <a:rPr lang="en-US" altLang="en-US" sz="2400" dirty="0"/>
              <a:t>Higher HBV DNA levels</a:t>
            </a:r>
          </a:p>
          <a:p>
            <a:pPr>
              <a:lnSpc>
                <a:spcPct val="90000"/>
              </a:lnSpc>
            </a:pPr>
            <a:endParaRPr lang="en-US" altLang="en-US" sz="2400"/>
          </a:p>
          <a:p>
            <a:pPr>
              <a:lnSpc>
                <a:spcPct val="90000"/>
              </a:lnSpc>
            </a:pPr>
            <a:r>
              <a:rPr lang="en-US" altLang="en-US" sz="2400" dirty="0"/>
              <a:t>Higher rate of </a:t>
            </a:r>
            <a:r>
              <a:rPr lang="en-US" altLang="en-US" sz="2400" dirty="0" err="1"/>
              <a:t>eAg</a:t>
            </a:r>
            <a:r>
              <a:rPr lang="en-US" altLang="en-US" sz="2400" dirty="0"/>
              <a:t> reactivation</a:t>
            </a:r>
          </a:p>
          <a:p>
            <a:pPr>
              <a:lnSpc>
                <a:spcPct val="90000"/>
              </a:lnSpc>
            </a:pPr>
            <a:endParaRPr lang="en-US" altLang="en-US" sz="2400"/>
          </a:p>
          <a:p>
            <a:pPr>
              <a:lnSpc>
                <a:spcPct val="90000"/>
              </a:lnSpc>
            </a:pPr>
            <a:r>
              <a:rPr lang="en-US" altLang="en-US" sz="2400" dirty="0"/>
              <a:t>Lower ALT levels and hepatic inflammation</a:t>
            </a:r>
          </a:p>
          <a:p>
            <a:pPr>
              <a:lnSpc>
                <a:spcPct val="90000"/>
              </a:lnSpc>
            </a:pPr>
            <a:endParaRPr lang="en-US" altLang="en-US" sz="2400"/>
          </a:p>
          <a:p>
            <a:pPr>
              <a:lnSpc>
                <a:spcPct val="90000"/>
              </a:lnSpc>
            </a:pPr>
            <a:r>
              <a:rPr lang="en-US" altLang="en-US" sz="2400" dirty="0"/>
              <a:t>More rapid liver disease progression</a:t>
            </a:r>
          </a:p>
          <a:p>
            <a:pPr>
              <a:lnSpc>
                <a:spcPct val="90000"/>
              </a:lnSpc>
            </a:pPr>
            <a:endParaRPr lang="en-US" altLang="en-US"/>
          </a:p>
          <a:p>
            <a:pPr>
              <a:lnSpc>
                <a:spcPct val="90000"/>
              </a:lnSpc>
              <a:buFontTx/>
              <a:buNone/>
            </a:pPr>
            <a:endParaRPr lang="en-AU" altLang="en-US"/>
          </a:p>
        </p:txBody>
      </p:sp>
      <p:sp>
        <p:nvSpPr>
          <p:cNvPr id="72707" name="Rectangle 3">
            <a:extLst>
              <a:ext uri="{FF2B5EF4-FFF2-40B4-BE49-F238E27FC236}">
                <a16:creationId xmlns:a16="http://schemas.microsoft.com/office/drawing/2014/main" id="{3B37D62C-0D84-424F-829C-72F6127F2294}"/>
              </a:ext>
            </a:extLst>
          </p:cNvPr>
          <p:cNvSpPr>
            <a:spLocks noChangeArrowheads="1"/>
          </p:cNvSpPr>
          <p:nvPr/>
        </p:nvSpPr>
        <p:spPr bwMode="auto">
          <a:xfrm>
            <a:off x="6172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AU" altLang="en-US" sz="1800" b="0" i="0" u="none" strike="noStrike" kern="1200" cap="none" spc="0" normalizeH="0" baseline="0" noProof="0">
              <a:ln>
                <a:noFill/>
              </a:ln>
              <a:solidFill>
                <a:srgbClr val="808080"/>
              </a:solidFill>
              <a:effectLst/>
              <a:uLnTx/>
              <a:uFillTx/>
              <a:latin typeface="Times New Roman" panose="02020603050405020304" pitchFamily="18" charset="0"/>
              <a:ea typeface="+mn-ea"/>
              <a:cs typeface="Arial" panose="020B0604020202020204" pitchFamily="34" charset="0"/>
            </a:endParaRPr>
          </a:p>
        </p:txBody>
      </p:sp>
      <p:sp>
        <p:nvSpPr>
          <p:cNvPr id="72708" name="Line 4">
            <a:extLst>
              <a:ext uri="{FF2B5EF4-FFF2-40B4-BE49-F238E27FC236}">
                <a16:creationId xmlns:a16="http://schemas.microsoft.com/office/drawing/2014/main" id="{D61F8C71-2E45-4926-A3C1-E64441C0F66D}"/>
              </a:ext>
            </a:extLst>
          </p:cNvPr>
          <p:cNvSpPr>
            <a:spLocks noChangeShapeType="1"/>
          </p:cNvSpPr>
          <p:nvPr/>
        </p:nvSpPr>
        <p:spPr bwMode="auto">
          <a:xfrm flipV="1">
            <a:off x="716280" y="819150"/>
            <a:ext cx="7208520" cy="1143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72709" name="Rectangle 5">
            <a:extLst>
              <a:ext uri="{FF2B5EF4-FFF2-40B4-BE49-F238E27FC236}">
                <a16:creationId xmlns:a16="http://schemas.microsoft.com/office/drawing/2014/main" id="{11E12CE6-75A2-41E8-9A28-4A2EE0454829}"/>
              </a:ext>
            </a:extLst>
          </p:cNvPr>
          <p:cNvSpPr>
            <a:spLocks noChangeArrowheads="1"/>
          </p:cNvSpPr>
          <p:nvPr/>
        </p:nvSpPr>
        <p:spPr bwMode="auto">
          <a:xfrm>
            <a:off x="651510" y="152400"/>
            <a:ext cx="7044690" cy="560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2C84"/>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rPr>
              <a:t>Co-infection: HIV and hepatitis B</a:t>
            </a:r>
            <a:endParaRPr kumimoji="0" lang="en-AU" altLang="en-US" sz="2400" b="1" i="0" u="none" strike="noStrike" kern="1200" cap="none" spc="0" normalizeH="0" baseline="0" noProof="0">
              <a:ln>
                <a:noFill/>
              </a:ln>
              <a:solidFill>
                <a:srgbClr val="002C84"/>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03586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6">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2706">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2706">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270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Diagnosis HIV and HBV coinfection</a:t>
            </a:r>
          </a:p>
        </p:txBody>
      </p:sp>
      <p:sp>
        <p:nvSpPr>
          <p:cNvPr id="3" name="Content Placeholder 2"/>
          <p:cNvSpPr>
            <a:spLocks noGrp="1"/>
          </p:cNvSpPr>
          <p:nvPr>
            <p:ph idx="1"/>
          </p:nvPr>
        </p:nvSpPr>
        <p:spPr/>
        <p:txBody>
          <a:bodyPr>
            <a:normAutofit/>
          </a:bodyPr>
          <a:lstStyle/>
          <a:p>
            <a:pPr fontAlgn="base"/>
            <a:r>
              <a:rPr lang="en-GB" dirty="0"/>
              <a:t>Assessment of risk factors and repeated testing. </a:t>
            </a:r>
          </a:p>
          <a:p>
            <a:pPr fontAlgn="base"/>
            <a:r>
              <a:rPr lang="en-GB" dirty="0"/>
              <a:t>A diagnosis of HIV requires a full assessment and staging of liver disease. </a:t>
            </a:r>
          </a:p>
          <a:p>
            <a:pPr fontAlgn="base"/>
            <a:r>
              <a:rPr lang="en-GB" dirty="0"/>
              <a:t>Non-invasive scores including FIB-4 and transient elastography are useful in this group. </a:t>
            </a:r>
          </a:p>
          <a:p>
            <a:pPr fontAlgn="base"/>
            <a:r>
              <a:rPr lang="en-GB" dirty="0"/>
              <a:t>It is recommended that all persons with HIV or HBV infection be tested for coinfections </a:t>
            </a:r>
          </a:p>
          <a:p>
            <a:endParaRPr lang="en-GB" dirty="0"/>
          </a:p>
        </p:txBody>
      </p:sp>
      <p:cxnSp>
        <p:nvCxnSpPr>
          <p:cNvPr id="4" name="Straight Connector 3"/>
          <p:cNvCxnSpPr>
            <a:cxnSpLocks/>
          </p:cNvCxnSpPr>
          <p:nvPr/>
        </p:nvCxnSpPr>
        <p:spPr>
          <a:xfrm flipV="1">
            <a:off x="401934" y="1528613"/>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flipV="1">
            <a:off x="401934" y="5384174"/>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1321" y="5824275"/>
            <a:ext cx="8722742" cy="954107"/>
          </a:xfrm>
          <a:prstGeom prst="rect">
            <a:avLst/>
          </a:prstGeom>
          <a:noFill/>
        </p:spPr>
        <p:txBody>
          <a:bodyPr wrap="square" rtlCol="0">
            <a:spAutoFit/>
          </a:bodyPr>
          <a:lstStyle/>
          <a:p>
            <a:pPr fontAlgn="base"/>
            <a:r>
              <a:rPr lang="en-US" sz="800" b="1" dirty="0"/>
              <a:t>Inoue T, </a:t>
            </a:r>
            <a:r>
              <a:rPr lang="en-US" sz="800" dirty="0" err="1"/>
              <a:t>Microb</a:t>
            </a:r>
            <a:r>
              <a:rPr lang="en-US" sz="800" dirty="0"/>
              <a:t> Cell </a:t>
            </a:r>
            <a:r>
              <a:rPr lang="en-US" sz="800" b="1" dirty="0"/>
              <a:t>3:</a:t>
            </a:r>
            <a:r>
              <a:rPr lang="en-US" sz="800" dirty="0"/>
              <a:t>420-437.  </a:t>
            </a:r>
            <a:r>
              <a:rPr lang="en-US" sz="800" b="1" dirty="0"/>
              <a:t>Thornton AC, </a:t>
            </a:r>
            <a:r>
              <a:rPr lang="en-US" sz="800" dirty="0"/>
              <a:t>Aids </a:t>
            </a:r>
            <a:r>
              <a:rPr lang="en-US" sz="800" b="1" dirty="0"/>
              <a:t>31:</a:t>
            </a:r>
            <a:r>
              <a:rPr lang="en-US" sz="800" dirty="0"/>
              <a:t>2525-2532.  </a:t>
            </a:r>
            <a:r>
              <a:rPr lang="en-US" sz="800" b="1" dirty="0"/>
              <a:t>Singh KP  </a:t>
            </a:r>
            <a:r>
              <a:rPr lang="en-US" sz="800" dirty="0"/>
              <a:t>Aids </a:t>
            </a:r>
            <a:r>
              <a:rPr lang="en-US" sz="800" b="1" dirty="0"/>
              <a:t>31:</a:t>
            </a:r>
            <a:r>
              <a:rPr lang="en-US" sz="800" dirty="0"/>
              <a:t>2035-2052. </a:t>
            </a:r>
            <a:r>
              <a:rPr lang="en-US" sz="800" b="1" dirty="0"/>
              <a:t>Hawkins C, </a:t>
            </a:r>
            <a:r>
              <a:rPr lang="en-US" sz="800" dirty="0"/>
              <a:t>J </a:t>
            </a:r>
            <a:r>
              <a:rPr lang="en-US" sz="800" dirty="0" err="1"/>
              <a:t>Acquir</a:t>
            </a:r>
            <a:r>
              <a:rPr lang="en-US" sz="800" dirty="0"/>
              <a:t> Immune </a:t>
            </a:r>
            <a:r>
              <a:rPr lang="en-US" sz="800" dirty="0" err="1"/>
              <a:t>Defic</a:t>
            </a:r>
            <a:r>
              <a:rPr lang="en-US" sz="800" dirty="0"/>
              <a:t> </a:t>
            </a:r>
            <a:r>
              <a:rPr lang="en-US" sz="800" dirty="0" err="1"/>
              <a:t>Syndr</a:t>
            </a:r>
            <a:r>
              <a:rPr lang="en-US" sz="800" dirty="0"/>
              <a:t> </a:t>
            </a:r>
            <a:r>
              <a:rPr lang="en-US" sz="800" b="1" dirty="0"/>
              <a:t>76:</a:t>
            </a:r>
            <a:r>
              <a:rPr lang="en-US" sz="800" dirty="0"/>
              <a:t>298-302. </a:t>
            </a:r>
            <a:r>
              <a:rPr lang="en-US" sz="800" b="1" dirty="0" err="1"/>
              <a:t>Kilonzo</a:t>
            </a:r>
            <a:r>
              <a:rPr lang="en-US" sz="800" b="1" dirty="0"/>
              <a:t> SB,</a:t>
            </a:r>
            <a:r>
              <a:rPr lang="en-US" sz="800" dirty="0"/>
              <a:t>. J Trop Med </a:t>
            </a:r>
            <a:r>
              <a:rPr lang="en-US" sz="800" b="1" dirty="0"/>
              <a:t>2017:</a:t>
            </a:r>
            <a:r>
              <a:rPr lang="en-US" sz="800" dirty="0"/>
              <a:t>5629130. </a:t>
            </a:r>
            <a:r>
              <a:rPr lang="en-US" sz="800" b="1" dirty="0" err="1"/>
              <a:t>Vinikoor</a:t>
            </a:r>
            <a:r>
              <a:rPr lang="en-US" sz="800" b="1" dirty="0"/>
              <a:t> MJ </a:t>
            </a:r>
            <a:r>
              <a:rPr lang="en-US" sz="800" dirty="0" err="1"/>
              <a:t>Clin</a:t>
            </a:r>
            <a:r>
              <a:rPr lang="en-US" sz="800" dirty="0"/>
              <a:t> Infect Dis </a:t>
            </a:r>
            <a:r>
              <a:rPr lang="en-US" sz="800" b="1" dirty="0"/>
              <a:t>64:</a:t>
            </a:r>
            <a:r>
              <a:rPr lang="en-US" sz="800" dirty="0"/>
              <a:t>1343-1349. </a:t>
            </a:r>
            <a:r>
              <a:rPr lang="en-US" sz="800" b="1" dirty="0"/>
              <a:t>Boyd A </a:t>
            </a:r>
            <a:r>
              <a:rPr lang="en-US" sz="800" dirty="0"/>
              <a:t>Am J Trop Med </a:t>
            </a:r>
            <a:r>
              <a:rPr lang="en-US" sz="800" dirty="0" err="1"/>
              <a:t>Hyg</a:t>
            </a:r>
            <a:r>
              <a:rPr lang="en-US" sz="800" dirty="0"/>
              <a:t> </a:t>
            </a:r>
            <a:r>
              <a:rPr lang="en-US" sz="800" b="1" dirty="0"/>
              <a:t>97:</a:t>
            </a:r>
            <a:r>
              <a:rPr lang="en-US" sz="800" dirty="0"/>
              <a:t>1936-1942. 187. </a:t>
            </a:r>
            <a:r>
              <a:rPr lang="en-US" sz="800" b="1" dirty="0" err="1"/>
              <a:t>Kouame</a:t>
            </a:r>
            <a:r>
              <a:rPr lang="en-US" sz="800" b="1" dirty="0"/>
              <a:t> GM </a:t>
            </a:r>
            <a:r>
              <a:rPr lang="en-US" sz="800" dirty="0" err="1"/>
              <a:t>Clin</a:t>
            </a:r>
            <a:r>
              <a:rPr lang="en-US" sz="800" dirty="0"/>
              <a:t> Infect Dis doi:10.1093/</a:t>
            </a:r>
            <a:r>
              <a:rPr lang="en-US" sz="800" dirty="0" err="1"/>
              <a:t>cid</a:t>
            </a:r>
            <a:r>
              <a:rPr lang="en-US" sz="800" dirty="0"/>
              <a:t>/cix747. </a:t>
            </a:r>
            <a:r>
              <a:rPr lang="en-US" sz="800" b="1" dirty="0"/>
              <a:t>Chambal LM </a:t>
            </a:r>
            <a:r>
              <a:rPr lang="en-US" sz="800" dirty="0" err="1"/>
              <a:t>PLoS</a:t>
            </a:r>
            <a:r>
              <a:rPr lang="en-US" sz="800" dirty="0"/>
              <a:t> One </a:t>
            </a:r>
            <a:r>
              <a:rPr lang="en-US" sz="800" b="1" dirty="0"/>
              <a:t>12:</a:t>
            </a:r>
            <a:r>
              <a:rPr lang="en-US" sz="800" dirty="0"/>
              <a:t>e0181836. </a:t>
            </a:r>
            <a:r>
              <a:rPr lang="en-US" sz="800" b="1" dirty="0"/>
              <a:t>Easterbrook PJ, </a:t>
            </a:r>
            <a:r>
              <a:rPr lang="en-US" sz="800" dirty="0" err="1"/>
              <a:t>Curr</a:t>
            </a:r>
            <a:r>
              <a:rPr lang="en-US" sz="800" dirty="0"/>
              <a:t> </a:t>
            </a:r>
            <a:r>
              <a:rPr lang="en-US" sz="800" dirty="0" err="1"/>
              <a:t>Opin</a:t>
            </a:r>
            <a:r>
              <a:rPr lang="en-US" sz="800" dirty="0"/>
              <a:t> HIV AIDS </a:t>
            </a:r>
            <a:r>
              <a:rPr lang="en-US" sz="800" b="1" dirty="0"/>
              <a:t>12:</a:t>
            </a:r>
            <a:r>
              <a:rPr lang="en-US" sz="800" dirty="0"/>
              <a:t>302-314. </a:t>
            </a:r>
            <a:r>
              <a:rPr lang="en-US" sz="800" b="1" dirty="0"/>
              <a:t>Lange B </a:t>
            </a:r>
            <a:r>
              <a:rPr lang="en-US" sz="800" dirty="0"/>
              <a:t>BMC Infect Dis </a:t>
            </a:r>
            <a:r>
              <a:rPr lang="en-US" sz="800" b="1" dirty="0"/>
              <a:t>17:</a:t>
            </a:r>
            <a:r>
              <a:rPr lang="en-US" sz="800" dirty="0"/>
              <a:t>693. </a:t>
            </a:r>
            <a:r>
              <a:rPr lang="en-US" sz="800" b="1" dirty="0" err="1"/>
              <a:t>Deressa</a:t>
            </a:r>
            <a:r>
              <a:rPr lang="en-US" sz="800" b="1" dirty="0"/>
              <a:t> T, </a:t>
            </a:r>
            <a:r>
              <a:rPr lang="en-US" sz="800" dirty="0" err="1"/>
              <a:t>PLoS</a:t>
            </a:r>
            <a:r>
              <a:rPr lang="en-US" sz="800" dirty="0"/>
              <a:t> One </a:t>
            </a:r>
            <a:r>
              <a:rPr lang="en-US" sz="800" b="1" dirty="0"/>
              <a:t>12:</a:t>
            </a:r>
            <a:r>
              <a:rPr lang="en-US" sz="800" dirty="0"/>
              <a:t>e0190149. </a:t>
            </a:r>
            <a:r>
              <a:rPr lang="en-US" sz="800" b="1" dirty="0"/>
              <a:t>Chan </a:t>
            </a:r>
            <a:r>
              <a:rPr lang="en-US" sz="800" b="1" dirty="0" err="1"/>
              <a:t>L</a:t>
            </a:r>
            <a:r>
              <a:rPr lang="en-US" sz="800" dirty="0" err="1"/>
              <a:t>Curr</a:t>
            </a:r>
            <a:r>
              <a:rPr lang="en-US" sz="800" dirty="0"/>
              <a:t> </a:t>
            </a:r>
            <a:r>
              <a:rPr lang="en-US" sz="800" dirty="0" err="1"/>
              <a:t>Opin</a:t>
            </a:r>
            <a:r>
              <a:rPr lang="en-US" sz="800" dirty="0"/>
              <a:t> </a:t>
            </a:r>
            <a:r>
              <a:rPr lang="en-US" sz="800" dirty="0" err="1"/>
              <a:t>Nephrol</a:t>
            </a:r>
            <a:r>
              <a:rPr lang="en-US" sz="800" dirty="0"/>
              <a:t> </a:t>
            </a:r>
            <a:r>
              <a:rPr lang="en-US" sz="800" dirty="0" err="1"/>
              <a:t>Hypertens</a:t>
            </a:r>
            <a:r>
              <a:rPr lang="en-US" sz="800" dirty="0"/>
              <a:t> doi:10.1097/mnh.0000000000000392. </a:t>
            </a:r>
            <a:r>
              <a:rPr lang="en-US" sz="800" b="1" dirty="0"/>
              <a:t>De </a:t>
            </a:r>
            <a:r>
              <a:rPr lang="en-US" sz="800" b="1" dirty="0" err="1"/>
              <a:t>Clercq</a:t>
            </a:r>
            <a:r>
              <a:rPr lang="en-US" sz="800" b="1" dirty="0"/>
              <a:t> E. </a:t>
            </a:r>
            <a:r>
              <a:rPr lang="en-US" sz="800" dirty="0" err="1"/>
              <a:t>Biochem</a:t>
            </a:r>
            <a:r>
              <a:rPr lang="en-US" sz="800" dirty="0"/>
              <a:t> </a:t>
            </a:r>
            <a:r>
              <a:rPr lang="en-US" sz="800" dirty="0" err="1"/>
              <a:t>Pharmacol</a:t>
            </a:r>
            <a:r>
              <a:rPr lang="en-US" sz="800" dirty="0"/>
              <a:t> doi:10.1016/j.bcp.2017.11.023. </a:t>
            </a:r>
            <a:r>
              <a:rPr lang="en-US" sz="800" b="1" dirty="0"/>
              <a:t>Boyd A, </a:t>
            </a:r>
            <a:r>
              <a:rPr lang="en-US" sz="800" dirty="0"/>
              <a:t>J </a:t>
            </a:r>
            <a:r>
              <a:rPr lang="en-US" sz="800" dirty="0" err="1"/>
              <a:t>Int</a:t>
            </a:r>
            <a:r>
              <a:rPr lang="en-US" sz="800" dirty="0"/>
              <a:t> AIDS </a:t>
            </a:r>
            <a:r>
              <a:rPr lang="en-US" sz="800" dirty="0" err="1"/>
              <a:t>Soc</a:t>
            </a:r>
            <a:r>
              <a:rPr lang="en-US" sz="800" dirty="0"/>
              <a:t> </a:t>
            </a:r>
            <a:r>
              <a:rPr lang="en-US" sz="800" b="1" dirty="0"/>
              <a:t>20:</a:t>
            </a:r>
            <a:r>
              <a:rPr lang="en-US" sz="800" dirty="0"/>
              <a:t>21426. </a:t>
            </a:r>
            <a:r>
              <a:rPr lang="en-US" sz="800" b="1" dirty="0"/>
              <a:t>Grant J, </a:t>
            </a:r>
            <a:r>
              <a:rPr lang="en-US" sz="800" dirty="0"/>
              <a:t>Trop Med </a:t>
            </a:r>
            <a:r>
              <a:rPr lang="en-US" sz="800" dirty="0" err="1"/>
              <a:t>Int</a:t>
            </a:r>
            <a:r>
              <a:rPr lang="en-US" sz="800" dirty="0"/>
              <a:t> Health </a:t>
            </a:r>
            <a:r>
              <a:rPr lang="en-US" sz="800" b="1" dirty="0"/>
              <a:t>22:</a:t>
            </a:r>
            <a:r>
              <a:rPr lang="en-US" sz="800" dirty="0"/>
              <a:t>744-754. 196. </a:t>
            </a:r>
            <a:r>
              <a:rPr lang="en-US" sz="800" b="1" dirty="0" err="1"/>
              <a:t>Haban</a:t>
            </a:r>
            <a:r>
              <a:rPr lang="en-US" sz="800" b="1" dirty="0"/>
              <a:t> H, </a:t>
            </a:r>
            <a:r>
              <a:rPr lang="en-US" sz="800" b="1" dirty="0" err="1"/>
              <a:t>Benchekroun</a:t>
            </a:r>
            <a:r>
              <a:rPr lang="en-US" sz="800" b="1" dirty="0"/>
              <a:t> S, </a:t>
            </a:r>
            <a:r>
              <a:rPr lang="en-US" sz="800" b="1" dirty="0" err="1"/>
              <a:t>Sadeq</a:t>
            </a:r>
            <a:r>
              <a:rPr lang="en-US" sz="800" b="1" dirty="0"/>
              <a:t> M, </a:t>
            </a:r>
            <a:r>
              <a:rPr lang="en-US" sz="800" b="1" dirty="0" err="1"/>
              <a:t>Benjouad</a:t>
            </a:r>
            <a:r>
              <a:rPr lang="en-US" sz="800" b="1" dirty="0"/>
              <a:t> A, </a:t>
            </a:r>
            <a:r>
              <a:rPr lang="en-US" sz="800" b="1" dirty="0" err="1"/>
              <a:t>Amzazi</a:t>
            </a:r>
            <a:r>
              <a:rPr lang="en-US" sz="800" b="1" dirty="0"/>
              <a:t> S, </a:t>
            </a:r>
            <a:r>
              <a:rPr lang="en-US" sz="800" b="1" dirty="0" err="1"/>
              <a:t>Oumzil</a:t>
            </a:r>
            <a:r>
              <a:rPr lang="en-US" sz="800" b="1" dirty="0"/>
              <a:t> H, </a:t>
            </a:r>
            <a:r>
              <a:rPr lang="en-US" sz="800" b="1" dirty="0" err="1"/>
              <a:t>Elharti</a:t>
            </a:r>
            <a:r>
              <a:rPr lang="en-US" sz="800" b="1" dirty="0"/>
              <a:t> E. </a:t>
            </a:r>
            <a:r>
              <a:rPr lang="en-US" sz="800" dirty="0"/>
              <a:t>2017. Assessment of the HBV vaccine response in a group of HIV-infected children in Morocco. BMC Public Health </a:t>
            </a:r>
            <a:r>
              <a:rPr lang="en-US" sz="800" b="1" dirty="0"/>
              <a:t>17:</a:t>
            </a:r>
            <a:r>
              <a:rPr lang="en-US" sz="800" dirty="0"/>
              <a:t>752. </a:t>
            </a:r>
            <a:r>
              <a:rPr lang="en-US" sz="800" b="1" dirty="0" err="1"/>
              <a:t>Manyahi</a:t>
            </a:r>
            <a:r>
              <a:rPr lang="en-US" sz="800" b="1" dirty="0"/>
              <a:t> J, </a:t>
            </a:r>
            <a:r>
              <a:rPr lang="en-US" sz="800" dirty="0"/>
              <a:t>BMC Pregnancy Childbirth </a:t>
            </a:r>
            <a:r>
              <a:rPr lang="en-US" sz="800" b="1" dirty="0"/>
              <a:t>17:</a:t>
            </a:r>
            <a:r>
              <a:rPr lang="en-US" sz="800" dirty="0"/>
              <a:t>109. </a:t>
            </a:r>
            <a:r>
              <a:rPr lang="en-US" sz="800" b="1" dirty="0" err="1"/>
              <a:t>Forbi</a:t>
            </a:r>
            <a:r>
              <a:rPr lang="en-US" sz="800" b="1" dirty="0"/>
              <a:t> JC, </a:t>
            </a:r>
            <a:r>
              <a:rPr lang="en-US" sz="800" dirty="0"/>
              <a:t>J Gen </a:t>
            </a:r>
            <a:r>
              <a:rPr lang="en-US" sz="800" dirty="0" err="1"/>
              <a:t>Virol</a:t>
            </a:r>
            <a:r>
              <a:rPr lang="en-US" sz="800" dirty="0"/>
              <a:t> doi:10.1099/jgv.0.000776. </a:t>
            </a:r>
            <a:r>
              <a:rPr lang="en-US" sz="800" b="1" dirty="0" err="1"/>
              <a:t>Hutin</a:t>
            </a:r>
            <a:r>
              <a:rPr lang="en-US" sz="800" b="1" dirty="0"/>
              <a:t> Y, </a:t>
            </a:r>
            <a:r>
              <a:rPr lang="en-US" sz="800" dirty="0"/>
              <a:t>JMIR Public Health </a:t>
            </a:r>
            <a:r>
              <a:rPr lang="en-US" sz="800" dirty="0" err="1"/>
              <a:t>Surveill</a:t>
            </a:r>
            <a:r>
              <a:rPr lang="en-US" sz="800" dirty="0"/>
              <a:t> </a:t>
            </a:r>
            <a:r>
              <a:rPr lang="en-US" sz="800" b="1" dirty="0"/>
              <a:t>3:</a:t>
            </a:r>
            <a:r>
              <a:rPr lang="en-US" sz="800" dirty="0"/>
              <a:t>e91. </a:t>
            </a:r>
            <a:r>
              <a:rPr lang="en-US" sz="800" b="1" dirty="0" err="1"/>
              <a:t>Ndow</a:t>
            </a:r>
            <a:r>
              <a:rPr lang="en-US" sz="800" b="1" dirty="0"/>
              <a:t> G, </a:t>
            </a:r>
            <a:r>
              <a:rPr lang="en-US" sz="800" dirty="0" err="1"/>
              <a:t>PLoS</a:t>
            </a:r>
            <a:r>
              <a:rPr lang="en-US" sz="800" dirty="0"/>
              <a:t> One </a:t>
            </a:r>
            <a:r>
              <a:rPr lang="en-US" sz="800" b="1" dirty="0"/>
              <a:t>12:</a:t>
            </a:r>
            <a:r>
              <a:rPr lang="en-US" sz="800" dirty="0"/>
              <a:t>e0179025. 201. </a:t>
            </a:r>
            <a:r>
              <a:rPr lang="en-US" sz="800" b="1" dirty="0" err="1"/>
              <a:t>Omatola</a:t>
            </a:r>
            <a:r>
              <a:rPr lang="en-US" sz="800" b="1" dirty="0"/>
              <a:t> CA, </a:t>
            </a:r>
            <a:r>
              <a:rPr lang="en-US" sz="800" b="1" dirty="0" err="1"/>
              <a:t>Onoja</a:t>
            </a:r>
            <a:r>
              <a:rPr lang="en-US" sz="800" b="1" dirty="0"/>
              <a:t> BA, Thomas T. </a:t>
            </a:r>
            <a:r>
              <a:rPr lang="en-US" sz="800" dirty="0"/>
              <a:t>2017. High Rate of Hepatitis B Virus Surface Antigenemia Among People Living with HIV/AIDS in </a:t>
            </a:r>
            <a:r>
              <a:rPr lang="en-US" sz="800" dirty="0" err="1"/>
              <a:t>Kakuri</a:t>
            </a:r>
            <a:r>
              <a:rPr lang="en-US" sz="800" dirty="0"/>
              <a:t>, Kaduna State, North West Nigeria. Viral </a:t>
            </a:r>
            <a:r>
              <a:rPr lang="en-US" sz="800" dirty="0" err="1"/>
              <a:t>Immunol</a:t>
            </a:r>
            <a:r>
              <a:rPr lang="en-US" sz="800" dirty="0"/>
              <a:t> </a:t>
            </a:r>
            <a:r>
              <a:rPr lang="en-US" sz="800" b="1" dirty="0"/>
              <a:t>30:</a:t>
            </a:r>
            <a:r>
              <a:rPr lang="en-US" sz="800" dirty="0"/>
              <a:t>516-5</a:t>
            </a:r>
            <a:endParaRPr lang="en-US" sz="800" b="0" i="0" dirty="0">
              <a:effectLst/>
            </a:endParaRPr>
          </a:p>
        </p:txBody>
      </p:sp>
    </p:spTree>
    <p:extLst>
      <p:ext uri="{BB962C8B-B14F-4D97-AF65-F5344CB8AC3E}">
        <p14:creationId xmlns:p14="http://schemas.microsoft.com/office/powerpoint/2010/main" val="274346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fontScale="90000"/>
          </a:bodyPr>
          <a:lstStyle/>
          <a:p>
            <a:r>
              <a:rPr lang="en-GB" sz="3600" dirty="0"/>
              <a:t>Treatment of HIV and HBV coinfection</a:t>
            </a:r>
          </a:p>
        </p:txBody>
      </p:sp>
      <p:sp>
        <p:nvSpPr>
          <p:cNvPr id="3" name="Content Placeholder 2"/>
          <p:cNvSpPr>
            <a:spLocks noGrp="1"/>
          </p:cNvSpPr>
          <p:nvPr>
            <p:ph idx="1"/>
          </p:nvPr>
        </p:nvSpPr>
        <p:spPr>
          <a:xfrm>
            <a:off x="543808" y="914401"/>
            <a:ext cx="7886700" cy="4351338"/>
          </a:xfrm>
        </p:spPr>
        <p:txBody>
          <a:bodyPr>
            <a:noAutofit/>
          </a:bodyPr>
          <a:lstStyle/>
          <a:p>
            <a:pPr fontAlgn="base"/>
            <a:r>
              <a:rPr lang="en-GB" sz="2000" dirty="0"/>
              <a:t>Tenofovir and emtricitabine have activity against both HIV and HBV and are ﬁrst-line </a:t>
            </a:r>
          </a:p>
          <a:p>
            <a:pPr fontAlgn="base"/>
            <a:r>
              <a:rPr lang="en-GB" sz="2000" dirty="0"/>
              <a:t>Together with appropriate ART are usually recommended for HIV HBV coinfection. </a:t>
            </a:r>
          </a:p>
          <a:p>
            <a:pPr fontAlgn="base"/>
            <a:r>
              <a:rPr lang="en-GB" sz="2000" dirty="0"/>
              <a:t>Renal insufficiency may require a modification of treatment with tenofovir. </a:t>
            </a:r>
          </a:p>
          <a:p>
            <a:pPr fontAlgn="base"/>
            <a:r>
              <a:rPr lang="en-GB" sz="2000" dirty="0"/>
              <a:t>Entecavir can be added to an appropriately potent suppressive ART regimen. </a:t>
            </a:r>
          </a:p>
          <a:p>
            <a:pPr fontAlgn="base"/>
            <a:r>
              <a:rPr lang="en-GB" sz="2000" dirty="0"/>
              <a:t>Tenofovir </a:t>
            </a:r>
            <a:r>
              <a:rPr lang="en-GB" sz="2000" dirty="0" err="1"/>
              <a:t>alefenamide</a:t>
            </a:r>
            <a:r>
              <a:rPr lang="en-GB" sz="2000" dirty="0"/>
              <a:t> offers effective ART activity with less renal or bone toxicity </a:t>
            </a:r>
          </a:p>
          <a:p>
            <a:pPr fontAlgn="base"/>
            <a:r>
              <a:rPr lang="en-GB" sz="2000" dirty="0"/>
              <a:t>Effective suppression of both viruses can limit progression of hepatic fibrosis </a:t>
            </a:r>
          </a:p>
          <a:p>
            <a:pPr fontAlgn="base"/>
            <a:r>
              <a:rPr lang="en-GB" sz="2000" dirty="0"/>
              <a:t>Liver transplantation affords the opportunity of efficacious salvage treatment for those with end stage liver disease due to HIV and HBV coinfection. </a:t>
            </a:r>
          </a:p>
          <a:p>
            <a:pPr fontAlgn="base"/>
            <a:r>
              <a:rPr lang="en-GB" sz="2000" dirty="0"/>
              <a:t>Vaccination is the most effective tool to prevent HBV infection; vaccine responsiveness is lower in HIV infected children</a:t>
            </a:r>
          </a:p>
        </p:txBody>
      </p:sp>
      <p:cxnSp>
        <p:nvCxnSpPr>
          <p:cNvPr id="4" name="Straight Connector 3"/>
          <p:cNvCxnSpPr>
            <a:cxnSpLocks/>
          </p:cNvCxnSpPr>
          <p:nvPr/>
        </p:nvCxnSpPr>
        <p:spPr>
          <a:xfrm flipV="1">
            <a:off x="543808" y="914401"/>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flipV="1">
            <a:off x="317092" y="6636471"/>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09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62094" y="331013"/>
            <a:ext cx="7019871"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339A"/>
                </a:solidFill>
                <a:effectLst/>
                <a:uLnTx/>
                <a:uFillTx/>
                <a:latin typeface="Arial"/>
                <a:ea typeface="+mn-ea"/>
                <a:cs typeface="+mn-cs"/>
              </a:rPr>
              <a:t>Management of </a:t>
            </a:r>
            <a:r>
              <a:rPr kumimoji="0" lang="it-IT" sz="2800" b="1" i="0" u="none" strike="noStrike" kern="1200" cap="none" spc="0" normalizeH="0" baseline="0" noProof="0" dirty="0">
                <a:ln>
                  <a:noFill/>
                </a:ln>
                <a:solidFill>
                  <a:srgbClr val="00339A"/>
                </a:solidFill>
                <a:effectLst/>
                <a:uLnTx/>
                <a:uFillTx/>
                <a:latin typeface="Arial"/>
                <a:ea typeface="+mn-ea"/>
                <a:cs typeface="+mn-cs"/>
              </a:rPr>
              <a:t>HIV co-</a:t>
            </a:r>
            <a:r>
              <a:rPr kumimoji="0" lang="it-IT" sz="2800" b="1" i="0" u="none" strike="noStrike" kern="1200" cap="none" spc="0" normalizeH="0" baseline="0" noProof="0" dirty="0" err="1">
                <a:ln>
                  <a:noFill/>
                </a:ln>
                <a:solidFill>
                  <a:srgbClr val="00339A"/>
                </a:solidFill>
                <a:effectLst/>
                <a:uLnTx/>
                <a:uFillTx/>
                <a:latin typeface="Arial"/>
                <a:ea typeface="+mn-ea"/>
                <a:cs typeface="+mn-cs"/>
              </a:rPr>
              <a:t>infected</a:t>
            </a:r>
            <a:r>
              <a:rPr kumimoji="0" lang="it-IT" sz="2800" b="1" i="0" u="none" strike="noStrike" kern="1200" cap="none" spc="0" normalizeH="0" baseline="0" noProof="0" dirty="0">
                <a:ln>
                  <a:noFill/>
                </a:ln>
                <a:solidFill>
                  <a:srgbClr val="00339A"/>
                </a:solidFill>
                <a:effectLst/>
                <a:uLnTx/>
                <a:uFillTx/>
                <a:latin typeface="Arial"/>
                <a:ea typeface="+mn-ea"/>
                <a:cs typeface="+mn-cs"/>
              </a:rPr>
              <a:t> </a:t>
            </a:r>
            <a:r>
              <a:rPr kumimoji="0" lang="it-IT" sz="2800" b="1" i="0" u="none" strike="noStrike" kern="1200" cap="none" spc="0" normalizeH="0" baseline="0" noProof="0" dirty="0" err="1">
                <a:ln>
                  <a:noFill/>
                </a:ln>
                <a:solidFill>
                  <a:srgbClr val="00339A"/>
                </a:solidFill>
                <a:effectLst/>
                <a:uLnTx/>
                <a:uFillTx/>
                <a:latin typeface="Arial"/>
                <a:ea typeface="+mn-ea"/>
                <a:cs typeface="+mn-cs"/>
              </a:rPr>
              <a:t>patients</a:t>
            </a:r>
            <a:endParaRPr kumimoji="0" lang="it-IT" sz="2800" b="1" i="0" u="none" strike="noStrike" kern="1200" cap="none" spc="0" normalizeH="0" baseline="0" noProof="0" dirty="0">
              <a:ln>
                <a:noFill/>
              </a:ln>
              <a:solidFill>
                <a:srgbClr val="00339A"/>
              </a:solidFill>
              <a:effectLst/>
              <a:uLnTx/>
              <a:uFillTx/>
              <a:latin typeface="Arial"/>
              <a:ea typeface="+mn-ea"/>
              <a:cs typeface="+mn-cs"/>
            </a:endParaRPr>
          </a:p>
        </p:txBody>
      </p:sp>
      <p:sp>
        <p:nvSpPr>
          <p:cNvPr id="4" name="Rettangolo 3"/>
          <p:cNvSpPr/>
          <p:nvPr/>
        </p:nvSpPr>
        <p:spPr>
          <a:xfrm>
            <a:off x="4813556" y="6471411"/>
            <a:ext cx="331161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70C0"/>
                </a:solidFill>
                <a:effectLst/>
                <a:uLnTx/>
                <a:uFillTx/>
                <a:latin typeface="Arial"/>
                <a:ea typeface="+mn-ea"/>
                <a:cs typeface="+mn-cs"/>
              </a:rPr>
              <a:t>EASL 2017 CPG HBV, J Hepatol 2017</a:t>
            </a:r>
          </a:p>
        </p:txBody>
      </p:sp>
      <p:sp>
        <p:nvSpPr>
          <p:cNvPr id="5" name="Rettangolo 4"/>
          <p:cNvSpPr/>
          <p:nvPr/>
        </p:nvSpPr>
        <p:spPr>
          <a:xfrm>
            <a:off x="302969" y="1563069"/>
            <a:ext cx="8631096" cy="2308324"/>
          </a:xfrm>
          <a:prstGeom prst="rect">
            <a:avLst/>
          </a:prstGeom>
          <a:solidFill>
            <a:schemeClr val="bg1">
              <a:lumMod val="95000"/>
            </a:schemeClr>
          </a:solidFill>
          <a:ln>
            <a:solidFill>
              <a:srgbClr val="0070C0"/>
            </a:solidFill>
          </a:ln>
          <a:effectLst>
            <a:innerShdw blurRad="63500" dist="50800" dir="2700000">
              <a:prstClr val="black">
                <a:alpha val="50000"/>
              </a:prstClr>
            </a:inn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err="1">
                <a:ln>
                  <a:noFill/>
                </a:ln>
                <a:solidFill>
                  <a:srgbClr val="000000"/>
                </a:solidFill>
                <a:effectLst/>
                <a:uLnTx/>
                <a:uFillTx/>
                <a:latin typeface="Arial"/>
                <a:ea typeface="+mn-ea"/>
                <a:cs typeface="+mn-cs"/>
              </a:rPr>
              <a:t>Recommendations</a:t>
            </a:r>
            <a:r>
              <a:rPr kumimoji="0" lang="it-IT" sz="1800" b="1" i="0" u="none" strike="noStrike" kern="1200" cap="none" spc="0" normalizeH="0" baseline="0" noProof="0" dirty="0">
                <a:ln>
                  <a:noFill/>
                </a:ln>
                <a:solidFill>
                  <a:srgbClr val="000000"/>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All HIV-positive patients with HBV co-infection should start antiretroviral therapy (ART) irrespective of </a:t>
            </a:r>
            <a:r>
              <a:rPr kumimoji="0" lang="it-IT" sz="1800" b="0" i="0" u="none" strike="noStrike" kern="1200" cap="none" spc="0" normalizeH="0" baseline="0" noProof="0" dirty="0">
                <a:ln>
                  <a:noFill/>
                </a:ln>
                <a:solidFill>
                  <a:srgbClr val="000000"/>
                </a:solidFill>
                <a:effectLst/>
                <a:uLnTx/>
                <a:uFillTx/>
                <a:latin typeface="Arial"/>
                <a:ea typeface="+mn-ea"/>
                <a:cs typeface="+mn-cs"/>
              </a:rPr>
              <a:t>CD4 </a:t>
            </a:r>
            <a:r>
              <a:rPr kumimoji="0" lang="it-IT" sz="1800" b="0" i="0" u="none" strike="noStrike" kern="1200" cap="none" spc="0" normalizeH="0" baseline="0" noProof="0" dirty="0" err="1">
                <a:ln>
                  <a:noFill/>
                </a:ln>
                <a:solidFill>
                  <a:srgbClr val="000000"/>
                </a:solidFill>
                <a:effectLst/>
                <a:uLnTx/>
                <a:uFillTx/>
                <a:latin typeface="Arial"/>
                <a:ea typeface="+mn-ea"/>
                <a:cs typeface="+mn-cs"/>
              </a:rPr>
              <a:t>cell</a:t>
            </a:r>
            <a:r>
              <a:rPr kumimoji="0" lang="it-IT" sz="1800" b="0" i="0" u="none" strike="noStrike" kern="1200" cap="none" spc="0" normalizeH="0" baseline="0" noProof="0" dirty="0">
                <a:ln>
                  <a:noFill/>
                </a:ln>
                <a:solidFill>
                  <a:srgbClr val="000000"/>
                </a:solidFill>
                <a:effectLst/>
                <a:uLnTx/>
                <a:uFillTx/>
                <a:latin typeface="Arial"/>
                <a:ea typeface="+mn-ea"/>
                <a:cs typeface="+mn-cs"/>
              </a:rPr>
              <a:t> </a:t>
            </a:r>
            <a:r>
              <a:rPr kumimoji="0" lang="it-IT" sz="1800" b="0" i="0" u="none" strike="noStrike" kern="1200" cap="none" spc="0" normalizeH="0" baseline="0" noProof="0" dirty="0" err="1">
                <a:ln>
                  <a:noFill/>
                </a:ln>
                <a:solidFill>
                  <a:srgbClr val="000000"/>
                </a:solidFill>
                <a:effectLst/>
                <a:uLnTx/>
                <a:uFillTx/>
                <a:latin typeface="Arial"/>
                <a:ea typeface="+mn-ea"/>
                <a:cs typeface="+mn-cs"/>
              </a:rPr>
              <a:t>count</a:t>
            </a:r>
            <a:r>
              <a:rPr kumimoji="0" lang="it-IT" sz="1800" b="0" i="0" u="none" strike="noStrike" kern="1200" cap="none" spc="0" normalizeH="0" baseline="0" noProof="0" dirty="0">
                <a:ln>
                  <a:noFill/>
                </a:ln>
                <a:solidFill>
                  <a:srgbClr val="000000"/>
                </a:solidFill>
                <a:effectLst/>
                <a:uLnTx/>
                <a:uFillTx/>
                <a:latin typeface="Arial"/>
                <a:ea typeface="+mn-ea"/>
                <a:cs typeface="+mn-cs"/>
              </a:rPr>
              <a:t>. (</a:t>
            </a:r>
            <a:r>
              <a:rPr kumimoji="0" lang="en-US" sz="1800" b="0" i="0" u="none" strike="noStrike" kern="1200" cap="none" spc="0" normalizeH="0" baseline="0" noProof="0" dirty="0">
                <a:ln>
                  <a:noFill/>
                </a:ln>
                <a:solidFill>
                  <a:srgbClr val="000000"/>
                </a:solidFill>
                <a:effectLst/>
                <a:uLnTx/>
                <a:uFillTx/>
                <a:latin typeface="Arial"/>
                <a:ea typeface="+mn-ea"/>
                <a:cs typeface="+mn-cs"/>
              </a:rPr>
              <a:t>Evidence level II-2, grade of recommendation 1)</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HIV-HBV co-infected patients should be treated with a TDF- or TAF-based ART regimen. (Evidence level I for TDF, II-1 for TAF, grade of recommendation </a:t>
            </a:r>
            <a:r>
              <a:rPr kumimoji="0" lang="it-IT" sz="1800" b="0" i="0" u="none" strike="noStrike" kern="1200" cap="none" spc="0" normalizeH="0" baseline="0" noProof="0" dirty="0">
                <a:ln>
                  <a:noFill/>
                </a:ln>
                <a:solidFill>
                  <a:srgbClr val="000000"/>
                </a:solidFill>
                <a:effectLst/>
                <a:uLnTx/>
                <a:uFillTx/>
                <a:latin typeface="Arial"/>
                <a:ea typeface="+mn-ea"/>
                <a:cs typeface="+mn-cs"/>
              </a:rPr>
              <a:t>1)</a:t>
            </a:r>
            <a:endParaRPr kumimoji="0" lang="it-IT" sz="20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94407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214"/>
          </a:xfrm>
        </p:spPr>
        <p:txBody>
          <a:bodyPr/>
          <a:lstStyle/>
          <a:p>
            <a:r>
              <a:rPr lang="en-GB" dirty="0"/>
              <a:t>HIV and HBV elimination</a:t>
            </a:r>
          </a:p>
        </p:txBody>
      </p:sp>
      <p:sp>
        <p:nvSpPr>
          <p:cNvPr id="3" name="Content Placeholder 2"/>
          <p:cNvSpPr>
            <a:spLocks noGrp="1"/>
          </p:cNvSpPr>
          <p:nvPr>
            <p:ph idx="1"/>
          </p:nvPr>
        </p:nvSpPr>
        <p:spPr>
          <a:xfrm>
            <a:off x="282568" y="1302077"/>
            <a:ext cx="8229600" cy="4525963"/>
          </a:xfrm>
        </p:spPr>
        <p:txBody>
          <a:bodyPr/>
          <a:lstStyle/>
          <a:p>
            <a:r>
              <a:rPr lang="en-GB" sz="2400" dirty="0"/>
              <a:t>Challenges to elimination of HBV HIV coinfection remain</a:t>
            </a:r>
          </a:p>
          <a:p>
            <a:r>
              <a:rPr lang="en-GB" sz="2400" dirty="0"/>
              <a:t>Particularly regarding diagnosis access to treatment of HBV where HIV treatment is selectively supported. </a:t>
            </a:r>
          </a:p>
          <a:p>
            <a:r>
              <a:rPr lang="en-GB" sz="2400" dirty="0"/>
              <a:t>In many regions, pregnant women routinely screened for HIV but not HBV </a:t>
            </a:r>
          </a:p>
          <a:p>
            <a:r>
              <a:rPr lang="en-GB" sz="2400" dirty="0"/>
              <a:t>Systematic surveillance required in endemic regions </a:t>
            </a:r>
          </a:p>
          <a:p>
            <a:r>
              <a:rPr lang="en-GB" sz="2400" dirty="0"/>
              <a:t>Low cost generic medications have been crucial in expanding treatment programs for HIV, </a:t>
            </a:r>
          </a:p>
          <a:p>
            <a:pPr lvl="1"/>
            <a:r>
              <a:rPr lang="en-GB" sz="2000" dirty="0"/>
              <a:t>but their use requires extension to treatment of HBV infection. </a:t>
            </a:r>
            <a:r>
              <a:rPr lang="en-GB" sz="2000" b="1" dirty="0"/>
              <a:t> </a:t>
            </a:r>
            <a:endParaRPr lang="en-GB" sz="2000"/>
          </a:p>
          <a:p>
            <a:endParaRPr lang="en-GB" sz="2400" dirty="0"/>
          </a:p>
        </p:txBody>
      </p:sp>
      <p:sp>
        <p:nvSpPr>
          <p:cNvPr id="4" name="Line 4"/>
          <p:cNvSpPr>
            <a:spLocks noChangeShapeType="1"/>
          </p:cNvSpPr>
          <p:nvPr/>
        </p:nvSpPr>
        <p:spPr bwMode="auto">
          <a:xfrm>
            <a:off x="754144" y="876692"/>
            <a:ext cx="7682846" cy="9427"/>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5" name="Line 4"/>
          <p:cNvSpPr>
            <a:spLocks noChangeShapeType="1"/>
          </p:cNvSpPr>
          <p:nvPr/>
        </p:nvSpPr>
        <p:spPr bwMode="auto">
          <a:xfrm>
            <a:off x="457200" y="5558198"/>
            <a:ext cx="7682846" cy="9427"/>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Arial"/>
            </a:endParaRPr>
          </a:p>
        </p:txBody>
      </p:sp>
      <p:sp>
        <p:nvSpPr>
          <p:cNvPr id="6" name="TextBox 5"/>
          <p:cNvSpPr txBox="1"/>
          <p:nvPr/>
        </p:nvSpPr>
        <p:spPr>
          <a:xfrm>
            <a:off x="91321" y="5824275"/>
            <a:ext cx="8722742" cy="954107"/>
          </a:xfrm>
          <a:prstGeom prst="rect">
            <a:avLst/>
          </a:prstGeom>
          <a:noFill/>
        </p:spPr>
        <p:txBody>
          <a:bodyPr wrap="square" rtlCol="0">
            <a:spAutoFit/>
          </a:bodyPr>
          <a:lstStyle/>
          <a:p>
            <a:pPr fontAlgn="base"/>
            <a:r>
              <a:rPr lang="en-US" sz="800" b="1" dirty="0"/>
              <a:t>Inoue T, </a:t>
            </a:r>
            <a:r>
              <a:rPr lang="en-US" sz="800" dirty="0" err="1"/>
              <a:t>Microb</a:t>
            </a:r>
            <a:r>
              <a:rPr lang="en-US" sz="800" dirty="0"/>
              <a:t> Cell </a:t>
            </a:r>
            <a:r>
              <a:rPr lang="en-US" sz="800" b="1" dirty="0"/>
              <a:t>3:</a:t>
            </a:r>
            <a:r>
              <a:rPr lang="en-US" sz="800" dirty="0"/>
              <a:t>420-437.  </a:t>
            </a:r>
            <a:r>
              <a:rPr lang="en-US" sz="800" b="1" dirty="0"/>
              <a:t>Thornton AC, </a:t>
            </a:r>
            <a:r>
              <a:rPr lang="en-US" sz="800" dirty="0"/>
              <a:t>Aids </a:t>
            </a:r>
            <a:r>
              <a:rPr lang="en-US" sz="800" b="1" dirty="0"/>
              <a:t>31:</a:t>
            </a:r>
            <a:r>
              <a:rPr lang="en-US" sz="800" dirty="0"/>
              <a:t>2525-2532.  </a:t>
            </a:r>
            <a:r>
              <a:rPr lang="en-US" sz="800" b="1" dirty="0"/>
              <a:t>Singh KP  </a:t>
            </a:r>
            <a:r>
              <a:rPr lang="en-US" sz="800" dirty="0"/>
              <a:t>Aids </a:t>
            </a:r>
            <a:r>
              <a:rPr lang="en-US" sz="800" b="1" dirty="0"/>
              <a:t>31:</a:t>
            </a:r>
            <a:r>
              <a:rPr lang="en-US" sz="800" dirty="0"/>
              <a:t>2035-2052. </a:t>
            </a:r>
            <a:r>
              <a:rPr lang="en-US" sz="800" b="1" dirty="0"/>
              <a:t>Hawkins C, </a:t>
            </a:r>
            <a:r>
              <a:rPr lang="en-US" sz="800" dirty="0"/>
              <a:t>J </a:t>
            </a:r>
            <a:r>
              <a:rPr lang="en-US" sz="800" dirty="0" err="1"/>
              <a:t>Acquir</a:t>
            </a:r>
            <a:r>
              <a:rPr lang="en-US" sz="800" dirty="0"/>
              <a:t> Immune </a:t>
            </a:r>
            <a:r>
              <a:rPr lang="en-US" sz="800" dirty="0" err="1"/>
              <a:t>Defic</a:t>
            </a:r>
            <a:r>
              <a:rPr lang="en-US" sz="800" dirty="0"/>
              <a:t> </a:t>
            </a:r>
            <a:r>
              <a:rPr lang="en-US" sz="800" dirty="0" err="1"/>
              <a:t>Syndr</a:t>
            </a:r>
            <a:r>
              <a:rPr lang="en-US" sz="800" dirty="0"/>
              <a:t> </a:t>
            </a:r>
            <a:r>
              <a:rPr lang="en-US" sz="800" b="1" dirty="0"/>
              <a:t>76:</a:t>
            </a:r>
            <a:r>
              <a:rPr lang="en-US" sz="800" dirty="0"/>
              <a:t>298-302. </a:t>
            </a:r>
            <a:r>
              <a:rPr lang="en-US" sz="800" b="1" dirty="0" err="1"/>
              <a:t>Kilonzo</a:t>
            </a:r>
            <a:r>
              <a:rPr lang="en-US" sz="800" b="1" dirty="0"/>
              <a:t> SB,</a:t>
            </a:r>
            <a:r>
              <a:rPr lang="en-US" sz="800" dirty="0"/>
              <a:t>. J Trop Med </a:t>
            </a:r>
            <a:r>
              <a:rPr lang="en-US" sz="800" b="1" dirty="0"/>
              <a:t>2017:</a:t>
            </a:r>
            <a:r>
              <a:rPr lang="en-US" sz="800" dirty="0"/>
              <a:t>5629130. </a:t>
            </a:r>
            <a:r>
              <a:rPr lang="en-US" sz="800" b="1" dirty="0" err="1"/>
              <a:t>Vinikoor</a:t>
            </a:r>
            <a:r>
              <a:rPr lang="en-US" sz="800" b="1" dirty="0"/>
              <a:t> MJ </a:t>
            </a:r>
            <a:r>
              <a:rPr lang="en-US" sz="800" dirty="0" err="1"/>
              <a:t>Clin</a:t>
            </a:r>
            <a:r>
              <a:rPr lang="en-US" sz="800" dirty="0"/>
              <a:t> Infect Dis </a:t>
            </a:r>
            <a:r>
              <a:rPr lang="en-US" sz="800" b="1" dirty="0"/>
              <a:t>64:</a:t>
            </a:r>
            <a:r>
              <a:rPr lang="en-US" sz="800" dirty="0"/>
              <a:t>1343-1349. </a:t>
            </a:r>
            <a:r>
              <a:rPr lang="en-US" sz="800" b="1" dirty="0"/>
              <a:t>Boyd A </a:t>
            </a:r>
            <a:r>
              <a:rPr lang="en-US" sz="800" dirty="0"/>
              <a:t>Am J Trop Med </a:t>
            </a:r>
            <a:r>
              <a:rPr lang="en-US" sz="800" dirty="0" err="1"/>
              <a:t>Hyg</a:t>
            </a:r>
            <a:r>
              <a:rPr lang="en-US" sz="800" dirty="0"/>
              <a:t> </a:t>
            </a:r>
            <a:r>
              <a:rPr lang="en-US" sz="800" b="1" dirty="0"/>
              <a:t>97:</a:t>
            </a:r>
            <a:r>
              <a:rPr lang="en-US" sz="800" dirty="0"/>
              <a:t>1936-1942. 187. </a:t>
            </a:r>
            <a:r>
              <a:rPr lang="en-US" sz="800" b="1" dirty="0" err="1"/>
              <a:t>Kouame</a:t>
            </a:r>
            <a:r>
              <a:rPr lang="en-US" sz="800" b="1" dirty="0"/>
              <a:t> GM </a:t>
            </a:r>
            <a:r>
              <a:rPr lang="en-US" sz="800" dirty="0" err="1"/>
              <a:t>Clin</a:t>
            </a:r>
            <a:r>
              <a:rPr lang="en-US" sz="800" dirty="0"/>
              <a:t> Infect Dis doi:10.1093/</a:t>
            </a:r>
            <a:r>
              <a:rPr lang="en-US" sz="800" dirty="0" err="1"/>
              <a:t>cid</a:t>
            </a:r>
            <a:r>
              <a:rPr lang="en-US" sz="800" dirty="0"/>
              <a:t>/cix747. </a:t>
            </a:r>
            <a:r>
              <a:rPr lang="en-US" sz="800" b="1" dirty="0"/>
              <a:t>Chambal LM </a:t>
            </a:r>
            <a:r>
              <a:rPr lang="en-US" sz="800" dirty="0" err="1"/>
              <a:t>PLoS</a:t>
            </a:r>
            <a:r>
              <a:rPr lang="en-US" sz="800" dirty="0"/>
              <a:t> One </a:t>
            </a:r>
            <a:r>
              <a:rPr lang="en-US" sz="800" b="1" dirty="0"/>
              <a:t>12:</a:t>
            </a:r>
            <a:r>
              <a:rPr lang="en-US" sz="800" dirty="0"/>
              <a:t>e0181836. </a:t>
            </a:r>
            <a:r>
              <a:rPr lang="en-US" sz="800" b="1" dirty="0"/>
              <a:t>Easterbrook PJ, </a:t>
            </a:r>
            <a:r>
              <a:rPr lang="en-US" sz="800" dirty="0" err="1"/>
              <a:t>Curr</a:t>
            </a:r>
            <a:r>
              <a:rPr lang="en-US" sz="800" dirty="0"/>
              <a:t> </a:t>
            </a:r>
            <a:r>
              <a:rPr lang="en-US" sz="800" dirty="0" err="1"/>
              <a:t>Opin</a:t>
            </a:r>
            <a:r>
              <a:rPr lang="en-US" sz="800" dirty="0"/>
              <a:t> HIV AIDS </a:t>
            </a:r>
            <a:r>
              <a:rPr lang="en-US" sz="800" b="1" dirty="0"/>
              <a:t>12:</a:t>
            </a:r>
            <a:r>
              <a:rPr lang="en-US" sz="800" dirty="0"/>
              <a:t>302-314. </a:t>
            </a:r>
            <a:r>
              <a:rPr lang="en-US" sz="800" b="1" dirty="0"/>
              <a:t>Lange B </a:t>
            </a:r>
            <a:r>
              <a:rPr lang="en-US" sz="800" dirty="0"/>
              <a:t>BMC Infect Dis </a:t>
            </a:r>
            <a:r>
              <a:rPr lang="en-US" sz="800" b="1" dirty="0"/>
              <a:t>17:</a:t>
            </a:r>
            <a:r>
              <a:rPr lang="en-US" sz="800" dirty="0"/>
              <a:t>693. </a:t>
            </a:r>
            <a:r>
              <a:rPr lang="en-US" sz="800" b="1" dirty="0" err="1"/>
              <a:t>Deressa</a:t>
            </a:r>
            <a:r>
              <a:rPr lang="en-US" sz="800" b="1" dirty="0"/>
              <a:t> T, </a:t>
            </a:r>
            <a:r>
              <a:rPr lang="en-US" sz="800" dirty="0" err="1"/>
              <a:t>PLoS</a:t>
            </a:r>
            <a:r>
              <a:rPr lang="en-US" sz="800" dirty="0"/>
              <a:t> One </a:t>
            </a:r>
            <a:r>
              <a:rPr lang="en-US" sz="800" b="1" dirty="0"/>
              <a:t>12:</a:t>
            </a:r>
            <a:r>
              <a:rPr lang="en-US" sz="800" dirty="0"/>
              <a:t>e0190149. </a:t>
            </a:r>
            <a:r>
              <a:rPr lang="en-US" sz="800" b="1" dirty="0"/>
              <a:t>Chan </a:t>
            </a:r>
            <a:r>
              <a:rPr lang="en-US" sz="800" b="1" dirty="0" err="1"/>
              <a:t>L</a:t>
            </a:r>
            <a:r>
              <a:rPr lang="en-US" sz="800" dirty="0" err="1"/>
              <a:t>Curr</a:t>
            </a:r>
            <a:r>
              <a:rPr lang="en-US" sz="800" dirty="0"/>
              <a:t> </a:t>
            </a:r>
            <a:r>
              <a:rPr lang="en-US" sz="800" dirty="0" err="1"/>
              <a:t>Opin</a:t>
            </a:r>
            <a:r>
              <a:rPr lang="en-US" sz="800" dirty="0"/>
              <a:t> </a:t>
            </a:r>
            <a:r>
              <a:rPr lang="en-US" sz="800" dirty="0" err="1"/>
              <a:t>Nephrol</a:t>
            </a:r>
            <a:r>
              <a:rPr lang="en-US" sz="800" dirty="0"/>
              <a:t> </a:t>
            </a:r>
            <a:r>
              <a:rPr lang="en-US" sz="800" dirty="0" err="1"/>
              <a:t>Hypertens</a:t>
            </a:r>
            <a:r>
              <a:rPr lang="en-US" sz="800" dirty="0"/>
              <a:t> doi:10.1097/mnh.0000000000000392. </a:t>
            </a:r>
            <a:r>
              <a:rPr lang="en-US" sz="800" b="1" dirty="0"/>
              <a:t>De </a:t>
            </a:r>
            <a:r>
              <a:rPr lang="en-US" sz="800" b="1" dirty="0" err="1"/>
              <a:t>Clercq</a:t>
            </a:r>
            <a:r>
              <a:rPr lang="en-US" sz="800" b="1" dirty="0"/>
              <a:t> E. </a:t>
            </a:r>
            <a:r>
              <a:rPr lang="en-US" sz="800" dirty="0" err="1"/>
              <a:t>Biochem</a:t>
            </a:r>
            <a:r>
              <a:rPr lang="en-US" sz="800" dirty="0"/>
              <a:t> </a:t>
            </a:r>
            <a:r>
              <a:rPr lang="en-US" sz="800" dirty="0" err="1"/>
              <a:t>Pharmacol</a:t>
            </a:r>
            <a:r>
              <a:rPr lang="en-US" sz="800" dirty="0"/>
              <a:t> doi:10.1016/j.bcp.2017.11.023. </a:t>
            </a:r>
            <a:r>
              <a:rPr lang="en-US" sz="800" b="1" dirty="0"/>
              <a:t>Boyd A, </a:t>
            </a:r>
            <a:r>
              <a:rPr lang="en-US" sz="800" dirty="0"/>
              <a:t>J </a:t>
            </a:r>
            <a:r>
              <a:rPr lang="en-US" sz="800" dirty="0" err="1"/>
              <a:t>Int</a:t>
            </a:r>
            <a:r>
              <a:rPr lang="en-US" sz="800" dirty="0"/>
              <a:t> AIDS </a:t>
            </a:r>
            <a:r>
              <a:rPr lang="en-US" sz="800" dirty="0" err="1"/>
              <a:t>Soc</a:t>
            </a:r>
            <a:r>
              <a:rPr lang="en-US" sz="800" dirty="0"/>
              <a:t> </a:t>
            </a:r>
            <a:r>
              <a:rPr lang="en-US" sz="800" b="1" dirty="0"/>
              <a:t>20:</a:t>
            </a:r>
            <a:r>
              <a:rPr lang="en-US" sz="800" dirty="0"/>
              <a:t>21426. </a:t>
            </a:r>
            <a:r>
              <a:rPr lang="en-US" sz="800" b="1" dirty="0"/>
              <a:t>Grant J, </a:t>
            </a:r>
            <a:r>
              <a:rPr lang="en-US" sz="800" dirty="0"/>
              <a:t>Trop Med </a:t>
            </a:r>
            <a:r>
              <a:rPr lang="en-US" sz="800" dirty="0" err="1"/>
              <a:t>Int</a:t>
            </a:r>
            <a:r>
              <a:rPr lang="en-US" sz="800" dirty="0"/>
              <a:t> Health </a:t>
            </a:r>
            <a:r>
              <a:rPr lang="en-US" sz="800" b="1" dirty="0"/>
              <a:t>22:</a:t>
            </a:r>
            <a:r>
              <a:rPr lang="en-US" sz="800" dirty="0"/>
              <a:t>744-754. 196. </a:t>
            </a:r>
            <a:r>
              <a:rPr lang="en-US" sz="800" b="1" dirty="0" err="1"/>
              <a:t>Haban</a:t>
            </a:r>
            <a:r>
              <a:rPr lang="en-US" sz="800" b="1" dirty="0"/>
              <a:t> H, </a:t>
            </a:r>
            <a:r>
              <a:rPr lang="en-US" sz="800" b="1" dirty="0" err="1"/>
              <a:t>Benchekroun</a:t>
            </a:r>
            <a:r>
              <a:rPr lang="en-US" sz="800" b="1" dirty="0"/>
              <a:t> S, </a:t>
            </a:r>
            <a:r>
              <a:rPr lang="en-US" sz="800" b="1" dirty="0" err="1"/>
              <a:t>Sadeq</a:t>
            </a:r>
            <a:r>
              <a:rPr lang="en-US" sz="800" b="1" dirty="0"/>
              <a:t> M, </a:t>
            </a:r>
            <a:r>
              <a:rPr lang="en-US" sz="800" b="1" dirty="0" err="1"/>
              <a:t>Benjouad</a:t>
            </a:r>
            <a:r>
              <a:rPr lang="en-US" sz="800" b="1" dirty="0"/>
              <a:t> A, </a:t>
            </a:r>
            <a:r>
              <a:rPr lang="en-US" sz="800" b="1" dirty="0" err="1"/>
              <a:t>Amzazi</a:t>
            </a:r>
            <a:r>
              <a:rPr lang="en-US" sz="800" b="1" dirty="0"/>
              <a:t> S, </a:t>
            </a:r>
            <a:r>
              <a:rPr lang="en-US" sz="800" b="1" dirty="0" err="1"/>
              <a:t>Oumzil</a:t>
            </a:r>
            <a:r>
              <a:rPr lang="en-US" sz="800" b="1" dirty="0"/>
              <a:t> H, </a:t>
            </a:r>
            <a:r>
              <a:rPr lang="en-US" sz="800" b="1" dirty="0" err="1"/>
              <a:t>Elharti</a:t>
            </a:r>
            <a:r>
              <a:rPr lang="en-US" sz="800" b="1" dirty="0"/>
              <a:t> E. </a:t>
            </a:r>
            <a:r>
              <a:rPr lang="en-US" sz="800" dirty="0"/>
              <a:t>2017. Assessment of the HBV vaccine response in a group of HIV-infected children in Morocco. BMC Public Health </a:t>
            </a:r>
            <a:r>
              <a:rPr lang="en-US" sz="800" b="1" dirty="0"/>
              <a:t>17:</a:t>
            </a:r>
            <a:r>
              <a:rPr lang="en-US" sz="800" dirty="0"/>
              <a:t>752. </a:t>
            </a:r>
            <a:r>
              <a:rPr lang="en-US" sz="800" b="1" dirty="0" err="1"/>
              <a:t>Manyahi</a:t>
            </a:r>
            <a:r>
              <a:rPr lang="en-US" sz="800" b="1" dirty="0"/>
              <a:t> J, </a:t>
            </a:r>
            <a:r>
              <a:rPr lang="en-US" sz="800" dirty="0"/>
              <a:t>BMC Pregnancy Childbirth </a:t>
            </a:r>
            <a:r>
              <a:rPr lang="en-US" sz="800" b="1" dirty="0"/>
              <a:t>17:</a:t>
            </a:r>
            <a:r>
              <a:rPr lang="en-US" sz="800" dirty="0"/>
              <a:t>109. </a:t>
            </a:r>
            <a:r>
              <a:rPr lang="en-US" sz="800" b="1" dirty="0" err="1"/>
              <a:t>Forbi</a:t>
            </a:r>
            <a:r>
              <a:rPr lang="en-US" sz="800" b="1" dirty="0"/>
              <a:t> JC, </a:t>
            </a:r>
            <a:r>
              <a:rPr lang="en-US" sz="800" dirty="0"/>
              <a:t>J Gen </a:t>
            </a:r>
            <a:r>
              <a:rPr lang="en-US" sz="800" dirty="0" err="1"/>
              <a:t>Virol</a:t>
            </a:r>
            <a:r>
              <a:rPr lang="en-US" sz="800" dirty="0"/>
              <a:t> doi:10.1099/jgv.0.000776. </a:t>
            </a:r>
            <a:r>
              <a:rPr lang="en-US" sz="800" b="1" dirty="0" err="1"/>
              <a:t>Hutin</a:t>
            </a:r>
            <a:r>
              <a:rPr lang="en-US" sz="800" b="1" dirty="0"/>
              <a:t> Y, </a:t>
            </a:r>
            <a:r>
              <a:rPr lang="en-US" sz="800" dirty="0"/>
              <a:t>JMIR Public Health </a:t>
            </a:r>
            <a:r>
              <a:rPr lang="en-US" sz="800" dirty="0" err="1"/>
              <a:t>Surveill</a:t>
            </a:r>
            <a:r>
              <a:rPr lang="en-US" sz="800" dirty="0"/>
              <a:t> </a:t>
            </a:r>
            <a:r>
              <a:rPr lang="en-US" sz="800" b="1" dirty="0"/>
              <a:t>3:</a:t>
            </a:r>
            <a:r>
              <a:rPr lang="en-US" sz="800" dirty="0"/>
              <a:t>e91. </a:t>
            </a:r>
            <a:r>
              <a:rPr lang="en-US" sz="800" b="1" dirty="0" err="1"/>
              <a:t>Ndow</a:t>
            </a:r>
            <a:r>
              <a:rPr lang="en-US" sz="800" b="1" dirty="0"/>
              <a:t> G, </a:t>
            </a:r>
            <a:r>
              <a:rPr lang="en-US" sz="800" dirty="0" err="1"/>
              <a:t>PLoS</a:t>
            </a:r>
            <a:r>
              <a:rPr lang="en-US" sz="800" dirty="0"/>
              <a:t> One </a:t>
            </a:r>
            <a:r>
              <a:rPr lang="en-US" sz="800" b="1" dirty="0"/>
              <a:t>12:</a:t>
            </a:r>
            <a:r>
              <a:rPr lang="en-US" sz="800" dirty="0"/>
              <a:t>e0179025. 201. </a:t>
            </a:r>
            <a:r>
              <a:rPr lang="en-US" sz="800" b="1" dirty="0" err="1"/>
              <a:t>Omatola</a:t>
            </a:r>
            <a:r>
              <a:rPr lang="en-US" sz="800" b="1" dirty="0"/>
              <a:t> CA, </a:t>
            </a:r>
            <a:r>
              <a:rPr lang="en-US" sz="800" b="1" dirty="0" err="1"/>
              <a:t>Onoja</a:t>
            </a:r>
            <a:r>
              <a:rPr lang="en-US" sz="800" b="1" dirty="0"/>
              <a:t> BA, Thomas T. </a:t>
            </a:r>
            <a:r>
              <a:rPr lang="en-US" sz="800" dirty="0"/>
              <a:t>2017. High Rate of Hepatitis B Virus Surface Antigenemia Among People Living with HIV/AIDS in </a:t>
            </a:r>
            <a:r>
              <a:rPr lang="en-US" sz="800" dirty="0" err="1"/>
              <a:t>Kakuri</a:t>
            </a:r>
            <a:r>
              <a:rPr lang="en-US" sz="800" dirty="0"/>
              <a:t>, Kaduna State, North West Nigeria. Viral </a:t>
            </a:r>
            <a:r>
              <a:rPr lang="en-US" sz="800" dirty="0" err="1"/>
              <a:t>Immunol</a:t>
            </a:r>
            <a:r>
              <a:rPr lang="en-US" sz="800" dirty="0"/>
              <a:t> </a:t>
            </a:r>
            <a:r>
              <a:rPr lang="en-US" sz="800" b="1" dirty="0"/>
              <a:t>30:</a:t>
            </a:r>
            <a:r>
              <a:rPr lang="en-US" sz="800" dirty="0"/>
              <a:t>516-5</a:t>
            </a:r>
            <a:endParaRPr lang="en-US" sz="800" b="0" i="0" dirty="0">
              <a:effectLst/>
            </a:endParaRPr>
          </a:p>
        </p:txBody>
      </p:sp>
    </p:spTree>
    <p:extLst>
      <p:ext uri="{BB962C8B-B14F-4D97-AF65-F5344CB8AC3E}">
        <p14:creationId xmlns:p14="http://schemas.microsoft.com/office/powerpoint/2010/main" val="262063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15"/>
            <a:ext cx="7886700" cy="1325563"/>
          </a:xfrm>
        </p:spPr>
        <p:txBody>
          <a:bodyPr/>
          <a:lstStyle/>
          <a:p>
            <a:r>
              <a:rPr lang="en-GB" dirty="0"/>
              <a:t>Hepatitis B and D coinfection</a:t>
            </a:r>
          </a:p>
        </p:txBody>
      </p:sp>
      <p:sp>
        <p:nvSpPr>
          <p:cNvPr id="3" name="Content Placeholder 2"/>
          <p:cNvSpPr>
            <a:spLocks noGrp="1"/>
          </p:cNvSpPr>
          <p:nvPr>
            <p:ph idx="1"/>
          </p:nvPr>
        </p:nvSpPr>
        <p:spPr>
          <a:xfrm>
            <a:off x="515292" y="1184603"/>
            <a:ext cx="7886700" cy="4351338"/>
          </a:xfrm>
        </p:spPr>
        <p:txBody>
          <a:bodyPr vert="horz" lIns="91440" tIns="45720" rIns="91440" bIns="45720" rtlCol="0" anchor="t">
            <a:normAutofit lnSpcReduction="10000"/>
          </a:bodyPr>
          <a:lstStyle/>
          <a:p>
            <a:r>
              <a:rPr lang="en-US" dirty="0"/>
              <a:t>HDV: small defective RNA virus </a:t>
            </a:r>
          </a:p>
          <a:p>
            <a:r>
              <a:rPr lang="en-US" dirty="0"/>
              <a:t>Propagates only in individuals with coexistent HBV infection</a:t>
            </a:r>
            <a:endParaRPr lang="en-US">
              <a:cs typeface="Calibri"/>
            </a:endParaRPr>
          </a:p>
          <a:p>
            <a:pPr lvl="1"/>
            <a:r>
              <a:rPr lang="en-US" dirty="0"/>
              <a:t>Following either simultaneous transmission or after superinfection</a:t>
            </a:r>
            <a:endParaRPr lang="en-US" dirty="0">
              <a:cs typeface="Calibri"/>
            </a:endParaRPr>
          </a:p>
          <a:p>
            <a:r>
              <a:rPr lang="en-US" dirty="0"/>
              <a:t>HDV virions attach to cellular heparin sulfate proteoglycans</a:t>
            </a:r>
            <a:endParaRPr lang="en-US" dirty="0">
              <a:cs typeface="Calibri"/>
            </a:endParaRPr>
          </a:p>
          <a:p>
            <a:pPr lvl="1"/>
            <a:r>
              <a:rPr lang="en-US" dirty="0"/>
              <a:t>Subsequent entry into hepatocytes mediated by irreversible binding of the large HBsAg to the N terminal pre-S1 region the hepatocyte- specific human (NTCP) receptor</a:t>
            </a:r>
            <a:endParaRPr lang="en-GB">
              <a:cs typeface="Calibri"/>
            </a:endParaRPr>
          </a:p>
        </p:txBody>
      </p:sp>
      <p:cxnSp>
        <p:nvCxnSpPr>
          <p:cNvPr id="4" name="Straight Connector 3"/>
          <p:cNvCxnSpPr>
            <a:cxnSpLocks/>
          </p:cNvCxnSpPr>
          <p:nvPr/>
        </p:nvCxnSpPr>
        <p:spPr>
          <a:xfrm flipV="1">
            <a:off x="515292" y="999242"/>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flipV="1">
            <a:off x="288576" y="5256096"/>
            <a:ext cx="8113416" cy="9155"/>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14" y="5252035"/>
            <a:ext cx="9144000" cy="1754326"/>
          </a:xfrm>
          <a:prstGeom prst="rect">
            <a:avLst/>
          </a:prstGeom>
          <a:noFill/>
        </p:spPr>
        <p:txBody>
          <a:bodyPr wrap="square" rtlCol="0">
            <a:spAutoFit/>
          </a:bodyPr>
          <a:lstStyle/>
          <a:p>
            <a:pPr fontAlgn="base"/>
            <a:r>
              <a:rPr lang="en-US" b="1" dirty="0" err="1"/>
              <a:t>Lempp</a:t>
            </a:r>
            <a:r>
              <a:rPr lang="en-US" b="1" dirty="0"/>
              <a:t> FA, </a:t>
            </a:r>
            <a:r>
              <a:rPr lang="en-US" dirty="0"/>
              <a:t>J </a:t>
            </a:r>
            <a:r>
              <a:rPr lang="en-US" dirty="0" err="1"/>
              <a:t>Hepatol</a:t>
            </a:r>
            <a:r>
              <a:rPr lang="en-US" dirty="0"/>
              <a:t> </a:t>
            </a:r>
            <a:r>
              <a:rPr lang="en-US" b="1" dirty="0"/>
              <a:t>59:</a:t>
            </a:r>
            <a:r>
              <a:rPr lang="en-US" dirty="0"/>
              <a:t>949-956. </a:t>
            </a:r>
            <a:r>
              <a:rPr lang="en-US" b="1" dirty="0"/>
              <a:t>Hughes SA, </a:t>
            </a:r>
            <a:r>
              <a:rPr lang="en-US" dirty="0"/>
              <a:t>Lancet </a:t>
            </a:r>
            <a:r>
              <a:rPr lang="en-US" b="1" dirty="0"/>
              <a:t>378:</a:t>
            </a:r>
            <a:r>
              <a:rPr lang="en-US" dirty="0"/>
              <a:t>73-85. </a:t>
            </a:r>
            <a:r>
              <a:rPr lang="en-US" b="1" dirty="0" err="1"/>
              <a:t>Wranke</a:t>
            </a:r>
            <a:r>
              <a:rPr lang="en-US" b="1" dirty="0"/>
              <a:t> A, </a:t>
            </a:r>
            <a:r>
              <a:rPr lang="en-US" dirty="0"/>
              <a:t>Hepatology </a:t>
            </a:r>
            <a:r>
              <a:rPr lang="en-US" b="1" dirty="0"/>
              <a:t>65:</a:t>
            </a:r>
            <a:r>
              <a:rPr lang="en-US" dirty="0"/>
              <a:t>414-425. </a:t>
            </a:r>
            <a:r>
              <a:rPr lang="en-US" b="1" dirty="0"/>
              <a:t>Soriano V,</a:t>
            </a:r>
            <a:r>
              <a:rPr lang="en-US" dirty="0"/>
              <a:t> Aids </a:t>
            </a:r>
            <a:r>
              <a:rPr lang="en-US" b="1" dirty="0"/>
              <a:t>28:</a:t>
            </a:r>
            <a:r>
              <a:rPr lang="en-US" dirty="0"/>
              <a:t>2389-2394. </a:t>
            </a:r>
            <a:r>
              <a:rPr lang="en-US" b="1" dirty="0" err="1"/>
              <a:t>Wedemeyer</a:t>
            </a:r>
            <a:r>
              <a:rPr lang="en-US" b="1" dirty="0"/>
              <a:t> H, </a:t>
            </a:r>
            <a:r>
              <a:rPr lang="en-US" dirty="0"/>
              <a:t>N </a:t>
            </a:r>
            <a:r>
              <a:rPr lang="en-US" dirty="0" err="1"/>
              <a:t>Engl</a:t>
            </a:r>
            <a:r>
              <a:rPr lang="en-US" dirty="0"/>
              <a:t> J Med </a:t>
            </a:r>
            <a:r>
              <a:rPr lang="en-US" b="1" dirty="0"/>
              <a:t>364:</a:t>
            </a:r>
            <a:r>
              <a:rPr lang="en-US" dirty="0"/>
              <a:t>322-331. </a:t>
            </a:r>
            <a:r>
              <a:rPr lang="en-US" b="1" dirty="0" err="1"/>
              <a:t>Heidrich</a:t>
            </a:r>
            <a:r>
              <a:rPr lang="en-US" b="1" dirty="0"/>
              <a:t> B,</a:t>
            </a:r>
            <a:r>
              <a:rPr lang="en-US" dirty="0"/>
              <a:t> Hepatology </a:t>
            </a:r>
            <a:r>
              <a:rPr lang="en-US" b="1" dirty="0"/>
              <a:t>60:</a:t>
            </a:r>
            <a:r>
              <a:rPr lang="en-US" dirty="0"/>
              <a:t>87-97. </a:t>
            </a:r>
            <a:r>
              <a:rPr lang="en-US" b="1" dirty="0" err="1"/>
              <a:t>Wedemeyer</a:t>
            </a:r>
            <a:r>
              <a:rPr lang="en-US" b="1" dirty="0"/>
              <a:t> H, </a:t>
            </a:r>
            <a:r>
              <a:rPr lang="en-US" dirty="0"/>
              <a:t>J </a:t>
            </a:r>
            <a:r>
              <a:rPr lang="en-US" dirty="0" err="1"/>
              <a:t>Hepatol</a:t>
            </a:r>
            <a:r>
              <a:rPr lang="en-US" dirty="0"/>
              <a:t> </a:t>
            </a:r>
            <a:r>
              <a:rPr lang="en-US" b="1" dirty="0"/>
              <a:t>60:</a:t>
            </a:r>
            <a:r>
              <a:rPr lang="en-US" dirty="0"/>
              <a:t>S2-S3. </a:t>
            </a:r>
            <a:r>
              <a:rPr lang="en-US" b="1" dirty="0" err="1"/>
              <a:t>Rizzetto</a:t>
            </a:r>
            <a:r>
              <a:rPr lang="en-US" b="1" dirty="0"/>
              <a:t> M. </a:t>
            </a:r>
            <a:r>
              <a:rPr lang="en-US" dirty="0"/>
              <a:t>2017. Expert </a:t>
            </a:r>
            <a:r>
              <a:rPr lang="en-US" dirty="0" err="1"/>
              <a:t>Opin</a:t>
            </a:r>
            <a:r>
              <a:rPr lang="en-US" dirty="0"/>
              <a:t> </a:t>
            </a:r>
            <a:r>
              <a:rPr lang="en-US" dirty="0" err="1"/>
              <a:t>Investig</a:t>
            </a:r>
            <a:r>
              <a:rPr lang="en-US" dirty="0"/>
              <a:t> Drugs </a:t>
            </a:r>
            <a:r>
              <a:rPr lang="en-US" b="1" dirty="0"/>
              <a:t>26:</a:t>
            </a:r>
            <a:r>
              <a:rPr lang="en-US" dirty="0"/>
              <a:t>999-1005. </a:t>
            </a:r>
            <a:r>
              <a:rPr lang="en-US" b="1" dirty="0"/>
              <a:t>Koh C, </a:t>
            </a:r>
            <a:r>
              <a:rPr lang="en-US" dirty="0"/>
              <a:t>Lancet Infect Dis </a:t>
            </a:r>
            <a:r>
              <a:rPr lang="en-US" b="1" dirty="0"/>
              <a:t>15:</a:t>
            </a:r>
            <a:r>
              <a:rPr lang="en-US" dirty="0"/>
              <a:t>1167-1174.</a:t>
            </a:r>
            <a:r>
              <a:rPr lang="en-US" b="1" dirty="0"/>
              <a:t>Rizzetto M, </a:t>
            </a:r>
            <a:r>
              <a:rPr lang="en-US" dirty="0"/>
              <a:t>Lancet Infect Dis</a:t>
            </a:r>
            <a:r>
              <a:rPr lang="en-US" b="1" dirty="0"/>
              <a:t>15:</a:t>
            </a:r>
            <a:r>
              <a:rPr lang="en-US" dirty="0"/>
              <a:t>1119-1120. </a:t>
            </a:r>
            <a:r>
              <a:rPr lang="en-US" b="1" dirty="0" err="1"/>
              <a:t>Wedemeyer</a:t>
            </a:r>
            <a:r>
              <a:rPr lang="en-US" b="1" dirty="0"/>
              <a:t> H, </a:t>
            </a:r>
            <a:r>
              <a:rPr lang="en-US" dirty="0"/>
              <a:t>Antiviral Res doi:10.1016/j.antiviral.2016.07.004. </a:t>
            </a:r>
            <a:r>
              <a:rPr lang="en-US" b="1" dirty="0" err="1"/>
              <a:t>Beilstein</a:t>
            </a:r>
            <a:r>
              <a:rPr lang="en-US" b="1" dirty="0"/>
              <a:t> F, </a:t>
            </a:r>
            <a:r>
              <a:rPr lang="en-US" dirty="0"/>
              <a:t>J </a:t>
            </a:r>
            <a:r>
              <a:rPr lang="en-US" dirty="0" err="1"/>
              <a:t>Virol</a:t>
            </a:r>
            <a:r>
              <a:rPr lang="en-US" dirty="0"/>
              <a:t> doi:10.1128/JVI.01416-17. </a:t>
            </a:r>
            <a:r>
              <a:rPr lang="en-US" b="1" dirty="0"/>
              <a:t>Bazinet M, </a:t>
            </a:r>
            <a:r>
              <a:rPr lang="en-US" dirty="0"/>
              <a:t>Lancet </a:t>
            </a:r>
            <a:r>
              <a:rPr lang="en-US" dirty="0" err="1"/>
              <a:t>Gastroenterol</a:t>
            </a:r>
            <a:r>
              <a:rPr lang="en-US" dirty="0"/>
              <a:t> </a:t>
            </a:r>
            <a:r>
              <a:rPr lang="en-US" dirty="0" err="1"/>
              <a:t>Hepatol</a:t>
            </a:r>
            <a:r>
              <a:rPr lang="en-US" dirty="0"/>
              <a:t> </a:t>
            </a:r>
            <a:r>
              <a:rPr lang="en-US" b="1" dirty="0"/>
              <a:t>2:</a:t>
            </a:r>
            <a:r>
              <a:rPr lang="en-US" dirty="0"/>
              <a:t>877-889. </a:t>
            </a:r>
          </a:p>
        </p:txBody>
      </p:sp>
    </p:spTree>
    <p:extLst>
      <p:ext uri="{BB962C8B-B14F-4D97-AF65-F5344CB8AC3E}">
        <p14:creationId xmlns:p14="http://schemas.microsoft.com/office/powerpoint/2010/main" val="4288214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1972</Words>
  <Application>Microsoft Office PowerPoint</Application>
  <PresentationFormat>On-screen Show (4:3)</PresentationFormat>
  <Paragraphs>270</Paragraphs>
  <Slides>21</Slides>
  <Notes>5</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Office Theme</vt:lpstr>
      <vt:lpstr>2_Blank Presentation</vt:lpstr>
      <vt:lpstr>1_Office Theme</vt:lpstr>
      <vt:lpstr>2_Office Theme</vt:lpstr>
      <vt:lpstr>3_Office Theme</vt:lpstr>
      <vt:lpstr>1_Default Design</vt:lpstr>
      <vt:lpstr>HBV coinfections  HDV HCV HIV  </vt:lpstr>
      <vt:lpstr>PowerPoint Presentation</vt:lpstr>
      <vt:lpstr>Hepatitis B and HIV coinfection</vt:lpstr>
      <vt:lpstr>PowerPoint Presentation</vt:lpstr>
      <vt:lpstr>Diagnosis HIV and HBV coinfection</vt:lpstr>
      <vt:lpstr>Treatment of HIV and HBV coinfection</vt:lpstr>
      <vt:lpstr>PowerPoint Presentation</vt:lpstr>
      <vt:lpstr>HIV and HBV elimination</vt:lpstr>
      <vt:lpstr>Hepatitis B and D coinfection</vt:lpstr>
      <vt:lpstr>PowerPoint Presentation</vt:lpstr>
      <vt:lpstr>Prevalence of hepatitis delta</vt:lpstr>
      <vt:lpstr>PowerPoint Presentation</vt:lpstr>
      <vt:lpstr>HBV and HDV coinfection: Diagnosis</vt:lpstr>
      <vt:lpstr>PowerPoint Presentation</vt:lpstr>
      <vt:lpstr>PowerPoint Presentation</vt:lpstr>
      <vt:lpstr>Hepatitis B and C coinfection</vt:lpstr>
      <vt:lpstr>Viral interference HBV HCV</vt:lpstr>
      <vt:lpstr>Natural History HBV HCV coinfection</vt:lpstr>
      <vt:lpstr>PowerPoint Presentation</vt:lpstr>
      <vt:lpstr>Antiviral treatment HBV HCV </vt:lpstr>
      <vt:lpstr>Summary: Serological evaluation of coinfection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Dusheiko</dc:creator>
  <cp:lastModifiedBy>Geoffrey Dusheiko</cp:lastModifiedBy>
  <cp:revision>166</cp:revision>
  <dcterms:created xsi:type="dcterms:W3CDTF">2019-09-23T04:12:46Z</dcterms:created>
  <dcterms:modified xsi:type="dcterms:W3CDTF">2019-09-27T03:48:41Z</dcterms:modified>
</cp:coreProperties>
</file>