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59" r:id="rId2"/>
    <p:sldMasterId id="2147483897" r:id="rId3"/>
    <p:sldMasterId id="2147483901" r:id="rId4"/>
  </p:sldMasterIdLst>
  <p:notesMasterIdLst>
    <p:notesMasterId r:id="rId42"/>
  </p:notesMasterIdLst>
  <p:handoutMasterIdLst>
    <p:handoutMasterId r:id="rId43"/>
  </p:handoutMasterIdLst>
  <p:sldIdLst>
    <p:sldId id="257" r:id="rId5"/>
    <p:sldId id="328" r:id="rId6"/>
    <p:sldId id="326" r:id="rId7"/>
    <p:sldId id="329" r:id="rId8"/>
    <p:sldId id="366" r:id="rId9"/>
    <p:sldId id="331" r:id="rId10"/>
    <p:sldId id="333" r:id="rId11"/>
    <p:sldId id="334" r:id="rId12"/>
    <p:sldId id="337" r:id="rId13"/>
    <p:sldId id="330" r:id="rId14"/>
    <p:sldId id="335" r:id="rId15"/>
    <p:sldId id="352" r:id="rId16"/>
    <p:sldId id="375" r:id="rId17"/>
    <p:sldId id="368" r:id="rId18"/>
    <p:sldId id="336" r:id="rId19"/>
    <p:sldId id="338" r:id="rId20"/>
    <p:sldId id="849" r:id="rId21"/>
    <p:sldId id="327" r:id="rId22"/>
    <p:sldId id="339" r:id="rId23"/>
    <p:sldId id="340" r:id="rId24"/>
    <p:sldId id="369" r:id="rId25"/>
    <p:sldId id="370" r:id="rId26"/>
    <p:sldId id="361" r:id="rId27"/>
    <p:sldId id="362" r:id="rId28"/>
    <p:sldId id="845" r:id="rId29"/>
    <p:sldId id="386" r:id="rId30"/>
    <p:sldId id="377" r:id="rId31"/>
    <p:sldId id="383" r:id="rId32"/>
    <p:sldId id="848" r:id="rId33"/>
    <p:sldId id="844" r:id="rId34"/>
    <p:sldId id="846" r:id="rId35"/>
    <p:sldId id="379" r:id="rId36"/>
    <p:sldId id="365" r:id="rId37"/>
    <p:sldId id="380" r:id="rId38"/>
    <p:sldId id="367" r:id="rId39"/>
    <p:sldId id="847" r:id="rId40"/>
    <p:sldId id="364" r:id="rId41"/>
  </p:sldIdLst>
  <p:sldSz cx="9144000" cy="5143500" type="screen16x9"/>
  <p:notesSz cx="7315200" cy="9601200"/>
  <p:embeddedFontLst>
    <p:embeddedFont>
      <p:font typeface="Arial Black" panose="020B0A04020102020204" pitchFamily="34" charset="0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Ebrima" panose="02000000000000000000" pitchFamily="2" charset="0"/>
      <p:regular r:id="rId51"/>
      <p:bold r:id="rId52"/>
    </p:embeddedFont>
    <p:embeddedFont>
      <p:font typeface="Myriad Web Pro" panose="020B0604020202020204" charset="0"/>
      <p:regular r:id="rId53"/>
      <p:bold r:id="rId54"/>
      <p:italic r:id="rId55"/>
    </p:embeddedFont>
    <p:embeddedFont>
      <p:font typeface="Sylfaen" panose="010A0502050306030303" pitchFamily="18" charset="0"/>
      <p:regular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D8B00"/>
    <a:srgbClr val="618E7C"/>
    <a:srgbClr val="B45340"/>
    <a:srgbClr val="9A4E9E"/>
    <a:srgbClr val="FFFFFF"/>
    <a:srgbClr val="006166"/>
    <a:srgbClr val="5A4099"/>
    <a:srgbClr val="E25423"/>
    <a:srgbClr val="006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2" autoAdjust="0"/>
    <p:restoredTop sz="90170" autoAdjust="0"/>
  </p:normalViewPr>
  <p:slideViewPr>
    <p:cSldViewPr snapToGrid="0">
      <p:cViewPr varScale="1">
        <p:scale>
          <a:sx n="102" d="100"/>
          <a:sy n="102" d="100"/>
        </p:scale>
        <p:origin x="437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36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29860690490613"/>
          <c:y val="3.2752529282650218E-2"/>
          <c:w val="0.69309067498638144"/>
          <c:h val="0.967247470717349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CCE-423A-BCE4-1BFB40A49C4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CCE-423A-BCE4-1BFB40A49C4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CCE-423A-BCE4-1BFB40A49C4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CCE-423A-BCE4-1BFB40A49C44}"/>
              </c:ext>
            </c:extLst>
          </c:dPt>
          <c:dLbls>
            <c:dLbl>
              <c:idx val="0"/>
              <c:layout>
                <c:manualLayout>
                  <c:x val="-0.19081034681985523"/>
                  <c:y val="3.8629686465575894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6B3E3A2-FB9B-416C-B5AE-42C2F2A14EB1}" type="VALUE">
                      <a:rPr lang="en-US" sz="13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3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CCE-423A-BCE4-1BFB40A49C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6EAE5D-A854-4AB8-802D-FC308A04B8B4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CE-423A-BCE4-1BFB40A49C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933141-B477-440F-947F-811C5E95519D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CCE-423A-BCE4-1BFB40A49C44}"/>
                </c:ext>
              </c:extLst>
            </c:dLbl>
            <c:dLbl>
              <c:idx val="3"/>
              <c:layout>
                <c:manualLayout>
                  <c:x val="0.21761798643094141"/>
                  <c:y val="3.5297868380829767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2F9A232C-284F-4722-B362-26AC12FBBB96}" type="VALUE">
                      <a:rPr lang="en-US" sz="13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3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CE-423A-BCE4-1BFB40A49C44}"/>
                </c:ext>
              </c:extLst>
            </c:dLbl>
            <c:dLbl>
              <c:idx val="4"/>
              <c:layout>
                <c:manualLayout>
                  <c:x val="6.1497764168367844E-2"/>
                  <c:y val="-0.18060598374312825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300" b="1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CE-423A-BCE4-1BFB40A49C44}"/>
                </c:ext>
              </c:extLst>
            </c:dLbl>
            <c:dLbl>
              <c:idx val="6"/>
              <c:layout>
                <c:manualLayout>
                  <c:x val="0.1642457713619131"/>
                  <c:y val="3.0727825216423553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3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38.4%</a:t>
                    </a:r>
                  </a:p>
                </c:rich>
              </c:tx>
              <c:spPr>
                <a:noFill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E-423A-BCE4-1BFB40A49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IDU (with/without blood transfusion or incarceration)</c:v>
                </c:pt>
                <c:pt idx="1">
                  <c:v>Blood transfusion (no IDU)</c:v>
                </c:pt>
                <c:pt idx="2">
                  <c:v>Prison (no IDU or blood transfusion)</c:v>
                </c:pt>
                <c:pt idx="3">
                  <c:v>Unknown risk factor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0.39400000000000002</c:v>
                </c:pt>
                <c:pt idx="1">
                  <c:v>0.14899999999999999</c:v>
                </c:pt>
                <c:pt idx="2">
                  <c:v>6.5000000000000002E-2</c:v>
                </c:pt>
                <c:pt idx="3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CE-423A-BCE4-1BFB40A49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452">
          <a:noFill/>
        </a:ln>
      </c:spPr>
    </c:plotArea>
    <c:legend>
      <c:legendPos val="r"/>
      <c:legendEntry>
        <c:idx val="3"/>
        <c:txPr>
          <a:bodyPr/>
          <a:lstStyle/>
          <a:p>
            <a:pPr>
              <a:defRPr sz="13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"/>
          <c:w val="0.99806640915168621"/>
          <c:h val="0.29285542131483089"/>
        </c:manualLayout>
      </c:layout>
      <c:overlay val="0"/>
      <c:txPr>
        <a:bodyPr/>
        <a:lstStyle/>
        <a:p>
          <a:pPr>
            <a:defRPr sz="1300" b="1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C6D7"/>
      </a:solidFill>
    </a:ln>
  </c:spPr>
  <c:txPr>
    <a:bodyPr/>
    <a:lstStyle/>
    <a:p>
      <a:pPr>
        <a:defRPr sz="1308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2488BC"/>
            </a:solidFill>
            <a:ln>
              <a:solidFill>
                <a:srgbClr val="009999"/>
              </a:solidFill>
            </a:ln>
            <a:effectLst/>
          </c:spPr>
          <c:invertIfNegative val="0"/>
          <c:dLbls>
            <c:spPr>
              <a:solidFill>
                <a:srgbClr val="2488B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[Book1.xlsx]Sheet1!$G$49:$G$61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[Book1.xlsx]Sheet1!$H$49:$H$61</c:f>
              <c:numCache>
                <c:formatCode>General</c:formatCode>
                <c:ptCount val="13"/>
                <c:pt idx="0">
                  <c:v>663</c:v>
                </c:pt>
                <c:pt idx="1">
                  <c:v>827</c:v>
                </c:pt>
                <c:pt idx="2">
                  <c:v>969</c:v>
                </c:pt>
                <c:pt idx="3">
                  <c:v>999</c:v>
                </c:pt>
                <c:pt idx="4">
                  <c:v>915</c:v>
                </c:pt>
                <c:pt idx="5">
                  <c:v>600</c:v>
                </c:pt>
                <c:pt idx="6">
                  <c:v>1276</c:v>
                </c:pt>
                <c:pt idx="7">
                  <c:v>3182</c:v>
                </c:pt>
                <c:pt idx="8">
                  <c:v>6750</c:v>
                </c:pt>
                <c:pt idx="9">
                  <c:v>9059</c:v>
                </c:pt>
                <c:pt idx="10">
                  <c:v>10924</c:v>
                </c:pt>
                <c:pt idx="11">
                  <c:v>7526</c:v>
                </c:pt>
                <c:pt idx="12">
                  <c:v>3423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D-43C8-B59B-01BB551A909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473581833807262E-4"/>
                  <c:y val="-3.220611916264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D-43C8-B59B-01BB551A9099}"/>
                </c:ext>
              </c:extLst>
            </c:dLbl>
            <c:dLbl>
              <c:idx val="1"/>
              <c:layout>
                <c:manualLayout>
                  <c:x val="-1.8621973929236328E-3"/>
                  <c:y val="-3.220611916264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2D-43C8-B59B-01BB551A9099}"/>
                </c:ext>
              </c:extLst>
            </c:dLbl>
            <c:dLbl>
              <c:idx val="2"/>
              <c:layout>
                <c:manualLayout>
                  <c:x val="1.8621973929236159E-3"/>
                  <c:y val="-2.254428341384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2D-43C8-B59B-01BB551A9099}"/>
                </c:ext>
              </c:extLst>
            </c:dLbl>
            <c:dLbl>
              <c:idx val="3"/>
              <c:layout>
                <c:manualLayout>
                  <c:x val="1.8621973929236159E-3"/>
                  <c:y val="-2.254428341384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2D-43C8-B59B-01BB551A9099}"/>
                </c:ext>
              </c:extLst>
            </c:dLbl>
            <c:dLbl>
              <c:idx val="4"/>
              <c:layout>
                <c:manualLayout>
                  <c:x val="-6.8279782299995497E-17"/>
                  <c:y val="-2.2544283413848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2D-43C8-B59B-01BB551A9099}"/>
                </c:ext>
              </c:extLst>
            </c:dLbl>
            <c:dLbl>
              <c:idx val="5"/>
              <c:layout>
                <c:manualLayout>
                  <c:x val="-2.8402264035157984E-3"/>
                  <c:y val="-3.220611916264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2D-43C8-B59B-01BB551A9099}"/>
                </c:ext>
              </c:extLst>
            </c:dLbl>
            <c:dLbl>
              <c:idx val="6"/>
              <c:layout>
                <c:manualLayout>
                  <c:x val="2.2507547668396532E-3"/>
                  <c:y val="-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2D-43C8-B59B-01BB551A9099}"/>
                </c:ext>
              </c:extLst>
            </c:dLbl>
            <c:dLbl>
              <c:idx val="7"/>
              <c:layout>
                <c:manualLayout>
                  <c:x val="-1.1494728692044127E-16"/>
                  <c:y val="3.2206119162640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2D-43C8-B59B-01BB551A9099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[Book1.xlsx]Sheet1!$G$49:$G$61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[Book1.xlsx]Sheet1!$I$49:$I$61</c:f>
              <c:numCache>
                <c:formatCode>General</c:formatCode>
                <c:ptCount val="13"/>
                <c:pt idx="0">
                  <c:v>680</c:v>
                </c:pt>
                <c:pt idx="1">
                  <c:v>628</c:v>
                </c:pt>
                <c:pt idx="2">
                  <c:v>969</c:v>
                </c:pt>
                <c:pt idx="3">
                  <c:v>1078</c:v>
                </c:pt>
                <c:pt idx="4">
                  <c:v>873</c:v>
                </c:pt>
                <c:pt idx="5">
                  <c:v>566</c:v>
                </c:pt>
                <c:pt idx="6">
                  <c:v>1221</c:v>
                </c:pt>
                <c:pt idx="7">
                  <c:v>2816</c:v>
                </c:pt>
                <c:pt idx="8">
                  <c:v>7660</c:v>
                </c:pt>
                <c:pt idx="9">
                  <c:v>9326</c:v>
                </c:pt>
                <c:pt idx="10">
                  <c:v>15101</c:v>
                </c:pt>
                <c:pt idx="11">
                  <c:v>17802</c:v>
                </c:pt>
                <c:pt idx="12">
                  <c:v>12239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2D-43C8-B59B-01BB551A9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44449296"/>
        <c:axId val="-944448752"/>
      </c:barChart>
      <c:catAx>
        <c:axId val="-94444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4448752"/>
        <c:crosses val="autoZero"/>
        <c:auto val="1"/>
        <c:lblAlgn val="ctr"/>
        <c:lblOffset val="100"/>
        <c:noMultiLvlLbl val="0"/>
      </c:catAx>
      <c:valAx>
        <c:axId val="-94444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44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82062445150569E-2"/>
          <c:y val="3.1936127744510975E-2"/>
          <c:w val="0.96323303478926037"/>
          <c:h val="0.9121756487025948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4.39121756487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F7-49FA-83EC-EB936493682C}"/>
                </c:ext>
              </c:extLst>
            </c:dLbl>
            <c:dLbl>
              <c:idx val="3"/>
              <c:layout>
                <c:manualLayout>
                  <c:x val="-1.6712256913972601E-2"/>
                  <c:y val="-5.988023952095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F7-49FA-83EC-EB936493682C}"/>
                </c:ext>
              </c:extLst>
            </c:dLbl>
            <c:dLbl>
              <c:idx val="4"/>
              <c:layout>
                <c:manualLayout>
                  <c:x val="-1.3369805531178093E-2"/>
                  <c:y val="-2.794411177644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F7-49FA-83EC-EB936493682C}"/>
                </c:ext>
              </c:extLst>
            </c:dLbl>
            <c:dLbl>
              <c:idx val="5"/>
              <c:layout>
                <c:manualLayout>
                  <c:x val="-8.3561284569862691E-3"/>
                  <c:y val="-2.794411177644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F7-49FA-83EC-EB936493682C}"/>
                </c:ext>
              </c:extLst>
            </c:dLbl>
            <c:dLbl>
              <c:idx val="6"/>
              <c:layout>
                <c:manualLayout>
                  <c:x val="-5.0136770741918231E-3"/>
                  <c:y val="-4.39121756487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F7-49FA-83EC-EB936493682C}"/>
                </c:ext>
              </c:extLst>
            </c:dLbl>
            <c:dLbl>
              <c:idx val="7"/>
              <c:layout>
                <c:manualLayout>
                  <c:x val="-1.16985798397809E-2"/>
                  <c:y val="-3.193612774451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F7-49FA-83EC-EB936493682C}"/>
                </c:ext>
              </c:extLst>
            </c:dLbl>
            <c:dLbl>
              <c:idx val="8"/>
              <c:layout>
                <c:manualLayout>
                  <c:x val="-1.3369805531178031E-2"/>
                  <c:y val="-4.39121756487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F7-49FA-83EC-EB936493682C}"/>
                </c:ext>
              </c:extLst>
            </c:dLbl>
            <c:dLbl>
              <c:idx val="9"/>
              <c:layout>
                <c:manualLayout>
                  <c:x val="-8.3561284569862691E-3"/>
                  <c:y val="-2.395209580838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F7-49FA-83EC-EB936493682C}"/>
                </c:ext>
              </c:extLst>
            </c:dLbl>
            <c:dLbl>
              <c:idx val="10"/>
              <c:layout>
                <c:manualLayout>
                  <c:x val="1.6712256913972538E-2"/>
                  <c:y val="2.794411177644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F7-49FA-83EC-EB936493682C}"/>
                </c:ext>
              </c:extLst>
            </c:dLbl>
            <c:dLbl>
              <c:idx val="11"/>
              <c:layout>
                <c:manualLayout>
                  <c:x val="1.8383482605369671E-2"/>
                  <c:y val="-6.387225548902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F7-49FA-83EC-EB936493682C}"/>
                </c:ext>
              </c:extLst>
            </c:dLbl>
            <c:dLbl>
              <c:idx val="12"/>
              <c:layout>
                <c:manualLayout>
                  <c:x val="-1.0027354148383646E-2"/>
                  <c:y val="-9.181636726546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F7-49FA-83EC-EB9364936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488B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[Book1.xlsx]Sheet1!$D$49:$D$61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[Book1.xlsx]Sheet1!$E$49:$E$61</c:f>
              <c:numCache>
                <c:formatCode>0%</c:formatCode>
                <c:ptCount val="13"/>
                <c:pt idx="0">
                  <c:v>0.49</c:v>
                </c:pt>
                <c:pt idx="1">
                  <c:v>0.56999999999999995</c:v>
                </c:pt>
                <c:pt idx="2">
                  <c:v>0.5</c:v>
                </c:pt>
                <c:pt idx="3">
                  <c:v>0.48</c:v>
                </c:pt>
                <c:pt idx="4">
                  <c:v>0.51</c:v>
                </c:pt>
                <c:pt idx="5">
                  <c:v>0.51</c:v>
                </c:pt>
                <c:pt idx="6">
                  <c:v>0.51</c:v>
                </c:pt>
                <c:pt idx="7">
                  <c:v>0.53</c:v>
                </c:pt>
                <c:pt idx="8">
                  <c:v>0.47</c:v>
                </c:pt>
                <c:pt idx="9">
                  <c:v>0.49</c:v>
                </c:pt>
                <c:pt idx="10">
                  <c:v>0.41</c:v>
                </c:pt>
                <c:pt idx="11">
                  <c:v>0.3</c:v>
                </c:pt>
                <c:pt idx="12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4F7-49FA-83EC-EB9364936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44448208"/>
        <c:axId val="-944447120"/>
      </c:lineChart>
      <c:catAx>
        <c:axId val="-94444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944447120"/>
        <c:crosses val="autoZero"/>
        <c:auto val="1"/>
        <c:lblAlgn val="ctr"/>
        <c:lblOffset val="100"/>
        <c:noMultiLvlLbl val="0"/>
      </c:catAx>
      <c:valAx>
        <c:axId val="-944447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94444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Workup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336</c:v>
                </c:pt>
                <c:pt idx="1">
                  <c:v>350</c:v>
                </c:pt>
                <c:pt idx="2">
                  <c:v>335</c:v>
                </c:pt>
                <c:pt idx="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0-417A-A773-D8DA6AADF6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During Treatment*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374</c:v>
                </c:pt>
                <c:pt idx="1">
                  <c:v>274</c:v>
                </c:pt>
                <c:pt idx="2">
                  <c:v>155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0-417A-A773-D8DA6AADF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288136"/>
        <c:axId val="479294696"/>
      </c:barChart>
      <c:catAx>
        <c:axId val="47928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94696"/>
        <c:crosses val="autoZero"/>
        <c:auto val="1"/>
        <c:lblAlgn val="ctr"/>
        <c:lblOffset val="100"/>
        <c:noMultiLvlLbl val="0"/>
      </c:catAx>
      <c:valAx>
        <c:axId val="47929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8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Arial Black" panose="020B0A04020102020204" pitchFamily="34" charset="0"/>
              </a:rPr>
              <a:t>Primary</a:t>
            </a:r>
            <a:r>
              <a:rPr lang="en-US" sz="1800" b="1" baseline="0" dirty="0">
                <a:latin typeface="Arial Black" panose="020B0A04020102020204" pitchFamily="34" charset="0"/>
              </a:rPr>
              <a:t> Liver Cancer Cases Reported to the Cancer Registry, Georgia, 2015-2017 (n=458)</a:t>
            </a:r>
            <a:endParaRPr lang="en-US" sz="1800" b="1" u="sng" dirty="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56618343708835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89842517191636"/>
          <c:y val="0.26496980749896321"/>
          <c:w val="0.72433435643726851"/>
          <c:h val="0.55579367452643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Sheet1!$B$151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Sheet1!$A$152:$A$154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Sheet1!$B$152:$B$154</c:f>
              <c:numCache>
                <c:formatCode>General</c:formatCode>
                <c:ptCount val="3"/>
                <c:pt idx="0">
                  <c:v>167</c:v>
                </c:pt>
                <c:pt idx="1">
                  <c:v>137</c:v>
                </c:pt>
                <c:pt idx="2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8-446C-8D74-D0DFEA7B30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1747616"/>
        <c:axId val="471746960"/>
      </c:barChart>
      <c:catAx>
        <c:axId val="471747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latin typeface="Arial Black" panose="020B0A04020102020204" pitchFamily="34" charset="0"/>
                  </a:rPr>
                  <a:t>Year of Report</a:t>
                </a:r>
              </a:p>
            </c:rich>
          </c:tx>
          <c:layout>
            <c:manualLayout>
              <c:xMode val="edge"/>
              <c:yMode val="edge"/>
              <c:x val="0.39113755104181031"/>
              <c:y val="0.87658764405222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471746960"/>
        <c:crosses val="autoZero"/>
        <c:auto val="1"/>
        <c:lblAlgn val="ctr"/>
        <c:lblOffset val="100"/>
        <c:noMultiLvlLbl val="0"/>
      </c:catAx>
      <c:valAx>
        <c:axId val="47174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US" sz="1000" dirty="0">
                    <a:latin typeface="Arial Black" panose="020B0A04020102020204" pitchFamily="34" charset="0"/>
                  </a:rPr>
                  <a:t>Number of Cases</a:t>
                </a:r>
              </a:p>
            </c:rich>
          </c:tx>
          <c:layout>
            <c:manualLayout>
              <c:xMode val="edge"/>
              <c:yMode val="edge"/>
              <c:x val="7.8232158987615544E-3"/>
              <c:y val="0.37342356178357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74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603674540683"/>
          <c:y val="0.13930555555555554"/>
          <c:w val="0.71293503937007863"/>
          <c:h val="0.5492202537182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d6902fe47c7a44f8828a541fbfdf028!$G$10</c:f>
              <c:strCache>
                <c:ptCount val="1"/>
                <c:pt idx="0">
                  <c:v># Tested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6C-4B29-BC6F-9611D7B0A2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d6902fe47c7a44f8828a541fbfdf028!$F$11:$F$18</c:f>
              <c:strCache>
                <c:ptCount val="8"/>
                <c:pt idx="0">
                  <c:v>30-39</c:v>
                </c:pt>
                <c:pt idx="1">
                  <c:v>40-49</c:v>
                </c:pt>
                <c:pt idx="2">
                  <c:v>50-59</c:v>
                </c:pt>
                <c:pt idx="3">
                  <c:v>60-69</c:v>
                </c:pt>
                <c:pt idx="4">
                  <c:v>70-79</c:v>
                </c:pt>
                <c:pt idx="5">
                  <c:v>80-89</c:v>
                </c:pt>
                <c:pt idx="6">
                  <c:v>90-99</c:v>
                </c:pt>
                <c:pt idx="7">
                  <c:v>TOTAL</c:v>
                </c:pt>
              </c:strCache>
            </c:strRef>
          </c:cat>
          <c:val>
            <c:numRef>
              <c:f>d6902fe47c7a44f8828a541fbfdf028!$G$11:$G$18</c:f>
              <c:numCache>
                <c:formatCode>General</c:formatCode>
                <c:ptCount val="8"/>
                <c:pt idx="0">
                  <c:v>2</c:v>
                </c:pt>
                <c:pt idx="1">
                  <c:v>18</c:v>
                </c:pt>
                <c:pt idx="2">
                  <c:v>66</c:v>
                </c:pt>
                <c:pt idx="3">
                  <c:v>75</c:v>
                </c:pt>
                <c:pt idx="4">
                  <c:v>35</c:v>
                </c:pt>
                <c:pt idx="5">
                  <c:v>13</c:v>
                </c:pt>
                <c:pt idx="6">
                  <c:v>1</c:v>
                </c:pt>
                <c:pt idx="7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C-4B29-BC6F-9611D7B0A2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9389312"/>
        <c:axId val="469387344"/>
      </c:barChart>
      <c:lineChart>
        <c:grouping val="standard"/>
        <c:varyColors val="0"/>
        <c:ser>
          <c:idx val="1"/>
          <c:order val="1"/>
          <c:tx>
            <c:strRef>
              <c:f>d6902fe47c7a44f8828a541fbfdf028!$H$10</c:f>
              <c:strCache>
                <c:ptCount val="1"/>
                <c:pt idx="0">
                  <c:v>% Positive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147392290249456E-2"/>
                  <c:y val="-7.928643044998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C-4B29-BC6F-9611D7B0A242}"/>
                </c:ext>
              </c:extLst>
            </c:dLbl>
            <c:dLbl>
              <c:idx val="1"/>
              <c:layout>
                <c:manualLayout>
                  <c:x val="0"/>
                  <c:y val="-4.895760194549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C-4B29-BC6F-9611D7B0A242}"/>
                </c:ext>
              </c:extLst>
            </c:dLbl>
            <c:dLbl>
              <c:idx val="2"/>
              <c:layout>
                <c:manualLayout>
                  <c:x val="1.1337868480725624E-3"/>
                  <c:y val="-2.114304811999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C-4B29-BC6F-9611D7B0A242}"/>
                </c:ext>
              </c:extLst>
            </c:dLbl>
            <c:dLbl>
              <c:idx val="3"/>
              <c:layout>
                <c:manualLayout>
                  <c:x val="-1.020408163265306E-2"/>
                  <c:y val="-4.757185826999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C-4B29-BC6F-9611D7B0A242}"/>
                </c:ext>
              </c:extLst>
            </c:dLbl>
            <c:dLbl>
              <c:idx val="4"/>
              <c:layout>
                <c:manualLayout>
                  <c:x val="0"/>
                  <c:y val="-3.4357453194993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C-4B29-BC6F-9611D7B0A242}"/>
                </c:ext>
              </c:extLst>
            </c:dLbl>
            <c:dLbl>
              <c:idx val="5"/>
              <c:layout>
                <c:manualLayout>
                  <c:x val="-1.927437641723356E-2"/>
                  <c:y val="-3.9643215224992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C-4B29-BC6F-9611D7B0A242}"/>
                </c:ext>
              </c:extLst>
            </c:dLbl>
            <c:dLbl>
              <c:idx val="7"/>
              <c:layout>
                <c:manualLayout>
                  <c:x val="-6.4625850340136057E-2"/>
                  <c:y val="2.6428810149994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C-4B29-BC6F-9611D7B0A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d6902fe47c7a44f8828a541fbfdf028!$F$11:$F$18</c:f>
              <c:strCache>
                <c:ptCount val="8"/>
                <c:pt idx="0">
                  <c:v>30-39</c:v>
                </c:pt>
                <c:pt idx="1">
                  <c:v>40-49</c:v>
                </c:pt>
                <c:pt idx="2">
                  <c:v>50-59</c:v>
                </c:pt>
                <c:pt idx="3">
                  <c:v>60-69</c:v>
                </c:pt>
                <c:pt idx="4">
                  <c:v>70-79</c:v>
                </c:pt>
                <c:pt idx="5">
                  <c:v>80-89</c:v>
                </c:pt>
                <c:pt idx="6">
                  <c:v>90-99</c:v>
                </c:pt>
                <c:pt idx="7">
                  <c:v>TOTAL</c:v>
                </c:pt>
              </c:strCache>
            </c:strRef>
          </c:cat>
          <c:val>
            <c:numRef>
              <c:f>d6902fe47c7a44f8828a541fbfdf028!$H$11:$H$18</c:f>
              <c:numCache>
                <c:formatCode>0%</c:formatCode>
                <c:ptCount val="8"/>
                <c:pt idx="0">
                  <c:v>0</c:v>
                </c:pt>
                <c:pt idx="1">
                  <c:v>0.77777777777777779</c:v>
                </c:pt>
                <c:pt idx="2">
                  <c:v>0.80303030303030298</c:v>
                </c:pt>
                <c:pt idx="3">
                  <c:v>0.64</c:v>
                </c:pt>
                <c:pt idx="4">
                  <c:v>0.31428571428571428</c:v>
                </c:pt>
                <c:pt idx="5">
                  <c:v>0.15384615384615385</c:v>
                </c:pt>
                <c:pt idx="6">
                  <c:v>0</c:v>
                </c:pt>
                <c:pt idx="7">
                  <c:v>0.60952380952380958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6C-4B29-BC6F-9611D7B0A2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9384392"/>
        <c:axId val="469386688"/>
      </c:lineChart>
      <c:catAx>
        <c:axId val="46938931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469387344"/>
        <c:crosses val="autoZero"/>
        <c:auto val="1"/>
        <c:lblAlgn val="ctr"/>
        <c:lblOffset val="100"/>
        <c:noMultiLvlLbl val="0"/>
      </c:catAx>
      <c:valAx>
        <c:axId val="46938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Number of Cases Screened</a:t>
                </a:r>
              </a:p>
            </c:rich>
          </c:tx>
          <c:layout>
            <c:manualLayout>
              <c:xMode val="edge"/>
              <c:yMode val="edge"/>
              <c:x val="8.518095952291678E-2"/>
              <c:y val="0.18513464750418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389312"/>
        <c:crosses val="autoZero"/>
        <c:crossBetween val="between"/>
      </c:valAx>
      <c:valAx>
        <c:axId val="4693866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% anti-HCV+</a:t>
                </a:r>
              </a:p>
            </c:rich>
          </c:tx>
          <c:layout>
            <c:manualLayout>
              <c:xMode val="edge"/>
              <c:yMode val="edge"/>
              <c:x val="0.89564813326905568"/>
              <c:y val="0.344705143962098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384392"/>
        <c:crosses val="max"/>
        <c:crossBetween val="between"/>
      </c:valAx>
      <c:catAx>
        <c:axId val="469384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9386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31126932092897E-2"/>
          <c:y val="2.7777521813293401E-2"/>
          <c:w val="0.91225606358933897"/>
          <c:h val="0.69066923847220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HBV core antibody+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0.1116</c:v>
                </c:pt>
                <c:pt idx="1">
                  <c:v>0.27139999999999997</c:v>
                </c:pt>
                <c:pt idx="2">
                  <c:v>0.30349999999999999</c:v>
                </c:pt>
                <c:pt idx="3">
                  <c:v>0.28310000000000002</c:v>
                </c:pt>
                <c:pt idx="4">
                  <c:v>0.27210000000000001</c:v>
                </c:pt>
                <c:pt idx="5">
                  <c:v>0.3266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3-4434-A15B-EDC131A469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HBsAg+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3.7999999999999999E-2</c:v>
                </c:pt>
                <c:pt idx="1">
                  <c:v>4.6100000000000002E-2</c:v>
                </c:pt>
                <c:pt idx="2">
                  <c:v>2.8000000000000001E-2</c:v>
                </c:pt>
                <c:pt idx="3">
                  <c:v>2.3900000000000001E-2</c:v>
                </c:pt>
                <c:pt idx="4">
                  <c:v>1.4200000000000001E-2</c:v>
                </c:pt>
                <c:pt idx="5">
                  <c:v>1.3299999999999999E-2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3-4434-A15B-EDC131A46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3939224"/>
        <c:axId val="-2143935800"/>
      </c:barChart>
      <c:catAx>
        <c:axId val="-214393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935800"/>
        <c:crossesAt val="0"/>
        <c:auto val="1"/>
        <c:lblAlgn val="ctr"/>
        <c:lblOffset val="100"/>
        <c:noMultiLvlLbl val="0"/>
      </c:catAx>
      <c:valAx>
        <c:axId val="-2143935800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9392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54937103781601"/>
          <c:y val="5.5319267490733996E-4"/>
          <c:w val="0.53208712150743698"/>
          <c:h val="7.5754399206116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0.71042</cdr:x>
      <cdr:y>0.92492</cdr:y>
    </cdr:from>
    <cdr:to>
      <cdr:x>1</cdr:x>
      <cdr:y>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053015" y="4716585"/>
          <a:ext cx="242277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Calibri" panose="020F0502020204030204" pitchFamily="34" charset="0"/>
            </a:rPr>
            <a:t>* 12 weeks treatment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0.65677</cdr:x>
      <cdr:y>0.88791</cdr:y>
    </cdr:from>
    <cdr:to>
      <cdr:x>1</cdr:x>
      <cdr:y>0.95388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2869" y="4329210"/>
          <a:ext cx="2969885" cy="32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1" dirty="0">
              <a:solidFill>
                <a:srgbClr val="002060"/>
              </a:solidFill>
            </a:rPr>
            <a:t>Source: Georgian Cancer Registry (March, 2019)</a:t>
          </a:r>
        </a:p>
      </cdr:txBody>
    </cdr:sp>
  </cdr:relSizeAnchor>
  <cdr:relSizeAnchor xmlns:cdr="http://schemas.openxmlformats.org/drawingml/2006/chartDrawing">
    <cdr:from>
      <cdr:x>0.74596</cdr:x>
      <cdr:y>0.44605</cdr:y>
    </cdr:from>
    <cdr:to>
      <cdr:x>0.95771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06164" y="2899756"/>
          <a:ext cx="2442899" cy="350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b="1" dirty="0">
            <a:solidFill>
              <a:srgbClr val="C00000"/>
            </a:solidFill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E6205-79C6-4AAB-94EA-AC5243A2F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-Workup diagnostics cost:</a:t>
            </a:r>
            <a:r>
              <a:rPr lang="en-US" baseline="0" dirty="0"/>
              <a:t> over 50% reduction from 2015 to 2018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-During treatment diagnostics cost: over 80% reduction from 2015 to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4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No significant overall  trend by Year of Report </a:t>
            </a:r>
            <a:r>
              <a:rPr lang="en-US" b="1" dirty="0"/>
              <a:t>(</a:t>
            </a:r>
            <a:r>
              <a:rPr lang="en-US" b="1" baseline="0" dirty="0"/>
              <a:t>  during these</a:t>
            </a:r>
            <a:r>
              <a:rPr lang="en-US" b="1" dirty="0"/>
              <a:t> years. Although the cases were nominally ordered by year of report,  they  have ultimately been grouped by year of diagnosis, and delayed</a:t>
            </a:r>
            <a:r>
              <a:rPr lang="en-US" b="1" baseline="0" dirty="0"/>
              <a:t> reports were attributed to year of diagnosis (e.g.,  in late 2017, 291 cases were reported for 2015 and 2016, but had increased to 304 cases (an increase 0f 7%) by early 2019. Further adjustments might be expected.)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1135B-D3BD-4A90-A36B-400B3C0D12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3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210 persons screened, persons 40-49 years at diagnosis were most likely to be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10F8B-9F93-48DB-A876-763FFFBC0B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5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753" y="4431995"/>
            <a:ext cx="5616419" cy="41878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600">
                <a:ea typeface="ＭＳ Ｐゴシック" pitchFamily="34" charset="-128"/>
              </a:rPr>
              <a:t>So what do we mean when we say we want to eliminate hepatitis by 2030 and how do we plan to do it? Our strategy defines elimination as a public health threat on the basis of a reduction of incidence of 90% and a reduction of mortality of 65% (From the 2015 baseline). To reach elimination, we modelled that we needed to reach sufficient coverage for five core interventions. Four are about prevention: hepatitis B vaccine, prevention of mother to child transmission of HBV, blood and injections safety, and harm reduction. The fifth is about testing and treatment with a target to diagnose 90% of persons living with hepatitis and another to place 80% of eligible patients on treatment. Let’s see what these targets look like graphically. </a:t>
            </a: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3026A-7447-4F67-B9D5-6A1986CFCA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753" y="4431995"/>
            <a:ext cx="5616419" cy="41878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600">
                <a:ea typeface="ＭＳ Ｐゴシック" pitchFamily="34" charset="-128"/>
              </a:rPr>
              <a:t>So what do we mean when we say we want to eliminate hepatitis by 2030 and how do we plan to do it? Our strategy defines elimination as a public health threat on the basis of a reduction of incidence of 90% and a reduction of mortality of 65% (From the 2015 baseline). To reach elimination, we modelled that we needed to reach sufficient coverage for five core interventions. Four are about prevention: hepatitis B vaccine, prevention of mother to child transmission of HBV, blood and injections safety, and harm reduction. The fifth is about testing and treatment with a target to diagnose 90% of persons living with hepatitis and another to place 80% of eligible patients on treatment. Let’s see what these targets look like graphically. </a:t>
            </a: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3026A-7447-4F67-B9D5-6A1986CFCA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9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0" y="0"/>
            <a:ext cx="9144000" cy="9079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1039553"/>
            <a:ext cx="8408977" cy="885728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</p:txBody>
      </p:sp>
    </p:spTree>
    <p:extLst>
      <p:ext uri="{BB962C8B-B14F-4D97-AF65-F5344CB8AC3E}">
        <p14:creationId xmlns:p14="http://schemas.microsoft.com/office/powerpoint/2010/main" val="6609020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350000"/>
            <a:ext cx="4104000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350000"/>
            <a:ext cx="4104000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28/09/2019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92007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28/09/2019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1620000"/>
            <a:ext cx="4104000" cy="290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1620000"/>
            <a:ext cx="4104000" cy="290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60000" y="1350000"/>
            <a:ext cx="4104001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350000"/>
            <a:ext cx="410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41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28/09/2019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1620000"/>
            <a:ext cx="4104000" cy="1242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1620000"/>
            <a:ext cx="4104000" cy="1242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60000" y="1350000"/>
            <a:ext cx="4104001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350000"/>
            <a:ext cx="410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3285900"/>
            <a:ext cx="4104000" cy="1242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3285900"/>
            <a:ext cx="4104000" cy="1242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60000" y="3029643"/>
            <a:ext cx="4104001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3029643"/>
            <a:ext cx="410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55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28/09/2019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1620000"/>
            <a:ext cx="2664000" cy="29079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350000"/>
            <a:ext cx="266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1620000"/>
            <a:ext cx="2664000" cy="29079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350000"/>
            <a:ext cx="266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1620000"/>
            <a:ext cx="2664000" cy="29079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350000"/>
            <a:ext cx="266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95194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350000"/>
            <a:ext cx="4104000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350000"/>
            <a:ext cx="4104000" cy="31779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28/09/2019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0644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350000"/>
            <a:ext cx="4104000" cy="31779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350000"/>
            <a:ext cx="4104000" cy="31779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28/09/2019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1499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350000"/>
            <a:ext cx="8419773" cy="31779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28/09/2019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89276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28/09/2019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  <a:noFill/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60000" y="1350000"/>
            <a:ext cx="8419774" cy="31779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05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05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742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51435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350000"/>
            <a:ext cx="3209925" cy="1237085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100" b="1">
                <a:solidFill>
                  <a:schemeClr val="bg1"/>
                </a:solidFill>
                <a:latin typeface="+mj-lt"/>
              </a:defRPr>
            </a:lvl1pPr>
            <a:lvl2pPr marL="406004" indent="-205979">
              <a:tabLst>
                <a:tab pos="1210866" algn="l"/>
              </a:tabLst>
              <a:defRPr sz="2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28/09/2019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303322" y="278969"/>
            <a:ext cx="1482300" cy="5211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18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28/09/2019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269999"/>
            <a:ext cx="6120000" cy="54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1" y="1350002"/>
            <a:ext cx="4775881" cy="1068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1607762"/>
            <a:ext cx="741363" cy="297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1607762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1607762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158446"/>
            <a:ext cx="741363" cy="297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158446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158446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2709130"/>
            <a:ext cx="741363" cy="297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2709130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2709130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3259814"/>
            <a:ext cx="741363" cy="297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3259814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3259814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3810497"/>
            <a:ext cx="741363" cy="297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3810497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3810497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4361183"/>
            <a:ext cx="741363" cy="297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4361183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4361183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4132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5015564"/>
            <a:ext cx="9144000" cy="134374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3762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28/09/2019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895513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51435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4880254"/>
            <a:ext cx="4478700" cy="185738"/>
          </a:xfrm>
        </p:spPr>
        <p:txBody>
          <a:bodyPr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4857036"/>
            <a:ext cx="1646444" cy="185738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363888"/>
            <a:ext cx="5508000" cy="839369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3361500"/>
            <a:ext cx="9143999" cy="1242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05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388726" y="363888"/>
            <a:ext cx="2379653" cy="8343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47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F372EA-692B-4D9F-88A7-291311BD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D6EF-C54A-48F7-93ED-536879822AA4}" type="datetimeFigureOut">
              <a:rPr lang="it-IT" altLang="en-US"/>
              <a:pPr>
                <a:defRPr/>
              </a:pPr>
              <a:t>28/09/2019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AD9E18-E923-401E-BBCC-A953D7BA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8AB23A-7367-4F2F-8F97-BA331927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EB18D-434F-4DAD-813A-51DC6865617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50163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BD09-8C57-B042-B3A0-F2BFE3762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76ECD-22D8-C643-B9E9-F782F2669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6C18-5146-864B-9897-981C3AC7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BF20-A761-4843-A2E8-424057858E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8EE9-E365-5F44-8FDE-2F4D4BE5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8E7E-2517-9849-87A0-63650333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416A-89F6-234F-B593-54CB16A7E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52C0-05CC-46C5-8593-3BF3FA21AB42}" type="datetime1">
              <a:rPr lang="it-IT" altLang="en-US"/>
              <a:pPr>
                <a:defRPr/>
              </a:pPr>
              <a:t>28/09/2019</a:t>
            </a:fld>
            <a:endParaRPr lang="it-IT" altLang="en-US"/>
          </a:p>
        </p:txBody>
      </p:sp>
      <p:sp>
        <p:nvSpPr>
          <p:cNvPr id="4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7E6E-E5F8-4914-AAD3-1F4785FBC5D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21123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defTabSz="341710" eaLnBrk="1" hangingPunct="1">
              <a:spcBef>
                <a:spcPct val="50000"/>
              </a:spcBef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defTabSz="341710" eaLnBrk="1" hangingPunct="1">
              <a:spcBef>
                <a:spcPct val="50000"/>
              </a:spcBef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defTabSz="685800" eaLnBrk="1" hangingPunct="1">
              <a:spcBef>
                <a:spcPct val="50000"/>
              </a:spcBef>
              <a:defRPr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FA1F02-25A5-407B-A506-C8D7CE003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1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904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24" y="1350002"/>
            <a:ext cx="8424001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4" y="891024"/>
            <a:ext cx="6120000" cy="216694"/>
          </a:xfrm>
        </p:spPr>
        <p:txBody>
          <a:bodyPr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360000" y="4720242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A5C2-30F2-44C9-9343-4652C638A97D}" type="datetime1">
              <a:rPr lang="en-GB" altLang="en-US"/>
              <a:pPr>
                <a:defRPr/>
              </a:pPr>
              <a:t>28/09/2019</a:t>
            </a:fld>
            <a:endParaRPr lang="en-GB" altLang="en-US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| Title of the presentation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BEC7-582F-4A61-B226-034F68ABA5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4018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01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44" y="2414588"/>
            <a:ext cx="7772400" cy="1109663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4788694"/>
            <a:ext cx="2895600" cy="27384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7627" y="4788694"/>
            <a:ext cx="2133600" cy="27384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80A222-27A2-499A-9E2A-14884A5A6E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944" y="3524250"/>
            <a:ext cx="7772400" cy="983456"/>
          </a:xfrm>
        </p:spPr>
        <p:txBody>
          <a:bodyPr anchor="b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99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5029200"/>
            <a:ext cx="9143196" cy="1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618" y="3873366"/>
            <a:ext cx="5545394" cy="4392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80A222-27A2-499A-9E2A-14884A5A6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611" y="3171673"/>
            <a:ext cx="5427408" cy="529704"/>
          </a:xfrm>
          <a:ln>
            <a:noFill/>
          </a:ln>
        </p:spPr>
        <p:txBody>
          <a:bodyPr>
            <a:normAutofit/>
          </a:bodyPr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978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93" r="-823" b="48297"/>
          <a:stretch/>
        </p:blipFill>
        <p:spPr>
          <a:xfrm>
            <a:off x="0" y="-1"/>
            <a:ext cx="9217152" cy="1015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6" y="107156"/>
            <a:ext cx="8601075" cy="8767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325761"/>
            <a:ext cx="8601075" cy="3130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69657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A222-27A2-499A-9E2A-14884A5A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05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91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79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8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3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7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5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5742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45BE-1C0C-4D57-8485-B120403AC96C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E79-A6EB-46E9-B5F2-65CFDE5F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51435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05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3361503"/>
            <a:ext cx="9143999" cy="1241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363888"/>
            <a:ext cx="5508000" cy="839369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4880254"/>
            <a:ext cx="4478700" cy="185738"/>
          </a:xfrm>
        </p:spPr>
        <p:txBody>
          <a:bodyPr lIns="0"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4857036"/>
            <a:ext cx="1646444" cy="185738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4080641"/>
            <a:ext cx="8408379" cy="216000"/>
          </a:xfrm>
        </p:spPr>
        <p:txBody>
          <a:bodyPr lIns="0" rIns="90000"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388726" y="363888"/>
            <a:ext cx="2379653" cy="8343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32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60000" y="1350000"/>
            <a:ext cx="8424001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891003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28/09/2019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4720239"/>
            <a:ext cx="8419774" cy="156434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269999"/>
            <a:ext cx="612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441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2" r:id="rId3"/>
    <p:sldLayoutId id="2147483823" r:id="rId4"/>
    <p:sldLayoutId id="2147483849" r:id="rId5"/>
    <p:sldLayoutId id="2147483857" r:id="rId6"/>
    <p:sldLayoutId id="2147483858" r:id="rId7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269999"/>
            <a:ext cx="6120000" cy="54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60000" y="1350000"/>
            <a:ext cx="8424001" cy="31779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60000" y="4935441"/>
            <a:ext cx="592501" cy="135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28/09/2019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044744" y="4935441"/>
            <a:ext cx="1698456" cy="135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4935441"/>
            <a:ext cx="217448" cy="135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7301701" y="1596140"/>
            <a:ext cx="1482300" cy="521100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301701" y="284684"/>
            <a:ext cx="1482300" cy="521100"/>
          </a:xfrm>
          <a:prstGeom prst="rect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</p:spTree>
    <p:extLst>
      <p:ext uri="{BB962C8B-B14F-4D97-AF65-F5344CB8AC3E}">
        <p14:creationId xmlns:p14="http://schemas.microsoft.com/office/powerpoint/2010/main" val="22868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spcAft>
          <a:spcPts val="450"/>
        </a:spcAft>
        <a:buClr>
          <a:schemeClr val="tx1"/>
        </a:buClr>
        <a:buSzPct val="80000"/>
        <a:buFontTx/>
        <a:buNone/>
        <a:defRPr sz="105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50044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620315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84635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806054" algn="l"/>
        </a:tabLst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212056" indent="-269081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546622" indent="-269081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09562"/>
          </a:xfrm>
          <a:prstGeom prst="rect">
            <a:avLst/>
          </a:prstGeom>
          <a:solidFill>
            <a:srgbClr val="F692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15" y="1325761"/>
            <a:ext cx="8229600" cy="313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7152" y="48557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80A222-27A2-499A-9E2A-14884A5A6E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s-01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35416" r="68877" b="49465"/>
          <a:stretch/>
        </p:blipFill>
        <p:spPr>
          <a:xfrm>
            <a:off x="348878" y="4546315"/>
            <a:ext cx="783199" cy="513443"/>
          </a:xfrm>
          <a:prstGeom prst="rect">
            <a:avLst/>
          </a:prstGeom>
        </p:spPr>
      </p:pic>
      <p:pic>
        <p:nvPicPr>
          <p:cNvPr id="12" name="Picture 11" descr="logos-01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9" t="37217" r="40752" b="50646"/>
          <a:stretch/>
        </p:blipFill>
        <p:spPr>
          <a:xfrm>
            <a:off x="1367589" y="4626663"/>
            <a:ext cx="1165795" cy="4121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779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48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6624-4236-4447-AB2B-5BFEB074B81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D7CA-FB6D-4596-84FC-567DE9C1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56952" y="1405313"/>
            <a:ext cx="8408977" cy="885728"/>
          </a:xfrm>
        </p:spPr>
        <p:txBody>
          <a:bodyPr/>
          <a:lstStyle/>
          <a:p>
            <a:pPr algn="ctr"/>
            <a:r>
              <a:rPr lang="en-US" altLang="en-US" dirty="0"/>
              <a:t>Can Georgia’s Experience in HCV Elimination Translate into HBV Elimination?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sz="2000" dirty="0"/>
              <a:t>The 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  <a:r>
              <a:rPr lang="en-US" sz="2000" dirty="0" err="1"/>
              <a:t>Transcaucasus</a:t>
            </a:r>
            <a:r>
              <a:rPr lang="en-US" sz="2000" dirty="0"/>
              <a:t> Symposium on HBV Infection </a:t>
            </a:r>
            <a:br>
              <a:rPr lang="en-US" sz="2000" dirty="0"/>
            </a:br>
            <a:r>
              <a:rPr lang="en-US" sz="2000" dirty="0"/>
              <a:t>27-28 September </a:t>
            </a:r>
            <a:br>
              <a:rPr lang="en-US" dirty="0"/>
            </a:br>
            <a:br>
              <a:rPr lang="en-US" altLang="en-US" dirty="0"/>
            </a:br>
            <a:br>
              <a:rPr lang="en-US" altLang="en-US" b="0" dirty="0"/>
            </a:br>
            <a:endParaRPr lang="en-US" alt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9672" y="5526405"/>
            <a:ext cx="6400800" cy="9715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82001" y="3733194"/>
            <a:ext cx="6400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0788A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Francisco Averhoff, MD, MPH</a:t>
            </a:r>
          </a:p>
          <a:p>
            <a:r>
              <a:rPr lang="en-US" altLang="en-US" dirty="0"/>
              <a:t>Division of Viral Hepatitis (DVH)</a:t>
            </a:r>
          </a:p>
          <a:p>
            <a:r>
              <a:rPr lang="en-US" altLang="en-US" dirty="0"/>
              <a:t>Centers  for Disease Control and Prevention (CDC)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14862" cy="794390"/>
          </a:xfrm>
        </p:spPr>
        <p:txBody>
          <a:bodyPr/>
          <a:lstStyle/>
          <a:p>
            <a:r>
              <a:rPr lang="en-US" dirty="0"/>
              <a:t>Persons Screened by Month, Georgia, Jan 2015-Jan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9080"/>
            <a:ext cx="8281777" cy="37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177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16236"/>
          </a:xfrm>
        </p:spPr>
        <p:txBody>
          <a:bodyPr/>
          <a:lstStyle/>
          <a:p>
            <a:r>
              <a:rPr lang="en-US" dirty="0"/>
              <a:t>HCV Treatment Sites, Georgia, 2019</a:t>
            </a:r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32" y="986410"/>
            <a:ext cx="7995138" cy="39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37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screening &amp; referral, HIV/HCV/TB, primary health care, </a:t>
            </a:r>
            <a:r>
              <a:rPr lang="en-US" dirty="0" err="1"/>
              <a:t>Samegrelo-Zemo</a:t>
            </a:r>
            <a:r>
              <a:rPr lang="en-US" dirty="0"/>
              <a:t> </a:t>
            </a:r>
            <a:r>
              <a:rPr lang="en-US" dirty="0" err="1"/>
              <a:t>Svanati</a:t>
            </a:r>
            <a:r>
              <a:rPr lang="en-US" dirty="0"/>
              <a:t>, Georgia, 2017- 2018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4"/>
            <a:ext cx="5128591" cy="3820629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sz="1800" dirty="0"/>
              <a:t>Umbrella Project”</a:t>
            </a:r>
          </a:p>
          <a:p>
            <a:pPr lvl="1"/>
            <a:r>
              <a:rPr lang="en-US" sz="1800" dirty="0"/>
              <a:t>SZS high prevalence TB, HIV, HCV region</a:t>
            </a:r>
          </a:p>
          <a:p>
            <a:pPr lvl="1"/>
            <a:r>
              <a:rPr lang="en-US" sz="1800" dirty="0"/>
              <a:t>Borders Abkhazia (West)</a:t>
            </a:r>
          </a:p>
          <a:p>
            <a:r>
              <a:rPr lang="en-US" sz="1800" dirty="0"/>
              <a:t>454 doctors &amp; nurses trained</a:t>
            </a:r>
          </a:p>
          <a:p>
            <a:pPr lvl="1"/>
            <a:r>
              <a:rPr lang="en-US" sz="1800" dirty="0"/>
              <a:t>Screening for HCV, HIV, TB</a:t>
            </a:r>
          </a:p>
          <a:p>
            <a:r>
              <a:rPr lang="en-US" sz="1800" dirty="0"/>
              <a:t>Results</a:t>
            </a:r>
          </a:p>
          <a:p>
            <a:pPr lvl="1"/>
            <a:r>
              <a:rPr lang="en-US" sz="1800" dirty="0"/>
              <a:t>89,602 screened</a:t>
            </a:r>
          </a:p>
          <a:p>
            <a:pPr lvl="1"/>
            <a:r>
              <a:rPr lang="en-US" sz="1800" dirty="0"/>
              <a:t>Anti-HCV+: 2305</a:t>
            </a:r>
          </a:p>
          <a:p>
            <a:pPr lvl="1"/>
            <a:r>
              <a:rPr lang="en-US" sz="1800" dirty="0"/>
              <a:t>Anti-HIV+: 37</a:t>
            </a:r>
          </a:p>
          <a:p>
            <a:pPr lvl="1"/>
            <a:r>
              <a:rPr lang="en-US" sz="1800" dirty="0"/>
              <a:t>TB (presumptive)+: 177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92" y="1063229"/>
            <a:ext cx="1966908" cy="1479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63" y="2634346"/>
            <a:ext cx="3489107" cy="24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2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295" y="449907"/>
            <a:ext cx="6450806" cy="87679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Number of PWIDs &amp; sex partners tested for HCV</a:t>
            </a:r>
            <a:br>
              <a:rPr lang="en-US" dirty="0"/>
            </a:br>
            <a:br>
              <a:rPr lang="en-US" sz="1200" dirty="0"/>
            </a:b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0A222-27A2-499A-9E2A-14884A5A6E9E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783346"/>
            <a:ext cx="221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Period: 201</a:t>
            </a:r>
            <a:r>
              <a:rPr kumimoji="0" lang="ka-G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Arial" pitchFamily="34" charset="0"/>
              </a:rPr>
              <a:t>8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As of October 1</a:t>
            </a:r>
            <a:r>
              <a:rPr kumimoji="0" lang="en-US" sz="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Number of RDTs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Source: GHRN Data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393031" y="1368690"/>
          <a:ext cx="6076628" cy="295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703415" y="1394725"/>
          <a:ext cx="5699410" cy="238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990335" y="4436076"/>
            <a:ext cx="222422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90335" y="4544198"/>
            <a:ext cx="222422" cy="0"/>
          </a:xfrm>
          <a:prstGeom prst="line">
            <a:avLst/>
          </a:prstGeom>
          <a:ln w="57150">
            <a:solidFill>
              <a:srgbClr val="248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0984" y="4556555"/>
            <a:ext cx="278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2757" y="4502189"/>
            <a:ext cx="432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Positive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2757" y="4328554"/>
            <a:ext cx="5622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Negative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9011" y="4475763"/>
            <a:ext cx="11368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% of AB Positive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4229" y="1495697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26,025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1712" y="1622027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25,328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5774" y="2669786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15,662</a:t>
            </a:r>
          </a:p>
        </p:txBody>
      </p:sp>
    </p:spTree>
    <p:extLst>
      <p:ext uri="{BB962C8B-B14F-4D97-AF65-F5344CB8AC3E}">
        <p14:creationId xmlns:p14="http://schemas.microsoft.com/office/powerpoint/2010/main" val="141197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Cost** of Diagnostics, Georgia, 2015-2018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54985130"/>
              </p:ext>
            </p:extLst>
          </p:nvPr>
        </p:nvGraphicFramePr>
        <p:xfrm>
          <a:off x="457201" y="1172307"/>
          <a:ext cx="8366368" cy="368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273538" y="4584719"/>
            <a:ext cx="242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**Cost in GEL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 US$ = 2.8 GEL </a:t>
            </a:r>
          </a:p>
        </p:txBody>
      </p:sp>
    </p:spTree>
    <p:extLst>
      <p:ext uri="{BB962C8B-B14F-4D97-AF65-F5344CB8AC3E}">
        <p14:creationId xmlns:p14="http://schemas.microsoft.com/office/powerpoint/2010/main" val="13030018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40697"/>
          </a:xfrm>
        </p:spPr>
        <p:txBody>
          <a:bodyPr/>
          <a:lstStyle/>
          <a:p>
            <a:r>
              <a:rPr lang="en-US" dirty="0"/>
              <a:t>Fibrosis Stage* of Patients Initiating Treatment, Georgia, May 2015-January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6676"/>
            <a:ext cx="8553938" cy="41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430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Care Cascade, Georgia HCV Elimination Program, May 2015 – January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79" t="16027" r="3915" b="2380"/>
          <a:stretch/>
        </p:blipFill>
        <p:spPr>
          <a:xfrm>
            <a:off x="627375" y="1004517"/>
            <a:ext cx="7889249" cy="40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60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458147"/>
              </p:ext>
            </p:extLst>
          </p:nvPr>
        </p:nvGraphicFramePr>
        <p:xfrm>
          <a:off x="189689" y="182393"/>
          <a:ext cx="8652754" cy="487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840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76" y="12636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+mn-lt"/>
              </a:rPr>
              <a:t>Primary liver cancer cases screened for HCV (n=210) and percent (%) positive, by age group, Georgia, 2015-17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16860" y="1304887"/>
          <a:ext cx="7949611" cy="359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65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22452"/>
          </a:xfrm>
        </p:spPr>
        <p:txBody>
          <a:bodyPr/>
          <a:lstStyle/>
          <a:p>
            <a:r>
              <a:rPr lang="en-US" dirty="0"/>
              <a:t>Continuous Learning, Feedback, &amp; Exchange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31631"/>
            <a:ext cx="8229600" cy="382953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Annual National HCV Elimination Workshop (Spring)</a:t>
            </a:r>
          </a:p>
          <a:p>
            <a:pPr lvl="1"/>
            <a:r>
              <a:rPr lang="en-US" sz="1800" dirty="0"/>
              <a:t>2014: HCV Elimination conceived</a:t>
            </a:r>
          </a:p>
          <a:p>
            <a:pPr lvl="1"/>
            <a:r>
              <a:rPr lang="en-US" sz="1800" dirty="0"/>
              <a:t>2015: Preparation for launch</a:t>
            </a:r>
          </a:p>
          <a:p>
            <a:pPr lvl="1"/>
            <a:r>
              <a:rPr lang="en-US" sz="1800" dirty="0"/>
              <a:t>2016: Monitoring &amp; Evaluation Plan</a:t>
            </a:r>
          </a:p>
          <a:p>
            <a:pPr lvl="1"/>
            <a:r>
              <a:rPr lang="en-US" sz="1800" dirty="0"/>
              <a:t>2017:  Improving access/screening of high risk populations</a:t>
            </a:r>
          </a:p>
          <a:p>
            <a:pPr lvl="1"/>
            <a:r>
              <a:rPr lang="en-US" sz="1800" dirty="0"/>
              <a:t>2018 &amp; 2019: Decentralization of services</a:t>
            </a:r>
          </a:p>
          <a:p>
            <a:pPr lvl="1"/>
            <a:endParaRPr lang="en-US" sz="1800" dirty="0"/>
          </a:p>
          <a:p>
            <a:r>
              <a:rPr lang="en-US" sz="1800" dirty="0"/>
              <a:t>Technical Advisory Group (TAG) 2015 – 2018 (Fall)</a:t>
            </a:r>
          </a:p>
          <a:p>
            <a:pPr lvl="1"/>
            <a:r>
              <a:rPr lang="en-US" sz="1800" dirty="0"/>
              <a:t>International experts: at least one from each strategic focus</a:t>
            </a:r>
          </a:p>
          <a:p>
            <a:pPr lvl="1"/>
            <a:r>
              <a:rPr lang="en-US" sz="1800" dirty="0"/>
              <a:t>Meets annually in the Fall: 4</a:t>
            </a:r>
            <a:r>
              <a:rPr lang="en-US" sz="1800" baseline="30000" dirty="0"/>
              <a:t>th</a:t>
            </a:r>
            <a:r>
              <a:rPr lang="en-US" sz="1800" dirty="0"/>
              <a:t> TAG meeting 28-30 November 2018</a:t>
            </a:r>
          </a:p>
          <a:p>
            <a:pPr lvl="1"/>
            <a:r>
              <a:rPr lang="en-US" sz="1800" dirty="0"/>
              <a:t>Recommendations</a:t>
            </a:r>
          </a:p>
          <a:p>
            <a:pPr lvl="1"/>
            <a:endParaRPr lang="en-US" sz="1800" dirty="0"/>
          </a:p>
          <a:p>
            <a:r>
              <a:rPr lang="en-US" sz="1800" dirty="0"/>
              <a:t>EASL (+/- AASLD, other) annual meetings since 2014</a:t>
            </a:r>
          </a:p>
        </p:txBody>
      </p:sp>
    </p:spTree>
    <p:extLst>
      <p:ext uri="{BB962C8B-B14F-4D97-AF65-F5344CB8AC3E}">
        <p14:creationId xmlns:p14="http://schemas.microsoft.com/office/powerpoint/2010/main" val="13453558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HCV Elimination: Why Georgia?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cs typeface="Calibri" panose="020F0502020204030204" pitchFamily="34" charset="0"/>
              </a:rPr>
              <a:t>Small country: &lt; 4 million population</a:t>
            </a:r>
          </a:p>
          <a:p>
            <a:pPr>
              <a:defRPr/>
            </a:pPr>
            <a:r>
              <a:rPr lang="en-US" sz="1800" dirty="0">
                <a:cs typeface="Calibri" panose="020F0502020204030204" pitchFamily="34" charset="0"/>
              </a:rPr>
              <a:t>Large HCV burden &amp; complex epidemiology (transmission and genotypes)</a:t>
            </a:r>
            <a:r>
              <a:rPr lang="en-US" sz="1800" u="sng" dirty="0">
                <a:cs typeface="Calibri" panose="020F0502020204030204" pitchFamily="34" charset="0"/>
              </a:rPr>
              <a:t> </a:t>
            </a:r>
          </a:p>
          <a:p>
            <a:pPr lvl="1">
              <a:defRPr/>
            </a:pPr>
            <a:r>
              <a:rPr lang="en-US" sz="1800" dirty="0">
                <a:cs typeface="Calibri" panose="020F0502020204030204" pitchFamily="34" charset="0"/>
              </a:rPr>
              <a:t>Estimated &gt; 6% HCV, civil war in the 1990s, large PWID population, GT1,2,3 prevalent</a:t>
            </a:r>
          </a:p>
          <a:p>
            <a:pPr>
              <a:defRPr/>
            </a:pPr>
            <a:r>
              <a:rPr lang="en-US" sz="1800" dirty="0">
                <a:cs typeface="Calibri" panose="020F0502020204030204" pitchFamily="34" charset="0"/>
              </a:rPr>
              <a:t>High demand for action from the public</a:t>
            </a:r>
          </a:p>
          <a:p>
            <a:pPr lvl="1">
              <a:defRPr/>
            </a:pPr>
            <a:r>
              <a:rPr lang="en-US" sz="1800" dirty="0">
                <a:cs typeface="Calibri" panose="020F0502020204030204" pitchFamily="34" charset="0"/>
              </a:rPr>
              <a:t>Many families affected  </a:t>
            </a:r>
          </a:p>
          <a:p>
            <a:pPr lvl="1">
              <a:defRPr/>
            </a:pPr>
            <a:r>
              <a:rPr lang="en-US" sz="1800" dirty="0">
                <a:cs typeface="Calibri" panose="020F0502020204030204" pitchFamily="34" charset="0"/>
              </a:rPr>
              <a:t>Active community advocacy (PWID)</a:t>
            </a:r>
          </a:p>
          <a:p>
            <a:pPr lvl="1">
              <a:defRPr/>
            </a:pPr>
            <a:r>
              <a:rPr lang="en-US" sz="1800" dirty="0">
                <a:cs typeface="Calibri" panose="020F0502020204030204" pitchFamily="34" charset="0"/>
              </a:rPr>
              <a:t>Cost a major barrier</a:t>
            </a:r>
          </a:p>
          <a:p>
            <a:pPr>
              <a:defRPr/>
            </a:pPr>
            <a:r>
              <a:rPr lang="en-US" sz="1800" dirty="0">
                <a:cs typeface="Calibri" panose="020F0502020204030204" pitchFamily="34" charset="0"/>
              </a:rPr>
              <a:t>Treatment capacity exists (ID Physicians)</a:t>
            </a:r>
          </a:p>
          <a:p>
            <a:pPr>
              <a:defRPr/>
            </a:pPr>
            <a:r>
              <a:rPr lang="en-US" sz="1800" dirty="0">
                <a:cs typeface="Calibri" panose="020F0502020204030204" pitchFamily="34" charset="0"/>
              </a:rPr>
              <a:t>Motivated government and civil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299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63107"/>
            <a:ext cx="7937194" cy="668046"/>
          </a:xfrm>
        </p:spPr>
        <p:txBody>
          <a:bodyPr/>
          <a:lstStyle/>
          <a:p>
            <a:r>
              <a:rPr lang="en-US" dirty="0"/>
              <a:t>National Scientific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59692"/>
            <a:ext cx="5088466" cy="41794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00" dirty="0"/>
              <a:t>Established in August 2016</a:t>
            </a:r>
          </a:p>
          <a:p>
            <a:pPr lvl="1"/>
            <a:r>
              <a:rPr lang="en-US" altLang="en-US" sz="1800" dirty="0"/>
              <a:t>Research agenda development supporting program</a:t>
            </a:r>
          </a:p>
          <a:p>
            <a:pPr lvl="1"/>
            <a:r>
              <a:rPr lang="en-US" altLang="en-US" sz="1800" dirty="0"/>
              <a:t>Review, approve, and support study proposals</a:t>
            </a:r>
          </a:p>
          <a:p>
            <a:pPr lvl="1"/>
            <a:r>
              <a:rPr lang="en-US" sz="1800" dirty="0"/>
              <a:t>Coordination (</a:t>
            </a:r>
            <a:r>
              <a:rPr lang="en-US" sz="1800" dirty="0" err="1"/>
              <a:t>MoH</a:t>
            </a:r>
            <a:r>
              <a:rPr lang="en-US" sz="1800" dirty="0"/>
              <a:t>, NCDC, International Organizations)</a:t>
            </a:r>
            <a:endParaRPr lang="en-US" altLang="en-US" sz="1800" dirty="0"/>
          </a:p>
          <a:p>
            <a:pPr indent="-285750"/>
            <a:r>
              <a:rPr lang="en-US" sz="1800" dirty="0"/>
              <a:t>Members (permanent)</a:t>
            </a:r>
          </a:p>
          <a:p>
            <a:pPr lvl="1"/>
            <a:r>
              <a:rPr lang="en-US" sz="1800" dirty="0"/>
              <a:t>NCDC, MOH, 4 Tbilisi clinics, CDC</a:t>
            </a:r>
          </a:p>
          <a:p>
            <a:r>
              <a:rPr lang="en-US" sz="1800" dirty="0"/>
              <a:t>Data analysis support</a:t>
            </a:r>
          </a:p>
          <a:p>
            <a:r>
              <a:rPr lang="en-US" sz="1800" dirty="0"/>
              <a:t>Examples</a:t>
            </a:r>
          </a:p>
          <a:p>
            <a:pPr lvl="1"/>
            <a:r>
              <a:rPr lang="en-US" sz="1800" dirty="0"/>
              <a:t>Barriers to treatment (PWID, General population)</a:t>
            </a:r>
          </a:p>
          <a:p>
            <a:pPr lvl="1"/>
            <a:r>
              <a:rPr lang="en-US" sz="1800" dirty="0"/>
              <a:t>Pilot programs</a:t>
            </a:r>
          </a:p>
          <a:p>
            <a:pPr lvl="1"/>
            <a:r>
              <a:rPr lang="en-US" sz="1800" dirty="0"/>
              <a:t>Treatment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9F3BC-2D9D-4DC2-9099-6FB55578C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6" y="602613"/>
            <a:ext cx="33020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66" y="2692004"/>
            <a:ext cx="330200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07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77" y="3021284"/>
            <a:ext cx="2657935" cy="20523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03" y="1772729"/>
            <a:ext cx="6445526" cy="11690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109" y="3021284"/>
            <a:ext cx="2744734" cy="19964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694" y="197451"/>
            <a:ext cx="6262646" cy="14398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78906692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4683">
            <a:off x="3680179" y="1096570"/>
            <a:ext cx="4851702" cy="122078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5" y="2357484"/>
            <a:ext cx="3919874" cy="18900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50992" y="311570"/>
            <a:ext cx="4778817" cy="1395393"/>
            <a:chOff x="150992" y="311570"/>
            <a:chExt cx="4778817" cy="1395393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92" y="311570"/>
              <a:ext cx="4778817" cy="12324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992" y="1544002"/>
              <a:ext cx="4778817" cy="16296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809" y="2904657"/>
            <a:ext cx="3593989" cy="1875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87666414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Elimination Benefits the Health care System </a:t>
            </a:r>
            <a:r>
              <a:rPr lang="en-US" i="1" u="sng" dirty="0"/>
              <a:t>beyond HCV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err="1"/>
              <a:t>Serosurvey</a:t>
            </a:r>
            <a:r>
              <a:rPr lang="en-US" sz="1800" dirty="0"/>
              <a:t>: </a:t>
            </a:r>
          </a:p>
          <a:p>
            <a:pPr lvl="1"/>
            <a:r>
              <a:rPr lang="en-US" sz="1800" dirty="0"/>
              <a:t>Recognition of unsafe blood supply</a:t>
            </a:r>
          </a:p>
          <a:p>
            <a:pPr lvl="1"/>
            <a:r>
              <a:rPr lang="en-US" sz="1800" dirty="0"/>
              <a:t>HBV burden identified</a:t>
            </a:r>
          </a:p>
          <a:p>
            <a:pPr lvl="1"/>
            <a:r>
              <a:rPr lang="en-US" sz="1800" dirty="0"/>
              <a:t>Non-communicable disease burden in the population</a:t>
            </a:r>
          </a:p>
          <a:p>
            <a:r>
              <a:rPr lang="en-US" sz="1800" dirty="0"/>
              <a:t>Laboratory </a:t>
            </a:r>
            <a:r>
              <a:rPr lang="en-US" sz="1800" dirty="0" err="1"/>
              <a:t>diagnositics</a:t>
            </a:r>
            <a:endParaRPr lang="en-US" sz="1800" dirty="0"/>
          </a:p>
          <a:p>
            <a:pPr lvl="1"/>
            <a:r>
              <a:rPr lang="en-US" sz="1800" dirty="0"/>
              <a:t>External Quality Assurance (EQA) principles can improve quality of testing broadly </a:t>
            </a:r>
          </a:p>
          <a:p>
            <a:r>
              <a:rPr lang="en-US" sz="1800" dirty="0"/>
              <a:t>Access for PWID and key populations</a:t>
            </a:r>
          </a:p>
          <a:p>
            <a:pPr lvl="1"/>
            <a:r>
              <a:rPr lang="en-US" sz="1800" dirty="0"/>
              <a:t>Increased access and investment for harm reduction and substance abuse prevention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18604123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Elimination Benefits the Health care System </a:t>
            </a:r>
            <a:r>
              <a:rPr lang="en-US" i="1" u="sng" dirty="0"/>
              <a:t>beyond HCV</a:t>
            </a:r>
            <a:r>
              <a:rPr lang="en-US" i="1" dirty="0"/>
              <a:t>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Blood Safety</a:t>
            </a:r>
          </a:p>
          <a:p>
            <a:pPr lvl="1"/>
            <a:r>
              <a:rPr lang="en-US" sz="1800" dirty="0"/>
              <a:t>Improved donor pool (voluntary)</a:t>
            </a:r>
          </a:p>
          <a:p>
            <a:pPr lvl="1"/>
            <a:r>
              <a:rPr lang="en-US" sz="1800" dirty="0"/>
              <a:t>Improved quality of testing/EQA</a:t>
            </a:r>
          </a:p>
          <a:p>
            <a:pPr lvl="1"/>
            <a:r>
              <a:rPr lang="en-US" sz="1800" dirty="0"/>
              <a:t>Addressing gaps in HIV and syphilis testing</a:t>
            </a:r>
          </a:p>
          <a:p>
            <a:r>
              <a:rPr lang="en-US" sz="1800" dirty="0"/>
              <a:t>Capacity building</a:t>
            </a:r>
          </a:p>
          <a:p>
            <a:pPr lvl="1"/>
            <a:r>
              <a:rPr lang="en-US" sz="1800" dirty="0"/>
              <a:t>Improved information systems can be used for improving healthcare</a:t>
            </a:r>
          </a:p>
          <a:p>
            <a:pPr lvl="1"/>
            <a:r>
              <a:rPr lang="en-US" sz="1800" dirty="0"/>
              <a:t>Critical use of data and indicators principles to address HCV can be replicated for other public health priorities </a:t>
            </a:r>
          </a:p>
          <a:p>
            <a:pPr lvl="1"/>
            <a:r>
              <a:rPr lang="en-US" sz="1800" dirty="0"/>
              <a:t>HCWs with epidemiologic tools to address public health issues of importance </a:t>
            </a:r>
          </a:p>
        </p:txBody>
      </p:sp>
    </p:spTree>
    <p:extLst>
      <p:ext uri="{BB962C8B-B14F-4D97-AF65-F5344CB8AC3E}">
        <p14:creationId xmlns:p14="http://schemas.microsoft.com/office/powerpoint/2010/main" val="148350333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872C-9248-4625-BEC3-FF131380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468307"/>
            <a:ext cx="8229600" cy="85725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Georgia: </a:t>
            </a:r>
            <a:r>
              <a:rPr lang="en-US" i="1" dirty="0"/>
              <a:t>First</a:t>
            </a:r>
            <a:r>
              <a:rPr lang="en-US" dirty="0"/>
              <a:t> EASL International Liver Foundation (EILF) Center of Excellence in Viral Hepatitis Elimination, 2019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1EB20-777A-4BCD-AE22-F7C9F523D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38809"/>
            <a:ext cx="8229600" cy="3341688"/>
          </a:xfrm>
        </p:spPr>
        <p:txBody>
          <a:bodyPr/>
          <a:lstStyle/>
          <a:p>
            <a:pPr marL="0" indent="0" eaLnBrk="1" fontAlgn="t" hangingPunct="1">
              <a:buNone/>
            </a:pPr>
            <a:r>
              <a:rPr lang="en-GB" sz="1800" b="1" u="sng" dirty="0"/>
              <a:t>Criteria</a:t>
            </a:r>
          </a:p>
          <a:p>
            <a:pPr eaLnBrk="1" fontAlgn="t" hangingPunct="1"/>
            <a:r>
              <a:rPr lang="en-GB" sz="1400" b="1" dirty="0"/>
              <a:t>A</a:t>
            </a:r>
            <a:r>
              <a:rPr lang="en-US" sz="1400" b="1" dirty="0"/>
              <a:t> </a:t>
            </a:r>
            <a:r>
              <a:rPr lang="en-US" sz="1400" b="1" u="sng" dirty="0"/>
              <a:t>valid estimate </a:t>
            </a:r>
            <a:r>
              <a:rPr lang="en-US" sz="1400" b="1" dirty="0"/>
              <a:t>of national/state viral hepatitis </a:t>
            </a:r>
            <a:r>
              <a:rPr lang="en-US" sz="1400" b="1" u="sng" dirty="0"/>
              <a:t>burden</a:t>
            </a:r>
            <a:endParaRPr lang="en-US" sz="1400" u="sng" dirty="0"/>
          </a:p>
          <a:p>
            <a:pPr eaLnBrk="1" fontAlgn="t" hangingPunct="1"/>
            <a:r>
              <a:rPr lang="en-GB" sz="1400" b="1" dirty="0"/>
              <a:t>A</a:t>
            </a:r>
            <a:r>
              <a:rPr lang="en-US" sz="1400" b="1" dirty="0"/>
              <a:t> funded comprehensive </a:t>
            </a:r>
            <a:r>
              <a:rPr lang="en-US" sz="1400" b="1" u="sng" dirty="0"/>
              <a:t>strategic plan </a:t>
            </a:r>
            <a:r>
              <a:rPr lang="en-US" sz="1400" b="1" dirty="0"/>
              <a:t>for the national/state elimination of viral hepatitis as a public health threat</a:t>
            </a:r>
            <a:endParaRPr lang="en-US" sz="1400" dirty="0"/>
          </a:p>
          <a:p>
            <a:pPr eaLnBrk="1" fontAlgn="t" hangingPunct="1"/>
            <a:r>
              <a:rPr lang="en-GB" sz="1400" b="1" dirty="0"/>
              <a:t>A </a:t>
            </a:r>
            <a:r>
              <a:rPr lang="en-US" sz="1400" b="1" dirty="0"/>
              <a:t>valid, time-bound, measurable </a:t>
            </a:r>
            <a:r>
              <a:rPr lang="en-US" sz="1400" b="1" u="sng" dirty="0"/>
              <a:t>targets</a:t>
            </a:r>
            <a:r>
              <a:rPr lang="en-US" sz="1400" b="1" dirty="0"/>
              <a:t> for the national/state elimination of viral hepatitis as a public health threat</a:t>
            </a:r>
            <a:endParaRPr lang="en-US" sz="1400" dirty="0"/>
          </a:p>
          <a:p>
            <a:pPr eaLnBrk="1" fontAlgn="t" hangingPunct="1"/>
            <a:r>
              <a:rPr lang="en-GB" sz="1400" b="1" u="sng" dirty="0"/>
              <a:t>D</a:t>
            </a:r>
            <a:r>
              <a:rPr lang="en-US" sz="1400" b="1" u="sng" dirty="0" err="1"/>
              <a:t>emonstrable</a:t>
            </a:r>
            <a:r>
              <a:rPr lang="en-US" sz="1400" b="1" u="sng" dirty="0"/>
              <a:t> progress </a:t>
            </a:r>
            <a:r>
              <a:rPr lang="en-US" sz="1400" b="1" dirty="0"/>
              <a:t>towards national/state elimination of viral hepatitis through valid indicators</a:t>
            </a:r>
            <a:endParaRPr lang="en-US" sz="1400" dirty="0"/>
          </a:p>
          <a:p>
            <a:pPr eaLnBrk="1" fontAlgn="t" hangingPunct="1"/>
            <a:r>
              <a:rPr lang="en-GB" sz="1400" b="1" dirty="0"/>
              <a:t>H</a:t>
            </a:r>
            <a:r>
              <a:rPr lang="en-US" sz="1400" b="1" dirty="0" err="1"/>
              <a:t>igh</a:t>
            </a:r>
            <a:r>
              <a:rPr lang="en-US" sz="1400" b="1" dirty="0"/>
              <a:t> quality </a:t>
            </a:r>
            <a:r>
              <a:rPr lang="en-US" sz="1400" b="1" u="sng" dirty="0"/>
              <a:t>research</a:t>
            </a:r>
            <a:r>
              <a:rPr lang="en-US" sz="1400" b="1" dirty="0"/>
              <a:t> outputs in relation to national/state elimination of viral hepatitis</a:t>
            </a:r>
            <a:endParaRPr lang="en-US" sz="1400" dirty="0"/>
          </a:p>
          <a:p>
            <a:pPr eaLnBrk="1" fontAlgn="t" hangingPunct="1"/>
            <a:r>
              <a:rPr lang="en-GB" sz="1400" b="1" dirty="0"/>
              <a:t>D</a:t>
            </a:r>
            <a:r>
              <a:rPr lang="en-US" sz="1400" b="1" dirty="0" err="1"/>
              <a:t>emonstrable</a:t>
            </a:r>
            <a:r>
              <a:rPr lang="en-US" sz="1400" b="1" dirty="0"/>
              <a:t> state of the art viral hepatitis </a:t>
            </a:r>
            <a:r>
              <a:rPr lang="en-US" sz="1400" b="1" u="sng" dirty="0"/>
              <a:t>training and educational programming</a:t>
            </a:r>
            <a:endParaRPr lang="en-US" sz="1400" u="sng" dirty="0"/>
          </a:p>
          <a:p>
            <a:pPr eaLnBrk="1" fontAlgn="t" hangingPunct="1"/>
            <a:r>
              <a:rPr lang="en-GB" sz="1400" b="1" dirty="0"/>
              <a:t>D</a:t>
            </a:r>
            <a:r>
              <a:rPr lang="en-US" sz="1400" b="1" dirty="0" err="1"/>
              <a:t>emonstrable</a:t>
            </a:r>
            <a:r>
              <a:rPr lang="en-US" sz="1400" b="1" dirty="0"/>
              <a:t> </a:t>
            </a:r>
            <a:r>
              <a:rPr lang="en-US" sz="1400" b="1" u="sng" dirty="0"/>
              <a:t>partnership </a:t>
            </a:r>
            <a:r>
              <a:rPr lang="en-US" sz="1400" b="1" dirty="0"/>
              <a:t>between state and non-state actors (academia, private providers, civil society groups, key affected groups and patients advocates) in hepatitis C elimination program planning and implementation</a:t>
            </a:r>
            <a:endParaRPr lang="en-US" sz="1400" dirty="0"/>
          </a:p>
          <a:p>
            <a:pPr eaLnBrk="1" fontAlgn="t" hangingPunct="1"/>
            <a:r>
              <a:rPr lang="en-GB" sz="1400" b="1" dirty="0"/>
              <a:t>C</a:t>
            </a:r>
            <a:r>
              <a:rPr lang="en-US" sz="1400" b="1" dirty="0" err="1"/>
              <a:t>lear</a:t>
            </a:r>
            <a:r>
              <a:rPr lang="en-US" sz="1400" b="1" dirty="0"/>
              <a:t> ability, capacity and readiness to </a:t>
            </a:r>
            <a:r>
              <a:rPr lang="en-US" sz="1400" b="1" u="sng" dirty="0"/>
              <a:t>contribute </a:t>
            </a:r>
            <a:r>
              <a:rPr lang="en-US" sz="1400" b="1" dirty="0"/>
              <a:t>to the achievement of viral hepatitis elimination in other countries/states through </a:t>
            </a:r>
            <a:r>
              <a:rPr lang="en-US" sz="1400" b="1" u="sng" dirty="0"/>
              <a:t>technical assistance</a:t>
            </a:r>
            <a:endParaRPr lang="en-US" sz="14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128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4F3D-1D99-4CF8-A638-5AD928C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HBV Elimination in Georgia?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B9596-B557-4D02-B97D-B4B0410DA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5341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B670-DF4E-4314-9EC7-65033CBD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5" y="-235336"/>
            <a:ext cx="8229600" cy="857250"/>
          </a:xfrm>
        </p:spPr>
        <p:txBody>
          <a:bodyPr/>
          <a:lstStyle/>
          <a:p>
            <a:r>
              <a:rPr lang="en-US" dirty="0"/>
              <a:t>Comparison of HBV and HCV (key </a:t>
            </a:r>
            <a:r>
              <a:rPr lang="en-US" dirty="0" err="1"/>
              <a:t>characterstics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F59F4-133F-4902-BF76-69D8E4299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3C2E58-6029-4210-8C06-84550FFC9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20867"/>
              </p:ext>
            </p:extLst>
          </p:nvPr>
        </p:nvGraphicFramePr>
        <p:xfrm>
          <a:off x="644577" y="800901"/>
          <a:ext cx="7674965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005">
                  <a:extLst>
                    <a:ext uri="{9D8B030D-6E8A-4147-A177-3AD203B41FA5}">
                      <a16:colId xmlns:a16="http://schemas.microsoft.com/office/drawing/2014/main" val="4148515752"/>
                    </a:ext>
                  </a:extLst>
                </a:gridCol>
                <a:gridCol w="2578480">
                  <a:extLst>
                    <a:ext uri="{9D8B030D-6E8A-4147-A177-3AD203B41FA5}">
                      <a16:colId xmlns:a16="http://schemas.microsoft.com/office/drawing/2014/main" val="1375545652"/>
                    </a:ext>
                  </a:extLst>
                </a:gridCol>
                <a:gridCol w="2578480">
                  <a:extLst>
                    <a:ext uri="{9D8B030D-6E8A-4147-A177-3AD203B41FA5}">
                      <a16:colId xmlns:a16="http://schemas.microsoft.com/office/drawing/2014/main" val="4030010836"/>
                    </a:ext>
                  </a:extLst>
                </a:gridCol>
              </a:tblGrid>
              <a:tr h="35976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HBV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HCV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4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Transmission/</a:t>
                      </a:r>
                    </a:p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Infectious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Perinatal +/+++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Horizontal  ++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Healthcare ++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Sexual +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IDU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Perinatal +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Horizontal +/-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Healthcare +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Sexual +/-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IDU 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09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Chronic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Varies by age: 5-90%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70-80%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55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Vaccine Preventable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Therapy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Viral suppression/all-oral (lifelong?)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Curative/All-oral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7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Treatment Complexity</a:t>
                      </a:r>
                    </a:p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diagnostics, staging, management)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+++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(can be simplified?)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32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5642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D1A0-F56F-4620-8C3C-FE026CEC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5961"/>
            <a:ext cx="8229600" cy="857250"/>
          </a:xfrm>
        </p:spPr>
        <p:txBody>
          <a:bodyPr/>
          <a:lstStyle/>
          <a:p>
            <a:r>
              <a:rPr lang="en-US" dirty="0"/>
              <a:t>Disease Control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F7D15-E5C6-49AC-9235-5E82EFD36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00906"/>
            <a:ext cx="8229600" cy="3341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00"/>
                </a:solidFill>
              </a:rPr>
              <a:t>Control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reduce disease incidence, prevalence, morbidity, and mortality to acceptable local levels; requires continued intervention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00"/>
                </a:solidFill>
              </a:rPr>
              <a:t>Elimination of disease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incidence of </a:t>
            </a:r>
            <a:r>
              <a:rPr lang="en-US" i="1" dirty="0">
                <a:solidFill>
                  <a:srgbClr val="FF0000"/>
                </a:solidFill>
              </a:rPr>
              <a:t>disease caused by infection reduced to zero </a:t>
            </a:r>
            <a:r>
              <a:rPr lang="en-US" dirty="0">
                <a:solidFill>
                  <a:srgbClr val="000000"/>
                </a:solidFill>
              </a:rPr>
              <a:t>within a defined geographical area; requires continued intervention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00"/>
                </a:solidFill>
              </a:rPr>
              <a:t>Elimination of infections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incidence of </a:t>
            </a:r>
            <a:r>
              <a:rPr lang="en-US" i="1" dirty="0">
                <a:solidFill>
                  <a:srgbClr val="FF0000"/>
                </a:solidFill>
              </a:rPr>
              <a:t>infections reduced to zero </a:t>
            </a:r>
            <a:r>
              <a:rPr lang="en-US" dirty="0">
                <a:solidFill>
                  <a:srgbClr val="000000"/>
                </a:solidFill>
              </a:rPr>
              <a:t>within a defined geographical area; requires continued intervention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00"/>
                </a:solidFill>
              </a:rPr>
              <a:t>Eradication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worldwide incidence of infection permanently reduced to zero; continued intervention no longer needed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>
                <a:solidFill>
                  <a:srgbClr val="000000"/>
                </a:solidFill>
              </a:rPr>
              <a:t>Extinction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infectious agent no longer exists in nature or in the laboratory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A9A80-9DCF-462E-B05B-D09C64A8D6FF}"/>
              </a:ext>
            </a:extLst>
          </p:cNvPr>
          <p:cNvSpPr txBox="1"/>
          <p:nvPr/>
        </p:nvSpPr>
        <p:spPr>
          <a:xfrm>
            <a:off x="259080" y="4678680"/>
            <a:ext cx="2028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Dowdle</a:t>
            </a:r>
            <a:r>
              <a:rPr lang="en-US" sz="1400" dirty="0">
                <a:solidFill>
                  <a:srgbClr val="000000"/>
                </a:solidFill>
              </a:rPr>
              <a:t> W, MMWR, 1999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7570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4332-2E49-4B24-9BD6-0709612E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Hepatitis Elimination Goal by 2030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6D9A-E0D4-4D1A-826A-0B8CFBCD9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Elimination of hepatitis </a:t>
            </a:r>
            <a:r>
              <a:rPr lang="en-US" i="1" dirty="0">
                <a:solidFill>
                  <a:srgbClr val="FF0000"/>
                </a:solidFill>
              </a:rPr>
              <a:t>as a </a:t>
            </a:r>
            <a:r>
              <a:rPr lang="en-US" b="1" i="1" dirty="0">
                <a:solidFill>
                  <a:srgbClr val="FF0000"/>
                </a:solidFill>
              </a:rPr>
              <a:t>public health issue of concern </a:t>
            </a:r>
            <a:r>
              <a:rPr lang="en-US" b="1" dirty="0"/>
              <a:t>-</a:t>
            </a:r>
            <a:r>
              <a:rPr lang="en-US" dirty="0"/>
              <a:t>remove sustained transmission, remove hepatitis as a leading cause of mortality: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284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HCV Elimination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835156"/>
          </a:xfrm>
        </p:spPr>
        <p:txBody>
          <a:bodyPr>
            <a:noAutofit/>
          </a:bodyPr>
          <a:lstStyle/>
          <a:p>
            <a:r>
              <a:rPr lang="en-US" sz="1800" dirty="0"/>
              <a:t>HCV Elimination Program launched on April, 2015</a:t>
            </a:r>
          </a:p>
          <a:p>
            <a:pPr lvl="1"/>
            <a:r>
              <a:rPr lang="en-US" sz="1800" dirty="0"/>
              <a:t>Gilead Sciences donated the DAAs</a:t>
            </a:r>
          </a:p>
          <a:p>
            <a:r>
              <a:rPr lang="en-US" sz="1800" dirty="0"/>
              <a:t>Goal: 90% reduction in HCV prevalence by 2020</a:t>
            </a:r>
          </a:p>
          <a:p>
            <a:pPr lvl="1"/>
            <a:r>
              <a:rPr lang="en-US" sz="1800" dirty="0"/>
              <a:t> 5% chronic HCV prevalence (≈150,000) to be reduced to 0.5%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48" y="2570658"/>
            <a:ext cx="4207757" cy="23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92058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7422" y="1102519"/>
          <a:ext cx="8382000" cy="3533099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4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2030 targets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79">
                <a:tc rowSpan="2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Elimination is defined by impact indicators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Incidence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-90%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B.   Mortality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-65%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6">
                <a:tc rowSpan="7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Modelling suggests that taking 5 core interventions to sufficient coverage will achieve impact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1. Three dose hepatitis B vaccine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90%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2. HBV PMTCT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90%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3. Blood and injection safety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100 % screened donations 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100% safe injections 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4. Harm reduction 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300 injection sets/PWID/year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5. Testing and treatment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90% diagnosed 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80% eligible treated 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4727" name="CasellaDiTesto 4"/>
          <p:cNvSpPr txBox="1">
            <a:spLocks noChangeArrowheads="1"/>
          </p:cNvSpPr>
          <p:nvPr/>
        </p:nvSpPr>
        <p:spPr bwMode="auto">
          <a:xfrm>
            <a:off x="-642274" y="46217"/>
            <a:ext cx="9463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tabLst>
                <a:tab pos="1074738" algn="l"/>
              </a:tabLst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857250" lvl="2" indent="-171450" defTabSz="3429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700" b="1" dirty="0">
                <a:solidFill>
                  <a:srgbClr val="0092CC"/>
                </a:solidFill>
                <a:latin typeface="Ebrima" pitchFamily="2" charset="0"/>
                <a:ea typeface="ＭＳ Ｐゴシック" pitchFamily="34" charset="-128"/>
              </a:rPr>
              <a:t>	Eliminating hepatitis (HBV &amp; HCV) by 2030: </a:t>
            </a:r>
            <a:br>
              <a:rPr lang="en-GB" altLang="en-US" sz="2700" b="1" dirty="0">
                <a:solidFill>
                  <a:srgbClr val="0092CC"/>
                </a:solidFill>
                <a:latin typeface="Ebrima" pitchFamily="2" charset="0"/>
                <a:ea typeface="ＭＳ Ｐゴシック" pitchFamily="34" charset="-128"/>
              </a:rPr>
            </a:br>
            <a:r>
              <a:rPr lang="en-GB" altLang="en-US" sz="2700" b="1" dirty="0">
                <a:solidFill>
                  <a:srgbClr val="0092CC"/>
                </a:solidFill>
                <a:latin typeface="Ebrima" pitchFamily="2" charset="0"/>
                <a:ea typeface="ＭＳ Ｐゴシック" pitchFamily="34" charset="-128"/>
              </a:rPr>
              <a:t>A package of interventions with high impact</a:t>
            </a:r>
            <a:endParaRPr lang="it-IT" altLang="en-US" sz="2700" b="1" dirty="0">
              <a:solidFill>
                <a:srgbClr val="0092CC"/>
              </a:solidFill>
              <a:latin typeface="Ebrima" pitchFamily="2" charset="0"/>
              <a:ea typeface="ＭＳ Ｐゴシック" pitchFamily="34" charset="-128"/>
            </a:endParaRPr>
          </a:p>
        </p:txBody>
      </p:sp>
      <p:sp>
        <p:nvSpPr>
          <p:cNvPr id="39960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28600" y="4663679"/>
            <a:ext cx="40655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tabLst>
                <a:tab pos="1074738" algn="l"/>
              </a:tabLst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defTabSz="3429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GB" altLang="en-US" sz="1350" dirty="0">
                <a:solidFill>
                  <a:prstClr val="black"/>
                </a:solidFill>
                <a:latin typeface="Ebrima"/>
                <a:ea typeface="MS PGothic" pitchFamily="34" charset="-128"/>
              </a:rPr>
              <a:t>PMTCT: Prevention of mother to child transmission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GB" altLang="en-US" sz="1350" dirty="0">
                <a:solidFill>
                  <a:prstClr val="black"/>
                </a:solidFill>
                <a:latin typeface="Ebrima"/>
                <a:ea typeface="MS PGothic" pitchFamily="34" charset="-128"/>
              </a:rPr>
              <a:t>PWID: Person who injects drugs</a:t>
            </a:r>
          </a:p>
        </p:txBody>
      </p:sp>
    </p:spTree>
    <p:extLst>
      <p:ext uri="{BB962C8B-B14F-4D97-AF65-F5344CB8AC3E}">
        <p14:creationId xmlns:p14="http://schemas.microsoft.com/office/powerpoint/2010/main" val="148120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742047"/>
              </p:ext>
            </p:extLst>
          </p:nvPr>
        </p:nvGraphicFramePr>
        <p:xfrm>
          <a:off x="327422" y="1102519"/>
          <a:ext cx="8382000" cy="3533099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4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2030 targets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79">
                <a:tc rowSpan="2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Elimination is defined by impact indicators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Incidence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-90%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B.   Mortality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-65%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6">
                <a:tc rowSpan="7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Modelling suggests that taking 5 core interventions to sufficient coverage will achieve impact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1. Three dose hepatitis B vaccine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90%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2. HBV PMTCT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90%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3. Blood and injection safety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100 % screened donations 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100% safe injections 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4. Harm reduction 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300 injection sets/PWID/year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5. Testing and treatment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90% diagnosed 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tabLst>
                          <a:tab pos="10747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80% eligible treated </a:t>
                      </a:r>
                    </a:p>
                  </a:txBody>
                  <a:tcPr marL="90477" marR="90477" marT="34279" marB="342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4727" name="CasellaDiTesto 4"/>
          <p:cNvSpPr txBox="1">
            <a:spLocks noChangeArrowheads="1"/>
          </p:cNvSpPr>
          <p:nvPr/>
        </p:nvSpPr>
        <p:spPr bwMode="auto">
          <a:xfrm>
            <a:off x="-539646" y="179189"/>
            <a:ext cx="9472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tabLst>
                <a:tab pos="1074738" algn="l"/>
              </a:tabLst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857250" lvl="2" indent="-171450" defTabSz="3429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700" b="1" dirty="0">
                <a:solidFill>
                  <a:srgbClr val="0092CC"/>
                </a:solidFill>
                <a:latin typeface="Ebrima" pitchFamily="2" charset="0"/>
                <a:ea typeface="ＭＳ Ｐゴシック" pitchFamily="34" charset="-128"/>
              </a:rPr>
              <a:t>	Eliminating </a:t>
            </a:r>
            <a:r>
              <a:rPr lang="en-GB" altLang="en-US" sz="2700" b="1" i="1" dirty="0">
                <a:solidFill>
                  <a:srgbClr val="FF0000"/>
                </a:solidFill>
                <a:latin typeface="Ebrima" pitchFamily="2" charset="0"/>
                <a:ea typeface="ＭＳ Ｐゴシック" pitchFamily="34" charset="-128"/>
              </a:rPr>
              <a:t>HBV  in Georgia </a:t>
            </a:r>
            <a:r>
              <a:rPr lang="en-GB" altLang="en-US" sz="2700" b="1" dirty="0">
                <a:solidFill>
                  <a:srgbClr val="0092CC"/>
                </a:solidFill>
                <a:latin typeface="Ebrima" pitchFamily="2" charset="0"/>
                <a:ea typeface="ＭＳ Ｐゴシック" pitchFamily="34" charset="-128"/>
              </a:rPr>
              <a:t>by 2030: </a:t>
            </a:r>
            <a:br>
              <a:rPr lang="en-GB" altLang="en-US" sz="2700" b="1" dirty="0">
                <a:solidFill>
                  <a:srgbClr val="0092CC"/>
                </a:solidFill>
                <a:latin typeface="Ebrima" pitchFamily="2" charset="0"/>
                <a:ea typeface="ＭＳ Ｐゴシック" pitchFamily="34" charset="-128"/>
              </a:rPr>
            </a:br>
            <a:r>
              <a:rPr lang="en-GB" altLang="en-US" sz="2700" b="1" dirty="0">
                <a:solidFill>
                  <a:srgbClr val="0092CC"/>
                </a:solidFill>
                <a:latin typeface="Ebrima" pitchFamily="2" charset="0"/>
                <a:ea typeface="ＭＳ Ｐゴシック" pitchFamily="34" charset="-128"/>
              </a:rPr>
              <a:t>A package of interventions with high impact</a:t>
            </a:r>
            <a:endParaRPr lang="it-IT" altLang="en-US" sz="2700" b="1" dirty="0">
              <a:solidFill>
                <a:srgbClr val="0092CC"/>
              </a:solidFill>
              <a:latin typeface="Ebrima" pitchFamily="2" charset="0"/>
              <a:ea typeface="ＭＳ Ｐゴシック" pitchFamily="34" charset="-128"/>
            </a:endParaRPr>
          </a:p>
        </p:txBody>
      </p:sp>
      <p:sp>
        <p:nvSpPr>
          <p:cNvPr id="39960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28600" y="4663679"/>
            <a:ext cx="40655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tabLst>
                <a:tab pos="1074738" algn="l"/>
              </a:tabLst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defTabSz="3429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GB" altLang="en-US" sz="1350" dirty="0">
                <a:solidFill>
                  <a:prstClr val="black"/>
                </a:solidFill>
                <a:latin typeface="Ebrima"/>
                <a:ea typeface="MS PGothic" pitchFamily="34" charset="-128"/>
              </a:rPr>
              <a:t>PMTCT: Prevention of mother to child transmission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GB" altLang="en-US" sz="1350" dirty="0">
                <a:solidFill>
                  <a:prstClr val="black"/>
                </a:solidFill>
                <a:latin typeface="Ebrima"/>
                <a:ea typeface="MS PGothic" pitchFamily="34" charset="-128"/>
              </a:rPr>
              <a:t>PWID: Person who injects drugs</a:t>
            </a:r>
          </a:p>
        </p:txBody>
      </p:sp>
    </p:spTree>
    <p:extLst>
      <p:ext uri="{BB962C8B-B14F-4D97-AF65-F5344CB8AC3E}">
        <p14:creationId xmlns:p14="http://schemas.microsoft.com/office/powerpoint/2010/main" val="292796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57BF-689E-4D89-A694-18AFF89D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Hepatitis B markers by Age, Georgia, 2015 </a:t>
            </a:r>
            <a:br>
              <a:rPr lang="en-US" dirty="0"/>
            </a:br>
            <a:r>
              <a:rPr lang="en-US" sz="2400" i="1" dirty="0"/>
              <a:t>(n≈ 81,000 HBsAg+)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459F6-57CC-4E79-9780-9323BAA85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EB59DE-24F2-4284-95EC-206F9C434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564955"/>
              </p:ext>
            </p:extLst>
          </p:nvPr>
        </p:nvGraphicFramePr>
        <p:xfrm>
          <a:off x="294076" y="1298610"/>
          <a:ext cx="8849924" cy="363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19E550-B02C-43B8-A7F9-EA010E6FF824}"/>
              </a:ext>
            </a:extLst>
          </p:cNvPr>
          <p:cNvSpPr txBox="1"/>
          <p:nvPr/>
        </p:nvSpPr>
        <p:spPr>
          <a:xfrm>
            <a:off x="397239" y="4640298"/>
            <a:ext cx="82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Perinatal and routine HB vaccination introduced in 2002 (i.e. &lt; 13 years of age in 2015)</a:t>
            </a:r>
          </a:p>
        </p:txBody>
      </p:sp>
    </p:spTree>
    <p:extLst>
      <p:ext uri="{BB962C8B-B14F-4D97-AF65-F5344CB8AC3E}">
        <p14:creationId xmlns:p14="http://schemas.microsoft.com/office/powerpoint/2010/main" val="347165995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4"/>
            <a:ext cx="8229600" cy="3672206"/>
          </a:xfrm>
        </p:spPr>
        <p:txBody>
          <a:bodyPr>
            <a:normAutofit/>
          </a:bodyPr>
          <a:lstStyle/>
          <a:p>
            <a:r>
              <a:rPr lang="en-US" sz="1800" dirty="0"/>
              <a:t>Government Leadership and Ownership Key (significant investments) for HCV elimination</a:t>
            </a:r>
          </a:p>
          <a:p>
            <a:r>
              <a:rPr lang="en-US" sz="1800" dirty="0"/>
              <a:t>Ambitious Goals (90% reduction prevalence by 2020)</a:t>
            </a:r>
          </a:p>
          <a:p>
            <a:r>
              <a:rPr lang="en-US" sz="1800" dirty="0"/>
              <a:t>Civil Society &amp; Clinicians actively engaged</a:t>
            </a:r>
          </a:p>
          <a:p>
            <a:r>
              <a:rPr lang="en-US" sz="1800" dirty="0"/>
              <a:t>Jump in! </a:t>
            </a:r>
          </a:p>
          <a:p>
            <a:pPr lvl="1"/>
            <a:r>
              <a:rPr lang="en-US" sz="1800" dirty="0"/>
              <a:t>Treatment program preceded comprehensive elimination program, secured funding, etc.  </a:t>
            </a:r>
          </a:p>
          <a:p>
            <a:pPr lvl="1"/>
            <a:r>
              <a:rPr lang="en-US" sz="1800" dirty="0"/>
              <a:t>Be willing to learn as you go </a:t>
            </a:r>
          </a:p>
          <a:p>
            <a:pPr lvl="0"/>
            <a:r>
              <a:rPr lang="en-US" sz="1800" dirty="0"/>
              <a:t>Comprehensive Strategic Plan guides</a:t>
            </a:r>
          </a:p>
          <a:p>
            <a:r>
              <a:rPr lang="en-US" sz="1800" dirty="0"/>
              <a:t>Partnerships key to success : MOH, Clinicians, Civil Society, CDC, Gilead, &amp; others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4707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339"/>
            <a:ext cx="8229600" cy="857250"/>
          </a:xfrm>
        </p:spPr>
        <p:txBody>
          <a:bodyPr/>
          <a:lstStyle/>
          <a:p>
            <a:r>
              <a:rPr lang="en-US" altLang="en-US" dirty="0"/>
              <a:t>HBV Elimination: Why Georgia?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4"/>
            <a:ext cx="8327036" cy="356302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100" dirty="0">
                <a:cs typeface="Calibri" panose="020F0502020204030204" pitchFamily="34" charset="0"/>
              </a:rPr>
              <a:t>Small country: &lt; 4 million population</a:t>
            </a:r>
          </a:p>
          <a:p>
            <a:pPr>
              <a:defRPr/>
            </a:pPr>
            <a:r>
              <a:rPr lang="en-US" sz="2100" dirty="0">
                <a:cs typeface="Calibri" panose="020F0502020204030204" pitchFamily="34" charset="0"/>
              </a:rPr>
              <a:t>Moderate HBV burden: 2.9% prevalence (81,000 adults in 2015)</a:t>
            </a:r>
            <a:r>
              <a:rPr lang="en-US" sz="2100" u="sng" dirty="0">
                <a:cs typeface="Calibri" panose="020F0502020204030204" pitchFamily="34" charset="0"/>
              </a:rPr>
              <a:t> </a:t>
            </a:r>
            <a:endParaRPr lang="en-US" sz="2100" dirty="0"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100" dirty="0">
                <a:cs typeface="Calibri" panose="020F0502020204030204" pitchFamily="34" charset="0"/>
              </a:rPr>
              <a:t>Established vaccination program among infants and children in 2002</a:t>
            </a:r>
          </a:p>
          <a:p>
            <a:pPr lvl="1">
              <a:defRPr/>
            </a:pPr>
            <a:r>
              <a:rPr lang="en-US" sz="2100" dirty="0">
                <a:cs typeface="Calibri" panose="020F0502020204030204" pitchFamily="34" charset="0"/>
              </a:rPr>
              <a:t>Risk of chronic infection among persons born after 2002 (&lt;18 years in 2019) is likely very low </a:t>
            </a:r>
          </a:p>
          <a:p>
            <a:pPr lvl="1">
              <a:defRPr/>
            </a:pPr>
            <a:r>
              <a:rPr lang="en-US" sz="2100" dirty="0">
                <a:cs typeface="Calibri" panose="020F0502020204030204" pitchFamily="34" charset="0"/>
              </a:rPr>
              <a:t>Therefore, target for screening (treatment) is 18 and older in 2020 </a:t>
            </a:r>
          </a:p>
          <a:p>
            <a:pPr>
              <a:defRPr/>
            </a:pPr>
            <a:r>
              <a:rPr lang="en-US" sz="2100" dirty="0">
                <a:cs typeface="Calibri" panose="020F0502020204030204" pitchFamily="34" charset="0"/>
              </a:rPr>
              <a:t>Screening infrastructure exists: screening ongoing in blood banks and ANC (HBV), other sites (HCV only)</a:t>
            </a:r>
          </a:p>
          <a:p>
            <a:pPr>
              <a:defRPr/>
            </a:pPr>
            <a:r>
              <a:rPr lang="en-US" sz="2100" dirty="0">
                <a:cs typeface="Calibri" panose="020F0502020204030204" pitchFamily="34" charset="0"/>
              </a:rPr>
              <a:t>Treatment capacity exists (ID Physicians and hepatologists)</a:t>
            </a:r>
          </a:p>
          <a:p>
            <a:pPr>
              <a:defRPr/>
            </a:pPr>
            <a:r>
              <a:rPr lang="en-US" sz="2100" dirty="0">
                <a:cs typeface="Calibri" panose="020F0502020204030204" pitchFamily="34" charset="0"/>
              </a:rPr>
              <a:t>Diagnostic capacity exists (including molecular, elastography, etc.)</a:t>
            </a:r>
          </a:p>
          <a:p>
            <a:pPr>
              <a:defRPr/>
            </a:pPr>
            <a:r>
              <a:rPr lang="en-US" sz="2100" dirty="0">
                <a:cs typeface="Calibri" panose="020F0502020204030204" pitchFamily="34" charset="0"/>
              </a:rPr>
              <a:t>Robust health information systems: can be modified to accommodate hepatitis elimination</a:t>
            </a:r>
          </a:p>
          <a:p>
            <a:pPr>
              <a:defRPr/>
            </a:pPr>
            <a:endParaRPr lang="en-US" sz="1800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7116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42" y="-176271"/>
            <a:ext cx="8229600" cy="857250"/>
          </a:xfrm>
        </p:spPr>
        <p:txBody>
          <a:bodyPr/>
          <a:lstStyle/>
          <a:p>
            <a:r>
              <a:rPr lang="en-US" altLang="en-US" dirty="0"/>
              <a:t>HBV Elimination: Why Georgia?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48434"/>
            <a:ext cx="8229600" cy="3341688"/>
          </a:xfrm>
        </p:spPr>
        <p:txBody>
          <a:bodyPr/>
          <a:lstStyle/>
          <a:p>
            <a:r>
              <a:rPr lang="en-US" sz="1800" dirty="0"/>
              <a:t>Technical Advisory Group (TAG) meets annually/advises for HCV- add HBV</a:t>
            </a:r>
          </a:p>
          <a:p>
            <a:r>
              <a:rPr lang="en-US" sz="1800" dirty="0"/>
              <a:t>Annual National Spring Workshop for planning activities</a:t>
            </a:r>
          </a:p>
          <a:p>
            <a:r>
              <a:rPr lang="en-US" sz="1800" dirty="0"/>
              <a:t>Monitoring and Evaluation (M&amp;E) Program in place</a:t>
            </a:r>
          </a:p>
          <a:p>
            <a:r>
              <a:rPr lang="en-US" sz="1800" dirty="0"/>
              <a:t>Spillover benefits for other programs can benefit/leveraged for HBV elimination</a:t>
            </a:r>
          </a:p>
          <a:p>
            <a:pPr lvl="1"/>
            <a:r>
              <a:rPr lang="en-US" sz="1800" dirty="0"/>
              <a:t>Investments in strategic information, lab quality, advocacy &amp; civil engagement, prevention (PWID-HR, Blood Safety, IPC), capacity building through CDC &amp; other partner technical assistance</a:t>
            </a:r>
          </a:p>
          <a:p>
            <a:r>
              <a:rPr lang="en-US" sz="1800" dirty="0"/>
              <a:t>Commitment to science and research with dissemination (Scientific Committee)</a:t>
            </a:r>
          </a:p>
          <a:p>
            <a:pPr>
              <a:defRPr/>
            </a:pPr>
            <a:r>
              <a:rPr lang="en-US" sz="1800" dirty="0">
                <a:cs typeface="Calibri" panose="020F0502020204030204" pitchFamily="34" charset="0"/>
              </a:rPr>
              <a:t>EILF Center of Excellence for Viral Hepatitis Elimination: lessons from HCV elimination</a:t>
            </a: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cs typeface="Calibri" panose="020F0502020204030204" pitchFamily="34" charset="0"/>
              </a:rPr>
              <a:t>HBV treatment and diagnostics access a barrier</a:t>
            </a: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cs typeface="Calibri" panose="020F0502020204030204" pitchFamily="34" charset="0"/>
              </a:rPr>
              <a:t>Motivated government, civil society, partnerships?</a:t>
            </a:r>
            <a:endParaRPr lang="en-US" sz="1800" b="1" i="1" dirty="0"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b="1" i="1" dirty="0">
                <a:cs typeface="Calibri" panose="020F0502020204030204" pitchFamily="34" charset="0"/>
              </a:rPr>
              <a:t>Achievable by 2030!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9937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908D-369C-413E-8D03-E1631277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32FA-DF52-49B3-9A55-17966E00F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Georgia Ministry and NCDC</a:t>
            </a:r>
          </a:p>
          <a:p>
            <a:r>
              <a:rPr lang="en-US" dirty="0"/>
              <a:t>Georgia Clinicians and NGOs</a:t>
            </a:r>
          </a:p>
          <a:p>
            <a:r>
              <a:rPr lang="en-US" dirty="0"/>
              <a:t>International NGOs</a:t>
            </a:r>
          </a:p>
          <a:p>
            <a:r>
              <a:rPr lang="en-US" dirty="0"/>
              <a:t>Industry Partners</a:t>
            </a:r>
          </a:p>
          <a:p>
            <a:r>
              <a:rPr lang="en-US" dirty="0"/>
              <a:t>WHO</a:t>
            </a:r>
          </a:p>
          <a:p>
            <a:r>
              <a:rPr lang="en-US" dirty="0"/>
              <a:t>CDC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11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892" y="1430215"/>
            <a:ext cx="480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88A"/>
                </a:solidFill>
                <a:latin typeface="Calibri" pitchFamily="34" charset="0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746327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Georgia’s Road to HCV Elimination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335108" cy="3341688"/>
          </a:xfrm>
        </p:spPr>
        <p:txBody>
          <a:bodyPr>
            <a:noAutofit/>
          </a:bodyPr>
          <a:lstStyle/>
          <a:p>
            <a:r>
              <a:rPr lang="en-US" sz="2400" b="1" dirty="0">
                <a:cs typeface="Calibri" panose="020F0502020204030204" pitchFamily="34" charset="0"/>
              </a:rPr>
              <a:t>Priority Activities 2015 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Ensure screening, treatment and laboratory capacity and quality  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National </a:t>
            </a:r>
            <a:r>
              <a:rPr lang="en-US" sz="2400" dirty="0" err="1">
                <a:cs typeface="Calibri" panose="020F0502020204030204" pitchFamily="34" charset="0"/>
              </a:rPr>
              <a:t>seroprevalence</a:t>
            </a:r>
            <a:r>
              <a:rPr lang="en-US" sz="2400" dirty="0">
                <a:cs typeface="Calibri" panose="020F0502020204030204" pitchFamily="34" charset="0"/>
              </a:rPr>
              <a:t> survey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Develop 5 year Elimination Plan 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Establishment of Monitoring and Evaluation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Establish external Technical Advisory Group (TAG)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Develop treatment database, information systems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Establish partnerships</a:t>
            </a:r>
          </a:p>
          <a:p>
            <a:endParaRPr lang="en-US" sz="1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319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70944"/>
          </a:xfrm>
        </p:spPr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976923"/>
            <a:ext cx="4317999" cy="3811710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Georgia Ministry of Health</a:t>
            </a:r>
          </a:p>
          <a:p>
            <a:r>
              <a:rPr lang="en-US" sz="1800" dirty="0">
                <a:solidFill>
                  <a:srgbClr val="000000"/>
                </a:solidFill>
              </a:rPr>
              <a:t>Georgia Clinical and AIDS Providers: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IDAIDS, NEOLAB, </a:t>
            </a:r>
            <a:r>
              <a:rPr lang="en-US" sz="1800" dirty="0" err="1">
                <a:solidFill>
                  <a:srgbClr val="000000"/>
                </a:solidFill>
              </a:rPr>
              <a:t>Mrchevelli</a:t>
            </a:r>
            <a:r>
              <a:rPr lang="en-US" sz="1800" dirty="0">
                <a:solidFill>
                  <a:srgbClr val="000000"/>
                </a:solidFill>
              </a:rPr>
              <a:t>, HEPA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Centers for Disease Control and Prevention (CDC)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Gilead Sciences Inc.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Abbott Diagnostics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University of Bristol, UK</a:t>
            </a:r>
          </a:p>
          <a:p>
            <a:r>
              <a:rPr lang="en-US" sz="1800" dirty="0">
                <a:solidFill>
                  <a:srgbClr val="000000"/>
                </a:solidFill>
              </a:rPr>
              <a:t>Georgia Harm Reduction Network</a:t>
            </a:r>
          </a:p>
          <a:p>
            <a:r>
              <a:rPr lang="en-US" sz="1800" dirty="0">
                <a:solidFill>
                  <a:srgbClr val="000000"/>
                </a:solidFill>
              </a:rPr>
              <a:t>World Health Organization (WHO); European Office &amp; HQ</a:t>
            </a:r>
          </a:p>
          <a:p>
            <a:r>
              <a:rPr lang="en-US" sz="1800" dirty="0">
                <a:solidFill>
                  <a:srgbClr val="000000"/>
                </a:solidFill>
              </a:rPr>
              <a:t>Global Fund for AIDS, TB &amp; Malaria</a:t>
            </a:r>
          </a:p>
          <a:p>
            <a:endParaRPr lang="en-US" sz="1800" dirty="0"/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775200" y="976923"/>
            <a:ext cx="4306277" cy="38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E9E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Foundation for New Innovative Diagnostics (FIND)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Blood Systems Research Inst.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CDC Foundation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Training Programs in Epidemiology and Public Health Interventions Network (TEPHINET)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Johns Hopkins University</a:t>
            </a:r>
          </a:p>
          <a:p>
            <a:r>
              <a:rPr lang="en-US" sz="1800" dirty="0">
                <a:solidFill>
                  <a:srgbClr val="000000"/>
                </a:solidFill>
              </a:rPr>
              <a:t>EASL-International Liver Foundation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Extension for Community Healthcare Outcomes (ECHO)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Liver Institute &amp; Foundation for Education and Research (LIFER)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395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3386" y="1200150"/>
            <a:ext cx="3925764" cy="16002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Conducted 2015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Stratified, multi-stage cluster design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Total number of interviews – 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6330 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(90% response rate)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 Total number of blood samples – 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6010 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(86% response rate)</a:t>
            </a:r>
            <a:endParaRPr lang="ru-RU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780046-7073-412D-A713-0CB1E406E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308155"/>
              </p:ext>
            </p:extLst>
          </p:nvPr>
        </p:nvGraphicFramePr>
        <p:xfrm>
          <a:off x="703386" y="2971800"/>
          <a:ext cx="3925763" cy="1887862"/>
        </p:xfrm>
        <a:graphic>
          <a:graphicData uri="http://schemas.openxmlformats.org/drawingml/2006/table">
            <a:tbl>
              <a:tblPr/>
              <a:tblGrid>
                <a:gridCol w="178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Characteristics</a:t>
                      </a:r>
                    </a:p>
                  </a:txBody>
                  <a:tcPr marL="68580" marR="68580" marT="34287" marB="342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%</a:t>
                      </a:r>
                    </a:p>
                  </a:txBody>
                  <a:tcPr marL="68580" marR="68580" marT="34287" marB="342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Estimated # nationwide ≥18 years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Anti-HCV+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7.7%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215,000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HCV RNA+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5.4%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150,000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HBsAg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+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2.9%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81,000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61469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854479"/>
              </p:ext>
            </p:extLst>
          </p:nvPr>
        </p:nvGraphicFramePr>
        <p:xfrm>
          <a:off x="4861169" y="1196368"/>
          <a:ext cx="3970215" cy="366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1167" y="3967109"/>
            <a:ext cx="1735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Genotype Distribution</a:t>
            </a:r>
          </a:p>
          <a:p>
            <a:pPr algn="ctr"/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GT1= 40%</a:t>
            </a:r>
          </a:p>
          <a:p>
            <a:pPr algn="ctr"/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GT2= 35%</a:t>
            </a:r>
          </a:p>
          <a:p>
            <a:pPr algn="ctr"/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GT3= 35%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9279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788A"/>
                </a:solidFill>
                <a:latin typeface="Calibri" pitchFamily="34" charset="0"/>
              </a:rPr>
              <a:t>National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88A"/>
                </a:solidFill>
                <a:latin typeface="Calibri" pitchFamily="34" charset="0"/>
              </a:rPr>
              <a:t>Seroprevalence</a:t>
            </a:r>
            <a:r>
              <a:rPr lang="en-US" sz="2800" dirty="0">
                <a:solidFill>
                  <a:srgbClr val="00788A"/>
                </a:solidFill>
                <a:latin typeface="Calibri" pitchFamily="34" charset="0"/>
              </a:rPr>
              <a:t> Survey—Disease Burden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470" y="3967109"/>
            <a:ext cx="24673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Sex, Age and 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Males aged 30-49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Regions (% positive): </a:t>
            </a:r>
            <a:r>
              <a:rPr lang="en-US" sz="13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Imereti</a:t>
            </a:r>
            <a:endParaRPr lang="en-US" sz="13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Cities (% positive): Tbilisi </a:t>
            </a:r>
          </a:p>
        </p:txBody>
      </p:sp>
    </p:spTree>
    <p:extLst>
      <p:ext uri="{BB962C8B-B14F-4D97-AF65-F5344CB8AC3E}">
        <p14:creationId xmlns:p14="http://schemas.microsoft.com/office/powerpoint/2010/main" val="3481011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16236"/>
          </a:xfrm>
        </p:spPr>
        <p:txBody>
          <a:bodyPr/>
          <a:lstStyle/>
          <a:p>
            <a:r>
              <a:rPr lang="en-US" dirty="0"/>
              <a:t>Strategic Plan for HCV Elimination in Georgia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3229"/>
            <a:ext cx="5901266" cy="3437334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Published March, 2017</a:t>
            </a:r>
          </a:p>
          <a:p>
            <a:endParaRPr lang="en-US" sz="2100" u="sng" dirty="0"/>
          </a:p>
          <a:p>
            <a:r>
              <a:rPr lang="en-US" sz="2100" dirty="0"/>
              <a:t>Strategic Plan for HCV Elimination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/>
              <a:t>Awareness/Advocacy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/>
              <a:t>Prevent HCV transmission</a:t>
            </a:r>
          </a:p>
          <a:p>
            <a:pPr lvl="3"/>
            <a:r>
              <a:rPr lang="en-US" sz="2100" dirty="0"/>
              <a:t>Harm Reduction</a:t>
            </a:r>
          </a:p>
          <a:p>
            <a:pPr lvl="3"/>
            <a:r>
              <a:rPr lang="en-US" sz="2100" dirty="0"/>
              <a:t>Blood Safety</a:t>
            </a:r>
          </a:p>
          <a:p>
            <a:pPr lvl="3"/>
            <a:r>
              <a:rPr lang="en-US" sz="2100" dirty="0"/>
              <a:t>Infection Prevention &amp; Control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/>
              <a:t>Screening and linkage to care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/>
              <a:t>Laboratory diagnostics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/>
              <a:t>Care and treatment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/>
              <a:t>Surveillance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6" y="1156411"/>
            <a:ext cx="2328333" cy="33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679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Evaluation (M&amp;E)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264" y="1395383"/>
            <a:ext cx="3488267" cy="3341688"/>
          </a:xfrm>
        </p:spPr>
        <p:txBody>
          <a:bodyPr/>
          <a:lstStyle/>
          <a:p>
            <a:r>
              <a:rPr lang="en-US" sz="1800" dirty="0"/>
              <a:t>Progress on 6 strategies</a:t>
            </a:r>
          </a:p>
          <a:p>
            <a:r>
              <a:rPr lang="en-US" sz="1800" dirty="0"/>
              <a:t>Monitoring and Evaluation indicators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38" y="1395383"/>
            <a:ext cx="2476064" cy="3505200"/>
          </a:xfrm>
          <a:prstGeom prst="rect">
            <a:avLst/>
          </a:prstGeom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61" y="569395"/>
            <a:ext cx="2362200" cy="36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5" y="2696307"/>
            <a:ext cx="4960888" cy="22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15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781"/>
            <a:ext cx="8229600" cy="857250"/>
          </a:xfrm>
        </p:spPr>
        <p:txBody>
          <a:bodyPr/>
          <a:lstStyle/>
          <a:p>
            <a:r>
              <a:rPr lang="en-US" dirty="0"/>
              <a:t>Georgia’s National Health Information Systems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6" y="1063229"/>
            <a:ext cx="786288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316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TAG">
      <a:dk1>
        <a:sysClr val="windowText" lastClr="000000"/>
      </a:dk1>
      <a:lt1>
        <a:sysClr val="window" lastClr="FFFFFF"/>
      </a:lt1>
      <a:dk2>
        <a:srgbClr val="0086CE"/>
      </a:dk2>
      <a:lt2>
        <a:srgbClr val="EEECE1"/>
      </a:lt2>
      <a:accent1>
        <a:srgbClr val="1F497D"/>
      </a:accent1>
      <a:accent2>
        <a:srgbClr val="F69224"/>
      </a:accent2>
      <a:accent3>
        <a:srgbClr val="339966"/>
      </a:accent3>
      <a:accent4>
        <a:srgbClr val="FF9900"/>
      </a:accent4>
      <a:accent5>
        <a:srgbClr val="4BACC6"/>
      </a:accent5>
      <a:accent6>
        <a:srgbClr val="5F5F5F"/>
      </a:accent6>
      <a:hlink>
        <a:srgbClr val="0086BE"/>
      </a:hlink>
      <a:folHlink>
        <a:srgbClr val="5F5F5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DC CGH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2359</Words>
  <Application>Microsoft Office PowerPoint</Application>
  <PresentationFormat>On-screen Show (16:9)</PresentationFormat>
  <Paragraphs>358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Courier New</vt:lpstr>
      <vt:lpstr>Ebrima</vt:lpstr>
      <vt:lpstr>Calibri</vt:lpstr>
      <vt:lpstr>Times New Roman</vt:lpstr>
      <vt:lpstr>Arial</vt:lpstr>
      <vt:lpstr>Myriad Web Pro</vt:lpstr>
      <vt:lpstr>Arial Black</vt:lpstr>
      <vt:lpstr>Sylfaen</vt:lpstr>
      <vt:lpstr>Wingdings</vt:lpstr>
      <vt:lpstr>Calibri Light</vt:lpstr>
      <vt:lpstr>NCEH_ATSDR_combined</vt:lpstr>
      <vt:lpstr>2_Office Theme</vt:lpstr>
      <vt:lpstr>1_Office Theme</vt:lpstr>
      <vt:lpstr>3_Office Theme</vt:lpstr>
      <vt:lpstr>Can Georgia’s Experience in HCV Elimination Translate into HBV Elimination?  The 2nd Transcaucasus Symposium on HBV Infection  27-28 September    </vt:lpstr>
      <vt:lpstr>HCV Elimination: Why Georgia? </vt:lpstr>
      <vt:lpstr>Georgia HCV Elimination Program</vt:lpstr>
      <vt:lpstr>Georgia’s Road to HCV Elimination</vt:lpstr>
      <vt:lpstr>Partnerships</vt:lpstr>
      <vt:lpstr>National Seroprevalence Survey—Disease Burden</vt:lpstr>
      <vt:lpstr>Strategic Plan for HCV Elimination in Georgia</vt:lpstr>
      <vt:lpstr>Monitoring and Evaluation (M&amp;E)</vt:lpstr>
      <vt:lpstr>Georgia’s National Health Information Systems</vt:lpstr>
      <vt:lpstr>Persons Screened by Month, Georgia, Jan 2015-Jan 2019</vt:lpstr>
      <vt:lpstr>HCV Treatment Sites, Georgia, 2019</vt:lpstr>
      <vt:lpstr>Integrated screening &amp; referral, HIV/HCV/TB, primary health care, Samegrelo-Zemo Svanati, Georgia, 2017- 2018</vt:lpstr>
      <vt:lpstr>Number of PWIDs &amp; sex partners tested for HCV  </vt:lpstr>
      <vt:lpstr>Cost** of Diagnostics, Georgia, 2015-2018</vt:lpstr>
      <vt:lpstr>Fibrosis Stage* of Patients Initiating Treatment, Georgia, May 2015-January 2019</vt:lpstr>
      <vt:lpstr>HCV Care Cascade, Georgia HCV Elimination Program, May 2015 – January 2019</vt:lpstr>
      <vt:lpstr>PowerPoint Presentation</vt:lpstr>
      <vt:lpstr>Primary liver cancer cases screened for HCV (n=210) and percent (%) positive, by age group, Georgia, 2015-17 </vt:lpstr>
      <vt:lpstr>Continuous Learning, Feedback, &amp; Exchange</vt:lpstr>
      <vt:lpstr>National Scientific Committee</vt:lpstr>
      <vt:lpstr>PowerPoint Presentation</vt:lpstr>
      <vt:lpstr>PowerPoint Presentation</vt:lpstr>
      <vt:lpstr>HCV Elimination Benefits the Health care System beyond HCV</vt:lpstr>
      <vt:lpstr>HCV Elimination Benefits the Health care System beyond HCV (cont.)</vt:lpstr>
      <vt:lpstr> Georgia: First EASL International Liver Foundation (EILF) Center of Excellence in Viral Hepatitis Elimination, 2019 </vt:lpstr>
      <vt:lpstr>HBV Elimination in Georgia?</vt:lpstr>
      <vt:lpstr>Comparison of HBV and HCV (key characterstics)</vt:lpstr>
      <vt:lpstr>Disease Control Definitions</vt:lpstr>
      <vt:lpstr>WHO Hepatitis Elimination Goal by 2030</vt:lpstr>
      <vt:lpstr>PowerPoint Presentation</vt:lpstr>
      <vt:lpstr>PowerPoint Presentation</vt:lpstr>
      <vt:lpstr>Hepatitis B markers by Age, Georgia, 2015  (n≈ 81,000 HBsAg+)</vt:lpstr>
      <vt:lpstr>Conclusions</vt:lpstr>
      <vt:lpstr>HBV Elimination: Why Georgia? </vt:lpstr>
      <vt:lpstr>HBV Elimination: Why Georgia? (continued)</vt:lpstr>
      <vt:lpstr>Acknowledgements 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Averhoff, Francisco (CDC/DDID/NCHHSTP/DVH)</cp:lastModifiedBy>
  <cp:revision>328</cp:revision>
  <dcterms:created xsi:type="dcterms:W3CDTF">2011-03-17T17:43:16Z</dcterms:created>
  <dcterms:modified xsi:type="dcterms:W3CDTF">2019-09-28T11:32:54Z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