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3" r:id="rId4"/>
    <p:sldId id="260" r:id="rId5"/>
    <p:sldId id="295" r:id="rId6"/>
    <p:sldId id="261" r:id="rId7"/>
    <p:sldId id="262" r:id="rId8"/>
    <p:sldId id="264" r:id="rId9"/>
    <p:sldId id="296" r:id="rId10"/>
    <p:sldId id="268" r:id="rId11"/>
    <p:sldId id="271" r:id="rId12"/>
    <p:sldId id="272" r:id="rId13"/>
    <p:sldId id="273" r:id="rId14"/>
    <p:sldId id="274" r:id="rId15"/>
    <p:sldId id="281" r:id="rId16"/>
    <p:sldId id="279" r:id="rId17"/>
    <p:sldId id="280" r:id="rId18"/>
    <p:sldId id="282" r:id="rId19"/>
    <p:sldId id="291" r:id="rId2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6"/>
    <p:restoredTop sz="94286"/>
  </p:normalViewPr>
  <p:slideViewPr>
    <p:cSldViewPr snapToGrid="0" snapToObjects="1">
      <p:cViewPr varScale="1">
        <p:scale>
          <a:sx n="65" d="100"/>
          <a:sy n="65" d="100"/>
        </p:scale>
        <p:origin x="15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文字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標題文字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標題文字</a:t>
            </a:r>
          </a:p>
        </p:txBody>
      </p:sp>
      <p:sp>
        <p:nvSpPr>
          <p:cNvPr id="66" name="內文層級一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標題文字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標題文字</a:t>
            </a:r>
          </a:p>
        </p:txBody>
      </p:sp>
      <p:sp>
        <p:nvSpPr>
          <p:cNvPr id="7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7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標題文字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86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6294578" y="6221731"/>
            <a:ext cx="258623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r>
              <a:t>標題文字</a:t>
            </a:r>
          </a:p>
        </p:txBody>
      </p:sp>
      <p:sp>
        <p:nvSpPr>
          <p:cNvPr id="94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381000" y="1412875"/>
            <a:ext cx="8382000" cy="221086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90000"/>
              </a:lnSpc>
            </a:lvl1pPr>
            <a:lvl2pPr>
              <a:lnSpc>
                <a:spcPct val="90000"/>
              </a:lnSpc>
            </a:lvl2pPr>
            <a:lvl3pPr>
              <a:lnSpc>
                <a:spcPct val="90000"/>
              </a:lnSpc>
            </a:lvl3pPr>
            <a:lvl4pPr>
              <a:lnSpc>
                <a:spcPct val="90000"/>
              </a:lnSpc>
            </a:lvl4pPr>
            <a:lvl5pPr>
              <a:lnSpc>
                <a:spcPct val="90000"/>
              </a:lnSpc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6294580" y="6221732"/>
            <a:ext cx="258620" cy="269237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文字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8428178" y="6404293"/>
            <a:ext cx="258623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0" y="5500701"/>
            <a:ext cx="6500858" cy="13573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直接连接符 9"/>
          <p:cNvSpPr/>
          <p:nvPr/>
        </p:nvSpPr>
        <p:spPr>
          <a:xfrm>
            <a:off x="862416" y="2178153"/>
            <a:ext cx="7092280" cy="1588"/>
          </a:xfrm>
          <a:prstGeom prst="line">
            <a:avLst/>
          </a:prstGeom>
          <a:ln w="76200">
            <a:solidFill>
              <a:srgbClr val="CC33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87300" y="5832092"/>
            <a:ext cx="2456702" cy="102590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矩形 31"/>
          <p:cNvSpPr txBox="1"/>
          <p:nvPr/>
        </p:nvSpPr>
        <p:spPr>
          <a:xfrm>
            <a:off x="964608" y="2277447"/>
            <a:ext cx="7214784" cy="349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 b="1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George Lau</a:t>
            </a:r>
          </a:p>
          <a:p>
            <a:pPr algn="ctr">
              <a:defRPr sz="160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MBBS (HK), MRCP(UK), FHKCP, FHKAM (GI), MD(HK), FRCP (Edin, Lond), FAASLD (US)</a:t>
            </a:r>
          </a:p>
          <a:p>
            <a:pPr>
              <a:defRPr sz="1600" b="1">
                <a:solidFill>
                  <a:srgbClr val="003366"/>
                </a:solidFill>
              </a:defRPr>
            </a:pPr>
            <a:endParaRPr/>
          </a:p>
          <a:p>
            <a:r>
              <a:t>Chair Professor &amp; Co-Director </a:t>
            </a:r>
            <a:endParaRPr sz="1600"/>
          </a:p>
          <a:p>
            <a:pPr>
              <a:defRPr i="1"/>
            </a:pPr>
            <a:r>
              <a:t>Liver Disease &amp; Transplant Centre, The Fifth Medical Centre of Chinese PLA General Hospital – Humanity &amp; Health Medical Group, Beijing, China </a:t>
            </a:r>
            <a:endParaRPr sz="1600"/>
          </a:p>
          <a:p>
            <a:pPr>
              <a:defRPr sz="1600"/>
            </a:pPr>
            <a:endParaRPr sz="1600"/>
          </a:p>
          <a:p>
            <a:r>
              <a:t>Chairman </a:t>
            </a:r>
            <a:endParaRPr sz="1600"/>
          </a:p>
          <a:p>
            <a:pPr>
              <a:defRPr i="1"/>
            </a:pPr>
            <a:r>
              <a:t>Humanity and Health Medical Group, Hong Kong, HKSAR, China </a:t>
            </a:r>
            <a:endParaRPr sz="1600"/>
          </a:p>
          <a:p>
            <a:pPr>
              <a:defRPr sz="1600"/>
            </a:pPr>
            <a:endParaRPr sz="1600"/>
          </a:p>
          <a:p>
            <a:r>
              <a:t>Consultant in Gastroenterology &amp; Hepatology </a:t>
            </a:r>
            <a:endParaRPr sz="1600"/>
          </a:p>
          <a:p>
            <a:pPr>
              <a:defRPr i="1"/>
            </a:pPr>
            <a:r>
              <a:t>Humanity and Health Clinical Trial Centre, Hong Kong, HKSAR, China </a:t>
            </a:r>
          </a:p>
        </p:txBody>
      </p:sp>
      <p:pic>
        <p:nvPicPr>
          <p:cNvPr id="108" name="影像" descr="影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0" y="7687"/>
            <a:ext cx="3551841" cy="933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影像" descr="影像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34888" y="7687"/>
            <a:ext cx="2336698" cy="933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影像" descr="影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435" y="6089645"/>
            <a:ext cx="5420736" cy="764639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文本框 1"/>
          <p:cNvSpPr txBox="1"/>
          <p:nvPr/>
        </p:nvSpPr>
        <p:spPr>
          <a:xfrm>
            <a:off x="1353984" y="1284003"/>
            <a:ext cx="6436032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600" b="1">
                <a:solidFill>
                  <a:srgbClr val="005493"/>
                </a:solidFill>
              </a:defRPr>
            </a:lvl1pPr>
          </a:lstStyle>
          <a:p>
            <a:r>
              <a:t>HBV and chronic kidney disease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1000" y="6040516"/>
            <a:ext cx="2379486" cy="83694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6" name="表格"/>
          <p:cNvGraphicFramePr/>
          <p:nvPr>
            <p:extLst>
              <p:ext uri="{D42A27DB-BD31-4B8C-83A1-F6EECF244321}">
                <p14:modId xmlns:p14="http://schemas.microsoft.com/office/powerpoint/2010/main" val="3255367530"/>
              </p:ext>
            </p:extLst>
          </p:nvPr>
        </p:nvGraphicFramePr>
        <p:xfrm>
          <a:off x="30063" y="1011766"/>
          <a:ext cx="9083872" cy="5112926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478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3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9940">
                <a:tc>
                  <a:txBody>
                    <a:bodyPr/>
                    <a:lstStyle/>
                    <a:p>
                      <a:pPr indent="457200" algn="l">
                        <a:defRPr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indent="17463" algn="ctr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Times"/>
                          <a:ea typeface="Times"/>
                          <a:cs typeface="Times"/>
                          <a:sym typeface="Times"/>
                        </a:rPr>
                        <a:t>Initial treatment
(NUC)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indent="17463" algn="ctr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 dirty="0">
                          <a:solidFill>
                            <a:srgbClr val="FFFFFF"/>
                          </a:solidFill>
                          <a:latin typeface="Times"/>
                          <a:ea typeface="Times"/>
                          <a:cs typeface="Times"/>
                          <a:sym typeface="Times"/>
                        </a:rPr>
                        <a:t>Regimen adjustment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503">
                <a:tc>
                  <a:txBody>
                    <a:bodyPr/>
                    <a:lstStyle/>
                    <a:p>
                      <a:pPr marL="0" indent="17463" algn="ctr">
                        <a:tabLst/>
                        <a:defRPr sz="2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dirty="0"/>
                        <a:t>AASLD </a:t>
                      </a:r>
                    </a:p>
                    <a:p>
                      <a:pPr marL="0" indent="53975" algn="ctr">
                        <a:tabLst/>
                        <a:defRPr sz="2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dirty="0"/>
                        <a:t>2018 </a:t>
                      </a:r>
                      <a:r>
                        <a:rPr baseline="31999" dirty="0"/>
                        <a:t>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53975" indent="0" algn="l">
                        <a:tabLst>
                          <a:tab pos="3192463" algn="l"/>
                        </a:tabLst>
                        <a:defRPr sz="1800"/>
                      </a:pPr>
                      <a:r>
                        <a:rPr lang="en-US" sz="1600" dirty="0">
                          <a:solidFill>
                            <a:srgbClr val="2F2A2B"/>
                          </a:solidFill>
                          <a:latin typeface="Times"/>
                          <a:ea typeface="Times"/>
                          <a:cs typeface="Times"/>
                          <a:sym typeface="Times"/>
                        </a:rPr>
                        <a:t>ETV or </a:t>
                      </a:r>
                      <a:r>
                        <a:rPr sz="1600" dirty="0">
                          <a:solidFill>
                            <a:srgbClr val="2F2A2B"/>
                          </a:solidFill>
                          <a:latin typeface="Times"/>
                          <a:ea typeface="Times"/>
                          <a:cs typeface="Times"/>
                          <a:sym typeface="Times"/>
                        </a:rPr>
                        <a:t>TDF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90488" indent="0" algn="l">
                        <a:tabLst/>
                        <a:defRPr sz="1800"/>
                      </a:pPr>
                      <a:r>
                        <a:rPr sz="1600" dirty="0">
                          <a:solidFill>
                            <a:srgbClr val="2F2A2B"/>
                          </a:solidFill>
                          <a:latin typeface="Times"/>
                          <a:ea typeface="Times"/>
                          <a:cs typeface="Times"/>
                          <a:sym typeface="Times"/>
                        </a:rPr>
                        <a:t>All NAs except TAF require dose adjustment in persons with creatinine clearance &lt;50 mL/min.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661">
                <a:tc>
                  <a:txBody>
                    <a:bodyPr/>
                    <a:lstStyle/>
                    <a:p>
                      <a:pPr marL="0" indent="17463" algn="ctr">
                        <a:tabLst/>
                        <a:defRPr sz="2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dirty="0"/>
                        <a:t>EASL  </a:t>
                      </a:r>
                    </a:p>
                    <a:p>
                      <a:pPr marL="0" indent="17463" algn="ctr">
                        <a:tabLst/>
                        <a:defRPr sz="2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dirty="0"/>
                        <a:t> 2017</a:t>
                      </a:r>
                      <a:r>
                        <a:rPr baseline="31999" dirty="0"/>
                        <a:t>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90488" indent="0" algn="l">
                        <a:tabLst/>
                        <a:defRPr sz="1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dirty="0"/>
                        <a:t>Recommend TAF rather than TDF in selected patients : Age &gt;60 </a:t>
                      </a:r>
                      <a:r>
                        <a:rPr dirty="0" err="1"/>
                        <a:t>yrs</a:t>
                      </a:r>
                      <a:r>
                        <a:rPr dirty="0"/>
                        <a:t> old, abnormal renal function, defined as eGFR &lt;60 mL/min/1.73 m</a:t>
                      </a:r>
                      <a:r>
                        <a:rPr baseline="31999" dirty="0"/>
                        <a:t>2</a:t>
                      </a:r>
                      <a:r>
                        <a:rPr dirty="0"/>
                        <a:t>, albuminuria</a:t>
                      </a:r>
                      <a:r>
                        <a:rPr lang="en-US" altLang="zh-CN" dirty="0"/>
                        <a:t> </a:t>
                      </a:r>
                      <a:r>
                        <a:rPr dirty="0"/>
                        <a:t>or low phosphate levels and patients on </a:t>
                      </a:r>
                      <a:r>
                        <a:rPr dirty="0" err="1"/>
                        <a:t>haemodialysis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144463" indent="0" algn="l">
                        <a:tabLst/>
                        <a:defRPr sz="1800"/>
                      </a:pPr>
                      <a:r>
                        <a:rPr sz="1600" dirty="0">
                          <a:latin typeface="Times"/>
                          <a:ea typeface="Times"/>
                          <a:cs typeface="Times"/>
                          <a:sym typeface="Times"/>
                        </a:rPr>
                        <a:t>Patients on TDF at risk of development and/or with underlying renal or bone disease should be considered for a switch to ETV or TAF, depending on previous LAM exposure (Evidence level II-2/I, grade of recommendation 1).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1282">
                <a:tc>
                  <a:txBody>
                    <a:bodyPr/>
                    <a:lstStyle/>
                    <a:p>
                      <a:pPr marL="0" indent="17463" algn="ctr">
                        <a:tabLst/>
                        <a:defRPr sz="2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dirty="0"/>
                        <a:t>APASL</a:t>
                      </a:r>
                    </a:p>
                    <a:p>
                      <a:pPr marL="0" indent="17463" algn="ctr">
                        <a:tabLst/>
                        <a:defRPr sz="2600">
                          <a:latin typeface="Times"/>
                          <a:ea typeface="Times"/>
                          <a:cs typeface="Times"/>
                          <a:sym typeface="Times"/>
                        </a:defRPr>
                      </a:pPr>
                      <a:r>
                        <a:rPr dirty="0"/>
                        <a:t>2016</a:t>
                      </a:r>
                      <a:r>
                        <a:rPr baseline="31999" dirty="0"/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53975" indent="36513" algn="l">
                        <a:tabLst/>
                        <a:defRPr sz="1800"/>
                      </a:pPr>
                      <a:r>
                        <a:rPr sz="1600" dirty="0">
                          <a:latin typeface="Times"/>
                          <a:ea typeface="Times"/>
                          <a:cs typeface="Times"/>
                          <a:sym typeface="Times"/>
                        </a:rPr>
                        <a:t>TDF or ETV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90488" indent="0" algn="l">
                        <a:tabLst/>
                        <a:defRPr sz="1800"/>
                      </a:pPr>
                      <a:r>
                        <a:rPr sz="1600" dirty="0">
                          <a:latin typeface="Times"/>
                          <a:ea typeface="Times"/>
                          <a:cs typeface="Times"/>
                          <a:sym typeface="Times"/>
                        </a:rPr>
                        <a:t>It is important of appropriate dose adjustment of NAs according to the calculated </a:t>
                      </a:r>
                      <a:r>
                        <a:rPr sz="1600" dirty="0" err="1">
                          <a:latin typeface="Times"/>
                          <a:ea typeface="Times"/>
                          <a:cs typeface="Times"/>
                          <a:sym typeface="Times"/>
                        </a:rPr>
                        <a:t>CrCl</a:t>
                      </a:r>
                      <a:r>
                        <a:rPr sz="1600" dirty="0">
                          <a:latin typeface="Times"/>
                          <a:ea typeface="Times"/>
                          <a:cs typeface="Times"/>
                          <a:sym typeface="Times"/>
                        </a:rPr>
                        <a:t>.
Physicians should be aware of the necessary drug dose adjustments according to creatinine clearance as well as the potential nephrotoxicity and long-term drug efficacy.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7" name="Text Box 10"/>
          <p:cNvSpPr txBox="1"/>
          <p:nvPr/>
        </p:nvSpPr>
        <p:spPr>
          <a:xfrm>
            <a:off x="668655" y="296364"/>
            <a:ext cx="8193108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Anti-</a:t>
            </a:r>
            <a:r>
              <a:rPr dirty="0"/>
              <a:t>HBV </a:t>
            </a:r>
            <a:r>
              <a:rPr lang="en-US" dirty="0"/>
              <a:t>for patients with k</a:t>
            </a:r>
            <a:r>
              <a:rPr dirty="0"/>
              <a:t>idney </a:t>
            </a:r>
            <a:r>
              <a:rPr lang="en-US" dirty="0"/>
              <a:t>disease</a:t>
            </a:r>
            <a:endParaRPr dirty="0"/>
          </a:p>
        </p:txBody>
      </p:sp>
      <p:sp>
        <p:nvSpPr>
          <p:cNvPr id="178" name="矩形 8"/>
          <p:cNvSpPr txBox="1"/>
          <p:nvPr/>
        </p:nvSpPr>
        <p:spPr>
          <a:xfrm>
            <a:off x="233537" y="6166588"/>
            <a:ext cx="6313989" cy="656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60421" indent="-160421">
              <a:buSzPct val="100000"/>
              <a:buAutoNum type="arabicPeriod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Norah A. </a:t>
            </a:r>
            <a:r>
              <a:rPr dirty="0" err="1"/>
              <a:t>Terrault</a:t>
            </a:r>
            <a:r>
              <a:rPr dirty="0"/>
              <a:t>, et al. Hepatology. 2018 Apr;67(4):1560-1599.</a:t>
            </a:r>
          </a:p>
          <a:p>
            <a: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2. European Association for the Study of the Liver. J </a:t>
            </a:r>
            <a:r>
              <a:rPr dirty="0" err="1"/>
              <a:t>Hepatol</a:t>
            </a:r>
            <a:r>
              <a:rPr dirty="0"/>
              <a:t>. </a:t>
            </a:r>
            <a:r>
              <a:rPr b="1" dirty="0"/>
              <a:t>2017</a:t>
            </a:r>
            <a:r>
              <a:rPr dirty="0"/>
              <a:t> Aug;67(2):370-398</a:t>
            </a:r>
          </a:p>
          <a:p>
            <a: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3. Sarin SK, et al. </a:t>
            </a:r>
            <a:r>
              <a:rPr dirty="0" err="1"/>
              <a:t>H</a:t>
            </a:r>
            <a:r>
              <a:rPr dirty="0" err="1">
                <a:solidFill>
                  <a:srgbClr val="333333"/>
                </a:solidFill>
              </a:rPr>
              <a:t>epatol</a:t>
            </a:r>
            <a:r>
              <a:rPr dirty="0">
                <a:solidFill>
                  <a:srgbClr val="333333"/>
                </a:solidFill>
              </a:rPr>
              <a:t> Int.</a:t>
            </a:r>
            <a:r>
              <a:rPr dirty="0"/>
              <a:t> 2016 Jan;10(1):1-98.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 Box 10"/>
          <p:cNvSpPr txBox="1"/>
          <p:nvPr/>
        </p:nvSpPr>
        <p:spPr>
          <a:xfrm>
            <a:off x="356912" y="157497"/>
            <a:ext cx="8193109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Renal function during follow-up: ETV vs TDF</a:t>
            </a:r>
          </a:p>
        </p:txBody>
      </p:sp>
      <p:pic>
        <p:nvPicPr>
          <p:cNvPr id="19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1000" y="6040516"/>
            <a:ext cx="2379486" cy="83694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矩形 8"/>
          <p:cNvSpPr txBox="1"/>
          <p:nvPr/>
        </p:nvSpPr>
        <p:spPr>
          <a:xfrm>
            <a:off x="885488" y="6455600"/>
            <a:ext cx="6225321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500">
                <a:latin typeface="DiverdaSansCom"/>
                <a:ea typeface="DiverdaSansCom"/>
                <a:cs typeface="DiverdaSansCom"/>
                <a:sym typeface="DiverdaSansCom"/>
              </a:defRPr>
            </a:lvl1pPr>
          </a:lstStyle>
          <a:p>
            <a:r>
              <a:t>Trinh S, et al. Clin Gastroenterol Hepatol. 2019 Apr;17(5):948-956.e1</a:t>
            </a:r>
          </a:p>
        </p:txBody>
      </p:sp>
      <p:pic>
        <p:nvPicPr>
          <p:cNvPr id="193" name="影像" descr="影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7337" y="1608910"/>
            <a:ext cx="3203610" cy="1687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影像" descr="影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4925" y="3097024"/>
            <a:ext cx="3394776" cy="1787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影像" descr="影像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3615" y="4750306"/>
            <a:ext cx="3257396" cy="168756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Baseline eGFRs ≤ 60mL/min/1.7 m2,…"/>
          <p:cNvSpPr txBox="1"/>
          <p:nvPr/>
        </p:nvSpPr>
        <p:spPr>
          <a:xfrm>
            <a:off x="4291331" y="3434081"/>
            <a:ext cx="4152222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000" b="1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Baseline eGFRs ≤ 60mL/min/1.7 m</a:t>
            </a:r>
            <a:r>
              <a:rPr baseline="31999"/>
              <a:t>2</a:t>
            </a:r>
            <a:r>
              <a:t>, </a:t>
            </a:r>
          </a:p>
          <a:p>
            <a:pPr>
              <a:defRPr sz="2000" b="1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mean eGFR, P=0.66</a:t>
            </a:r>
          </a:p>
        </p:txBody>
      </p:sp>
      <p:sp>
        <p:nvSpPr>
          <p:cNvPr id="197" name="Baseline eGFRsmL/min/1.73 m2 ≥ 60,…"/>
          <p:cNvSpPr txBox="1"/>
          <p:nvPr/>
        </p:nvSpPr>
        <p:spPr>
          <a:xfrm>
            <a:off x="4291331" y="5129531"/>
            <a:ext cx="407458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Baseline eGFRsmL/min/1.73 m</a:t>
            </a:r>
            <a:r>
              <a:rPr baseline="31999"/>
              <a:t>2</a:t>
            </a:r>
            <a:r>
              <a:t> ≥ 60,</a:t>
            </a:r>
          </a:p>
          <a:p>
            <a:pPr>
              <a:defRPr sz="2000">
                <a:latin typeface="Times"/>
                <a:ea typeface="Times"/>
                <a:cs typeface="Times"/>
                <a:sym typeface="Times"/>
              </a:defRPr>
            </a:pPr>
            <a:r>
              <a:t>mean eGFR, P &lt; 0.0001</a:t>
            </a:r>
          </a:p>
        </p:txBody>
      </p:sp>
      <p:sp>
        <p:nvSpPr>
          <p:cNvPr id="198" name="Overall,  P &lt; 0.0001"/>
          <p:cNvSpPr txBox="1"/>
          <p:nvPr/>
        </p:nvSpPr>
        <p:spPr>
          <a:xfrm>
            <a:off x="4342131" y="2060364"/>
            <a:ext cx="2156975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Overall,  P &lt; 0.0001</a:t>
            </a:r>
          </a:p>
        </p:txBody>
      </p:sp>
      <p:sp>
        <p:nvSpPr>
          <p:cNvPr id="199" name="Retrospective study, propensity score matching(PSM)…"/>
          <p:cNvSpPr txBox="1"/>
          <p:nvPr/>
        </p:nvSpPr>
        <p:spPr>
          <a:xfrm>
            <a:off x="469781" y="682342"/>
            <a:ext cx="8472521" cy="846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dirty="0"/>
              <a:t>Retrospective study, propensity score matching(PSM)</a:t>
            </a:r>
            <a:endParaRPr lang="en-HK" i="1" dirty="0"/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900" dirty="0"/>
          </a:p>
          <a:p>
            <a:pPr>
              <a:defRPr sz="2000">
                <a:solidFill>
                  <a:srgbClr val="011993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Baseline eGFRs predict short-or median term renal safety during</a:t>
            </a:r>
            <a:r>
              <a:rPr lang="zh-CN" altLang="en-US" dirty="0"/>
              <a:t> </a:t>
            </a:r>
            <a:r>
              <a:rPr dirty="0"/>
              <a:t>NUC treatment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 Box 10"/>
          <p:cNvSpPr txBox="1"/>
          <p:nvPr/>
        </p:nvSpPr>
        <p:spPr>
          <a:xfrm>
            <a:off x="153484" y="313972"/>
            <a:ext cx="8837032" cy="449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2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Is TAF really safe as expected? experience from HIV field</a:t>
            </a:r>
          </a:p>
        </p:txBody>
      </p:sp>
      <p:pic>
        <p:nvPicPr>
          <p:cNvPr id="20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1000" y="6040516"/>
            <a:ext cx="2379486" cy="83694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矩形 8"/>
          <p:cNvSpPr txBox="1"/>
          <p:nvPr/>
        </p:nvSpPr>
        <p:spPr>
          <a:xfrm>
            <a:off x="1186055" y="6298966"/>
            <a:ext cx="5842601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500">
                <a:latin typeface="DiverdaSansCom"/>
                <a:ea typeface="DiverdaSansCom"/>
                <a:cs typeface="DiverdaSansCom"/>
                <a:sym typeface="DiverdaSansCom"/>
              </a:defRPr>
            </a:pPr>
            <a:r>
              <a:t>Novick TK, et al. </a:t>
            </a:r>
            <a:r>
              <a:rPr>
                <a:solidFill>
                  <a:srgbClr val="333333"/>
                </a:solidFill>
              </a:rPr>
              <a:t>Medicine (Baltimore).</a:t>
            </a:r>
            <a:r>
              <a:t> 2017 Sep;96(36):e8046</a:t>
            </a:r>
          </a:p>
        </p:txBody>
      </p:sp>
      <p:pic>
        <p:nvPicPr>
          <p:cNvPr id="204" name="影像" descr="影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116" y="1547581"/>
            <a:ext cx="4063049" cy="401477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enofovir alafenamide nephrotoxicity in an HIV-positive patient: A case report."/>
          <p:cNvSpPr txBox="1"/>
          <p:nvPr/>
        </p:nvSpPr>
        <p:spPr>
          <a:xfrm>
            <a:off x="234191" y="970032"/>
            <a:ext cx="8675618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2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Tenofovir alafenamide nephrotoxicity in an HIV-positive patient: A case report.</a:t>
            </a:r>
          </a:p>
        </p:txBody>
      </p:sp>
      <p:sp>
        <p:nvSpPr>
          <p:cNvPr id="206" name="This case suggests that at risk individuals may  experience tubular mitochondrial injury from lower concentrations of tenofovir with TAF"/>
          <p:cNvSpPr txBox="1"/>
          <p:nvPr/>
        </p:nvSpPr>
        <p:spPr>
          <a:xfrm>
            <a:off x="4900931" y="1683597"/>
            <a:ext cx="3912798" cy="1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This case suggests that at risk individuals may experience tubular mitochondrial injury from lower concentrations of tenofovir with TAF</a:t>
            </a:r>
          </a:p>
        </p:txBody>
      </p:sp>
      <p:sp>
        <p:nvSpPr>
          <p:cNvPr id="207" name="Biopsy showed mesangial expansion with peripheralized thickened capillary loops consistent with diabetic nephropathy and segmental…"/>
          <p:cNvSpPr txBox="1"/>
          <p:nvPr/>
        </p:nvSpPr>
        <p:spPr>
          <a:xfrm>
            <a:off x="4900931" y="3554731"/>
            <a:ext cx="3912798" cy="204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Biopsy showed mesangial expansion with peripheralized thickened capillary loops consistent with diabetic nephropathy and segmental</a:t>
            </a:r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endocapillary leukocytes (A, B). Tubular epithelial vacuolization is observed on (C) routine H&amp;E stain(D)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 Box 10"/>
          <p:cNvSpPr txBox="1"/>
          <p:nvPr/>
        </p:nvSpPr>
        <p:spPr>
          <a:xfrm>
            <a:off x="583988" y="324766"/>
            <a:ext cx="8193108" cy="892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Renal safety: TAF vs. TDF, a pooled analysis of 26 clinical trials, experience from HIV field</a:t>
            </a:r>
          </a:p>
        </p:txBody>
      </p:sp>
      <p:pic>
        <p:nvPicPr>
          <p:cNvPr id="21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1000" y="6040516"/>
            <a:ext cx="2379486" cy="83694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矩形 8"/>
          <p:cNvSpPr txBox="1"/>
          <p:nvPr/>
        </p:nvSpPr>
        <p:spPr>
          <a:xfrm>
            <a:off x="1236855" y="6298966"/>
            <a:ext cx="4632859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500">
                <a:latin typeface="DiverdaSansCom"/>
                <a:ea typeface="DiverdaSansCom"/>
                <a:cs typeface="DiverdaSansCom"/>
                <a:sym typeface="DiverdaSansCom"/>
              </a:defRPr>
            </a:pPr>
            <a:r>
              <a:t>Gupta S, et al. </a:t>
            </a:r>
            <a:r>
              <a:rPr>
                <a:solidFill>
                  <a:srgbClr val="333333"/>
                </a:solidFill>
              </a:rPr>
              <a:t>AIDS.</a:t>
            </a:r>
            <a:r>
              <a:t> 2019 Jul 15;33(9):1455-1465.</a:t>
            </a:r>
          </a:p>
        </p:txBody>
      </p:sp>
      <p:pic>
        <p:nvPicPr>
          <p:cNvPr id="212" name="影像" descr="影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750" y="1679600"/>
            <a:ext cx="3988967" cy="3802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影像" descr="影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61533" y="1594833"/>
            <a:ext cx="2970129" cy="1780734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hese pooled data from 26 studies, with over 12 500 person-years of…"/>
          <p:cNvSpPr txBox="1"/>
          <p:nvPr/>
        </p:nvSpPr>
        <p:spPr>
          <a:xfrm>
            <a:off x="5002531" y="3758168"/>
            <a:ext cx="3837743" cy="148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These pooled data from </a:t>
            </a:r>
            <a:r>
              <a:rPr b="1">
                <a:solidFill>
                  <a:srgbClr val="FF2600"/>
                </a:solidFill>
              </a:rPr>
              <a:t>26 studies,</a:t>
            </a:r>
            <a:r>
              <a:t> with over </a:t>
            </a:r>
            <a:r>
              <a:rPr b="1">
                <a:solidFill>
                  <a:srgbClr val="FF2600"/>
                </a:solidFill>
              </a:rPr>
              <a:t>12 500 person-year</a:t>
            </a:r>
            <a:r>
              <a:t>s of</a:t>
            </a:r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follow-up in children and adults, support the comparative renal safety of TAF </a:t>
            </a:r>
            <a:r>
              <a:rPr b="1">
                <a:solidFill>
                  <a:srgbClr val="FF2600"/>
                </a:solidFill>
              </a:rPr>
              <a:t>over </a:t>
            </a:r>
            <a:r>
              <a:t>TDF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 Box 10"/>
          <p:cNvSpPr txBox="1"/>
          <p:nvPr/>
        </p:nvSpPr>
        <p:spPr>
          <a:xfrm>
            <a:off x="1414947" y="165487"/>
            <a:ext cx="6531187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914400">
              <a:defRPr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Renal safety: 96 weeks TAF </a:t>
            </a:r>
            <a:r>
              <a:rPr lang="en-US" dirty="0"/>
              <a:t>Vs</a:t>
            </a:r>
            <a:r>
              <a:rPr dirty="0"/>
              <a:t> TDF</a:t>
            </a:r>
          </a:p>
        </p:txBody>
      </p:sp>
      <p:pic>
        <p:nvPicPr>
          <p:cNvPr id="21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5174" y="6168608"/>
            <a:ext cx="2015311" cy="708848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矩形 8"/>
          <p:cNvSpPr txBox="1"/>
          <p:nvPr/>
        </p:nvSpPr>
        <p:spPr>
          <a:xfrm>
            <a:off x="200665" y="6519440"/>
            <a:ext cx="6100437" cy="323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500">
                <a:latin typeface="DiverdaSansCom"/>
                <a:ea typeface="DiverdaSansCom"/>
                <a:cs typeface="DiverdaSansCom"/>
                <a:sym typeface="DiverdaSansCom"/>
              </a:defRPr>
            </a:pPr>
            <a:r>
              <a:rPr dirty="0"/>
              <a:t>Agarwal K, et al. </a:t>
            </a:r>
            <a:r>
              <a:rPr dirty="0">
                <a:solidFill>
                  <a:srgbClr val="333333"/>
                </a:solidFill>
              </a:rPr>
              <a:t>J </a:t>
            </a:r>
            <a:r>
              <a:rPr dirty="0" err="1">
                <a:solidFill>
                  <a:srgbClr val="333333"/>
                </a:solidFill>
              </a:rPr>
              <a:t>Hepatol</a:t>
            </a:r>
            <a:r>
              <a:rPr dirty="0">
                <a:solidFill>
                  <a:srgbClr val="333333"/>
                </a:solidFill>
              </a:rPr>
              <a:t>.</a:t>
            </a:r>
            <a:r>
              <a:rPr dirty="0"/>
              <a:t> 2018 Apr;68(4):672-681.</a:t>
            </a:r>
          </a:p>
        </p:txBody>
      </p:sp>
      <p:sp>
        <p:nvSpPr>
          <p:cNvPr id="219" name="All patients enrolled had creatinine clearances ≥ 50 ml/min and most patients were ≤65 years old and without comorbidities…"/>
          <p:cNvSpPr txBox="1"/>
          <p:nvPr/>
        </p:nvSpPr>
        <p:spPr>
          <a:xfrm>
            <a:off x="287455" y="896415"/>
            <a:ext cx="8786173" cy="150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>
              <a:buFont typeface="Wingdings" pitchFamily="2" charset="2"/>
              <a:buChar char="Ø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All patients enrolled had creatinine clearances ≥ 50 ml/min and most patients were ≤65 years old and without comorbidities</a:t>
            </a:r>
          </a:p>
          <a:p>
            <a:pPr marL="285750" indent="-285750">
              <a:buFont typeface="Wingdings" pitchFamily="2" charset="2"/>
              <a:buChar char="Ø"/>
              <a:defRPr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marL="285750" indent="-285750">
              <a:buFont typeface="Wingdings" pitchFamily="2" charset="2"/>
              <a:buChar char="Ø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TAF had a significantly smaller median change in estimated glomerular filtration rate by Cockcroft-Gault method (1.2 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vs. </a:t>
            </a:r>
            <a:r>
              <a:rPr dirty="0"/>
              <a:t>4.8 mg/dl; </a:t>
            </a:r>
            <a:r>
              <a:rPr b="1" dirty="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rPr>
              <a:t>p </a:t>
            </a:r>
            <a:r>
              <a:rPr b="1" dirty="0">
                <a:solidFill>
                  <a:srgbClr val="FF2600"/>
                </a:solidFill>
              </a:rPr>
              <a:t>&lt;0.001</a:t>
            </a:r>
            <a:r>
              <a:rPr dirty="0"/>
              <a:t>)</a:t>
            </a:r>
          </a:p>
        </p:txBody>
      </p:sp>
      <p:pic>
        <p:nvPicPr>
          <p:cNvPr id="220" name="影像" descr="影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1650" y="2605266"/>
            <a:ext cx="5057775" cy="3706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 Box 10"/>
          <p:cNvSpPr txBox="1"/>
          <p:nvPr/>
        </p:nvSpPr>
        <p:spPr>
          <a:xfrm>
            <a:off x="165497" y="178470"/>
            <a:ext cx="897850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914400">
              <a:defRPr sz="2800" b="1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FF0000"/>
                </a:solidFill>
              </a:rPr>
              <a:t>A recent </a:t>
            </a:r>
            <a:r>
              <a:rPr lang="en-US" dirty="0">
                <a:solidFill>
                  <a:srgbClr val="FF0000"/>
                </a:solidFill>
              </a:rPr>
              <a:t>tragic </a:t>
            </a:r>
            <a:r>
              <a:rPr dirty="0">
                <a:solidFill>
                  <a:srgbClr val="FF0000"/>
                </a:solidFill>
              </a:rPr>
              <a:t>case in Hong Kong</a:t>
            </a:r>
            <a:r>
              <a:rPr lang="en-US" altLang="zh-CN" dirty="0">
                <a:solidFill>
                  <a:srgbClr val="FF0000"/>
                </a:solidFill>
              </a:rPr>
              <a:t>-HBV reactivation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259" name="351569429789_.pic.jpg" descr="351569429789_.pi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509" y="887761"/>
            <a:ext cx="2834573" cy="2492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361569429790_.pic.jpg" descr="361569429790_.p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0339" y="993107"/>
            <a:ext cx="2543730" cy="2492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371569429791_.pic.jpg" descr="371569429791_.pic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5906" y="3542165"/>
            <a:ext cx="2613779" cy="2570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381569429792_.pic.jpg" descr="381569429792_.pic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20291" y="3752858"/>
            <a:ext cx="2613778" cy="2633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391569429793_.pic.jpg" descr="391569429793_.pic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64675" y="1231706"/>
            <a:ext cx="3316542" cy="4394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 Box 10"/>
          <p:cNvSpPr txBox="1"/>
          <p:nvPr/>
        </p:nvSpPr>
        <p:spPr>
          <a:xfrm>
            <a:off x="414976" y="403125"/>
            <a:ext cx="8314046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2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3200" dirty="0"/>
              <a:t>Risk of HBV reactivation when using corticosteroids</a:t>
            </a:r>
          </a:p>
        </p:txBody>
      </p:sp>
      <p:pic>
        <p:nvPicPr>
          <p:cNvPr id="24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1000" y="6040516"/>
            <a:ext cx="2379486" cy="83694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矩形 8"/>
          <p:cNvSpPr txBox="1"/>
          <p:nvPr/>
        </p:nvSpPr>
        <p:spPr>
          <a:xfrm>
            <a:off x="268264" y="6363638"/>
            <a:ext cx="6641245" cy="494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3700"/>
              </a:lnSpc>
              <a:spcBef>
                <a:spcPts val="1200"/>
              </a:spcBef>
              <a:defRPr sz="160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latin typeface="Times"/>
                <a:ea typeface="Times"/>
                <a:cs typeface="Times"/>
                <a:sym typeface="Times"/>
              </a:defRPr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Rohit Loomba</a:t>
            </a:r>
            <a:r>
              <a:rPr sz="1200" baseline="62499" dirty="0">
                <a:ln w="0" cap="flat">
                  <a:solidFill>
                    <a:srgbClr val="2397D2"/>
                  </a:solidFill>
                  <a:prstDash val="solid"/>
                  <a:miter lim="400000"/>
                </a:ln>
                <a:solidFill>
                  <a:srgbClr val="2397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and T. Jake Liang. Gastroenterology 2017;152:1297–1309</a:t>
            </a:r>
          </a:p>
        </p:txBody>
      </p:sp>
      <p:sp>
        <p:nvSpPr>
          <p:cNvPr id="250" name="High-dose corticosteroids carries a significant risk of HBV reactivation…"/>
          <p:cNvSpPr txBox="1"/>
          <p:nvPr/>
        </p:nvSpPr>
        <p:spPr>
          <a:xfrm>
            <a:off x="268264" y="1859341"/>
            <a:ext cx="8862222" cy="3139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342900" indent="-342900">
              <a:buFont typeface="Wingdings" pitchFamily="2" charset="2"/>
              <a:buChar char="Ø"/>
              <a:defRPr sz="2200">
                <a:solidFill>
                  <a:srgbClr val="2F2A2B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High-dose corticosteroids carries a significant risk of HBV reactivation</a:t>
            </a:r>
          </a:p>
          <a:p>
            <a:pPr marL="342900" indent="-342900">
              <a:buFont typeface="Wingdings" pitchFamily="2" charset="2"/>
              <a:buChar char="Ø"/>
              <a:defRPr sz="2200">
                <a:solidFill>
                  <a:srgbClr val="2F2A2B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 marL="342900" indent="-342900">
              <a:buFont typeface="Wingdings" pitchFamily="2" charset="2"/>
              <a:buChar char="Ø"/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Low-dose corticosteroid therapies such as prednisone 10 mg/day orally over 4 weeks may </a:t>
            </a:r>
            <a:r>
              <a:rPr dirty="0" err="1"/>
              <a:t>increasethe</a:t>
            </a:r>
            <a:r>
              <a:rPr dirty="0"/>
              <a:t> risk of reactivation up to 10% in HBsAg-positive</a:t>
            </a:r>
            <a:r>
              <a:rPr lang="en-US" altLang="zh-CN" dirty="0"/>
              <a:t> </a:t>
            </a:r>
            <a:r>
              <a:rPr dirty="0"/>
              <a:t>individu</a:t>
            </a:r>
            <a:r>
              <a:rPr lang="en-US" dirty="0"/>
              <a:t>als</a:t>
            </a:r>
            <a:endParaRPr dirty="0"/>
          </a:p>
          <a:p>
            <a:pPr marL="342900" indent="-342900">
              <a:buFont typeface="Wingdings" pitchFamily="2" charset="2"/>
              <a:buChar char="Ø"/>
              <a:defRPr sz="2200"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 marL="342900" indent="-342900">
              <a:buFont typeface="Wingdings" pitchFamily="2" charset="2"/>
              <a:buChar char="Ø"/>
              <a:defRPr sz="220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Medium-dose corticosteroids such as prednisone 10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–</a:t>
            </a:r>
            <a:r>
              <a:rPr dirty="0"/>
              <a:t>20 mg/day orally may increase the risk of reverse seroconversion in HBsAg-negative and anti-</a:t>
            </a:r>
            <a:r>
              <a:rPr dirty="0" err="1"/>
              <a:t>HBc</a:t>
            </a:r>
            <a:r>
              <a:rPr dirty="0">
                <a:latin typeface="+mj-lt"/>
                <a:ea typeface="+mj-ea"/>
                <a:cs typeface="+mj-cs"/>
                <a:sym typeface="Helvetica"/>
              </a:rPr>
              <a:t>–</a:t>
            </a:r>
            <a:r>
              <a:rPr dirty="0"/>
              <a:t>positive individuals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 Box 10"/>
          <p:cNvSpPr txBox="1"/>
          <p:nvPr/>
        </p:nvSpPr>
        <p:spPr>
          <a:xfrm>
            <a:off x="276681" y="273966"/>
            <a:ext cx="7895776" cy="1000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25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Prevention of HBV Reactivation Associated With Immune Suppressive therapy</a:t>
            </a:r>
            <a:endParaRPr sz="1200"/>
          </a:p>
        </p:txBody>
      </p:sp>
      <p:pic>
        <p:nvPicPr>
          <p:cNvPr id="25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1000" y="6040516"/>
            <a:ext cx="2379486" cy="83694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矩形 8"/>
          <p:cNvSpPr txBox="1"/>
          <p:nvPr/>
        </p:nvSpPr>
        <p:spPr>
          <a:xfrm>
            <a:off x="610322" y="6279916"/>
            <a:ext cx="664124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3700"/>
              </a:lnSpc>
              <a:spcBef>
                <a:spcPts val="1200"/>
              </a:spcBef>
              <a:defRPr sz="160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latin typeface="Times"/>
                <a:ea typeface="Times"/>
                <a:cs typeface="Times"/>
                <a:sym typeface="Times"/>
              </a:defRPr>
            </a:pPr>
            <a:r>
              <a:t>Rohit Loomba</a:t>
            </a:r>
            <a:r>
              <a:rPr sz="1066" baseline="62499">
                <a:ln w="0" cap="flat">
                  <a:solidFill>
                    <a:srgbClr val="2397D2"/>
                  </a:solidFill>
                  <a:prstDash val="solid"/>
                  <a:miter lim="400000"/>
                </a:ln>
                <a:solidFill>
                  <a:srgbClr val="2397D2"/>
                </a:solidFill>
              </a:rPr>
              <a:t> </a:t>
            </a:r>
            <a:r>
              <a:t>and T. Jake Liang. Gastroenterology 2017;152:1297–1309</a:t>
            </a:r>
          </a:p>
        </p:txBody>
      </p:sp>
      <p:pic>
        <p:nvPicPr>
          <p:cNvPr id="256" name="影像" descr="影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6566" y="1189039"/>
            <a:ext cx="5976006" cy="4903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 Box 10"/>
          <p:cNvSpPr txBox="1"/>
          <p:nvPr/>
        </p:nvSpPr>
        <p:spPr>
          <a:xfrm>
            <a:off x="747772" y="748098"/>
            <a:ext cx="4598545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Conclusions</a:t>
            </a:r>
            <a:endParaRPr dirty="0"/>
          </a:p>
        </p:txBody>
      </p:sp>
      <p:pic>
        <p:nvPicPr>
          <p:cNvPr id="26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1000" y="6040516"/>
            <a:ext cx="2379486" cy="83694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DC29C47-387B-AF48-903B-BB223CD45758}"/>
              </a:ext>
            </a:extLst>
          </p:cNvPr>
          <p:cNvSpPr txBox="1"/>
          <p:nvPr/>
        </p:nvSpPr>
        <p:spPr>
          <a:xfrm>
            <a:off x="747772" y="1557339"/>
            <a:ext cx="7910453" cy="403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Chronic kidney diseases in CHB patients</a:t>
            </a: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Immune-mediated-rare</a:t>
            </a: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altLang="zh-CN" sz="3200" dirty="0"/>
              <a:t>Increase in incidence?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b="1" dirty="0"/>
              <a:t>TAF better then TDF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3200" b="1" dirty="0"/>
              <a:t>HBV reactivation</a:t>
            </a:r>
          </a:p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altLang="zh-CN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Preventable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8023267">
            <a:off x="7893843" y="4140994"/>
            <a:ext cx="323851" cy="331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3636227">
            <a:off x="1286669" y="5179219"/>
            <a:ext cx="323851" cy="331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0" y="0"/>
            <a:ext cx="1143000" cy="2754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387" y="1076325"/>
            <a:ext cx="4643439" cy="3008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图片 10" descr="图片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79575" y="4224337"/>
            <a:ext cx="5500688" cy="2495551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矩形 10"/>
          <p:cNvSpPr txBox="1"/>
          <p:nvPr/>
        </p:nvSpPr>
        <p:spPr>
          <a:xfrm>
            <a:off x="-34925" y="4862512"/>
            <a:ext cx="1500188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03399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</a:defRPr>
            </a:lvl1pPr>
          </a:lstStyle>
          <a:p>
            <a:r>
              <a:t>Institute of Translational Hepatology (Beijing)</a:t>
            </a:r>
          </a:p>
        </p:txBody>
      </p:sp>
      <p:sp>
        <p:nvSpPr>
          <p:cNvPr id="323" name="矩形 11"/>
          <p:cNvSpPr txBox="1"/>
          <p:nvPr/>
        </p:nvSpPr>
        <p:spPr>
          <a:xfrm>
            <a:off x="7323138" y="4441825"/>
            <a:ext cx="1785937" cy="148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t>Humanity and Health Medical Group, Hong Kong, HKSAR, China </a:t>
            </a:r>
          </a:p>
        </p:txBody>
      </p:sp>
      <p:sp>
        <p:nvSpPr>
          <p:cNvPr id="324" name="矩形 12"/>
          <p:cNvSpPr txBox="1"/>
          <p:nvPr/>
        </p:nvSpPr>
        <p:spPr>
          <a:xfrm>
            <a:off x="5426075" y="769937"/>
            <a:ext cx="3683000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 i="1"/>
            </a:lvl1pPr>
          </a:lstStyle>
          <a:p>
            <a:r>
              <a:t>Liver Disease &amp; Transplant Centre, The Fifth Medical Centre of Chinese PLA General Hospital – Humanity &amp; Health Medical Group, Beijing, China </a:t>
            </a:r>
          </a:p>
        </p:txBody>
      </p:sp>
      <p:pic>
        <p:nvPicPr>
          <p:cNvPr id="32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314860">
            <a:off x="4962525" y="1354137"/>
            <a:ext cx="323850" cy="331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1" descr="Picture 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73700" y="1849438"/>
            <a:ext cx="3432175" cy="2236787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标题 5"/>
          <p:cNvSpPr txBox="1"/>
          <p:nvPr/>
        </p:nvSpPr>
        <p:spPr>
          <a:xfrm>
            <a:off x="-44450" y="117475"/>
            <a:ext cx="9144000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912812">
              <a:lnSpc>
                <a:spcPct val="90000"/>
              </a:lnSpc>
              <a:defRPr sz="2800" b="1">
                <a:solidFill>
                  <a:srgbClr val="003399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  OUR TEAMS</a:t>
            </a:r>
          </a:p>
        </p:txBody>
      </p:sp>
      <p:sp>
        <p:nvSpPr>
          <p:cNvPr id="328" name="直接连接符 27"/>
          <p:cNvSpPr/>
          <p:nvPr/>
        </p:nvSpPr>
        <p:spPr>
          <a:xfrm>
            <a:off x="-11113" y="630238"/>
            <a:ext cx="6786563" cy="1587"/>
          </a:xfrm>
          <a:prstGeom prst="line">
            <a:avLst/>
          </a:prstGeom>
          <a:ln w="76200">
            <a:solidFill>
              <a:srgbClr val="CC33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29" name="Picture 5" descr="Pictur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28000" y="6072187"/>
            <a:ext cx="936625" cy="7302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4" name="Group 30"/>
          <p:cNvGrpSpPr/>
          <p:nvPr/>
        </p:nvGrpSpPr>
        <p:grpSpPr>
          <a:xfrm>
            <a:off x="7235825" y="6030912"/>
            <a:ext cx="936625" cy="793751"/>
            <a:chOff x="0" y="0"/>
            <a:chExt cx="936625" cy="793750"/>
          </a:xfrm>
        </p:grpSpPr>
        <p:pic>
          <p:nvPicPr>
            <p:cNvPr id="330" name="Picture 31" descr="Picture 31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936625" cy="793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33" name="Group 32"/>
            <p:cNvGrpSpPr/>
            <p:nvPr/>
          </p:nvGrpSpPr>
          <p:grpSpPr>
            <a:xfrm>
              <a:off x="392113" y="450850"/>
              <a:ext cx="144462" cy="144463"/>
              <a:chOff x="0" y="0"/>
              <a:chExt cx="144460" cy="144462"/>
            </a:xfrm>
          </p:grpSpPr>
          <p:sp>
            <p:nvSpPr>
              <p:cNvPr id="331" name="Straight Connector 33"/>
              <p:cNvSpPr/>
              <p:nvPr/>
            </p:nvSpPr>
            <p:spPr>
              <a:xfrm>
                <a:off x="0" y="73024"/>
                <a:ext cx="144461" cy="1"/>
              </a:xfrm>
              <a:prstGeom prst="line">
                <a:avLst/>
              </a:prstGeom>
              <a:noFill/>
              <a:ln w="19050" cap="flat">
                <a:solidFill>
                  <a:srgbClr val="FF993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2" name="Straight Connector 34"/>
              <p:cNvSpPr/>
              <p:nvPr/>
            </p:nvSpPr>
            <p:spPr>
              <a:xfrm flipV="1">
                <a:off x="74611" y="0"/>
                <a:ext cx="1" cy="144463"/>
              </a:xfrm>
              <a:prstGeom prst="line">
                <a:avLst/>
              </a:prstGeom>
              <a:noFill/>
              <a:ln w="19050" cap="flat">
                <a:solidFill>
                  <a:srgbClr val="FF993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Box 10"/>
          <p:cNvSpPr txBox="1"/>
          <p:nvPr/>
        </p:nvSpPr>
        <p:spPr>
          <a:xfrm>
            <a:off x="583988" y="324766"/>
            <a:ext cx="8193108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pic>
        <p:nvPicPr>
          <p:cNvPr id="12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1000" y="6040516"/>
            <a:ext cx="2379486" cy="83694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矩形 8"/>
          <p:cNvSpPr txBox="1"/>
          <p:nvPr/>
        </p:nvSpPr>
        <p:spPr>
          <a:xfrm>
            <a:off x="485535" y="6382477"/>
            <a:ext cx="4376544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500">
                <a:latin typeface="DiverdaSansCom"/>
                <a:ea typeface="DiverdaSansCom"/>
                <a:cs typeface="DiverdaSansCom"/>
                <a:sym typeface="DiverdaSansCom"/>
              </a:defRPr>
            </a:lvl1pPr>
          </a:lstStyle>
          <a:p>
            <a:r>
              <a:rPr dirty="0"/>
              <a:t>Combes B, et al. Lancet 1971; 2:234-7</a:t>
            </a:r>
          </a:p>
        </p:txBody>
      </p:sp>
      <p:pic>
        <p:nvPicPr>
          <p:cNvPr id="124" name="601569159319_.pic_hd.jpg" descr="601569159319_.pic_h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535" y="1393795"/>
            <a:ext cx="3382606" cy="4728746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he 30 included studies comprised 31528 participants from 17 countries.…"/>
          <p:cNvSpPr txBox="1"/>
          <p:nvPr/>
        </p:nvSpPr>
        <p:spPr>
          <a:xfrm>
            <a:off x="3989216" y="1613154"/>
            <a:ext cx="5141270" cy="255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342900" indent="-342900">
              <a:buFont typeface="Wingdings" pitchFamily="2" charset="2"/>
              <a:buChar char="l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Post-transfusion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 b="1" dirty="0"/>
          </a:p>
          <a:p>
            <a:pPr marL="342900" indent="-342900">
              <a:buFont typeface="Wingdings" pitchFamily="2" charset="2"/>
              <a:buChar char="l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Au antigen</a:t>
            </a:r>
            <a:r>
              <a:rPr dirty="0"/>
              <a:t> was involved in the formation of immune complexes whose glomerular deposition initiated the pathologic process leading to the development of </a:t>
            </a:r>
            <a:r>
              <a:rPr b="1" dirty="0"/>
              <a:t>diffuse membranous glomerulonephritis</a:t>
            </a:r>
          </a:p>
        </p:txBody>
      </p:sp>
      <p:pic>
        <p:nvPicPr>
          <p:cNvPr id="126" name="影像" descr="影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89496" y="4139190"/>
            <a:ext cx="2526663" cy="198335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84B1056-F4E2-4246-83B3-E842F8C8F121}"/>
              </a:ext>
            </a:extLst>
          </p:cNvPr>
          <p:cNvSpPr/>
          <p:nvPr/>
        </p:nvSpPr>
        <p:spPr>
          <a:xfrm>
            <a:off x="128318" y="98191"/>
            <a:ext cx="9002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K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Glomerulonephritis with deposition of Australia antigen-antibody complexes in glomerular basement membrane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Box 10"/>
          <p:cNvSpPr txBox="1"/>
          <p:nvPr/>
        </p:nvSpPr>
        <p:spPr>
          <a:xfrm>
            <a:off x="628642" y="107650"/>
            <a:ext cx="7886711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914400">
              <a:defRPr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/>
              <a:t>Clinical and histological features of </a:t>
            </a:r>
          </a:p>
          <a:p>
            <a:pPr algn="ctr" defTabSz="914400">
              <a:defRPr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/>
              <a:t>HBV-induced kidney disease</a:t>
            </a:r>
          </a:p>
        </p:txBody>
      </p:sp>
      <p:pic>
        <p:nvPicPr>
          <p:cNvPr id="14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0925" y="6269114"/>
            <a:ext cx="1729560" cy="60834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9" name="表格"/>
          <p:cNvGraphicFramePr/>
          <p:nvPr>
            <p:extLst>
              <p:ext uri="{D42A27DB-BD31-4B8C-83A1-F6EECF244321}">
                <p14:modId xmlns:p14="http://schemas.microsoft.com/office/powerpoint/2010/main" val="3952745763"/>
              </p:ext>
            </p:extLst>
          </p:nvPr>
        </p:nvGraphicFramePr>
        <p:xfrm>
          <a:off x="167884" y="1235387"/>
          <a:ext cx="8808229" cy="493268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56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99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Renal disease</a:t>
                      </a:r>
                      <a:endParaRPr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Deposition</a:t>
                      </a:r>
                      <a:endParaRPr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HBV antigen</a:t>
                      </a:r>
                      <a:endParaRPr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2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Renal clinical manifestation </a:t>
                      </a:r>
                      <a:endParaRPr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90425126"/>
                  </a:ext>
                </a:extLst>
              </a:tr>
              <a:tr h="7899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dirty="0">
                          <a:sym typeface="Times New Roman"/>
                        </a:rPr>
                        <a:t>Membranous nephropathy (MN)</a:t>
                      </a:r>
                      <a:endParaRPr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sym typeface="Times New Roman"/>
                        </a:rPr>
                        <a:t>Subepithelial space</a:t>
                      </a:r>
                      <a:endParaRPr sz="20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dirty="0" err="1">
                          <a:sym typeface="Times New Roman"/>
                        </a:rPr>
                        <a:t>HBeAg</a:t>
                      </a:r>
                      <a:endParaRPr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sym typeface="Times New Roman"/>
                        </a:rPr>
                        <a:t>Nephrotic syndrome</a:t>
                      </a:r>
                      <a:endParaRPr sz="20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9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dirty="0">
                          <a:sym typeface="Times New Roman"/>
                        </a:rPr>
                        <a:t>Membranoproliferative glomerulonephritis
(MPGN)</a:t>
                      </a:r>
                      <a:endParaRPr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sym typeface="Times New Roman"/>
                        </a:rPr>
                        <a:t>Mesangium
Subendothelial
space</a:t>
                      </a:r>
                      <a:endParaRPr sz="20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sym typeface="Times New Roman"/>
                        </a:rPr>
                        <a:t>HBsAg/
HBeAg</a:t>
                      </a:r>
                      <a:endParaRPr sz="20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dirty="0">
                          <a:sym typeface="Times New Roman"/>
                        </a:rPr>
                        <a:t>Nephrotic</a:t>
                      </a:r>
                      <a:r>
                        <a:rPr lang="en-US" altLang="zh-CN" sz="2000" dirty="0">
                          <a:sym typeface="Times New Roman"/>
                        </a:rPr>
                        <a:t> </a:t>
                      </a:r>
                      <a:r>
                        <a:rPr sz="2000" dirty="0">
                          <a:sym typeface="Times New Roman"/>
                        </a:rPr>
                        <a:t>syndrome/nephritic syndrome</a:t>
                      </a:r>
                      <a:endParaRPr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9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sym typeface="Times New Roman"/>
                        </a:rPr>
                        <a:t>Mesangial proliferative glomerulonephritis
(MsGN)</a:t>
                      </a:r>
                      <a:endParaRPr sz="20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dirty="0" err="1">
                          <a:sym typeface="Times New Roman"/>
                        </a:rPr>
                        <a:t>Mesangium</a:t>
                      </a:r>
                      <a:r>
                        <a:rPr sz="2000" dirty="0">
                          <a:sym typeface="Times New Roman"/>
                        </a:rPr>
                        <a:t>
Subendothelial
space</a:t>
                      </a:r>
                      <a:endParaRPr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dirty="0" err="1">
                          <a:sym typeface="Times New Roman"/>
                        </a:rPr>
                        <a:t>HBeAg</a:t>
                      </a:r>
                      <a:endParaRPr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dirty="0">
                          <a:sym typeface="Times New Roman"/>
                        </a:rPr>
                        <a:t>Isolated microscopic </a:t>
                      </a:r>
                      <a:r>
                        <a:rPr sz="2000" dirty="0" err="1">
                          <a:sym typeface="Times New Roman"/>
                        </a:rPr>
                        <a:t>haematuria</a:t>
                      </a:r>
                      <a:r>
                        <a:rPr sz="2000" dirty="0">
                          <a:sym typeface="Times New Roman"/>
                        </a:rPr>
                        <a:t> or non-nephrotic proteinuria</a:t>
                      </a:r>
                      <a:endParaRPr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9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sym typeface="Times New Roman"/>
                        </a:rPr>
                        <a:t>Polyarteritis nodosa
(PAN)</a:t>
                      </a:r>
                      <a:endParaRPr sz="20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sym typeface="Times New Roman"/>
                        </a:rPr>
                        <a:t>Medium-size arteries</a:t>
                      </a:r>
                      <a:endParaRPr sz="200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dirty="0" err="1">
                          <a:sym typeface="Times New Roman"/>
                        </a:rPr>
                        <a:t>HBeAg</a:t>
                      </a:r>
                      <a:endParaRPr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 dirty="0">
                          <a:sym typeface="Times New Roman"/>
                        </a:rPr>
                        <a:t>Hypertension,</a:t>
                      </a:r>
                      <a:r>
                        <a:rPr lang="zh-CN" altLang="en-US" sz="2000" dirty="0">
                          <a:sym typeface="Times New Roman"/>
                        </a:rPr>
                        <a:t> </a:t>
                      </a:r>
                      <a:r>
                        <a:rPr sz="2000" dirty="0">
                          <a:sym typeface="Times New Roman"/>
                        </a:rPr>
                        <a:t>microscopic </a:t>
                      </a:r>
                      <a:r>
                        <a:rPr sz="2000" dirty="0" err="1">
                          <a:sym typeface="Times New Roman"/>
                        </a:rPr>
                        <a:t>haematuria</a:t>
                      </a:r>
                      <a:r>
                        <a:rPr sz="2000" dirty="0">
                          <a:sym typeface="Times New Roman"/>
                        </a:rPr>
                        <a:t>, proteinuria, progressive renal
insufficiency</a:t>
                      </a:r>
                      <a:endParaRPr sz="20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  <a:sym typeface="Times New Roman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0" name="矩形 8"/>
          <p:cNvSpPr txBox="1"/>
          <p:nvPr/>
        </p:nvSpPr>
        <p:spPr>
          <a:xfrm>
            <a:off x="325100" y="6449777"/>
            <a:ext cx="6139000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500">
                <a:latin typeface="DiverdaSansCom"/>
                <a:ea typeface="DiverdaSansCom"/>
                <a:cs typeface="DiverdaSansCom"/>
                <a:sym typeface="DiverdaSansCom"/>
              </a:defRPr>
            </a:lvl1pPr>
          </a:lstStyle>
          <a:p>
            <a:r>
              <a:rPr dirty="0" err="1"/>
              <a:t>Fabrizi</a:t>
            </a:r>
            <a:r>
              <a:rPr dirty="0"/>
              <a:t> F, et al. Expert Rev </a:t>
            </a:r>
            <a:r>
              <a:rPr dirty="0" err="1"/>
              <a:t>Clin</a:t>
            </a:r>
            <a:r>
              <a:rPr dirty="0"/>
              <a:t> </a:t>
            </a:r>
            <a:r>
              <a:rPr dirty="0" err="1"/>
              <a:t>Pharmacol</a:t>
            </a:r>
            <a:r>
              <a:rPr dirty="0"/>
              <a:t>. 2019;12(9):867-874.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1000" y="6040516"/>
            <a:ext cx="2379486" cy="83694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矩形 8"/>
          <p:cNvSpPr txBox="1"/>
          <p:nvPr/>
        </p:nvSpPr>
        <p:spPr>
          <a:xfrm>
            <a:off x="711922" y="6451366"/>
            <a:ext cx="5619226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500">
                <a:latin typeface="DiverdaSansCom"/>
                <a:ea typeface="DiverdaSansCom"/>
                <a:cs typeface="DiverdaSansCom"/>
                <a:sym typeface="DiverdaSansCom"/>
              </a:defRPr>
            </a:pPr>
            <a:r>
              <a:rPr dirty="0"/>
              <a:t>Lai KN, et al. </a:t>
            </a:r>
            <a:r>
              <a:rPr dirty="0">
                <a:solidFill>
                  <a:srgbClr val="333333"/>
                </a:solidFill>
              </a:rPr>
              <a:t>N</a:t>
            </a:r>
            <a:r>
              <a:rPr lang="en-US" dirty="0">
                <a:solidFill>
                  <a:srgbClr val="333333"/>
                </a:solidFill>
              </a:rPr>
              <a:t>EJM </a:t>
            </a:r>
            <a:r>
              <a:rPr dirty="0"/>
              <a:t>1991;324(21):1457-63.</a:t>
            </a:r>
          </a:p>
        </p:txBody>
      </p:sp>
      <p:sp>
        <p:nvSpPr>
          <p:cNvPr id="131" name="Membranous nephropathy is the most common form of HBV related nephropathy.…"/>
          <p:cNvSpPr txBox="1"/>
          <p:nvPr/>
        </p:nvSpPr>
        <p:spPr>
          <a:xfrm>
            <a:off x="5143500" y="1883634"/>
            <a:ext cx="3257550" cy="3170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000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Membranous nephropathy is the most common form of HBV related nephropathy.</a:t>
            </a:r>
          </a:p>
          <a:p>
            <a:pPr>
              <a:defRPr sz="2000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>
              <a:defRPr sz="2000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HBV-related membranous nephropathy in adults has a slowly but relentlessly progressive clinical course in approximately one third of patients.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3C1984E-A24D-7943-A2D0-485B61580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37" y="392249"/>
            <a:ext cx="8477325" cy="11520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7D582B-5E04-B948-98C2-9C81B5A9A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1596612"/>
            <a:ext cx="3448051" cy="368340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96C6896-7F04-B441-B15D-07EE45B30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751" y="5332293"/>
            <a:ext cx="2984500" cy="10668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6644AB-79E3-3442-A16F-FD17CCCD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1143001"/>
          </a:xfrm>
        </p:spPr>
        <p:txBody>
          <a:bodyPr>
            <a:noAutofit/>
          </a:bodyPr>
          <a:lstStyle/>
          <a:p>
            <a:r>
              <a:rPr lang="en-HK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between HBV and chronic kidney disease? </a:t>
            </a:r>
            <a:br>
              <a:rPr lang="en-HK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1" lang="zh-CN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059BCE-9E3A-5E43-933D-F0C673794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HK" altLang="zh-CN" sz="2400" dirty="0"/>
              <a:t>Chronic kidney disease defined by a reduction in glomerular filtration rate and/or increased urinary albumin excretion</a:t>
            </a:r>
            <a:endParaRPr kumimoji="1"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E915BA5-71F4-1E4D-8136-7627FD5D6CCC}"/>
              </a:ext>
            </a:extLst>
          </p:cNvPr>
          <p:cNvSpPr/>
          <p:nvPr/>
        </p:nvSpPr>
        <p:spPr>
          <a:xfrm>
            <a:off x="228599" y="6400801"/>
            <a:ext cx="6029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CN" sz="1200" dirty="0" err="1">
                <a:latin typeface="AdvOT46dcae81"/>
              </a:rPr>
              <a:t>Fabrizi</a:t>
            </a:r>
            <a:r>
              <a:rPr lang="en-HK" altLang="zh-CN" sz="1200" dirty="0">
                <a:latin typeface="AdvOT46dcae81"/>
              </a:rPr>
              <a:t> F, Donato F, </a:t>
            </a:r>
            <a:r>
              <a:rPr lang="en-HK" altLang="zh-CN" sz="1200" dirty="0" err="1">
                <a:latin typeface="AdvOT46dcae81"/>
              </a:rPr>
              <a:t>Messa</a:t>
            </a:r>
            <a:r>
              <a:rPr lang="en-HK" altLang="zh-CN" sz="1200" dirty="0">
                <a:latin typeface="AdvOT46dcae81"/>
              </a:rPr>
              <a:t> P. Ann </a:t>
            </a:r>
            <a:r>
              <a:rPr lang="en-HK" altLang="zh-CN" sz="1200" dirty="0" err="1">
                <a:latin typeface="AdvOT46dcae81"/>
              </a:rPr>
              <a:t>Hepatol</a:t>
            </a:r>
            <a:r>
              <a:rPr lang="en-HK" altLang="zh-CN" sz="1200" dirty="0">
                <a:latin typeface="AdvOT46dcae81"/>
              </a:rPr>
              <a:t>. </a:t>
            </a:r>
            <a:r>
              <a:rPr lang="en-HK" altLang="zh-CN" sz="1200" dirty="0">
                <a:solidFill>
                  <a:srgbClr val="00007F"/>
                </a:solidFill>
                <a:latin typeface="AdvOT46dcae81"/>
              </a:rPr>
              <a:t>2017</a:t>
            </a:r>
            <a:r>
              <a:rPr lang="en-HK" altLang="zh-CN" sz="1200" dirty="0">
                <a:latin typeface="AdvOT46dcae81"/>
              </a:rPr>
              <a:t>;16(1):21</a:t>
            </a:r>
            <a:r>
              <a:rPr lang="en-HK" altLang="zh-CN" sz="1200" dirty="0">
                <a:latin typeface="AdvOT46dcae81+20"/>
              </a:rPr>
              <a:t>–</a:t>
            </a:r>
            <a:r>
              <a:rPr lang="en-HK" altLang="zh-CN" sz="1200" dirty="0">
                <a:latin typeface="AdvOT46dcae81"/>
              </a:rPr>
              <a:t>47. </a:t>
            </a:r>
            <a:endParaRPr lang="en-HK" altLang="zh-CN" sz="1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14C84D-819E-234F-A5D2-CE78C3351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03" y="2793999"/>
            <a:ext cx="7314947" cy="29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85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 Box 10"/>
          <p:cNvSpPr txBox="1"/>
          <p:nvPr/>
        </p:nvSpPr>
        <p:spPr>
          <a:xfrm>
            <a:off x="214650" y="72178"/>
            <a:ext cx="8772188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914400">
              <a:defRPr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dirty="0"/>
              <a:t>13-year cohort study: chronic kidney disease risk among treatment-naive CHB</a:t>
            </a:r>
          </a:p>
        </p:txBody>
      </p:sp>
      <p:pic>
        <p:nvPicPr>
          <p:cNvPr id="13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5214" y="6309314"/>
            <a:ext cx="1615272" cy="56814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矩形 8"/>
          <p:cNvSpPr txBox="1"/>
          <p:nvPr/>
        </p:nvSpPr>
        <p:spPr>
          <a:xfrm>
            <a:off x="13514" y="6593385"/>
            <a:ext cx="5619226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500">
                <a:latin typeface="DiverdaSansCom"/>
                <a:ea typeface="DiverdaSansCom"/>
                <a:cs typeface="DiverdaSansCom"/>
                <a:sym typeface="DiverdaSansCom"/>
              </a:defRPr>
            </a:pPr>
            <a:r>
              <a:rPr dirty="0"/>
              <a:t>Chen YC, et al. </a:t>
            </a:r>
            <a:r>
              <a:rPr dirty="0">
                <a:solidFill>
                  <a:srgbClr val="333333"/>
                </a:solidFill>
              </a:rPr>
              <a:t>BMC </a:t>
            </a:r>
            <a:r>
              <a:rPr dirty="0" err="1">
                <a:solidFill>
                  <a:srgbClr val="333333"/>
                </a:solidFill>
              </a:rPr>
              <a:t>Nephrol</a:t>
            </a:r>
            <a:r>
              <a:rPr dirty="0">
                <a:solidFill>
                  <a:srgbClr val="333333"/>
                </a:solidFill>
              </a:rPr>
              <a:t>.</a:t>
            </a:r>
            <a:r>
              <a:rPr dirty="0"/>
              <a:t> 2015;16:110.</a:t>
            </a:r>
          </a:p>
        </p:txBody>
      </p:sp>
      <p:sp>
        <p:nvSpPr>
          <p:cNvPr id="138" name="This large cohort study indicates that untreated chronic HBV infection is associated with increased risk of CKD, especially males and younger age. High-risk HBV-infected subjects should have targeted monitoring for the development of CKD"/>
          <p:cNvSpPr txBox="1"/>
          <p:nvPr/>
        </p:nvSpPr>
        <p:spPr>
          <a:xfrm>
            <a:off x="477863" y="1026281"/>
            <a:ext cx="8245762" cy="800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2300">
                <a:latin typeface="Times"/>
                <a:ea typeface="Times"/>
                <a:cs typeface="Times"/>
                <a:sym typeface="Times"/>
              </a:defRPr>
            </a:pPr>
            <a:r>
              <a:rPr lang="en-US" dirty="0"/>
              <a:t>U</a:t>
            </a:r>
            <a:r>
              <a:rPr dirty="0"/>
              <a:t>ntreated chronic HBV infection is associated with </a:t>
            </a:r>
            <a:r>
              <a:rPr dirty="0">
                <a:solidFill>
                  <a:srgbClr val="FF2600"/>
                </a:solidFill>
              </a:rPr>
              <a:t>increased risk of CKD, especially males and younger age</a:t>
            </a:r>
            <a:endParaRPr dirty="0"/>
          </a:p>
        </p:txBody>
      </p:sp>
      <p:pic>
        <p:nvPicPr>
          <p:cNvPr id="139" name="影像" descr="影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4401" y="1900668"/>
            <a:ext cx="6629400" cy="4692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 Box 10"/>
          <p:cNvSpPr txBox="1"/>
          <p:nvPr/>
        </p:nvSpPr>
        <p:spPr>
          <a:xfrm>
            <a:off x="307181" y="139993"/>
            <a:ext cx="8529637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914400">
              <a:defRPr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dirty="0"/>
              <a:t>HBV infection increases the risk of end-stage renal disease </a:t>
            </a:r>
          </a:p>
        </p:txBody>
      </p:sp>
      <p:pic>
        <p:nvPicPr>
          <p:cNvPr id="14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1000" y="6040516"/>
            <a:ext cx="2379486" cy="83694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矩形 8"/>
          <p:cNvSpPr txBox="1"/>
          <p:nvPr/>
        </p:nvSpPr>
        <p:spPr>
          <a:xfrm>
            <a:off x="307181" y="6451191"/>
            <a:ext cx="5619226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300">
                <a:uFill>
                  <a:solidFill>
                    <a:srgbClr val="333333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Chen YC, et al. </a:t>
            </a:r>
            <a:r>
              <a:rPr dirty="0">
                <a:solidFill>
                  <a:srgbClr val="333333"/>
                </a:solidFill>
              </a:rPr>
              <a:t>Kidney Int.</a:t>
            </a:r>
            <a:r>
              <a:rPr dirty="0"/>
              <a:t> 2015</a:t>
            </a:r>
            <a:r>
              <a:rPr lang="en-US" altLang="zh-CN" dirty="0"/>
              <a:t>;</a:t>
            </a:r>
            <a:r>
              <a:rPr lang="zh-CN" altLang="en-US" dirty="0"/>
              <a:t> </a:t>
            </a:r>
            <a:r>
              <a:rPr dirty="0"/>
              <a:t>87(5):1030-8.</a:t>
            </a:r>
          </a:p>
        </p:txBody>
      </p:sp>
      <p:sp>
        <p:nvSpPr>
          <p:cNvPr id="144" name="17,758 CHB patients vs.…"/>
          <p:cNvSpPr txBox="1"/>
          <p:nvPr/>
        </p:nvSpPr>
        <p:spPr>
          <a:xfrm>
            <a:off x="5057431" y="1997841"/>
            <a:ext cx="3922262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>
              <a:buFont typeface="Wingdings" pitchFamily="2" charset="2"/>
              <a:buChar char="Ø"/>
              <a:defRPr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17,758 CHB patients vs. 71032 match control without HBV</a:t>
            </a:r>
          </a:p>
          <a:p>
            <a:pPr marL="285750" indent="-285750">
              <a:buFont typeface="Wingdings" pitchFamily="2" charset="2"/>
              <a:buChar char="Ø"/>
              <a:defRPr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marL="285750" indent="-285750">
              <a:buFont typeface="Wingdings" pitchFamily="2" charset="2"/>
              <a:buChar char="Ø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U</a:t>
            </a:r>
            <a:r>
              <a:rPr dirty="0"/>
              <a:t>ntreated chronic HBV infection is associated</a:t>
            </a:r>
            <a:r>
              <a:rPr lang="en-US" altLang="zh-CN" dirty="0"/>
              <a:t> </a:t>
            </a:r>
            <a:r>
              <a:rPr dirty="0"/>
              <a:t>with increased risk of ESRD</a:t>
            </a:r>
          </a:p>
          <a:p>
            <a:pPr marL="285750" indent="-285750">
              <a:buFont typeface="Wingdings" pitchFamily="2" charset="2"/>
              <a:buChar char="Ø"/>
              <a:defRPr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marL="285750" indent="-285750">
              <a:buFont typeface="Wingdings" pitchFamily="2" charset="2"/>
              <a:buChar char="Ø"/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H</a:t>
            </a:r>
            <a:r>
              <a:rPr dirty="0"/>
              <a:t>igh-risk HBV-infected</a:t>
            </a:r>
            <a:r>
              <a:rPr lang="en-US" altLang="zh-CN" dirty="0"/>
              <a:t> </a:t>
            </a:r>
            <a:r>
              <a:rPr dirty="0"/>
              <a:t>patients should have targeted monitoring for the development of ESRD</a:t>
            </a:r>
          </a:p>
        </p:txBody>
      </p:sp>
      <p:pic>
        <p:nvPicPr>
          <p:cNvPr id="145" name="影像" descr="影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843" y="1409322"/>
            <a:ext cx="4003685" cy="4693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 Box 10"/>
          <p:cNvSpPr txBox="1"/>
          <p:nvPr/>
        </p:nvSpPr>
        <p:spPr>
          <a:xfrm>
            <a:off x="428625" y="269794"/>
            <a:ext cx="8515349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914400">
              <a:defRPr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3200" dirty="0"/>
              <a:t>Hepatitis B virus infection </a:t>
            </a:r>
            <a:r>
              <a:rPr lang="en-US" sz="3200" dirty="0"/>
              <a:t>and </a:t>
            </a:r>
            <a:r>
              <a:rPr sz="3200" dirty="0"/>
              <a:t>chronic kidney disease</a:t>
            </a:r>
          </a:p>
        </p:txBody>
      </p:sp>
      <p:pic>
        <p:nvPicPr>
          <p:cNvPr id="15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2312" y="6153532"/>
            <a:ext cx="2058173" cy="72392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矩形 8"/>
          <p:cNvSpPr txBox="1"/>
          <p:nvPr/>
        </p:nvSpPr>
        <p:spPr>
          <a:xfrm>
            <a:off x="225088" y="6478870"/>
            <a:ext cx="6139000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500">
                <a:latin typeface="DiverdaSansCom"/>
                <a:ea typeface="DiverdaSansCom"/>
                <a:cs typeface="DiverdaSansCom"/>
                <a:sym typeface="DiverdaSansCom"/>
              </a:defRPr>
            </a:lvl1pPr>
          </a:lstStyle>
          <a:p>
            <a:r>
              <a:rPr dirty="0" err="1"/>
              <a:t>Fabrizi</a:t>
            </a:r>
            <a:r>
              <a:rPr dirty="0"/>
              <a:t> F, et al. Expert Rev </a:t>
            </a:r>
            <a:r>
              <a:rPr dirty="0" err="1"/>
              <a:t>Clin</a:t>
            </a:r>
            <a:r>
              <a:rPr dirty="0"/>
              <a:t> </a:t>
            </a:r>
            <a:r>
              <a:rPr dirty="0" err="1"/>
              <a:t>Pharmacol</a:t>
            </a:r>
            <a:r>
              <a:rPr dirty="0"/>
              <a:t>. 2019 12(9):867-874.</a:t>
            </a:r>
          </a:p>
        </p:txBody>
      </p:sp>
      <p:pic>
        <p:nvPicPr>
          <p:cNvPr id="157" name="影像" descr="影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6669" y="1510971"/>
            <a:ext cx="6987194" cy="4532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EE6CE4-F5DA-E542-B74B-9FA035C8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0387"/>
            <a:ext cx="8229600" cy="1143001"/>
          </a:xfrm>
        </p:spPr>
        <p:txBody>
          <a:bodyPr>
            <a:normAutofit fontScale="90000"/>
          </a:bodyPr>
          <a:lstStyle/>
          <a:p>
            <a:r>
              <a:rPr lang="en-HK" altLang="zh-CN" sz="3600" b="1" dirty="0">
                <a:solidFill>
                  <a:srgbClr val="FF0000"/>
                </a:solidFill>
              </a:rPr>
              <a:t>Association between hepatitis B virus and chronic kidney disease: a systematic review and meta-analysis</a:t>
            </a:r>
            <a:r>
              <a:rPr lang="en-HK" altLang="zh-CN" b="1" dirty="0"/>
              <a:t/>
            </a:r>
            <a:br>
              <a:rPr lang="en-HK" altLang="zh-CN" b="1" dirty="0"/>
            </a:b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0CAC9B-E4DD-0A4A-8E0D-8CA5762D5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7165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HK" altLang="zh-CN" dirty="0"/>
              <a:t>16 studies (n = 394,664 patients) </a:t>
            </a:r>
          </a:p>
          <a:p>
            <a:r>
              <a:rPr lang="en-HK" altLang="zh-CN" dirty="0"/>
              <a:t>No relationship occurred between HBV positive status and chronic kidney disease (n = 7, n = 109,889)</a:t>
            </a:r>
          </a:p>
          <a:p>
            <a:r>
              <a:rPr lang="en-HK" altLang="zh-CN" dirty="0"/>
              <a:t>HBV infection is possibly associated with a risk of developing reduced glomerular filtration rate in the general population</a:t>
            </a:r>
          </a:p>
          <a:p>
            <a:r>
              <a:rPr lang="en-HK" altLang="zh-CN" dirty="0"/>
              <a:t>No link between HBV seropositive status and frequency of chronic kidney disease or proteinuria was noted in cross-sectional surveys</a:t>
            </a:r>
          </a:p>
          <a:p>
            <a:endParaRPr kumimoji="1"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A77851-9D27-2247-B8A1-39D327DE70F2}"/>
              </a:ext>
            </a:extLst>
          </p:cNvPr>
          <p:cNvSpPr/>
          <p:nvPr/>
        </p:nvSpPr>
        <p:spPr>
          <a:xfrm>
            <a:off x="121443" y="6373812"/>
            <a:ext cx="89011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altLang="zh-CN" sz="1200" dirty="0" err="1">
                <a:latin typeface="Helvetica Neue" panose="02000503000000020004" pitchFamily="2" charset="0"/>
              </a:rPr>
              <a:t>Fabrizi</a:t>
            </a:r>
            <a:r>
              <a:rPr lang="en-HK" altLang="zh-CN" sz="1200" dirty="0">
                <a:latin typeface="Helvetica Neue" panose="02000503000000020004" pitchFamily="2" charset="0"/>
              </a:rPr>
              <a:t> F, Donato F, </a:t>
            </a:r>
            <a:r>
              <a:rPr lang="en-HK" altLang="zh-CN" sz="1200" dirty="0" err="1">
                <a:latin typeface="Helvetica Neue" panose="02000503000000020004" pitchFamily="2" charset="0"/>
              </a:rPr>
              <a:t>Messa</a:t>
            </a:r>
            <a:r>
              <a:rPr lang="en-HK" altLang="zh-CN" sz="1200" dirty="0">
                <a:latin typeface="Helvetica Neue" panose="02000503000000020004" pitchFamily="2" charset="0"/>
              </a:rPr>
              <a:t> P. Ann </a:t>
            </a:r>
            <a:r>
              <a:rPr lang="en-HK" altLang="zh-CN" sz="1200" dirty="0" err="1">
                <a:latin typeface="Helvetica Neue" panose="02000503000000020004" pitchFamily="2" charset="0"/>
              </a:rPr>
              <a:t>Hepatol</a:t>
            </a:r>
            <a:r>
              <a:rPr lang="en-HK" altLang="zh-CN" sz="1200" dirty="0">
                <a:latin typeface="Helvetica Neue" panose="02000503000000020004" pitchFamily="2" charset="0"/>
              </a:rPr>
              <a:t>. 2017;16(1):21–47.</a:t>
            </a:r>
          </a:p>
        </p:txBody>
      </p:sp>
    </p:spTree>
    <p:extLst>
      <p:ext uri="{BB962C8B-B14F-4D97-AF65-F5344CB8AC3E}">
        <p14:creationId xmlns:p14="http://schemas.microsoft.com/office/powerpoint/2010/main" val="21956152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1151</Words>
  <Application>Microsoft Office PowerPoint</Application>
  <PresentationFormat>On-screen Show (4:3)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AdvOT46dcae81</vt:lpstr>
      <vt:lpstr>AdvOT46dcae81+20</vt:lpstr>
      <vt:lpstr>Arial</vt:lpstr>
      <vt:lpstr>Calibri</vt:lpstr>
      <vt:lpstr>DiverdaSansCom</vt:lpstr>
      <vt:lpstr>Helvetica</vt:lpstr>
      <vt:lpstr>Helvetica Neue</vt:lpstr>
      <vt:lpstr>Times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Association between HBV and chronic kidney disease?  </vt:lpstr>
      <vt:lpstr>PowerPoint Presentation</vt:lpstr>
      <vt:lpstr>PowerPoint Presentation</vt:lpstr>
      <vt:lpstr>PowerPoint Presentation</vt:lpstr>
      <vt:lpstr>Association between hepatitis B virus and chronic kidney disease: a systematic review and meta-analysis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31</cp:revision>
  <dcterms:modified xsi:type="dcterms:W3CDTF">2019-09-27T21:23:01Z</dcterms:modified>
</cp:coreProperties>
</file>