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1" r:id="rId3"/>
    <p:sldId id="313" r:id="rId4"/>
    <p:sldId id="300" r:id="rId5"/>
    <p:sldId id="329" r:id="rId6"/>
    <p:sldId id="330" r:id="rId7"/>
    <p:sldId id="334" r:id="rId8"/>
    <p:sldId id="332" r:id="rId9"/>
    <p:sldId id="315" r:id="rId10"/>
    <p:sldId id="301" r:id="rId11"/>
    <p:sldId id="316" r:id="rId12"/>
    <p:sldId id="317" r:id="rId13"/>
    <p:sldId id="318" r:id="rId14"/>
    <p:sldId id="319" r:id="rId15"/>
    <p:sldId id="308" r:id="rId16"/>
    <p:sldId id="309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205" autoAdjust="0"/>
  </p:normalViewPr>
  <p:slideViewPr>
    <p:cSldViewPr snapToGrid="0">
      <p:cViewPr varScale="1">
        <p:scale>
          <a:sx n="65" d="100"/>
          <a:sy n="65" d="100"/>
        </p:scale>
        <p:origin x="71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Ընդամենը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Sheet1!$B$1:$O$1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2.7</c:v>
                </c:pt>
                <c:pt idx="1">
                  <c:v>2.9</c:v>
                </c:pt>
                <c:pt idx="2">
                  <c:v>2.6</c:v>
                </c:pt>
                <c:pt idx="3">
                  <c:v>3.4</c:v>
                </c:pt>
                <c:pt idx="4">
                  <c:v>2.8</c:v>
                </c:pt>
                <c:pt idx="5">
                  <c:v>2.2999999999999998</c:v>
                </c:pt>
                <c:pt idx="6">
                  <c:v>2.2000000000000002</c:v>
                </c:pt>
                <c:pt idx="7">
                  <c:v>1.9000000000000001</c:v>
                </c:pt>
                <c:pt idx="8">
                  <c:v>1.9000000000000001</c:v>
                </c:pt>
                <c:pt idx="9">
                  <c:v>1.9000000000000001</c:v>
                </c:pt>
                <c:pt idx="10">
                  <c:v>2.2999999999999998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9A2-449D-BA7E-9F58F5E896D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0-14տ.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697142885839850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9A2-449D-BA7E-9F58F5E896D5}"/>
                </c:ext>
              </c:extLst>
            </c:dLbl>
            <c:dLbl>
              <c:idx val="1"/>
              <c:layout>
                <c:manualLayout>
                  <c:x val="8.6971428858398508E-3"/>
                  <c:y val="2.83672291940333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9A2-449D-BA7E-9F58F5E896D5}"/>
                </c:ext>
              </c:extLst>
            </c:dLbl>
            <c:dLbl>
              <c:idx val="2"/>
              <c:layout>
                <c:manualLayout>
                  <c:x val="1.0146666700146478E-2"/>
                  <c:y val="-5.67344583880668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9A2-449D-BA7E-9F58F5E896D5}"/>
                </c:ext>
              </c:extLst>
            </c:dLbl>
            <c:dLbl>
              <c:idx val="3"/>
              <c:layout>
                <c:manualLayout>
                  <c:x val="1.15961905144530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9A2-449D-BA7E-9F58F5E896D5}"/>
                </c:ext>
              </c:extLst>
            </c:dLbl>
            <c:dLbl>
              <c:idx val="4"/>
              <c:layout>
                <c:manualLayout>
                  <c:x val="7.24761907153322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9A2-449D-BA7E-9F58F5E896D5}"/>
                </c:ext>
              </c:extLst>
            </c:dLbl>
            <c:dLbl>
              <c:idx val="5"/>
              <c:layout>
                <c:manualLayout>
                  <c:x val="8.69714288583990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9A2-449D-BA7E-9F58F5E896D5}"/>
                </c:ext>
              </c:extLst>
            </c:dLbl>
            <c:dLbl>
              <c:idx val="6"/>
              <c:layout>
                <c:manualLayout>
                  <c:x val="8.6971428858398508E-3"/>
                  <c:y val="-2.83672291940333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9A2-449D-BA7E-9F58F5E896D5}"/>
                </c:ext>
              </c:extLst>
            </c:dLbl>
            <c:dLbl>
              <c:idx val="7"/>
              <c:layout>
                <c:manualLayout>
                  <c:x val="1.3045714328759769E-2"/>
                  <c:y val="5.67344583880668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9A2-449D-BA7E-9F58F5E896D5}"/>
                </c:ext>
              </c:extLst>
            </c:dLbl>
            <c:dLbl>
              <c:idx val="8"/>
              <c:layout>
                <c:manualLayout>
                  <c:x val="8.6971428858397468E-3"/>
                  <c:y val="5.67344583880668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9A2-449D-BA7E-9F58F5E896D5}"/>
                </c:ext>
              </c:extLst>
            </c:dLbl>
            <c:dLbl>
              <c:idx val="9"/>
              <c:layout>
                <c:manualLayout>
                  <c:x val="8.697142885839850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9A2-449D-BA7E-9F58F5E896D5}"/>
                </c:ext>
              </c:extLst>
            </c:dLbl>
            <c:dLbl>
              <c:idx val="11"/>
              <c:layout>
                <c:manualLayout>
                  <c:x val="1.0146666700146478E-2"/>
                  <c:y val="-8.51016875821002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9A2-449D-BA7E-9F58F5E896D5}"/>
                </c:ext>
              </c:extLst>
            </c:dLbl>
            <c:dLbl>
              <c:idx val="12"/>
              <c:layout>
                <c:manualLayout>
                  <c:x val="1.0146666700146478E-2"/>
                  <c:y val="-8.51016875821002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9A2-449D-BA7E-9F58F5E896D5}"/>
                </c:ext>
              </c:extLst>
            </c:dLbl>
            <c:dLbl>
              <c:idx val="13"/>
              <c:layout>
                <c:manualLayout>
                  <c:x val="1.5944761957372943E-2"/>
                  <c:y val="-2.269378335522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9A2-449D-BA7E-9F58F5E89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Sheet1!$B$1:$O$1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1.1000000000000001</c:v>
                </c:pt>
                <c:pt idx="1">
                  <c:v>1.9000000000000001</c:v>
                </c:pt>
                <c:pt idx="2">
                  <c:v>0.9</c:v>
                </c:pt>
                <c:pt idx="3">
                  <c:v>1.3</c:v>
                </c:pt>
                <c:pt idx="4">
                  <c:v>0.30000000000000032</c:v>
                </c:pt>
                <c:pt idx="5">
                  <c:v>0.30000000000000032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0.30000000000000032</c:v>
                </c:pt>
                <c:pt idx="10">
                  <c:v>0</c:v>
                </c:pt>
                <c:pt idx="11">
                  <c:v>0.1</c:v>
                </c:pt>
                <c:pt idx="12">
                  <c:v>0.1</c:v>
                </c:pt>
                <c:pt idx="13">
                  <c:v>3.0000000000000016E-2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A2-449D-BA7E-9F58F5E896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89819776"/>
        <c:axId val="89825664"/>
      </c:barChart>
      <c:catAx>
        <c:axId val="8981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98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825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Intensive indicator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/>
          <a:lstStyle/>
          <a:p>
            <a:pPr>
              <a:defRPr/>
            </a:pPr>
            <a:endParaRPr lang="en-US"/>
          </a:p>
        </c:txPr>
        <c:crossAx val="8981977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  <a:scene3d>
      <a:camera prst="orthographicFront"/>
      <a:lightRig rig="contrasting" dir="t">
        <a:rot lat="0" lon="0" rev="7800000"/>
      </a:lightRig>
    </a:scene3d>
    <a:sp3d>
      <a:bevelT w="139700" h="139700"/>
    </a:sp3d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0221516287091"/>
          <c:y val="4.5046451100321835E-2"/>
          <c:w val="0.60908783383850373"/>
          <c:h val="0.76965664392011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5692554438954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6-4179-843C-1C2DFE16D2A9}"/>
                </c:ext>
              </c:extLst>
            </c:dLbl>
            <c:dLbl>
              <c:idx val="1"/>
              <c:layout>
                <c:manualLayout>
                  <c:x val="-1.9615693048692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6-4179-843C-1C2DFE16D2A9}"/>
                </c:ext>
              </c:extLst>
            </c:dLbl>
            <c:dLbl>
              <c:idx val="2"/>
              <c:layout>
                <c:manualLayout>
                  <c:x val="-9.8078465243463791E-3"/>
                  <c:y val="1.056169066887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6-4179-843C-1C2DFE16D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Acute hepatitis B</c:v>
                </c:pt>
                <c:pt idx="1">
                  <c:v>Chronic hepatitis B</c:v>
                </c:pt>
                <c:pt idx="2">
                  <c:v>HBs Ag+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1.2</c:v>
                </c:pt>
                <c:pt idx="1">
                  <c:v>1.7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6-4179-843C-1C2DFE16D2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1.373098513408492E-2"/>
                  <c:y val="1.056169066887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76-4179-843C-1C2DFE16D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Acute hepatitis B</c:v>
                </c:pt>
                <c:pt idx="1">
                  <c:v>Chronic hepatitis B</c:v>
                </c:pt>
                <c:pt idx="2">
                  <c:v>HBs Ag+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1.7</c:v>
                </c:pt>
                <c:pt idx="2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76-4179-843C-1C2DFE16D2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7309851340848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76-4179-843C-1C2DFE16D2A9}"/>
                </c:ext>
              </c:extLst>
            </c:dLbl>
            <c:dLbl>
              <c:idx val="1"/>
              <c:layout>
                <c:manualLayout>
                  <c:x val="9.8078465243463791E-3"/>
                  <c:y val="-3.5205635562903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76-4179-843C-1C2DFE16D2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Acute hepatitis B</c:v>
                </c:pt>
                <c:pt idx="1">
                  <c:v>Chronic hepatitis B</c:v>
                </c:pt>
                <c:pt idx="2">
                  <c:v>HBs Ag+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</c:v>
                </c:pt>
                <c:pt idx="1">
                  <c:v>0.5</c:v>
                </c:pt>
                <c:pt idx="2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76-4179-843C-1C2DFE16D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3563904"/>
        <c:axId val="93577984"/>
      </c:barChart>
      <c:catAx>
        <c:axId val="93563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93577984"/>
        <c:crosses val="autoZero"/>
        <c:auto val="1"/>
        <c:lblAlgn val="ctr"/>
        <c:lblOffset val="100"/>
        <c:noMultiLvlLbl val="0"/>
      </c:catAx>
      <c:valAx>
        <c:axId val="93577984"/>
        <c:scaling>
          <c:orientation val="minMax"/>
          <c:max val="4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/>
                  <a:t>Intensive indicator</a:t>
                </a:r>
                <a:endParaRPr lang="en-US" sz="1800" b="1" i="0" baseline="0" dirty="0"/>
              </a:p>
            </c:rich>
          </c:tx>
          <c:layout>
            <c:manualLayout>
              <c:xMode val="edge"/>
              <c:yMode val="edge"/>
              <c:x val="1.4685667013879879E-2"/>
              <c:y val="0.198503510999820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35639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78118791144335"/>
          <c:y val="0.42225028261887998"/>
          <c:w val="0.17296111761847074"/>
          <c:h val="0.3450642318016878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96539870297485"/>
          <c:y val="0.16956733200144669"/>
          <c:w val="0.657101390670082"/>
          <c:h val="0.637922295957990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Սուր հեպատիտ Ց</c:v>
                </c:pt>
              </c:strCache>
            </c:strRef>
          </c:tx>
          <c:dLbls>
            <c:dLbl>
              <c:idx val="0"/>
              <c:layout>
                <c:manualLayout>
                  <c:x val="1.971180003191144E-2"/>
                  <c:y val="-2.54922667101306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medical</a:t>
                    </a:r>
                    <a:r>
                      <a:rPr lang="hy-AM" dirty="0"/>
                      <a:t>
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81-4993-8DDB-C699AEB106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sexual</a:t>
                    </a:r>
                    <a:r>
                      <a:rPr lang="hy-AM" dirty="0"/>
                      <a:t>
19%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81-4993-8DDB-C699AEB106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dental</a:t>
                    </a:r>
                    <a:r>
                      <a:rPr lang="hy-AM" dirty="0"/>
                      <a:t>
14%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81-4993-8DDB-C699AEB10697}"/>
                </c:ext>
              </c:extLst>
            </c:dLbl>
            <c:dLbl>
              <c:idx val="3"/>
              <c:layout>
                <c:manualLayout>
                  <c:x val="-2.2340040036166398E-2"/>
                  <c:y val="4.58860800782352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beauty salon </a:t>
                    </a:r>
                    <a:r>
                      <a:rPr lang="hy-AM" dirty="0" smtClean="0"/>
                      <a:t>6</a:t>
                    </a:r>
                    <a:r>
                      <a:rPr lang="hy-AM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81-4993-8DDB-C699AEB106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migrant</a:t>
                    </a:r>
                    <a:r>
                      <a:rPr lang="hy-AM" dirty="0"/>
                      <a:t>
35%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81-4993-8DDB-C699AEB1069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unknow</a:t>
                    </a:r>
                    <a:r>
                      <a:rPr lang="hy-AM" dirty="0"/>
                      <a:t>
19%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81-4993-8DDB-C699AEB10697}"/>
                </c:ext>
              </c:extLst>
            </c:dLbl>
            <c:dLbl>
              <c:idx val="6"/>
              <c:layout>
                <c:manualLayout>
                  <c:x val="-5.2564800085097511E-3"/>
                  <c:y val="-5.8632213433300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household</a:t>
                    </a:r>
                    <a:r>
                      <a:rPr lang="hy-AM" dirty="0"/>
                      <a:t>
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81-4993-8DDB-C699AEB1069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բժշկական</c:v>
                </c:pt>
                <c:pt idx="1">
                  <c:v>սեռական</c:v>
                </c:pt>
                <c:pt idx="2">
                  <c:v>ատամնաբուժական</c:v>
                </c:pt>
                <c:pt idx="3">
                  <c:v>գեղեցկության սրահ</c:v>
                </c:pt>
                <c:pt idx="4">
                  <c:v>միգրանտ</c:v>
                </c:pt>
                <c:pt idx="5">
                  <c:v>անհայտ</c:v>
                </c:pt>
                <c:pt idx="6">
                  <c:v>կենցաղային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3.0000000000000002E-2</c:v>
                </c:pt>
                <c:pt idx="1">
                  <c:v>0.19</c:v>
                </c:pt>
                <c:pt idx="2">
                  <c:v>0.14000000000000001</c:v>
                </c:pt>
                <c:pt idx="3">
                  <c:v>6.0000000000000032E-2</c:v>
                </c:pt>
                <c:pt idx="4">
                  <c:v>0.35000000000000031</c:v>
                </c:pt>
                <c:pt idx="5" formatCode="0%">
                  <c:v>0.19</c:v>
                </c:pt>
                <c:pt idx="6" formatCode="0%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B81-4993-8DDB-C699AEB10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49445902595623"/>
          <c:y val="0"/>
          <c:w val="0.35961286089238997"/>
          <c:h val="0.965223708639403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0.27</c:v>
                </c:pt>
                <c:pt idx="1">
                  <c:v>0.73000000000000032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C9-441B-A2EB-B11EB3566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315274449389483"/>
          <c:y val="0.30420895825605831"/>
          <c:w val="0.1669921830423379"/>
          <c:h val="0.25440588618949006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>
      <a:solidFill>
        <a:schemeClr val="tx1"/>
      </a:solidFill>
    </a:ln>
    <a:scene3d>
      <a:camera prst="orthographicFront"/>
      <a:lightRig rig="threePt" dir="t"/>
    </a:scene3d>
    <a:sp3d>
      <a:bevelT/>
    </a:sp3d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A9876-0B50-4EA6-BEB1-1E7EC8DF8E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8D2A17-91D4-4A0E-9522-9C062DF8F36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5B78426-0AFC-4109-875A-6893C5D43340}" type="parTrans" cxnId="{63D3B155-2D4D-4A13-8214-703B66BB6032}">
      <dgm:prSet/>
      <dgm:spPr/>
      <dgm:t>
        <a:bodyPr/>
        <a:lstStyle/>
        <a:p>
          <a:endParaRPr lang="en-US"/>
        </a:p>
      </dgm:t>
    </dgm:pt>
    <dgm:pt modelId="{DFB83638-3DF4-4A0E-AD64-91D27831151A}" type="sibTrans" cxnId="{63D3B155-2D4D-4A13-8214-703B66BB6032}">
      <dgm:prSet/>
      <dgm:spPr/>
      <dgm:t>
        <a:bodyPr/>
        <a:lstStyle/>
        <a:p>
          <a:endParaRPr lang="en-US"/>
        </a:p>
      </dgm:t>
    </dgm:pt>
    <dgm:pt modelId="{ACEB22D4-96ED-483E-B13A-F38EF736A0FD}">
      <dgm:prSet phldrT="[Text]"/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/>
            <a:t>Development of Surveillance System                                                                                                              </a:t>
          </a:r>
          <a:r>
            <a:rPr lang="en-US" dirty="0" smtClean="0">
              <a:solidFill>
                <a:srgbClr val="FF0000"/>
              </a:solidFill>
            </a:rPr>
            <a:t>- Liver cancer                                                                                                                                          - Cirrhosis</a:t>
          </a:r>
          <a:endParaRPr lang="en-US" dirty="0">
            <a:solidFill>
              <a:srgbClr val="FF0000"/>
            </a:solidFill>
          </a:endParaRPr>
        </a:p>
      </dgm:t>
    </dgm:pt>
    <dgm:pt modelId="{B7836F3B-C194-4572-8623-7D902D801422}" type="parTrans" cxnId="{51A2B567-1E27-46CB-8A24-D955B6D35DC5}">
      <dgm:prSet/>
      <dgm:spPr/>
      <dgm:t>
        <a:bodyPr/>
        <a:lstStyle/>
        <a:p>
          <a:endParaRPr lang="en-US"/>
        </a:p>
      </dgm:t>
    </dgm:pt>
    <dgm:pt modelId="{CEC80486-BA9E-4499-9AC2-43F660A6DF14}" type="sibTrans" cxnId="{51A2B567-1E27-46CB-8A24-D955B6D35DC5}">
      <dgm:prSet/>
      <dgm:spPr/>
      <dgm:t>
        <a:bodyPr/>
        <a:lstStyle/>
        <a:p>
          <a:endParaRPr lang="en-US"/>
        </a:p>
      </dgm:t>
    </dgm:pt>
    <dgm:pt modelId="{266BCD44-8332-452B-B7EF-F233E964CDB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3683BEA-88C5-4A8E-B94B-0ABE725045AF}" type="parTrans" cxnId="{8F7DD901-B058-4616-B189-D0C5C227C592}">
      <dgm:prSet/>
      <dgm:spPr/>
      <dgm:t>
        <a:bodyPr/>
        <a:lstStyle/>
        <a:p>
          <a:endParaRPr lang="en-US"/>
        </a:p>
      </dgm:t>
    </dgm:pt>
    <dgm:pt modelId="{0DDDEF7A-CAD8-4CBB-AD35-CD1B8D8CAF65}" type="sibTrans" cxnId="{8F7DD901-B058-4616-B189-D0C5C227C592}">
      <dgm:prSet/>
      <dgm:spPr/>
      <dgm:t>
        <a:bodyPr/>
        <a:lstStyle/>
        <a:p>
          <a:endParaRPr lang="en-US"/>
        </a:p>
      </dgm:t>
    </dgm:pt>
    <dgm:pt modelId="{EEA15798-5E14-4B64-BA9C-33BA09852A60}">
      <dgm:prSet phldrT="[Text]"/>
      <dgm:spPr/>
      <dgm:t>
        <a:bodyPr/>
        <a:lstStyle/>
        <a:p>
          <a:r>
            <a:rPr lang="en-US" dirty="0" smtClean="0"/>
            <a:t>Provision of hepatitis B elimination measures based on the principles of evidence-based medicine, primary prevention of hepatitis B among the population according to the National Immunization Program</a:t>
          </a:r>
          <a:endParaRPr lang="en-US" dirty="0"/>
        </a:p>
      </dgm:t>
    </dgm:pt>
    <dgm:pt modelId="{0DE279B5-0D59-43A6-96E6-F09376A9AADD}" type="parTrans" cxnId="{3B3C84CD-00ED-440F-949E-0EC893528056}">
      <dgm:prSet/>
      <dgm:spPr/>
      <dgm:t>
        <a:bodyPr/>
        <a:lstStyle/>
        <a:p>
          <a:endParaRPr lang="en-US"/>
        </a:p>
      </dgm:t>
    </dgm:pt>
    <dgm:pt modelId="{FE43E6D5-3ADB-487D-BFA5-6923468D6AE4}" type="sibTrans" cxnId="{3B3C84CD-00ED-440F-949E-0EC893528056}">
      <dgm:prSet/>
      <dgm:spPr/>
      <dgm:t>
        <a:bodyPr/>
        <a:lstStyle/>
        <a:p>
          <a:endParaRPr lang="en-US"/>
        </a:p>
      </dgm:t>
    </dgm:pt>
    <dgm:pt modelId="{7A50866B-CE81-4CF0-9C86-A8C5E1BFBC22}">
      <dgm:prSet phldrT="[Text]"/>
      <dgm:spPr/>
      <dgm:t>
        <a:bodyPr/>
        <a:lstStyle/>
        <a:p>
          <a:r>
            <a:rPr lang="en-US" dirty="0" smtClean="0"/>
            <a:t>Development of HBV Prevention and Patient Treatment Policies and State Support</a:t>
          </a:r>
          <a:endParaRPr lang="en-US" dirty="0"/>
        </a:p>
      </dgm:t>
    </dgm:pt>
    <dgm:pt modelId="{5627A3AC-9AB0-434F-B060-6968F67D1431}" type="parTrans" cxnId="{D4B3CF0B-A85A-4995-84FC-E240A59257E2}">
      <dgm:prSet/>
      <dgm:spPr/>
      <dgm:t>
        <a:bodyPr/>
        <a:lstStyle/>
        <a:p>
          <a:endParaRPr lang="en-US"/>
        </a:p>
      </dgm:t>
    </dgm:pt>
    <dgm:pt modelId="{BABDAE93-BFB7-456F-910A-06D5F11723F1}" type="sibTrans" cxnId="{D4B3CF0B-A85A-4995-84FC-E240A59257E2}">
      <dgm:prSet/>
      <dgm:spPr/>
      <dgm:t>
        <a:bodyPr/>
        <a:lstStyle/>
        <a:p>
          <a:endParaRPr lang="en-US"/>
        </a:p>
      </dgm:t>
    </dgm:pt>
    <dgm:pt modelId="{D9145D28-A204-4F8D-A33C-C36BA14825CA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75496492-45EA-4B17-A833-B9941CA81BEB}" type="parTrans" cxnId="{527575DA-2BAB-4B24-A5C1-2CAD7B75E525}">
      <dgm:prSet/>
      <dgm:spPr/>
      <dgm:t>
        <a:bodyPr/>
        <a:lstStyle/>
        <a:p>
          <a:endParaRPr lang="en-US"/>
        </a:p>
      </dgm:t>
    </dgm:pt>
    <dgm:pt modelId="{7BE6B600-7B3A-47D4-BCAE-E916A2F448C2}" type="sibTrans" cxnId="{527575DA-2BAB-4B24-A5C1-2CAD7B75E525}">
      <dgm:prSet/>
      <dgm:spPr/>
      <dgm:t>
        <a:bodyPr/>
        <a:lstStyle/>
        <a:p>
          <a:endParaRPr lang="en-US"/>
        </a:p>
      </dgm:t>
    </dgm:pt>
    <dgm:pt modelId="{B9291ECC-71A9-4B9D-8702-3ED3C27F0671}">
      <dgm:prSet phldrT="[Text]"/>
      <dgm:spPr/>
      <dgm:t>
        <a:bodyPr/>
        <a:lstStyle/>
        <a:p>
          <a:r>
            <a:rPr lang="en-US" dirty="0" smtClean="0"/>
            <a:t>Development of infection control process in MC, ensuring professional safety of healthcare worker and safety of injections</a:t>
          </a:r>
          <a:endParaRPr lang="en-US" dirty="0"/>
        </a:p>
      </dgm:t>
    </dgm:pt>
    <dgm:pt modelId="{0E34B535-60C3-490E-8909-A565E445EF04}" type="parTrans" cxnId="{D966C2A5-016D-487E-A7D4-0CDAA0D0A561}">
      <dgm:prSet/>
      <dgm:spPr/>
      <dgm:t>
        <a:bodyPr/>
        <a:lstStyle/>
        <a:p>
          <a:endParaRPr lang="en-US"/>
        </a:p>
      </dgm:t>
    </dgm:pt>
    <dgm:pt modelId="{C5AF41E7-8001-4921-B093-8DF96C65D554}" type="sibTrans" cxnId="{D966C2A5-016D-487E-A7D4-0CDAA0D0A561}">
      <dgm:prSet/>
      <dgm:spPr/>
      <dgm:t>
        <a:bodyPr/>
        <a:lstStyle/>
        <a:p>
          <a:endParaRPr lang="en-US"/>
        </a:p>
      </dgm:t>
    </dgm:pt>
    <dgm:pt modelId="{39CF972C-E9A4-459F-B0DD-2D95D1E86F0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99FAABB-076E-429B-89BB-4E9279B030E5}" type="sibTrans" cxnId="{A486BC19-046E-44E2-A53F-883FEE7E88C4}">
      <dgm:prSet/>
      <dgm:spPr/>
      <dgm:t>
        <a:bodyPr/>
        <a:lstStyle/>
        <a:p>
          <a:endParaRPr lang="en-US"/>
        </a:p>
      </dgm:t>
    </dgm:pt>
    <dgm:pt modelId="{A913F7C7-81EE-4DDB-8124-4D8B7298EA66}" type="parTrans" cxnId="{A486BC19-046E-44E2-A53F-883FEE7E88C4}">
      <dgm:prSet/>
      <dgm:spPr/>
      <dgm:t>
        <a:bodyPr/>
        <a:lstStyle/>
        <a:p>
          <a:endParaRPr lang="en-US"/>
        </a:p>
      </dgm:t>
    </dgm:pt>
    <dgm:pt modelId="{4CD86199-1B35-4DB3-8F19-C5D14BA5A2F5}" type="pres">
      <dgm:prSet presAssocID="{B93A9876-0B50-4EA6-BEB1-1E7EC8DF8E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8FB28-CCE1-439C-9CD3-DAAC6231D6ED}" type="pres">
      <dgm:prSet presAssocID="{DE8D2A17-91D4-4A0E-9522-9C062DF8F36E}" presName="composite" presStyleCnt="0"/>
      <dgm:spPr/>
    </dgm:pt>
    <dgm:pt modelId="{95415CBF-31FE-4561-8240-F0B9A2D903BC}" type="pres">
      <dgm:prSet presAssocID="{DE8D2A17-91D4-4A0E-9522-9C062DF8F36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35872-3D88-4DCA-B149-464380DBCAF9}" type="pres">
      <dgm:prSet presAssocID="{DE8D2A17-91D4-4A0E-9522-9C062DF8F36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AFC2F-904C-45ED-910C-3CB932325D43}" type="pres">
      <dgm:prSet presAssocID="{DFB83638-3DF4-4A0E-AD64-91D27831151A}" presName="sp" presStyleCnt="0"/>
      <dgm:spPr/>
    </dgm:pt>
    <dgm:pt modelId="{DB84B72D-0186-4F82-A4F9-6A197237F1E3}" type="pres">
      <dgm:prSet presAssocID="{266BCD44-8332-452B-B7EF-F233E964CDB5}" presName="composite" presStyleCnt="0"/>
      <dgm:spPr/>
    </dgm:pt>
    <dgm:pt modelId="{00AB3573-C4E2-4789-B1E6-434BE8165B92}" type="pres">
      <dgm:prSet presAssocID="{266BCD44-8332-452B-B7EF-F233E964CDB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832E4-EB5A-4967-894F-0579921D2D4D}" type="pres">
      <dgm:prSet presAssocID="{266BCD44-8332-452B-B7EF-F233E964CDB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BE55C-56BF-4DDC-BB8E-C2CFF5B79AAF}" type="pres">
      <dgm:prSet presAssocID="{0DDDEF7A-CAD8-4CBB-AD35-CD1B8D8CAF65}" presName="sp" presStyleCnt="0"/>
      <dgm:spPr/>
    </dgm:pt>
    <dgm:pt modelId="{7D0B61E0-9FCD-49C1-9B56-CCFD5B91FBB3}" type="pres">
      <dgm:prSet presAssocID="{39CF972C-E9A4-459F-B0DD-2D95D1E86F09}" presName="composite" presStyleCnt="0"/>
      <dgm:spPr/>
    </dgm:pt>
    <dgm:pt modelId="{A4895D60-F008-4239-9DC4-C05FB929FD01}" type="pres">
      <dgm:prSet presAssocID="{39CF972C-E9A4-459F-B0DD-2D95D1E86F0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3ADA1-4A83-4CD4-A61D-C943AE92418B}" type="pres">
      <dgm:prSet presAssocID="{39CF972C-E9A4-459F-B0DD-2D95D1E86F0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3BAB0-CBA6-400C-9300-8CE4B9F5DF31}" type="pres">
      <dgm:prSet presAssocID="{A99FAABB-076E-429B-89BB-4E9279B030E5}" presName="sp" presStyleCnt="0"/>
      <dgm:spPr/>
    </dgm:pt>
    <dgm:pt modelId="{3E2FC5F1-8A5B-4DA5-AB83-4ACC0A441F58}" type="pres">
      <dgm:prSet presAssocID="{D9145D28-A204-4F8D-A33C-C36BA14825CA}" presName="composite" presStyleCnt="0"/>
      <dgm:spPr/>
    </dgm:pt>
    <dgm:pt modelId="{D6E302A0-FB09-471F-9C59-95D806C61174}" type="pres">
      <dgm:prSet presAssocID="{D9145D28-A204-4F8D-A33C-C36BA14825C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1C9FF-6BD8-44C1-BB6C-3A2C56323E0A}" type="pres">
      <dgm:prSet presAssocID="{D9145D28-A204-4F8D-A33C-C36BA14825C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820B52-AD4A-4DDB-86B7-76ED7F6A06F3}" type="presOf" srcId="{B9291ECC-71A9-4B9D-8702-3ED3C27F0671}" destId="{8851C9FF-6BD8-44C1-BB6C-3A2C56323E0A}" srcOrd="0" destOrd="0" presId="urn:microsoft.com/office/officeart/2005/8/layout/chevron2"/>
    <dgm:cxn modelId="{4B44554D-1126-4AE9-8BE4-2BEE13B5A4EF}" type="presOf" srcId="{266BCD44-8332-452B-B7EF-F233E964CDB5}" destId="{00AB3573-C4E2-4789-B1E6-434BE8165B92}" srcOrd="0" destOrd="0" presId="urn:microsoft.com/office/officeart/2005/8/layout/chevron2"/>
    <dgm:cxn modelId="{3B3C84CD-00ED-440F-949E-0EC893528056}" srcId="{266BCD44-8332-452B-B7EF-F233E964CDB5}" destId="{EEA15798-5E14-4B64-BA9C-33BA09852A60}" srcOrd="0" destOrd="0" parTransId="{0DE279B5-0D59-43A6-96E6-F09376A9AADD}" sibTransId="{FE43E6D5-3ADB-487D-BFA5-6923468D6AE4}"/>
    <dgm:cxn modelId="{527575DA-2BAB-4B24-A5C1-2CAD7B75E525}" srcId="{B93A9876-0B50-4EA6-BEB1-1E7EC8DF8EE8}" destId="{D9145D28-A204-4F8D-A33C-C36BA14825CA}" srcOrd="3" destOrd="0" parTransId="{75496492-45EA-4B17-A833-B9941CA81BEB}" sibTransId="{7BE6B600-7B3A-47D4-BCAE-E916A2F448C2}"/>
    <dgm:cxn modelId="{06AD6502-2169-45FF-9E78-177537877EBD}" type="presOf" srcId="{ACEB22D4-96ED-483E-B13A-F38EF736A0FD}" destId="{55D35872-3D88-4DCA-B149-464380DBCAF9}" srcOrd="0" destOrd="0" presId="urn:microsoft.com/office/officeart/2005/8/layout/chevron2"/>
    <dgm:cxn modelId="{ED561717-23C7-45D6-B83C-35B82F3EBECD}" type="presOf" srcId="{D9145D28-A204-4F8D-A33C-C36BA14825CA}" destId="{D6E302A0-FB09-471F-9C59-95D806C61174}" srcOrd="0" destOrd="0" presId="urn:microsoft.com/office/officeart/2005/8/layout/chevron2"/>
    <dgm:cxn modelId="{96683EC2-AE6D-4C37-95EC-8E94E7723D01}" type="presOf" srcId="{39CF972C-E9A4-459F-B0DD-2D95D1E86F09}" destId="{A4895D60-F008-4239-9DC4-C05FB929FD01}" srcOrd="0" destOrd="0" presId="urn:microsoft.com/office/officeart/2005/8/layout/chevron2"/>
    <dgm:cxn modelId="{ED162E6F-C7DE-4BA8-B522-2F63926B1736}" type="presOf" srcId="{7A50866B-CE81-4CF0-9C86-A8C5E1BFBC22}" destId="{08C3ADA1-4A83-4CD4-A61D-C943AE92418B}" srcOrd="0" destOrd="0" presId="urn:microsoft.com/office/officeart/2005/8/layout/chevron2"/>
    <dgm:cxn modelId="{C39D45BA-15F4-4F1A-8B65-A00748E53B61}" type="presOf" srcId="{B93A9876-0B50-4EA6-BEB1-1E7EC8DF8EE8}" destId="{4CD86199-1B35-4DB3-8F19-C5D14BA5A2F5}" srcOrd="0" destOrd="0" presId="urn:microsoft.com/office/officeart/2005/8/layout/chevron2"/>
    <dgm:cxn modelId="{CAE8034D-21E2-41E2-BD98-18D9720DA1B0}" type="presOf" srcId="{DE8D2A17-91D4-4A0E-9522-9C062DF8F36E}" destId="{95415CBF-31FE-4561-8240-F0B9A2D903BC}" srcOrd="0" destOrd="0" presId="urn:microsoft.com/office/officeart/2005/8/layout/chevron2"/>
    <dgm:cxn modelId="{0FD2CB93-AF27-453E-8FFE-61D5E9DF2489}" type="presOf" srcId="{EEA15798-5E14-4B64-BA9C-33BA09852A60}" destId="{627832E4-EB5A-4967-894F-0579921D2D4D}" srcOrd="0" destOrd="0" presId="urn:microsoft.com/office/officeart/2005/8/layout/chevron2"/>
    <dgm:cxn modelId="{A486BC19-046E-44E2-A53F-883FEE7E88C4}" srcId="{B93A9876-0B50-4EA6-BEB1-1E7EC8DF8EE8}" destId="{39CF972C-E9A4-459F-B0DD-2D95D1E86F09}" srcOrd="2" destOrd="0" parTransId="{A913F7C7-81EE-4DDB-8124-4D8B7298EA66}" sibTransId="{A99FAABB-076E-429B-89BB-4E9279B030E5}"/>
    <dgm:cxn modelId="{D4B3CF0B-A85A-4995-84FC-E240A59257E2}" srcId="{39CF972C-E9A4-459F-B0DD-2D95D1E86F09}" destId="{7A50866B-CE81-4CF0-9C86-A8C5E1BFBC22}" srcOrd="0" destOrd="0" parTransId="{5627A3AC-9AB0-434F-B060-6968F67D1431}" sibTransId="{BABDAE93-BFB7-456F-910A-06D5F11723F1}"/>
    <dgm:cxn modelId="{D966C2A5-016D-487E-A7D4-0CDAA0D0A561}" srcId="{D9145D28-A204-4F8D-A33C-C36BA14825CA}" destId="{B9291ECC-71A9-4B9D-8702-3ED3C27F0671}" srcOrd="0" destOrd="0" parTransId="{0E34B535-60C3-490E-8909-A565E445EF04}" sibTransId="{C5AF41E7-8001-4921-B093-8DF96C65D554}"/>
    <dgm:cxn modelId="{8F7DD901-B058-4616-B189-D0C5C227C592}" srcId="{B93A9876-0B50-4EA6-BEB1-1E7EC8DF8EE8}" destId="{266BCD44-8332-452B-B7EF-F233E964CDB5}" srcOrd="1" destOrd="0" parTransId="{83683BEA-88C5-4A8E-B94B-0ABE725045AF}" sibTransId="{0DDDEF7A-CAD8-4CBB-AD35-CD1B8D8CAF65}"/>
    <dgm:cxn modelId="{63D3B155-2D4D-4A13-8214-703B66BB6032}" srcId="{B93A9876-0B50-4EA6-BEB1-1E7EC8DF8EE8}" destId="{DE8D2A17-91D4-4A0E-9522-9C062DF8F36E}" srcOrd="0" destOrd="0" parTransId="{D5B78426-0AFC-4109-875A-6893C5D43340}" sibTransId="{DFB83638-3DF4-4A0E-AD64-91D27831151A}"/>
    <dgm:cxn modelId="{51A2B567-1E27-46CB-8A24-D955B6D35DC5}" srcId="{DE8D2A17-91D4-4A0E-9522-9C062DF8F36E}" destId="{ACEB22D4-96ED-483E-B13A-F38EF736A0FD}" srcOrd="0" destOrd="0" parTransId="{B7836F3B-C194-4572-8623-7D902D801422}" sibTransId="{CEC80486-BA9E-4499-9AC2-43F660A6DF14}"/>
    <dgm:cxn modelId="{D3D03CAB-4D8F-4008-8292-B5B7655C25FD}" type="presParOf" srcId="{4CD86199-1B35-4DB3-8F19-C5D14BA5A2F5}" destId="{1E68FB28-CCE1-439C-9CD3-DAAC6231D6ED}" srcOrd="0" destOrd="0" presId="urn:microsoft.com/office/officeart/2005/8/layout/chevron2"/>
    <dgm:cxn modelId="{7CE64424-72FF-4815-9AFA-3124C0270F1D}" type="presParOf" srcId="{1E68FB28-CCE1-439C-9CD3-DAAC6231D6ED}" destId="{95415CBF-31FE-4561-8240-F0B9A2D903BC}" srcOrd="0" destOrd="0" presId="urn:microsoft.com/office/officeart/2005/8/layout/chevron2"/>
    <dgm:cxn modelId="{903FC42B-0AD6-44FE-8F25-9D8C4A5F33F1}" type="presParOf" srcId="{1E68FB28-CCE1-439C-9CD3-DAAC6231D6ED}" destId="{55D35872-3D88-4DCA-B149-464380DBCAF9}" srcOrd="1" destOrd="0" presId="urn:microsoft.com/office/officeart/2005/8/layout/chevron2"/>
    <dgm:cxn modelId="{30F18966-EC76-403F-949C-353E0BD107C7}" type="presParOf" srcId="{4CD86199-1B35-4DB3-8F19-C5D14BA5A2F5}" destId="{4B0AFC2F-904C-45ED-910C-3CB932325D43}" srcOrd="1" destOrd="0" presId="urn:microsoft.com/office/officeart/2005/8/layout/chevron2"/>
    <dgm:cxn modelId="{A7DBB5CE-F06B-4FDA-8518-27036631A081}" type="presParOf" srcId="{4CD86199-1B35-4DB3-8F19-C5D14BA5A2F5}" destId="{DB84B72D-0186-4F82-A4F9-6A197237F1E3}" srcOrd="2" destOrd="0" presId="urn:microsoft.com/office/officeart/2005/8/layout/chevron2"/>
    <dgm:cxn modelId="{57DE8085-9C83-4342-905A-7CDB6C4BAD28}" type="presParOf" srcId="{DB84B72D-0186-4F82-A4F9-6A197237F1E3}" destId="{00AB3573-C4E2-4789-B1E6-434BE8165B92}" srcOrd="0" destOrd="0" presId="urn:microsoft.com/office/officeart/2005/8/layout/chevron2"/>
    <dgm:cxn modelId="{763D925F-3A70-4C35-BC31-AFCDD589E51E}" type="presParOf" srcId="{DB84B72D-0186-4F82-A4F9-6A197237F1E3}" destId="{627832E4-EB5A-4967-894F-0579921D2D4D}" srcOrd="1" destOrd="0" presId="urn:microsoft.com/office/officeart/2005/8/layout/chevron2"/>
    <dgm:cxn modelId="{3D91EB0E-5E82-4F07-815D-6021F392AF2C}" type="presParOf" srcId="{4CD86199-1B35-4DB3-8F19-C5D14BA5A2F5}" destId="{81EBE55C-56BF-4DDC-BB8E-C2CFF5B79AAF}" srcOrd="3" destOrd="0" presId="urn:microsoft.com/office/officeart/2005/8/layout/chevron2"/>
    <dgm:cxn modelId="{CAC6AF54-D42D-4638-8C55-DD36DDD9A33F}" type="presParOf" srcId="{4CD86199-1B35-4DB3-8F19-C5D14BA5A2F5}" destId="{7D0B61E0-9FCD-49C1-9B56-CCFD5B91FBB3}" srcOrd="4" destOrd="0" presId="urn:microsoft.com/office/officeart/2005/8/layout/chevron2"/>
    <dgm:cxn modelId="{CDC1B3EC-9524-468F-9DF8-E245E5B4CAA1}" type="presParOf" srcId="{7D0B61E0-9FCD-49C1-9B56-CCFD5B91FBB3}" destId="{A4895D60-F008-4239-9DC4-C05FB929FD01}" srcOrd="0" destOrd="0" presId="urn:microsoft.com/office/officeart/2005/8/layout/chevron2"/>
    <dgm:cxn modelId="{40FD7516-1B5A-4F8A-8314-7C87663AAEBA}" type="presParOf" srcId="{7D0B61E0-9FCD-49C1-9B56-CCFD5B91FBB3}" destId="{08C3ADA1-4A83-4CD4-A61D-C943AE92418B}" srcOrd="1" destOrd="0" presId="urn:microsoft.com/office/officeart/2005/8/layout/chevron2"/>
    <dgm:cxn modelId="{1BA7366D-7E7A-49E6-BF85-088ECF036A75}" type="presParOf" srcId="{4CD86199-1B35-4DB3-8F19-C5D14BA5A2F5}" destId="{7113BAB0-CBA6-400C-9300-8CE4B9F5DF31}" srcOrd="5" destOrd="0" presId="urn:microsoft.com/office/officeart/2005/8/layout/chevron2"/>
    <dgm:cxn modelId="{77A057F5-F7EF-46FA-BDEC-842F18FFC60E}" type="presParOf" srcId="{4CD86199-1B35-4DB3-8F19-C5D14BA5A2F5}" destId="{3E2FC5F1-8A5B-4DA5-AB83-4ACC0A441F58}" srcOrd="6" destOrd="0" presId="urn:microsoft.com/office/officeart/2005/8/layout/chevron2"/>
    <dgm:cxn modelId="{4122A3ED-3091-4BCA-AC71-42AC55AC8D60}" type="presParOf" srcId="{3E2FC5F1-8A5B-4DA5-AB83-4ACC0A441F58}" destId="{D6E302A0-FB09-471F-9C59-95D806C61174}" srcOrd="0" destOrd="0" presId="urn:microsoft.com/office/officeart/2005/8/layout/chevron2"/>
    <dgm:cxn modelId="{E923E2A5-E0EB-4259-8F6A-A39265B63727}" type="presParOf" srcId="{3E2FC5F1-8A5B-4DA5-AB83-4ACC0A441F58}" destId="{8851C9FF-6BD8-44C1-BB6C-3A2C56323E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3A9876-0B50-4EA6-BEB1-1E7EC8DF8E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8D2A17-91D4-4A0E-9522-9C062DF8F36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5B78426-0AFC-4109-875A-6893C5D43340}" type="parTrans" cxnId="{63D3B155-2D4D-4A13-8214-703B66BB6032}">
      <dgm:prSet/>
      <dgm:spPr/>
      <dgm:t>
        <a:bodyPr/>
        <a:lstStyle/>
        <a:p>
          <a:endParaRPr lang="en-US"/>
        </a:p>
      </dgm:t>
    </dgm:pt>
    <dgm:pt modelId="{DFB83638-3DF4-4A0E-AD64-91D27831151A}" type="sibTrans" cxnId="{63D3B155-2D4D-4A13-8214-703B66BB6032}">
      <dgm:prSet/>
      <dgm:spPr/>
      <dgm:t>
        <a:bodyPr/>
        <a:lstStyle/>
        <a:p>
          <a:endParaRPr lang="en-US"/>
        </a:p>
      </dgm:t>
    </dgm:pt>
    <dgm:pt modelId="{ACEB22D4-96ED-483E-B13A-F38EF736A0FD}">
      <dgm:prSet phldrT="[Text]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Introduction and implementation of treatment approaches at all levels in line with international approaches in the fight against viral hepatitis </a:t>
          </a:r>
          <a:endParaRPr lang="en-US" dirty="0"/>
        </a:p>
      </dgm:t>
    </dgm:pt>
    <dgm:pt modelId="{B7836F3B-C194-4572-8623-7D902D801422}" type="parTrans" cxnId="{51A2B567-1E27-46CB-8A24-D955B6D35DC5}">
      <dgm:prSet/>
      <dgm:spPr/>
      <dgm:t>
        <a:bodyPr/>
        <a:lstStyle/>
        <a:p>
          <a:endParaRPr lang="en-US"/>
        </a:p>
      </dgm:t>
    </dgm:pt>
    <dgm:pt modelId="{CEC80486-BA9E-4499-9AC2-43F660A6DF14}" type="sibTrans" cxnId="{51A2B567-1E27-46CB-8A24-D955B6D35DC5}">
      <dgm:prSet/>
      <dgm:spPr/>
      <dgm:t>
        <a:bodyPr/>
        <a:lstStyle/>
        <a:p>
          <a:endParaRPr lang="en-US"/>
        </a:p>
      </dgm:t>
    </dgm:pt>
    <dgm:pt modelId="{266BCD44-8332-452B-B7EF-F233E964CDB5}">
      <dgm:prSet phldrT="[Text]"/>
      <dgm:spPr/>
      <dgm:t>
        <a:bodyPr/>
        <a:lstStyle/>
        <a:p>
          <a:endParaRPr lang="en-US" dirty="0"/>
        </a:p>
      </dgm:t>
    </dgm:pt>
    <dgm:pt modelId="{83683BEA-88C5-4A8E-B94B-0ABE725045AF}" type="parTrans" cxnId="{8F7DD901-B058-4616-B189-D0C5C227C592}">
      <dgm:prSet/>
      <dgm:spPr/>
      <dgm:t>
        <a:bodyPr/>
        <a:lstStyle/>
        <a:p>
          <a:endParaRPr lang="en-US"/>
        </a:p>
      </dgm:t>
    </dgm:pt>
    <dgm:pt modelId="{0DDDEF7A-CAD8-4CBB-AD35-CD1B8D8CAF65}" type="sibTrans" cxnId="{8F7DD901-B058-4616-B189-D0C5C227C592}">
      <dgm:prSet/>
      <dgm:spPr/>
      <dgm:t>
        <a:bodyPr/>
        <a:lstStyle/>
        <a:p>
          <a:endParaRPr lang="en-US"/>
        </a:p>
      </dgm:t>
    </dgm:pt>
    <dgm:pt modelId="{EEA15798-5E14-4B64-BA9C-33BA09852A60}">
      <dgm:prSet phldrT="[Text]"/>
      <dgm:spPr/>
      <dgm:t>
        <a:bodyPr/>
        <a:lstStyle/>
        <a:p>
          <a:r>
            <a:rPr lang="en-US" smtClean="0"/>
            <a:t>Formation and development of a system according to international methodology for drugs usage aimed at treatment of patients with viral hepatitis</a:t>
          </a:r>
          <a:endParaRPr lang="en-US" dirty="0"/>
        </a:p>
      </dgm:t>
    </dgm:pt>
    <dgm:pt modelId="{0DE279B5-0D59-43A6-96E6-F09376A9AADD}" type="parTrans" cxnId="{3B3C84CD-00ED-440F-949E-0EC893528056}">
      <dgm:prSet/>
      <dgm:spPr/>
      <dgm:t>
        <a:bodyPr/>
        <a:lstStyle/>
        <a:p>
          <a:endParaRPr lang="en-US"/>
        </a:p>
      </dgm:t>
    </dgm:pt>
    <dgm:pt modelId="{FE43E6D5-3ADB-487D-BFA5-6923468D6AE4}" type="sibTrans" cxnId="{3B3C84CD-00ED-440F-949E-0EC893528056}">
      <dgm:prSet/>
      <dgm:spPr/>
      <dgm:t>
        <a:bodyPr/>
        <a:lstStyle/>
        <a:p>
          <a:endParaRPr lang="en-US"/>
        </a:p>
      </dgm:t>
    </dgm:pt>
    <dgm:pt modelId="{39CF972C-E9A4-459F-B0DD-2D95D1E86F0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913F7C7-81EE-4DDB-8124-4D8B7298EA66}" type="parTrans" cxnId="{A486BC19-046E-44E2-A53F-883FEE7E88C4}">
      <dgm:prSet/>
      <dgm:spPr/>
      <dgm:t>
        <a:bodyPr/>
        <a:lstStyle/>
        <a:p>
          <a:endParaRPr lang="en-US"/>
        </a:p>
      </dgm:t>
    </dgm:pt>
    <dgm:pt modelId="{A99FAABB-076E-429B-89BB-4E9279B030E5}" type="sibTrans" cxnId="{A486BC19-046E-44E2-A53F-883FEE7E88C4}">
      <dgm:prSet/>
      <dgm:spPr/>
      <dgm:t>
        <a:bodyPr/>
        <a:lstStyle/>
        <a:p>
          <a:endParaRPr lang="en-US"/>
        </a:p>
      </dgm:t>
    </dgm:pt>
    <dgm:pt modelId="{7A50866B-CE81-4CF0-9C86-A8C5E1BFBC22}">
      <dgm:prSet phldrT="[Text]"/>
      <dgm:spPr/>
      <dgm:t>
        <a:bodyPr/>
        <a:lstStyle/>
        <a:p>
          <a:r>
            <a:rPr lang="en-US" dirty="0" smtClean="0"/>
            <a:t>Development of laboratory control system for diagnostics</a:t>
          </a:r>
          <a:endParaRPr lang="en-US" dirty="0"/>
        </a:p>
      </dgm:t>
    </dgm:pt>
    <dgm:pt modelId="{5627A3AC-9AB0-434F-B060-6968F67D1431}" type="parTrans" cxnId="{D4B3CF0B-A85A-4995-84FC-E240A59257E2}">
      <dgm:prSet/>
      <dgm:spPr/>
      <dgm:t>
        <a:bodyPr/>
        <a:lstStyle/>
        <a:p>
          <a:endParaRPr lang="en-US"/>
        </a:p>
      </dgm:t>
    </dgm:pt>
    <dgm:pt modelId="{BABDAE93-BFB7-456F-910A-06D5F11723F1}" type="sibTrans" cxnId="{D4B3CF0B-A85A-4995-84FC-E240A59257E2}">
      <dgm:prSet/>
      <dgm:spPr/>
      <dgm:t>
        <a:bodyPr/>
        <a:lstStyle/>
        <a:p>
          <a:endParaRPr lang="en-US"/>
        </a:p>
      </dgm:t>
    </dgm:pt>
    <dgm:pt modelId="{4CD86199-1B35-4DB3-8F19-C5D14BA5A2F5}" type="pres">
      <dgm:prSet presAssocID="{B93A9876-0B50-4EA6-BEB1-1E7EC8DF8E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8FB28-CCE1-439C-9CD3-DAAC6231D6ED}" type="pres">
      <dgm:prSet presAssocID="{DE8D2A17-91D4-4A0E-9522-9C062DF8F36E}" presName="composite" presStyleCnt="0"/>
      <dgm:spPr/>
    </dgm:pt>
    <dgm:pt modelId="{95415CBF-31FE-4561-8240-F0B9A2D903BC}" type="pres">
      <dgm:prSet presAssocID="{DE8D2A17-91D4-4A0E-9522-9C062DF8F3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35872-3D88-4DCA-B149-464380DBCAF9}" type="pres">
      <dgm:prSet presAssocID="{DE8D2A17-91D4-4A0E-9522-9C062DF8F3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AFC2F-904C-45ED-910C-3CB932325D43}" type="pres">
      <dgm:prSet presAssocID="{DFB83638-3DF4-4A0E-AD64-91D27831151A}" presName="sp" presStyleCnt="0"/>
      <dgm:spPr/>
    </dgm:pt>
    <dgm:pt modelId="{DB84B72D-0186-4F82-A4F9-6A197237F1E3}" type="pres">
      <dgm:prSet presAssocID="{266BCD44-8332-452B-B7EF-F233E964CDB5}" presName="composite" presStyleCnt="0"/>
      <dgm:spPr/>
    </dgm:pt>
    <dgm:pt modelId="{00AB3573-C4E2-4789-B1E6-434BE8165B92}" type="pres">
      <dgm:prSet presAssocID="{266BCD44-8332-452B-B7EF-F233E964CD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832E4-EB5A-4967-894F-0579921D2D4D}" type="pres">
      <dgm:prSet presAssocID="{266BCD44-8332-452B-B7EF-F233E964CDB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BE55C-56BF-4DDC-BB8E-C2CFF5B79AAF}" type="pres">
      <dgm:prSet presAssocID="{0DDDEF7A-CAD8-4CBB-AD35-CD1B8D8CAF65}" presName="sp" presStyleCnt="0"/>
      <dgm:spPr/>
    </dgm:pt>
    <dgm:pt modelId="{7D0B61E0-9FCD-49C1-9B56-CCFD5B91FBB3}" type="pres">
      <dgm:prSet presAssocID="{39CF972C-E9A4-459F-B0DD-2D95D1E86F09}" presName="composite" presStyleCnt="0"/>
      <dgm:spPr/>
    </dgm:pt>
    <dgm:pt modelId="{A4895D60-F008-4239-9DC4-C05FB929FD01}" type="pres">
      <dgm:prSet presAssocID="{39CF972C-E9A4-459F-B0DD-2D95D1E86F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3ADA1-4A83-4CD4-A61D-C943AE92418B}" type="pres">
      <dgm:prSet presAssocID="{39CF972C-E9A4-459F-B0DD-2D95D1E86F0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8D91BE-B8EF-4742-A5F8-19D8414306C3}" type="presOf" srcId="{ACEB22D4-96ED-483E-B13A-F38EF736A0FD}" destId="{55D35872-3D88-4DCA-B149-464380DBCAF9}" srcOrd="0" destOrd="0" presId="urn:microsoft.com/office/officeart/2005/8/layout/chevron2"/>
    <dgm:cxn modelId="{CA5CB012-2A20-45A2-ABD2-07A4338C573F}" type="presOf" srcId="{B93A9876-0B50-4EA6-BEB1-1E7EC8DF8EE8}" destId="{4CD86199-1B35-4DB3-8F19-C5D14BA5A2F5}" srcOrd="0" destOrd="0" presId="urn:microsoft.com/office/officeart/2005/8/layout/chevron2"/>
    <dgm:cxn modelId="{3B3C84CD-00ED-440F-949E-0EC893528056}" srcId="{266BCD44-8332-452B-B7EF-F233E964CDB5}" destId="{EEA15798-5E14-4B64-BA9C-33BA09852A60}" srcOrd="0" destOrd="0" parTransId="{0DE279B5-0D59-43A6-96E6-F09376A9AADD}" sibTransId="{FE43E6D5-3ADB-487D-BFA5-6923468D6AE4}"/>
    <dgm:cxn modelId="{DBB2B326-7D6F-4F4C-86A0-BDC43BEEB3D9}" type="presOf" srcId="{DE8D2A17-91D4-4A0E-9522-9C062DF8F36E}" destId="{95415CBF-31FE-4561-8240-F0B9A2D903BC}" srcOrd="0" destOrd="0" presId="urn:microsoft.com/office/officeart/2005/8/layout/chevron2"/>
    <dgm:cxn modelId="{4054732A-B791-4703-AEBE-81685E3D72BB}" type="presOf" srcId="{7A50866B-CE81-4CF0-9C86-A8C5E1BFBC22}" destId="{08C3ADA1-4A83-4CD4-A61D-C943AE92418B}" srcOrd="0" destOrd="0" presId="urn:microsoft.com/office/officeart/2005/8/layout/chevron2"/>
    <dgm:cxn modelId="{73AF2C4B-378D-4898-BA82-17FB2DA895DA}" type="presOf" srcId="{266BCD44-8332-452B-B7EF-F233E964CDB5}" destId="{00AB3573-C4E2-4789-B1E6-434BE8165B92}" srcOrd="0" destOrd="0" presId="urn:microsoft.com/office/officeart/2005/8/layout/chevron2"/>
    <dgm:cxn modelId="{46B62FAE-1A03-48AB-AE70-AD2BC7C92392}" type="presOf" srcId="{EEA15798-5E14-4B64-BA9C-33BA09852A60}" destId="{627832E4-EB5A-4967-894F-0579921D2D4D}" srcOrd="0" destOrd="0" presId="urn:microsoft.com/office/officeart/2005/8/layout/chevron2"/>
    <dgm:cxn modelId="{018C48E3-D102-4C5D-8BDF-28AF2D3087FB}" type="presOf" srcId="{39CF972C-E9A4-459F-B0DD-2D95D1E86F09}" destId="{A4895D60-F008-4239-9DC4-C05FB929FD01}" srcOrd="0" destOrd="0" presId="urn:microsoft.com/office/officeart/2005/8/layout/chevron2"/>
    <dgm:cxn modelId="{A486BC19-046E-44E2-A53F-883FEE7E88C4}" srcId="{B93A9876-0B50-4EA6-BEB1-1E7EC8DF8EE8}" destId="{39CF972C-E9A4-459F-B0DD-2D95D1E86F09}" srcOrd="2" destOrd="0" parTransId="{A913F7C7-81EE-4DDB-8124-4D8B7298EA66}" sibTransId="{A99FAABB-076E-429B-89BB-4E9279B030E5}"/>
    <dgm:cxn modelId="{D4B3CF0B-A85A-4995-84FC-E240A59257E2}" srcId="{39CF972C-E9A4-459F-B0DD-2D95D1E86F09}" destId="{7A50866B-CE81-4CF0-9C86-A8C5E1BFBC22}" srcOrd="0" destOrd="0" parTransId="{5627A3AC-9AB0-434F-B060-6968F67D1431}" sibTransId="{BABDAE93-BFB7-456F-910A-06D5F11723F1}"/>
    <dgm:cxn modelId="{8F7DD901-B058-4616-B189-D0C5C227C592}" srcId="{B93A9876-0B50-4EA6-BEB1-1E7EC8DF8EE8}" destId="{266BCD44-8332-452B-B7EF-F233E964CDB5}" srcOrd="1" destOrd="0" parTransId="{83683BEA-88C5-4A8E-B94B-0ABE725045AF}" sibTransId="{0DDDEF7A-CAD8-4CBB-AD35-CD1B8D8CAF65}"/>
    <dgm:cxn modelId="{63D3B155-2D4D-4A13-8214-703B66BB6032}" srcId="{B93A9876-0B50-4EA6-BEB1-1E7EC8DF8EE8}" destId="{DE8D2A17-91D4-4A0E-9522-9C062DF8F36E}" srcOrd="0" destOrd="0" parTransId="{D5B78426-0AFC-4109-875A-6893C5D43340}" sibTransId="{DFB83638-3DF4-4A0E-AD64-91D27831151A}"/>
    <dgm:cxn modelId="{51A2B567-1E27-46CB-8A24-D955B6D35DC5}" srcId="{DE8D2A17-91D4-4A0E-9522-9C062DF8F36E}" destId="{ACEB22D4-96ED-483E-B13A-F38EF736A0FD}" srcOrd="0" destOrd="0" parTransId="{B7836F3B-C194-4572-8623-7D902D801422}" sibTransId="{CEC80486-BA9E-4499-9AC2-43F660A6DF14}"/>
    <dgm:cxn modelId="{3F81E863-219D-44D2-ACC0-C2ECAFFDB851}" type="presParOf" srcId="{4CD86199-1B35-4DB3-8F19-C5D14BA5A2F5}" destId="{1E68FB28-CCE1-439C-9CD3-DAAC6231D6ED}" srcOrd="0" destOrd="0" presId="urn:microsoft.com/office/officeart/2005/8/layout/chevron2"/>
    <dgm:cxn modelId="{F0F84128-676C-4385-869A-F8F96D63821F}" type="presParOf" srcId="{1E68FB28-CCE1-439C-9CD3-DAAC6231D6ED}" destId="{95415CBF-31FE-4561-8240-F0B9A2D903BC}" srcOrd="0" destOrd="0" presId="urn:microsoft.com/office/officeart/2005/8/layout/chevron2"/>
    <dgm:cxn modelId="{7229CBAD-214D-4C13-A6D7-1E64BAC2966B}" type="presParOf" srcId="{1E68FB28-CCE1-439C-9CD3-DAAC6231D6ED}" destId="{55D35872-3D88-4DCA-B149-464380DBCAF9}" srcOrd="1" destOrd="0" presId="urn:microsoft.com/office/officeart/2005/8/layout/chevron2"/>
    <dgm:cxn modelId="{829F9415-663A-465E-B406-D27462915787}" type="presParOf" srcId="{4CD86199-1B35-4DB3-8F19-C5D14BA5A2F5}" destId="{4B0AFC2F-904C-45ED-910C-3CB932325D43}" srcOrd="1" destOrd="0" presId="urn:microsoft.com/office/officeart/2005/8/layout/chevron2"/>
    <dgm:cxn modelId="{6C9713A9-18B5-4624-940D-EFBF40436A23}" type="presParOf" srcId="{4CD86199-1B35-4DB3-8F19-C5D14BA5A2F5}" destId="{DB84B72D-0186-4F82-A4F9-6A197237F1E3}" srcOrd="2" destOrd="0" presId="urn:microsoft.com/office/officeart/2005/8/layout/chevron2"/>
    <dgm:cxn modelId="{6BB39A6C-A1E7-47D1-9EF7-8176842EF388}" type="presParOf" srcId="{DB84B72D-0186-4F82-A4F9-6A197237F1E3}" destId="{00AB3573-C4E2-4789-B1E6-434BE8165B92}" srcOrd="0" destOrd="0" presId="urn:microsoft.com/office/officeart/2005/8/layout/chevron2"/>
    <dgm:cxn modelId="{BB4444C1-498A-40A0-B069-6B0B53053756}" type="presParOf" srcId="{DB84B72D-0186-4F82-A4F9-6A197237F1E3}" destId="{627832E4-EB5A-4967-894F-0579921D2D4D}" srcOrd="1" destOrd="0" presId="urn:microsoft.com/office/officeart/2005/8/layout/chevron2"/>
    <dgm:cxn modelId="{21A3594F-1BC5-45C0-BA79-644E4FA2394F}" type="presParOf" srcId="{4CD86199-1B35-4DB3-8F19-C5D14BA5A2F5}" destId="{81EBE55C-56BF-4DDC-BB8E-C2CFF5B79AAF}" srcOrd="3" destOrd="0" presId="urn:microsoft.com/office/officeart/2005/8/layout/chevron2"/>
    <dgm:cxn modelId="{91697DDB-E12D-4619-A4DA-E1CF3D44BED2}" type="presParOf" srcId="{4CD86199-1B35-4DB3-8F19-C5D14BA5A2F5}" destId="{7D0B61E0-9FCD-49C1-9B56-CCFD5B91FBB3}" srcOrd="4" destOrd="0" presId="urn:microsoft.com/office/officeart/2005/8/layout/chevron2"/>
    <dgm:cxn modelId="{C295D5A4-73F6-4A9C-AF60-49C8B2E97AF1}" type="presParOf" srcId="{7D0B61E0-9FCD-49C1-9B56-CCFD5B91FBB3}" destId="{A4895D60-F008-4239-9DC4-C05FB929FD01}" srcOrd="0" destOrd="0" presId="urn:microsoft.com/office/officeart/2005/8/layout/chevron2"/>
    <dgm:cxn modelId="{E8B78754-2015-4C20-8A1D-2BA7348F4372}" type="presParOf" srcId="{7D0B61E0-9FCD-49C1-9B56-CCFD5B91FBB3}" destId="{08C3ADA1-4A83-4CD4-A61D-C943AE9241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3A9876-0B50-4EA6-BEB1-1E7EC8DF8E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8D2A17-91D4-4A0E-9522-9C062DF8F36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D5B78426-0AFC-4109-875A-6893C5D43340}" type="parTrans" cxnId="{63D3B155-2D4D-4A13-8214-703B66BB6032}">
      <dgm:prSet/>
      <dgm:spPr/>
      <dgm:t>
        <a:bodyPr/>
        <a:lstStyle/>
        <a:p>
          <a:endParaRPr lang="en-US"/>
        </a:p>
      </dgm:t>
    </dgm:pt>
    <dgm:pt modelId="{DFB83638-3DF4-4A0E-AD64-91D27831151A}" type="sibTrans" cxnId="{63D3B155-2D4D-4A13-8214-703B66BB6032}">
      <dgm:prSet/>
      <dgm:spPr/>
      <dgm:t>
        <a:bodyPr/>
        <a:lstStyle/>
        <a:p>
          <a:endParaRPr lang="en-US"/>
        </a:p>
      </dgm:t>
    </dgm:pt>
    <dgm:pt modelId="{ACEB22D4-96ED-483E-B13A-F38EF736A0FD}">
      <dgm:prSet phldrT="[Text]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Development of cooperation with HIV/AIDS prevention programs</a:t>
          </a:r>
          <a:endParaRPr lang="en-US" dirty="0"/>
        </a:p>
      </dgm:t>
    </dgm:pt>
    <dgm:pt modelId="{B7836F3B-C194-4572-8623-7D902D801422}" type="parTrans" cxnId="{51A2B567-1E27-46CB-8A24-D955B6D35DC5}">
      <dgm:prSet/>
      <dgm:spPr/>
      <dgm:t>
        <a:bodyPr/>
        <a:lstStyle/>
        <a:p>
          <a:endParaRPr lang="en-US"/>
        </a:p>
      </dgm:t>
    </dgm:pt>
    <dgm:pt modelId="{CEC80486-BA9E-4499-9AC2-43F660A6DF14}" type="sibTrans" cxnId="{51A2B567-1E27-46CB-8A24-D955B6D35DC5}">
      <dgm:prSet/>
      <dgm:spPr/>
      <dgm:t>
        <a:bodyPr/>
        <a:lstStyle/>
        <a:p>
          <a:endParaRPr lang="en-US"/>
        </a:p>
      </dgm:t>
    </dgm:pt>
    <dgm:pt modelId="{266BCD44-8332-452B-B7EF-F233E964CDB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3683BEA-88C5-4A8E-B94B-0ABE725045AF}" type="parTrans" cxnId="{8F7DD901-B058-4616-B189-D0C5C227C592}">
      <dgm:prSet/>
      <dgm:spPr/>
      <dgm:t>
        <a:bodyPr/>
        <a:lstStyle/>
        <a:p>
          <a:endParaRPr lang="en-US"/>
        </a:p>
      </dgm:t>
    </dgm:pt>
    <dgm:pt modelId="{0DDDEF7A-CAD8-4CBB-AD35-CD1B8D8CAF65}" type="sibTrans" cxnId="{8F7DD901-B058-4616-B189-D0C5C227C592}">
      <dgm:prSet/>
      <dgm:spPr/>
      <dgm:t>
        <a:bodyPr/>
        <a:lstStyle/>
        <a:p>
          <a:endParaRPr lang="en-US"/>
        </a:p>
      </dgm:t>
    </dgm:pt>
    <dgm:pt modelId="{EEA15798-5E14-4B64-BA9C-33BA09852A60}">
      <dgm:prSet phldrT="[Text]"/>
      <dgm:spPr/>
      <dgm:t>
        <a:bodyPr/>
        <a:lstStyle/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0DE279B5-0D59-43A6-96E6-F09376A9AADD}" type="parTrans" cxnId="{3B3C84CD-00ED-440F-949E-0EC893528056}">
      <dgm:prSet/>
      <dgm:spPr/>
      <dgm:t>
        <a:bodyPr/>
        <a:lstStyle/>
        <a:p>
          <a:endParaRPr lang="en-US"/>
        </a:p>
      </dgm:t>
    </dgm:pt>
    <dgm:pt modelId="{FE43E6D5-3ADB-487D-BFA5-6923468D6AE4}" type="sibTrans" cxnId="{3B3C84CD-00ED-440F-949E-0EC893528056}">
      <dgm:prSet/>
      <dgm:spPr/>
      <dgm:t>
        <a:bodyPr/>
        <a:lstStyle/>
        <a:p>
          <a:endParaRPr lang="en-US"/>
        </a:p>
      </dgm:t>
    </dgm:pt>
    <dgm:pt modelId="{39CF972C-E9A4-459F-B0DD-2D95D1E86F0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913F7C7-81EE-4DDB-8124-4D8B7298EA66}" type="parTrans" cxnId="{A486BC19-046E-44E2-A53F-883FEE7E88C4}">
      <dgm:prSet/>
      <dgm:spPr/>
      <dgm:t>
        <a:bodyPr/>
        <a:lstStyle/>
        <a:p>
          <a:endParaRPr lang="en-US"/>
        </a:p>
      </dgm:t>
    </dgm:pt>
    <dgm:pt modelId="{A99FAABB-076E-429B-89BB-4E9279B030E5}" type="sibTrans" cxnId="{A486BC19-046E-44E2-A53F-883FEE7E88C4}">
      <dgm:prSet/>
      <dgm:spPr/>
      <dgm:t>
        <a:bodyPr/>
        <a:lstStyle/>
        <a:p>
          <a:endParaRPr lang="en-US"/>
        </a:p>
      </dgm:t>
    </dgm:pt>
    <dgm:pt modelId="{7A50866B-CE81-4CF0-9C86-A8C5E1BFBC2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Public awareness on risks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dirty="0"/>
        </a:p>
      </dgm:t>
    </dgm:pt>
    <dgm:pt modelId="{5627A3AC-9AB0-434F-B060-6968F67D1431}" type="parTrans" cxnId="{D4B3CF0B-A85A-4995-84FC-E240A59257E2}">
      <dgm:prSet/>
      <dgm:spPr/>
      <dgm:t>
        <a:bodyPr/>
        <a:lstStyle/>
        <a:p>
          <a:endParaRPr lang="en-US"/>
        </a:p>
      </dgm:t>
    </dgm:pt>
    <dgm:pt modelId="{BABDAE93-BFB7-456F-910A-06D5F11723F1}" type="sibTrans" cxnId="{D4B3CF0B-A85A-4995-84FC-E240A59257E2}">
      <dgm:prSet/>
      <dgm:spPr/>
      <dgm:t>
        <a:bodyPr/>
        <a:lstStyle/>
        <a:p>
          <a:endParaRPr lang="en-US"/>
        </a:p>
      </dgm:t>
    </dgm:pt>
    <dgm:pt modelId="{FBAFC7A7-BD31-4E5F-A52F-D010506FB5B0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Continuous education of medical staff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15AC855B-69A3-461A-8ACE-BBD7AE66222A}" type="parTrans" cxnId="{27FE892D-00B7-43E9-99B3-CDC328248C7E}">
      <dgm:prSet/>
      <dgm:spPr/>
      <dgm:t>
        <a:bodyPr/>
        <a:lstStyle/>
        <a:p>
          <a:endParaRPr lang="en-US"/>
        </a:p>
      </dgm:t>
    </dgm:pt>
    <dgm:pt modelId="{0A5F2542-B992-4369-A564-5C06DD0374E8}" type="sibTrans" cxnId="{27FE892D-00B7-43E9-99B3-CDC328248C7E}">
      <dgm:prSet/>
      <dgm:spPr/>
      <dgm:t>
        <a:bodyPr/>
        <a:lstStyle/>
        <a:p>
          <a:endParaRPr lang="en-US"/>
        </a:p>
      </dgm:t>
    </dgm:pt>
    <dgm:pt modelId="{4CD86199-1B35-4DB3-8F19-C5D14BA5A2F5}" type="pres">
      <dgm:prSet presAssocID="{B93A9876-0B50-4EA6-BEB1-1E7EC8DF8E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8FB28-CCE1-439C-9CD3-DAAC6231D6ED}" type="pres">
      <dgm:prSet presAssocID="{DE8D2A17-91D4-4A0E-9522-9C062DF8F36E}" presName="composite" presStyleCnt="0"/>
      <dgm:spPr/>
    </dgm:pt>
    <dgm:pt modelId="{95415CBF-31FE-4561-8240-F0B9A2D903BC}" type="pres">
      <dgm:prSet presAssocID="{DE8D2A17-91D4-4A0E-9522-9C062DF8F3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35872-3D88-4DCA-B149-464380DBCAF9}" type="pres">
      <dgm:prSet presAssocID="{DE8D2A17-91D4-4A0E-9522-9C062DF8F3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AFC2F-904C-45ED-910C-3CB932325D43}" type="pres">
      <dgm:prSet presAssocID="{DFB83638-3DF4-4A0E-AD64-91D27831151A}" presName="sp" presStyleCnt="0"/>
      <dgm:spPr/>
    </dgm:pt>
    <dgm:pt modelId="{DB84B72D-0186-4F82-A4F9-6A197237F1E3}" type="pres">
      <dgm:prSet presAssocID="{266BCD44-8332-452B-B7EF-F233E964CDB5}" presName="composite" presStyleCnt="0"/>
      <dgm:spPr/>
    </dgm:pt>
    <dgm:pt modelId="{00AB3573-C4E2-4789-B1E6-434BE8165B92}" type="pres">
      <dgm:prSet presAssocID="{266BCD44-8332-452B-B7EF-F233E964CD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832E4-EB5A-4967-894F-0579921D2D4D}" type="pres">
      <dgm:prSet presAssocID="{266BCD44-8332-452B-B7EF-F233E964CDB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BE55C-56BF-4DDC-BB8E-C2CFF5B79AAF}" type="pres">
      <dgm:prSet presAssocID="{0DDDEF7A-CAD8-4CBB-AD35-CD1B8D8CAF65}" presName="sp" presStyleCnt="0"/>
      <dgm:spPr/>
    </dgm:pt>
    <dgm:pt modelId="{7D0B61E0-9FCD-49C1-9B56-CCFD5B91FBB3}" type="pres">
      <dgm:prSet presAssocID="{39CF972C-E9A4-459F-B0DD-2D95D1E86F09}" presName="composite" presStyleCnt="0"/>
      <dgm:spPr/>
    </dgm:pt>
    <dgm:pt modelId="{A4895D60-F008-4239-9DC4-C05FB929FD01}" type="pres">
      <dgm:prSet presAssocID="{39CF972C-E9A4-459F-B0DD-2D95D1E86F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3ADA1-4A83-4CD4-A61D-C943AE92418B}" type="pres">
      <dgm:prSet presAssocID="{39CF972C-E9A4-459F-B0DD-2D95D1E86F0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4BE9E-D47D-44B4-A5DC-56AC3C3AE478}" type="presOf" srcId="{FBAFC7A7-BD31-4E5F-A52F-D010506FB5B0}" destId="{627832E4-EB5A-4967-894F-0579921D2D4D}" srcOrd="0" destOrd="1" presId="urn:microsoft.com/office/officeart/2005/8/layout/chevron2"/>
    <dgm:cxn modelId="{82A792C9-1734-4E2C-ADEF-1EEF96B2357A}" type="presOf" srcId="{7A50866B-CE81-4CF0-9C86-A8C5E1BFBC22}" destId="{08C3ADA1-4A83-4CD4-A61D-C943AE92418B}" srcOrd="0" destOrd="0" presId="urn:microsoft.com/office/officeart/2005/8/layout/chevron2"/>
    <dgm:cxn modelId="{8FCDBF0B-36A1-42AA-AA3A-71A332320A52}" type="presOf" srcId="{ACEB22D4-96ED-483E-B13A-F38EF736A0FD}" destId="{55D35872-3D88-4DCA-B149-464380DBCAF9}" srcOrd="0" destOrd="0" presId="urn:microsoft.com/office/officeart/2005/8/layout/chevron2"/>
    <dgm:cxn modelId="{F663BAAA-A797-4636-8243-EE55410D24CD}" type="presOf" srcId="{B93A9876-0B50-4EA6-BEB1-1E7EC8DF8EE8}" destId="{4CD86199-1B35-4DB3-8F19-C5D14BA5A2F5}" srcOrd="0" destOrd="0" presId="urn:microsoft.com/office/officeart/2005/8/layout/chevron2"/>
    <dgm:cxn modelId="{8F7DD901-B058-4616-B189-D0C5C227C592}" srcId="{B93A9876-0B50-4EA6-BEB1-1E7EC8DF8EE8}" destId="{266BCD44-8332-452B-B7EF-F233E964CDB5}" srcOrd="1" destOrd="0" parTransId="{83683BEA-88C5-4A8E-B94B-0ABE725045AF}" sibTransId="{0DDDEF7A-CAD8-4CBB-AD35-CD1B8D8CAF65}"/>
    <dgm:cxn modelId="{63D3B155-2D4D-4A13-8214-703B66BB6032}" srcId="{B93A9876-0B50-4EA6-BEB1-1E7EC8DF8EE8}" destId="{DE8D2A17-91D4-4A0E-9522-9C062DF8F36E}" srcOrd="0" destOrd="0" parTransId="{D5B78426-0AFC-4109-875A-6893C5D43340}" sibTransId="{DFB83638-3DF4-4A0E-AD64-91D27831151A}"/>
    <dgm:cxn modelId="{27FE892D-00B7-43E9-99B3-CDC328248C7E}" srcId="{266BCD44-8332-452B-B7EF-F233E964CDB5}" destId="{FBAFC7A7-BD31-4E5F-A52F-D010506FB5B0}" srcOrd="1" destOrd="0" parTransId="{15AC855B-69A3-461A-8ACE-BBD7AE66222A}" sibTransId="{0A5F2542-B992-4369-A564-5C06DD0374E8}"/>
    <dgm:cxn modelId="{5C74F393-C5DE-4693-9AC5-D812FB4919F8}" type="presOf" srcId="{EEA15798-5E14-4B64-BA9C-33BA09852A60}" destId="{627832E4-EB5A-4967-894F-0579921D2D4D}" srcOrd="0" destOrd="0" presId="urn:microsoft.com/office/officeart/2005/8/layout/chevron2"/>
    <dgm:cxn modelId="{A486BC19-046E-44E2-A53F-883FEE7E88C4}" srcId="{B93A9876-0B50-4EA6-BEB1-1E7EC8DF8EE8}" destId="{39CF972C-E9A4-459F-B0DD-2D95D1E86F09}" srcOrd="2" destOrd="0" parTransId="{A913F7C7-81EE-4DDB-8124-4D8B7298EA66}" sibTransId="{A99FAABB-076E-429B-89BB-4E9279B030E5}"/>
    <dgm:cxn modelId="{3886E59E-80B3-44A2-82D2-6D1EAD06E657}" type="presOf" srcId="{DE8D2A17-91D4-4A0E-9522-9C062DF8F36E}" destId="{95415CBF-31FE-4561-8240-F0B9A2D903BC}" srcOrd="0" destOrd="0" presId="urn:microsoft.com/office/officeart/2005/8/layout/chevron2"/>
    <dgm:cxn modelId="{3B3C84CD-00ED-440F-949E-0EC893528056}" srcId="{266BCD44-8332-452B-B7EF-F233E964CDB5}" destId="{EEA15798-5E14-4B64-BA9C-33BA09852A60}" srcOrd="0" destOrd="0" parTransId="{0DE279B5-0D59-43A6-96E6-F09376A9AADD}" sibTransId="{FE43E6D5-3ADB-487D-BFA5-6923468D6AE4}"/>
    <dgm:cxn modelId="{D4B3CF0B-A85A-4995-84FC-E240A59257E2}" srcId="{39CF972C-E9A4-459F-B0DD-2D95D1E86F09}" destId="{7A50866B-CE81-4CF0-9C86-A8C5E1BFBC22}" srcOrd="0" destOrd="0" parTransId="{5627A3AC-9AB0-434F-B060-6968F67D1431}" sibTransId="{BABDAE93-BFB7-456F-910A-06D5F11723F1}"/>
    <dgm:cxn modelId="{0319EE06-5DFB-448F-935B-B7523C3FE742}" type="presOf" srcId="{39CF972C-E9A4-459F-B0DD-2D95D1E86F09}" destId="{A4895D60-F008-4239-9DC4-C05FB929FD01}" srcOrd="0" destOrd="0" presId="urn:microsoft.com/office/officeart/2005/8/layout/chevron2"/>
    <dgm:cxn modelId="{51A2B567-1E27-46CB-8A24-D955B6D35DC5}" srcId="{DE8D2A17-91D4-4A0E-9522-9C062DF8F36E}" destId="{ACEB22D4-96ED-483E-B13A-F38EF736A0FD}" srcOrd="0" destOrd="0" parTransId="{B7836F3B-C194-4572-8623-7D902D801422}" sibTransId="{CEC80486-BA9E-4499-9AC2-43F660A6DF14}"/>
    <dgm:cxn modelId="{E19A5D33-E5A5-4D4C-9A02-6B53BEC7CEA6}" type="presOf" srcId="{266BCD44-8332-452B-B7EF-F233E964CDB5}" destId="{00AB3573-C4E2-4789-B1E6-434BE8165B92}" srcOrd="0" destOrd="0" presId="urn:microsoft.com/office/officeart/2005/8/layout/chevron2"/>
    <dgm:cxn modelId="{DC91881E-7ED9-418C-BA2C-1431D471CE9A}" type="presParOf" srcId="{4CD86199-1B35-4DB3-8F19-C5D14BA5A2F5}" destId="{1E68FB28-CCE1-439C-9CD3-DAAC6231D6ED}" srcOrd="0" destOrd="0" presId="urn:microsoft.com/office/officeart/2005/8/layout/chevron2"/>
    <dgm:cxn modelId="{770AC5DD-A3EE-4961-A181-3F86F5F6B740}" type="presParOf" srcId="{1E68FB28-CCE1-439C-9CD3-DAAC6231D6ED}" destId="{95415CBF-31FE-4561-8240-F0B9A2D903BC}" srcOrd="0" destOrd="0" presId="urn:microsoft.com/office/officeart/2005/8/layout/chevron2"/>
    <dgm:cxn modelId="{FD8928DF-C00A-4C76-9D09-EF97E6E77E92}" type="presParOf" srcId="{1E68FB28-CCE1-439C-9CD3-DAAC6231D6ED}" destId="{55D35872-3D88-4DCA-B149-464380DBCAF9}" srcOrd="1" destOrd="0" presId="urn:microsoft.com/office/officeart/2005/8/layout/chevron2"/>
    <dgm:cxn modelId="{56721EAC-87B8-467E-80F1-E86133E449EE}" type="presParOf" srcId="{4CD86199-1B35-4DB3-8F19-C5D14BA5A2F5}" destId="{4B0AFC2F-904C-45ED-910C-3CB932325D43}" srcOrd="1" destOrd="0" presId="urn:microsoft.com/office/officeart/2005/8/layout/chevron2"/>
    <dgm:cxn modelId="{38568DE9-0E98-4A19-AD59-5A2470CFBCA2}" type="presParOf" srcId="{4CD86199-1B35-4DB3-8F19-C5D14BA5A2F5}" destId="{DB84B72D-0186-4F82-A4F9-6A197237F1E3}" srcOrd="2" destOrd="0" presId="urn:microsoft.com/office/officeart/2005/8/layout/chevron2"/>
    <dgm:cxn modelId="{0B25417B-1C30-4F32-86BD-D1E32EEB13CE}" type="presParOf" srcId="{DB84B72D-0186-4F82-A4F9-6A197237F1E3}" destId="{00AB3573-C4E2-4789-B1E6-434BE8165B92}" srcOrd="0" destOrd="0" presId="urn:microsoft.com/office/officeart/2005/8/layout/chevron2"/>
    <dgm:cxn modelId="{3804AE92-365E-4CF9-93F8-A0812A1EF1CE}" type="presParOf" srcId="{DB84B72D-0186-4F82-A4F9-6A197237F1E3}" destId="{627832E4-EB5A-4967-894F-0579921D2D4D}" srcOrd="1" destOrd="0" presId="urn:microsoft.com/office/officeart/2005/8/layout/chevron2"/>
    <dgm:cxn modelId="{94166ADC-2586-4849-BA9C-0BCC2AB16756}" type="presParOf" srcId="{4CD86199-1B35-4DB3-8F19-C5D14BA5A2F5}" destId="{81EBE55C-56BF-4DDC-BB8E-C2CFF5B79AAF}" srcOrd="3" destOrd="0" presId="urn:microsoft.com/office/officeart/2005/8/layout/chevron2"/>
    <dgm:cxn modelId="{D38636F6-9E19-4D81-9250-31931FC2C6B1}" type="presParOf" srcId="{4CD86199-1B35-4DB3-8F19-C5D14BA5A2F5}" destId="{7D0B61E0-9FCD-49C1-9B56-CCFD5B91FBB3}" srcOrd="4" destOrd="0" presId="urn:microsoft.com/office/officeart/2005/8/layout/chevron2"/>
    <dgm:cxn modelId="{F090B6CF-8050-472E-A4AE-8ECEAE88797C}" type="presParOf" srcId="{7D0B61E0-9FCD-49C1-9B56-CCFD5B91FBB3}" destId="{A4895D60-F008-4239-9DC4-C05FB929FD01}" srcOrd="0" destOrd="0" presId="urn:microsoft.com/office/officeart/2005/8/layout/chevron2"/>
    <dgm:cxn modelId="{34B80F6D-40DC-4E4C-8ECF-BBE41896E7FF}" type="presParOf" srcId="{7D0B61E0-9FCD-49C1-9B56-CCFD5B91FBB3}" destId="{08C3ADA1-4A83-4CD4-A61D-C943AE9241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FED19-F5B4-4340-B80E-C3D9269F29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8FD89B-3B04-4243-91C5-C59D39530060}">
      <dgm:prSet phldrT="[Text]"/>
      <dgm:spPr/>
      <dgm:t>
        <a:bodyPr/>
        <a:lstStyle/>
        <a:p>
          <a:r>
            <a:rPr lang="en-US" dirty="0" smtClean="0"/>
            <a:t>State Budget</a:t>
          </a:r>
          <a:endParaRPr lang="en-US" dirty="0"/>
        </a:p>
      </dgm:t>
    </dgm:pt>
    <dgm:pt modelId="{086A317E-4F75-4FC4-8E48-8CAC44ABC6AA}" type="parTrans" cxnId="{423AFA51-76EB-4889-9582-A6A9F8286D9E}">
      <dgm:prSet/>
      <dgm:spPr/>
      <dgm:t>
        <a:bodyPr/>
        <a:lstStyle/>
        <a:p>
          <a:endParaRPr lang="en-US"/>
        </a:p>
      </dgm:t>
    </dgm:pt>
    <dgm:pt modelId="{1CF85C5E-2D97-4914-A793-82DE5C9482B4}" type="sibTrans" cxnId="{423AFA51-76EB-4889-9582-A6A9F8286D9E}">
      <dgm:prSet/>
      <dgm:spPr/>
      <dgm:t>
        <a:bodyPr/>
        <a:lstStyle/>
        <a:p>
          <a:endParaRPr lang="en-US"/>
        </a:p>
      </dgm:t>
    </dgm:pt>
    <dgm:pt modelId="{95CE33AB-5AD4-4673-AFCA-813843D79FD6}">
      <dgm:prSet phldrT="[Text]"/>
      <dgm:spPr/>
      <dgm:t>
        <a:bodyPr/>
        <a:lstStyle/>
        <a:p>
          <a:r>
            <a:rPr lang="en-US" smtClean="0"/>
            <a:t>Targeted funding by international organizations:</a:t>
          </a:r>
          <a:endParaRPr lang="en-US" dirty="0"/>
        </a:p>
      </dgm:t>
    </dgm:pt>
    <dgm:pt modelId="{D6A801F7-9DE3-4F27-9095-0D7F8A5B270D}" type="parTrans" cxnId="{4B95E5FD-4698-428B-BDFE-582760F267AD}">
      <dgm:prSet/>
      <dgm:spPr/>
      <dgm:t>
        <a:bodyPr/>
        <a:lstStyle/>
        <a:p>
          <a:endParaRPr lang="en-US"/>
        </a:p>
      </dgm:t>
    </dgm:pt>
    <dgm:pt modelId="{33D295AA-B7E8-40DA-B1C9-6D33C76F8D5E}" type="sibTrans" cxnId="{4B95E5FD-4698-428B-BDFE-582760F267AD}">
      <dgm:prSet/>
      <dgm:spPr/>
      <dgm:t>
        <a:bodyPr/>
        <a:lstStyle/>
        <a:p>
          <a:endParaRPr lang="en-US"/>
        </a:p>
      </dgm:t>
    </dgm:pt>
    <dgm:pt modelId="{E9BA1F66-8371-4BDF-8452-E366BE1ACF1D}">
      <dgm:prSet phldrT="[Text]"/>
      <dgm:spPr/>
      <dgm:t>
        <a:bodyPr/>
        <a:lstStyle/>
        <a:p>
          <a:r>
            <a:rPr lang="en-US" smtClean="0"/>
            <a:t>Targeted Funding by NGOs</a:t>
          </a:r>
          <a:endParaRPr lang="en-US" dirty="0"/>
        </a:p>
      </dgm:t>
    </dgm:pt>
    <dgm:pt modelId="{167FFA80-C105-4573-9340-8FEDA4E17BED}" type="parTrans" cxnId="{E9785198-27FE-488D-A42C-F875C1DA5DBC}">
      <dgm:prSet/>
      <dgm:spPr/>
      <dgm:t>
        <a:bodyPr/>
        <a:lstStyle/>
        <a:p>
          <a:endParaRPr lang="en-US"/>
        </a:p>
      </dgm:t>
    </dgm:pt>
    <dgm:pt modelId="{98A9B86B-D54D-47C3-AE1A-3D1372FF347B}" type="sibTrans" cxnId="{E9785198-27FE-488D-A42C-F875C1DA5DBC}">
      <dgm:prSet/>
      <dgm:spPr/>
      <dgm:t>
        <a:bodyPr/>
        <a:lstStyle/>
        <a:p>
          <a:endParaRPr lang="en-US"/>
        </a:p>
      </dgm:t>
    </dgm:pt>
    <dgm:pt modelId="{820399F3-3380-4111-8E2D-6703566634D0}">
      <dgm:prSet/>
      <dgm:spPr/>
      <dgm:t>
        <a:bodyPr/>
        <a:lstStyle/>
        <a:p>
          <a:r>
            <a:rPr lang="en-US" dirty="0" smtClean="0"/>
            <a:t>Other financial sources not prohibited by law.</a:t>
          </a:r>
          <a:endParaRPr lang="en-US" dirty="0"/>
        </a:p>
      </dgm:t>
    </dgm:pt>
    <dgm:pt modelId="{AE088251-FD8F-4DB2-A38D-B934E825F8DC}" type="parTrans" cxnId="{D185D628-708F-4C7A-8917-40AA34B5E6DC}">
      <dgm:prSet/>
      <dgm:spPr/>
      <dgm:t>
        <a:bodyPr/>
        <a:lstStyle/>
        <a:p>
          <a:endParaRPr lang="en-US"/>
        </a:p>
      </dgm:t>
    </dgm:pt>
    <dgm:pt modelId="{C1AE0BCF-529B-41C0-A707-52BC24E0AB34}" type="sibTrans" cxnId="{D185D628-708F-4C7A-8917-40AA34B5E6DC}">
      <dgm:prSet/>
      <dgm:spPr/>
      <dgm:t>
        <a:bodyPr/>
        <a:lstStyle/>
        <a:p>
          <a:endParaRPr lang="en-US"/>
        </a:p>
      </dgm:t>
    </dgm:pt>
    <dgm:pt modelId="{F09A618F-1DEE-4188-A77D-AE9E821E3AE5}" type="pres">
      <dgm:prSet presAssocID="{365FED19-F5B4-4340-B80E-C3D9269F29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495427-7563-42F9-8F6E-0EE66DFFDABF}" type="pres">
      <dgm:prSet presAssocID="{148FD89B-3B04-4243-91C5-C59D3953006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19546-F700-4DB3-A37F-5BED818F6FA0}" type="pres">
      <dgm:prSet presAssocID="{1CF85C5E-2D97-4914-A793-82DE5C9482B4}" presName="sibTrans" presStyleCnt="0"/>
      <dgm:spPr/>
    </dgm:pt>
    <dgm:pt modelId="{ACC9C29B-9950-4F5E-AFD1-ECE0C97DC823}" type="pres">
      <dgm:prSet presAssocID="{95CE33AB-5AD4-4673-AFCA-813843D79F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38D34-BA27-4199-98FC-30C3580C9172}" type="pres">
      <dgm:prSet presAssocID="{33D295AA-B7E8-40DA-B1C9-6D33C76F8D5E}" presName="sibTrans" presStyleCnt="0"/>
      <dgm:spPr/>
    </dgm:pt>
    <dgm:pt modelId="{75C360EF-8586-472B-8979-3FC786B3355D}" type="pres">
      <dgm:prSet presAssocID="{E9BA1F66-8371-4BDF-8452-E366BE1ACF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109F2-ADEF-4397-A106-A45850417618}" type="pres">
      <dgm:prSet presAssocID="{98A9B86B-D54D-47C3-AE1A-3D1372FF347B}" presName="sibTrans" presStyleCnt="0"/>
      <dgm:spPr/>
    </dgm:pt>
    <dgm:pt modelId="{3384438F-A908-44D5-8A27-F297B74238E6}" type="pres">
      <dgm:prSet presAssocID="{820399F3-3380-4111-8E2D-6703566634D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E0AC9-CCAD-48B0-979E-B1D10DE43D2B}" type="presOf" srcId="{365FED19-F5B4-4340-B80E-C3D9269F2924}" destId="{F09A618F-1DEE-4188-A77D-AE9E821E3AE5}" srcOrd="0" destOrd="0" presId="urn:microsoft.com/office/officeart/2005/8/layout/default"/>
    <dgm:cxn modelId="{423AFA51-76EB-4889-9582-A6A9F8286D9E}" srcId="{365FED19-F5B4-4340-B80E-C3D9269F2924}" destId="{148FD89B-3B04-4243-91C5-C59D39530060}" srcOrd="0" destOrd="0" parTransId="{086A317E-4F75-4FC4-8E48-8CAC44ABC6AA}" sibTransId="{1CF85C5E-2D97-4914-A793-82DE5C9482B4}"/>
    <dgm:cxn modelId="{D185D628-708F-4C7A-8917-40AA34B5E6DC}" srcId="{365FED19-F5B4-4340-B80E-C3D9269F2924}" destId="{820399F3-3380-4111-8E2D-6703566634D0}" srcOrd="3" destOrd="0" parTransId="{AE088251-FD8F-4DB2-A38D-B934E825F8DC}" sibTransId="{C1AE0BCF-529B-41C0-A707-52BC24E0AB34}"/>
    <dgm:cxn modelId="{A31399CB-59A1-4CE7-9DF5-E5BA1DCD0243}" type="presOf" srcId="{E9BA1F66-8371-4BDF-8452-E366BE1ACF1D}" destId="{75C360EF-8586-472B-8979-3FC786B3355D}" srcOrd="0" destOrd="0" presId="urn:microsoft.com/office/officeart/2005/8/layout/default"/>
    <dgm:cxn modelId="{E9785198-27FE-488D-A42C-F875C1DA5DBC}" srcId="{365FED19-F5B4-4340-B80E-C3D9269F2924}" destId="{E9BA1F66-8371-4BDF-8452-E366BE1ACF1D}" srcOrd="2" destOrd="0" parTransId="{167FFA80-C105-4573-9340-8FEDA4E17BED}" sibTransId="{98A9B86B-D54D-47C3-AE1A-3D1372FF347B}"/>
    <dgm:cxn modelId="{4B95E5FD-4698-428B-BDFE-582760F267AD}" srcId="{365FED19-F5B4-4340-B80E-C3D9269F2924}" destId="{95CE33AB-5AD4-4673-AFCA-813843D79FD6}" srcOrd="1" destOrd="0" parTransId="{D6A801F7-9DE3-4F27-9095-0D7F8A5B270D}" sibTransId="{33D295AA-B7E8-40DA-B1C9-6D33C76F8D5E}"/>
    <dgm:cxn modelId="{20DE5EB6-F556-4A95-B82C-A1EC10605A73}" type="presOf" srcId="{148FD89B-3B04-4243-91C5-C59D39530060}" destId="{F3495427-7563-42F9-8F6E-0EE66DFFDABF}" srcOrd="0" destOrd="0" presId="urn:microsoft.com/office/officeart/2005/8/layout/default"/>
    <dgm:cxn modelId="{D78FD2D4-C0C6-4A80-A4F6-B281B96D2087}" type="presOf" srcId="{820399F3-3380-4111-8E2D-6703566634D0}" destId="{3384438F-A908-44D5-8A27-F297B74238E6}" srcOrd="0" destOrd="0" presId="urn:microsoft.com/office/officeart/2005/8/layout/default"/>
    <dgm:cxn modelId="{B157B63E-26F7-495A-9E3E-A4829C2DD7DD}" type="presOf" srcId="{95CE33AB-5AD4-4673-AFCA-813843D79FD6}" destId="{ACC9C29B-9950-4F5E-AFD1-ECE0C97DC823}" srcOrd="0" destOrd="0" presId="urn:microsoft.com/office/officeart/2005/8/layout/default"/>
    <dgm:cxn modelId="{144040C3-05DF-4F0E-B963-B39BA3095557}" type="presParOf" srcId="{F09A618F-1DEE-4188-A77D-AE9E821E3AE5}" destId="{F3495427-7563-42F9-8F6E-0EE66DFFDABF}" srcOrd="0" destOrd="0" presId="urn:microsoft.com/office/officeart/2005/8/layout/default"/>
    <dgm:cxn modelId="{692C05FD-96C7-4C90-80BA-987CCE53A307}" type="presParOf" srcId="{F09A618F-1DEE-4188-A77D-AE9E821E3AE5}" destId="{1DE19546-F700-4DB3-A37F-5BED818F6FA0}" srcOrd="1" destOrd="0" presId="urn:microsoft.com/office/officeart/2005/8/layout/default"/>
    <dgm:cxn modelId="{B3D6CB3B-B4B2-4056-AE97-5EFAC88694BC}" type="presParOf" srcId="{F09A618F-1DEE-4188-A77D-AE9E821E3AE5}" destId="{ACC9C29B-9950-4F5E-AFD1-ECE0C97DC823}" srcOrd="2" destOrd="0" presId="urn:microsoft.com/office/officeart/2005/8/layout/default"/>
    <dgm:cxn modelId="{198B9BFA-EB41-4ECE-822E-A0D05791ADFF}" type="presParOf" srcId="{F09A618F-1DEE-4188-A77D-AE9E821E3AE5}" destId="{9FE38D34-BA27-4199-98FC-30C3580C9172}" srcOrd="3" destOrd="0" presId="urn:microsoft.com/office/officeart/2005/8/layout/default"/>
    <dgm:cxn modelId="{DD4D7C8A-A909-40E1-AC1A-BF375FF8E8D7}" type="presParOf" srcId="{F09A618F-1DEE-4188-A77D-AE9E821E3AE5}" destId="{75C360EF-8586-472B-8979-3FC786B3355D}" srcOrd="4" destOrd="0" presId="urn:microsoft.com/office/officeart/2005/8/layout/default"/>
    <dgm:cxn modelId="{460DD461-2FE4-4769-9C2A-169C2F041326}" type="presParOf" srcId="{F09A618F-1DEE-4188-A77D-AE9E821E3AE5}" destId="{736109F2-ADEF-4397-A106-A45850417618}" srcOrd="5" destOrd="0" presId="urn:microsoft.com/office/officeart/2005/8/layout/default"/>
    <dgm:cxn modelId="{F4466321-457D-4DE0-AEB7-6DDB0180C51C}" type="presParOf" srcId="{F09A618F-1DEE-4188-A77D-AE9E821E3AE5}" destId="{3384438F-A908-44D5-8A27-F297B74238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5CBF-31FE-4561-8240-F0B9A2D903BC}">
      <dsp:nvSpPr>
        <dsp:cNvPr id="0" name=""/>
        <dsp:cNvSpPr/>
      </dsp:nvSpPr>
      <dsp:spPr>
        <a:xfrm rot="5400000">
          <a:off x="-222659" y="224103"/>
          <a:ext cx="1484397" cy="1039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en-US" sz="2900" kern="1200" dirty="0"/>
        </a:p>
      </dsp:txBody>
      <dsp:txXfrm rot="-5400000">
        <a:off x="1" y="520982"/>
        <a:ext cx="1039078" cy="445319"/>
      </dsp:txXfrm>
    </dsp:sp>
    <dsp:sp modelId="{55D35872-3D88-4DCA-B149-464380DBCAF9}">
      <dsp:nvSpPr>
        <dsp:cNvPr id="0" name=""/>
        <dsp:cNvSpPr/>
      </dsp:nvSpPr>
      <dsp:spPr>
        <a:xfrm rot="5400000">
          <a:off x="5294909" y="-4254387"/>
          <a:ext cx="964858" cy="9476521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Development of Surveillance System                                                                                                              </a:t>
          </a:r>
          <a:r>
            <a:rPr lang="en-US" sz="2000" kern="1200" dirty="0" smtClean="0">
              <a:solidFill>
                <a:srgbClr val="FF0000"/>
              </a:solidFill>
            </a:rPr>
            <a:t>- Liver cancer                                                                                                                                          - Cirrhosis</a:t>
          </a:r>
          <a:endParaRPr lang="en-US" sz="2000" kern="1200" dirty="0">
            <a:solidFill>
              <a:srgbClr val="FF0000"/>
            </a:solidFill>
          </a:endParaRPr>
        </a:p>
      </dsp:txBody>
      <dsp:txXfrm rot="-5400000">
        <a:off x="1039078" y="48544"/>
        <a:ext cx="9429421" cy="870658"/>
      </dsp:txXfrm>
    </dsp:sp>
    <dsp:sp modelId="{00AB3573-C4E2-4789-B1E6-434BE8165B92}">
      <dsp:nvSpPr>
        <dsp:cNvPr id="0" name=""/>
        <dsp:cNvSpPr/>
      </dsp:nvSpPr>
      <dsp:spPr>
        <a:xfrm rot="5400000">
          <a:off x="-222659" y="1564118"/>
          <a:ext cx="1484397" cy="1039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en-US" sz="2900" kern="1200" dirty="0"/>
        </a:p>
      </dsp:txBody>
      <dsp:txXfrm rot="-5400000">
        <a:off x="1" y="1860997"/>
        <a:ext cx="1039078" cy="445319"/>
      </dsp:txXfrm>
    </dsp:sp>
    <dsp:sp modelId="{627832E4-EB5A-4967-894F-0579921D2D4D}">
      <dsp:nvSpPr>
        <dsp:cNvPr id="0" name=""/>
        <dsp:cNvSpPr/>
      </dsp:nvSpPr>
      <dsp:spPr>
        <a:xfrm rot="5400000">
          <a:off x="5294909" y="-2914372"/>
          <a:ext cx="964858" cy="947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Provision of hepatitis B elimination measures based on the principles of evidence-based medicine, primary prevention of hepatitis B among the population according to the National Immunization Program</a:t>
          </a:r>
          <a:endParaRPr lang="en-US" sz="2000" kern="1200" dirty="0"/>
        </a:p>
      </dsp:txBody>
      <dsp:txXfrm rot="-5400000">
        <a:off x="1039078" y="1388559"/>
        <a:ext cx="9429421" cy="870658"/>
      </dsp:txXfrm>
    </dsp:sp>
    <dsp:sp modelId="{A4895D60-F008-4239-9DC4-C05FB929FD01}">
      <dsp:nvSpPr>
        <dsp:cNvPr id="0" name=""/>
        <dsp:cNvSpPr/>
      </dsp:nvSpPr>
      <dsp:spPr>
        <a:xfrm rot="5400000">
          <a:off x="-222659" y="2904133"/>
          <a:ext cx="1484397" cy="1039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en-US" sz="2900" kern="1200" dirty="0"/>
        </a:p>
      </dsp:txBody>
      <dsp:txXfrm rot="-5400000">
        <a:off x="1" y="3201012"/>
        <a:ext cx="1039078" cy="445319"/>
      </dsp:txXfrm>
    </dsp:sp>
    <dsp:sp modelId="{08C3ADA1-4A83-4CD4-A61D-C943AE92418B}">
      <dsp:nvSpPr>
        <dsp:cNvPr id="0" name=""/>
        <dsp:cNvSpPr/>
      </dsp:nvSpPr>
      <dsp:spPr>
        <a:xfrm rot="5400000">
          <a:off x="5294909" y="-1574357"/>
          <a:ext cx="964858" cy="947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Development of HBV Prevention and Patient Treatment Policies and State Support</a:t>
          </a:r>
          <a:endParaRPr lang="en-US" sz="2000" kern="1200" dirty="0"/>
        </a:p>
      </dsp:txBody>
      <dsp:txXfrm rot="-5400000">
        <a:off x="1039078" y="2728574"/>
        <a:ext cx="9429421" cy="870658"/>
      </dsp:txXfrm>
    </dsp:sp>
    <dsp:sp modelId="{D6E302A0-FB09-471F-9C59-95D806C61174}">
      <dsp:nvSpPr>
        <dsp:cNvPr id="0" name=""/>
        <dsp:cNvSpPr/>
      </dsp:nvSpPr>
      <dsp:spPr>
        <a:xfrm rot="5400000">
          <a:off x="-222659" y="4244148"/>
          <a:ext cx="1484397" cy="10390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4</a:t>
          </a:r>
          <a:endParaRPr lang="en-US" sz="2900" kern="1200" dirty="0"/>
        </a:p>
      </dsp:txBody>
      <dsp:txXfrm rot="-5400000">
        <a:off x="1" y="4541027"/>
        <a:ext cx="1039078" cy="445319"/>
      </dsp:txXfrm>
    </dsp:sp>
    <dsp:sp modelId="{8851C9FF-6BD8-44C1-BB6C-3A2C56323E0A}">
      <dsp:nvSpPr>
        <dsp:cNvPr id="0" name=""/>
        <dsp:cNvSpPr/>
      </dsp:nvSpPr>
      <dsp:spPr>
        <a:xfrm rot="5400000">
          <a:off x="5294909" y="-234342"/>
          <a:ext cx="964858" cy="9476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Development of infection control process in MC, ensuring professional safety of healthcare worker and safety of injections</a:t>
          </a:r>
          <a:endParaRPr lang="en-US" sz="2000" kern="1200" dirty="0"/>
        </a:p>
      </dsp:txBody>
      <dsp:txXfrm rot="-5400000">
        <a:off x="1039078" y="4068589"/>
        <a:ext cx="9429421" cy="870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5CBF-31FE-4561-8240-F0B9A2D903BC}">
      <dsp:nvSpPr>
        <dsp:cNvPr id="0" name=""/>
        <dsp:cNvSpPr/>
      </dsp:nvSpPr>
      <dsp:spPr>
        <a:xfrm rot="5400000">
          <a:off x="-294459" y="294471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</a:t>
          </a:r>
          <a:endParaRPr lang="en-US" sz="3800" kern="1200" dirty="0"/>
        </a:p>
      </dsp:txBody>
      <dsp:txXfrm rot="-5400000">
        <a:off x="1" y="687084"/>
        <a:ext cx="1374143" cy="588918"/>
      </dsp:txXfrm>
    </dsp:sp>
    <dsp:sp modelId="{55D35872-3D88-4DCA-B149-464380DBCAF9}">
      <dsp:nvSpPr>
        <dsp:cNvPr id="0" name=""/>
        <dsp:cNvSpPr/>
      </dsp:nvSpPr>
      <dsp:spPr>
        <a:xfrm rot="5400000">
          <a:off x="5306876" y="-3932720"/>
          <a:ext cx="1275990" cy="9141456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Introduction and implementation of treatment approaches at all levels in line with international approaches in the fight against viral hepatitis </a:t>
          </a:r>
          <a:endParaRPr lang="en-US" sz="2600" kern="1200" dirty="0"/>
        </a:p>
      </dsp:txBody>
      <dsp:txXfrm rot="-5400000">
        <a:off x="1374144" y="62301"/>
        <a:ext cx="9079167" cy="1151412"/>
      </dsp:txXfrm>
    </dsp:sp>
    <dsp:sp modelId="{00AB3573-C4E2-4789-B1E6-434BE8165B92}">
      <dsp:nvSpPr>
        <dsp:cNvPr id="0" name=""/>
        <dsp:cNvSpPr/>
      </dsp:nvSpPr>
      <dsp:spPr>
        <a:xfrm rot="5400000">
          <a:off x="-294459" y="2066593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 rot="-5400000">
        <a:off x="1" y="2459206"/>
        <a:ext cx="1374143" cy="588918"/>
      </dsp:txXfrm>
    </dsp:sp>
    <dsp:sp modelId="{627832E4-EB5A-4967-894F-0579921D2D4D}">
      <dsp:nvSpPr>
        <dsp:cNvPr id="0" name=""/>
        <dsp:cNvSpPr/>
      </dsp:nvSpPr>
      <dsp:spPr>
        <a:xfrm rot="5400000">
          <a:off x="5306876" y="-2160599"/>
          <a:ext cx="1275990" cy="9141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Formation and development of a system according to international methodology for drugs usage aimed at treatment of patients with viral hepatitis</a:t>
          </a:r>
          <a:endParaRPr lang="en-US" sz="2600" kern="1200" dirty="0"/>
        </a:p>
      </dsp:txBody>
      <dsp:txXfrm rot="-5400000">
        <a:off x="1374144" y="1834422"/>
        <a:ext cx="9079167" cy="1151412"/>
      </dsp:txXfrm>
    </dsp:sp>
    <dsp:sp modelId="{A4895D60-F008-4239-9DC4-C05FB929FD01}">
      <dsp:nvSpPr>
        <dsp:cNvPr id="0" name=""/>
        <dsp:cNvSpPr/>
      </dsp:nvSpPr>
      <dsp:spPr>
        <a:xfrm rot="5400000">
          <a:off x="-294459" y="3838714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3</a:t>
          </a:r>
          <a:endParaRPr lang="en-US" sz="3800" kern="1200" dirty="0"/>
        </a:p>
      </dsp:txBody>
      <dsp:txXfrm rot="-5400000">
        <a:off x="1" y="4231327"/>
        <a:ext cx="1374143" cy="588918"/>
      </dsp:txXfrm>
    </dsp:sp>
    <dsp:sp modelId="{08C3ADA1-4A83-4CD4-A61D-C943AE92418B}">
      <dsp:nvSpPr>
        <dsp:cNvPr id="0" name=""/>
        <dsp:cNvSpPr/>
      </dsp:nvSpPr>
      <dsp:spPr>
        <a:xfrm rot="5400000">
          <a:off x="5306876" y="-388477"/>
          <a:ext cx="1275990" cy="9141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Development of laboratory control system for diagnostics</a:t>
          </a:r>
          <a:endParaRPr lang="en-US" sz="2600" kern="1200" dirty="0"/>
        </a:p>
      </dsp:txBody>
      <dsp:txXfrm rot="-5400000">
        <a:off x="1374144" y="3606544"/>
        <a:ext cx="9079167" cy="1151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5CBF-31FE-4561-8240-F0B9A2D903BC}">
      <dsp:nvSpPr>
        <dsp:cNvPr id="0" name=""/>
        <dsp:cNvSpPr/>
      </dsp:nvSpPr>
      <dsp:spPr>
        <a:xfrm rot="5400000">
          <a:off x="-294459" y="294471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</a:t>
          </a:r>
          <a:endParaRPr lang="en-US" sz="3800" kern="1200" dirty="0"/>
        </a:p>
      </dsp:txBody>
      <dsp:txXfrm rot="-5400000">
        <a:off x="1" y="687084"/>
        <a:ext cx="1374143" cy="588918"/>
      </dsp:txXfrm>
    </dsp:sp>
    <dsp:sp modelId="{55D35872-3D88-4DCA-B149-464380DBCAF9}">
      <dsp:nvSpPr>
        <dsp:cNvPr id="0" name=""/>
        <dsp:cNvSpPr/>
      </dsp:nvSpPr>
      <dsp:spPr>
        <a:xfrm rot="5400000">
          <a:off x="5306876" y="-3932720"/>
          <a:ext cx="1275990" cy="9141456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kern="1200" dirty="0" smtClean="0"/>
            <a:t>Development of cooperation with HIV/AIDS prevention programs</a:t>
          </a:r>
          <a:endParaRPr lang="en-US" sz="2400" kern="1200" dirty="0"/>
        </a:p>
      </dsp:txBody>
      <dsp:txXfrm rot="-5400000">
        <a:off x="1374144" y="62301"/>
        <a:ext cx="9079167" cy="1151412"/>
      </dsp:txXfrm>
    </dsp:sp>
    <dsp:sp modelId="{00AB3573-C4E2-4789-B1E6-434BE8165B92}">
      <dsp:nvSpPr>
        <dsp:cNvPr id="0" name=""/>
        <dsp:cNvSpPr/>
      </dsp:nvSpPr>
      <dsp:spPr>
        <a:xfrm rot="5400000">
          <a:off x="-294459" y="2066593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2</a:t>
          </a:r>
          <a:endParaRPr lang="en-US" sz="3800" kern="1200" dirty="0"/>
        </a:p>
      </dsp:txBody>
      <dsp:txXfrm rot="-5400000">
        <a:off x="1" y="2459206"/>
        <a:ext cx="1374143" cy="588918"/>
      </dsp:txXfrm>
    </dsp:sp>
    <dsp:sp modelId="{627832E4-EB5A-4967-894F-0579921D2D4D}">
      <dsp:nvSpPr>
        <dsp:cNvPr id="0" name=""/>
        <dsp:cNvSpPr/>
      </dsp:nvSpPr>
      <dsp:spPr>
        <a:xfrm rot="5400000">
          <a:off x="5306876" y="-2160599"/>
          <a:ext cx="1275990" cy="9141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kern="1200" dirty="0" smtClean="0"/>
            <a:t>Continuous education of medical staff</a:t>
          </a:r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 rot="-5400000">
        <a:off x="1374144" y="1834422"/>
        <a:ext cx="9079167" cy="1151412"/>
      </dsp:txXfrm>
    </dsp:sp>
    <dsp:sp modelId="{A4895D60-F008-4239-9DC4-C05FB929FD01}">
      <dsp:nvSpPr>
        <dsp:cNvPr id="0" name=""/>
        <dsp:cNvSpPr/>
      </dsp:nvSpPr>
      <dsp:spPr>
        <a:xfrm rot="5400000">
          <a:off x="-294459" y="3838714"/>
          <a:ext cx="1963061" cy="13741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3</a:t>
          </a:r>
          <a:endParaRPr lang="en-US" sz="3800" kern="1200" dirty="0"/>
        </a:p>
      </dsp:txBody>
      <dsp:txXfrm rot="-5400000">
        <a:off x="1" y="4231327"/>
        <a:ext cx="1374143" cy="588918"/>
      </dsp:txXfrm>
    </dsp:sp>
    <dsp:sp modelId="{08C3ADA1-4A83-4CD4-A61D-C943AE92418B}">
      <dsp:nvSpPr>
        <dsp:cNvPr id="0" name=""/>
        <dsp:cNvSpPr/>
      </dsp:nvSpPr>
      <dsp:spPr>
        <a:xfrm rot="5400000">
          <a:off x="5306876" y="-388477"/>
          <a:ext cx="1275990" cy="9141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400" kern="1200" dirty="0" smtClean="0"/>
            <a:t>Public awareness on risks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400" kern="1200" dirty="0"/>
        </a:p>
      </dsp:txBody>
      <dsp:txXfrm rot="-5400000">
        <a:off x="1374144" y="3606544"/>
        <a:ext cx="9079167" cy="1151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95427-7563-42F9-8F6E-0EE66DFFDABF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State Budget</a:t>
          </a:r>
          <a:endParaRPr lang="en-US" sz="3300" kern="1200" dirty="0"/>
        </a:p>
      </dsp:txBody>
      <dsp:txXfrm>
        <a:off x="1748064" y="2975"/>
        <a:ext cx="3342605" cy="2005563"/>
      </dsp:txXfrm>
    </dsp:sp>
    <dsp:sp modelId="{ACC9C29B-9950-4F5E-AFD1-ECE0C97DC823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Targeted funding by international organizations:</a:t>
          </a:r>
          <a:endParaRPr lang="en-US" sz="3300" kern="1200" dirty="0"/>
        </a:p>
      </dsp:txBody>
      <dsp:txXfrm>
        <a:off x="5424930" y="2975"/>
        <a:ext cx="3342605" cy="2005563"/>
      </dsp:txXfrm>
    </dsp:sp>
    <dsp:sp modelId="{75C360EF-8586-472B-8979-3FC786B3355D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Targeted Funding by NGOs</a:t>
          </a:r>
          <a:endParaRPr lang="en-US" sz="3300" kern="1200" dirty="0"/>
        </a:p>
      </dsp:txBody>
      <dsp:txXfrm>
        <a:off x="1748064" y="2342799"/>
        <a:ext cx="3342605" cy="2005563"/>
      </dsp:txXfrm>
    </dsp:sp>
    <dsp:sp modelId="{3384438F-A908-44D5-8A27-F297B74238E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Other financial sources not prohibited by law.</a:t>
          </a:r>
          <a:endParaRPr lang="en-US" sz="3300" kern="1200" dirty="0"/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E9BD-2CD6-432B-AD1C-7A3389CD1B2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D28C-DD83-48DE-9C34-5BC7E39D7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7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83F4DA-E17A-4AB9-9559-826E1735EC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5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D28C-DD83-48DE-9C34-5BC7E39D7C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5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34584" y="617539"/>
            <a:ext cx="10405533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27FA-D0B4-4847-B62A-CF04DD8EB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4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3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9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5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3CEE-67FF-4628-AD15-C99EDB4F8D8D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7156-6015-4767-9146-F79F0D6C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196" y="597262"/>
            <a:ext cx="10604311" cy="1203587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Are we ready to think about HBV elimination in Armenia?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3170" y="5708176"/>
            <a:ext cx="4778829" cy="114982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Lilit Avetisyan, MD, PhD</a:t>
            </a:r>
          </a:p>
          <a:p>
            <a:r>
              <a:rPr lang="en-US" sz="1800" dirty="0" smtClean="0"/>
              <a:t>Deputy Director-General of NCDC, </a:t>
            </a:r>
            <a:r>
              <a:rPr lang="en-US" sz="1800" dirty="0" err="1" smtClean="0"/>
              <a:t>MoH</a:t>
            </a:r>
            <a:r>
              <a:rPr lang="en-US" sz="1800" dirty="0" smtClean="0"/>
              <a:t>, Armenia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809880"/>
            <a:ext cx="4047483" cy="3445619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484095" y="5553635"/>
            <a:ext cx="5643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 smtClean="0"/>
              <a:t>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dirty="0" err="1" smtClean="0"/>
              <a:t>Transcaucasus</a:t>
            </a:r>
            <a:r>
              <a:rPr lang="en-US" b="1" dirty="0" smtClean="0"/>
              <a:t> Symposium on HBV Infection </a:t>
            </a:r>
            <a:endParaRPr lang="ru-RU" b="1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Tbilisi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Program for Viral Hepatitis Prevention and Control for          2019-2023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482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Order N1387-L dated May 27, 2019 of the Minister of Health</a:t>
            </a:r>
          </a:p>
          <a:p>
            <a:pPr marL="0" lvl="0" indent="0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Purpose</a:t>
            </a:r>
            <a:r>
              <a:rPr lang="en-US" dirty="0" smtClean="0"/>
              <a:t>: To reduce morbidity and mortality in chronic hepatitis B and C by 2030, as a target to eliminate a public health threat.</a:t>
            </a:r>
          </a:p>
          <a:p>
            <a:pPr marL="0" lvl="0" indent="0">
              <a:buNone/>
            </a:pPr>
            <a:endParaRPr lang="en-US" b="1" i="1" dirty="0" smtClean="0"/>
          </a:p>
          <a:p>
            <a:pPr marL="0" lvl="0" indent="0">
              <a:buNone/>
            </a:pPr>
            <a:r>
              <a:rPr lang="en-US" b="1" i="1" dirty="0" smtClean="0"/>
              <a:t>Challenges: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i="1" dirty="0" smtClean="0"/>
              <a:t>Collaboration with all stakeholders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i="1" dirty="0" smtClean="0"/>
              <a:t>Early detection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i="1" dirty="0" smtClean="0"/>
              <a:t>Effective treatment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i="1" dirty="0" smtClean="0"/>
              <a:t>Prevention at all levels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i="1" dirty="0" smtClean="0"/>
              <a:t>Public awareness on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33" y="160938"/>
            <a:ext cx="10515600" cy="735707"/>
          </a:xfrm>
        </p:spPr>
        <p:txBody>
          <a:bodyPr>
            <a:normAutofit/>
          </a:bodyPr>
          <a:lstStyle/>
          <a:p>
            <a:r>
              <a:rPr lang="en-US" b="1" dirty="0" smtClean="0"/>
              <a:t>Strategic directions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3913" y="1088779"/>
          <a:ext cx="10515600" cy="550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33" y="160938"/>
            <a:ext cx="10515600" cy="735707"/>
          </a:xfrm>
        </p:spPr>
        <p:txBody>
          <a:bodyPr/>
          <a:lstStyle/>
          <a:p>
            <a:r>
              <a:rPr lang="en-US" b="1" dirty="0" smtClean="0"/>
              <a:t>Strategic directions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3913" y="1088779"/>
          <a:ext cx="10515600" cy="550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33" y="160938"/>
            <a:ext cx="10515600" cy="735707"/>
          </a:xfrm>
        </p:spPr>
        <p:txBody>
          <a:bodyPr/>
          <a:lstStyle/>
          <a:p>
            <a:r>
              <a:rPr lang="en-US" b="1" dirty="0" smtClean="0"/>
              <a:t>Strategic directions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3913" y="1088779"/>
          <a:ext cx="10515600" cy="550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financing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dirty="0" smtClean="0"/>
              <a:t>Anticipated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f-ZA" dirty="0" smtClean="0"/>
              <a:t> </a:t>
            </a:r>
            <a:r>
              <a:rPr lang="en-US" dirty="0" smtClean="0"/>
              <a:t>80% or more coverage of hepatitis B </a:t>
            </a:r>
            <a:r>
              <a:rPr lang="en-US" dirty="0" err="1" smtClean="0"/>
              <a:t>vaccinaton</a:t>
            </a:r>
            <a:r>
              <a:rPr lang="en-US" dirty="0" smtClean="0"/>
              <a:t> among risk groups, including health care workers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f-ZA" dirty="0" smtClean="0"/>
              <a:t> </a:t>
            </a:r>
            <a:r>
              <a:rPr lang="en-US" dirty="0" smtClean="0"/>
              <a:t>≥95 coverage vaccination rate among newborns up to 15 days of 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≥95% coverage hepatitis B vaccination rate among children under 1 year of 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the prevention of infection’s vertical transmission from hepatitis B-infected mothers, 90% of pregnant women are involved in hepatitis B screening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16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b="1" dirty="0" smtClean="0"/>
              <a:t>Anticipated result 1.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f-ZA" dirty="0" smtClean="0"/>
              <a:t> </a:t>
            </a:r>
            <a:r>
              <a:rPr lang="en-US" sz="3200" dirty="0" smtClean="0"/>
              <a:t>Provision of hepatitis B elimination measures</a:t>
            </a:r>
            <a:endParaRPr lang="af-ZA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af-ZA" sz="3200" dirty="0" smtClean="0"/>
              <a:t> </a:t>
            </a:r>
            <a:r>
              <a:rPr lang="en-US" sz="3200" dirty="0" smtClean="0"/>
              <a:t>10% decrease in mortality of </a:t>
            </a:r>
            <a:r>
              <a:rPr lang="en-US" sz="3200" dirty="0" err="1" smtClean="0"/>
              <a:t>extrahepatic</a:t>
            </a:r>
            <a:r>
              <a:rPr lang="en-US" sz="3200" dirty="0" smtClean="0"/>
              <a:t> hepatitis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f-ZA" sz="3200" dirty="0" smtClean="0"/>
              <a:t> </a:t>
            </a:r>
            <a:r>
              <a:rPr lang="en-US" sz="3200" dirty="0" smtClean="0"/>
              <a:t>50% of people living with and tested for viral hepatitis B are aware of their illness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f-ZA" sz="3200" dirty="0" smtClean="0"/>
              <a:t> </a:t>
            </a:r>
            <a:r>
              <a:rPr lang="en-US" sz="3200" dirty="0" smtClean="0"/>
              <a:t>75% coverage of those diagnosed with viral hepatitis B in the treatment process  in accordance with accepted standard</a:t>
            </a:r>
          </a:p>
        </p:txBody>
      </p:sp>
    </p:spTree>
    <p:extLst>
      <p:ext uri="{BB962C8B-B14F-4D97-AF65-F5344CB8AC3E}">
        <p14:creationId xmlns:p14="http://schemas.microsoft.com/office/powerpoint/2010/main" val="171595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ori-berde-hay-patmoutyan-1000-amya-vk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9536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256978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Thank you!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70" y="293914"/>
            <a:ext cx="10455729" cy="59673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Dynamics for morbidity of acute viral hepatitis B</a:t>
            </a:r>
            <a:endParaRPr lang="en-US" sz="3600" b="1" dirty="0"/>
          </a:p>
        </p:txBody>
      </p:sp>
      <p:graphicFrame>
        <p:nvGraphicFramePr>
          <p:cNvPr id="7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820318"/>
              </p:ext>
            </p:extLst>
          </p:nvPr>
        </p:nvGraphicFramePr>
        <p:xfrm>
          <a:off x="416859" y="1135491"/>
          <a:ext cx="11159092" cy="551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67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269591"/>
            <a:ext cx="10941426" cy="6175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Hepatitis B</a:t>
            </a:r>
            <a:endParaRPr lang="en-US" b="1" dirty="0"/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294317" y="1445285"/>
          <a:ext cx="10893635" cy="436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2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542" y="365125"/>
            <a:ext cx="9405257" cy="908503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latin typeface="Adobe Fan Heiti Std B" pitchFamily="34" charset="-128"/>
                <a:ea typeface="Adobe Fan Heiti Std B" pitchFamily="34" charset="-128"/>
              </a:rPr>
              <a:t/>
            </a:r>
            <a:br>
              <a:rPr lang="fr-FR" sz="4000" b="1" dirty="0" smtClean="0">
                <a:latin typeface="Adobe Fan Heiti Std B" pitchFamily="34" charset="-128"/>
                <a:ea typeface="Adobe Fan Heiti Std B" pitchFamily="34" charset="-128"/>
              </a:rPr>
            </a:br>
            <a:r>
              <a:rPr lang="fr-FR" sz="4000" b="1" dirty="0">
                <a:latin typeface="Adobe Fan Heiti Std B" pitchFamily="34" charset="-128"/>
                <a:ea typeface="Adobe Fan Heiti Std B" pitchFamily="34" charset="-128"/>
              </a:rPr>
              <a:t/>
            </a:r>
            <a:br>
              <a:rPr lang="fr-FR" sz="4000" b="1" dirty="0">
                <a:latin typeface="Adobe Fan Heiti Std B" pitchFamily="34" charset="-128"/>
                <a:ea typeface="Adobe Fan Heiti Std B" pitchFamily="34" charset="-128"/>
              </a:rPr>
            </a:br>
            <a:r>
              <a:rPr lang="en-US" sz="4000" b="1" dirty="0" smtClean="0">
                <a:latin typeface="Adobe Fan Heiti Std B" pitchFamily="34" charset="-128"/>
                <a:ea typeface="Adobe Fan Heiti Std B" pitchFamily="34" charset="-128"/>
              </a:rPr>
              <a:t> Structure of Causes of Acute Viral Hepatitis B ,2018</a:t>
            </a:r>
            <a:r>
              <a:rPr lang="fr-FR" sz="4000" b="1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  <a:r>
              <a:rPr lang="en-US" sz="4000" b="1" dirty="0">
                <a:latin typeface="Adobe Fan Heiti Std B" pitchFamily="34" charset="-128"/>
                <a:ea typeface="Adobe Fan Heiti Std B" pitchFamily="34" charset="-128"/>
              </a:rPr>
              <a:t/>
            </a:r>
            <a:br>
              <a:rPr lang="en-US" sz="4000" b="1" dirty="0">
                <a:latin typeface="Adobe Fan Heiti Std B" pitchFamily="34" charset="-128"/>
                <a:ea typeface="Adobe Fan Heiti Std B" pitchFamily="34" charset="-128"/>
              </a:rPr>
            </a:br>
            <a:endParaRPr lang="en-US" sz="4000" b="1" dirty="0">
              <a:latin typeface="Adobe Fan Heiti Std B" pitchFamily="34" charset="-128"/>
              <a:ea typeface="Adobe Fan Heiti Std B" pitchFamily="34" charset="-128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4606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82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dobe Fan Heiti Std B" pitchFamily="34" charset="-128"/>
                <a:ea typeface="Adobe Fan Heiti Std B" pitchFamily="34" charset="-128"/>
              </a:rPr>
              <a:t>Cases of acute viral hepatitis B according to sex in 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576018"/>
              </p:ext>
            </p:extLst>
          </p:nvPr>
        </p:nvGraphicFramePr>
        <p:xfrm>
          <a:off x="838200" y="204077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6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Hepatitis B Preventive Vaccination Process: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19842"/>
            <a:ext cx="10511119" cy="4906145"/>
          </a:xfrm>
        </p:spPr>
        <p:txBody>
          <a:bodyPr>
            <a:noAutofit/>
          </a:bodyPr>
          <a:lstStyle/>
          <a:p>
            <a:r>
              <a:rPr lang="en-US" sz="3600" dirty="0" smtClean="0"/>
              <a:t>H</a:t>
            </a:r>
            <a:r>
              <a:rPr lang="hy-AM" sz="3600" dirty="0" smtClean="0"/>
              <a:t>epatitis B</a:t>
            </a:r>
            <a:r>
              <a:rPr lang="en-US" sz="3600" dirty="0" smtClean="0"/>
              <a:t> vaccination </a:t>
            </a:r>
            <a:r>
              <a:rPr lang="hy-AM" sz="3600" dirty="0" smtClean="0"/>
              <a:t>was introduced in 1999.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hy-AM" sz="3600" dirty="0" smtClean="0"/>
              <a:t>High rates of hepatitis B vaccination: 95% -98%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hy-AM" sz="3600" dirty="0" smtClean="0"/>
              <a:t> </a:t>
            </a:r>
            <a:endParaRPr lang="en-US" sz="3600" dirty="0" smtClean="0"/>
          </a:p>
          <a:p>
            <a:r>
              <a:rPr lang="en-US" sz="3600" dirty="0" smtClean="0"/>
              <a:t>2016:Inclusion of hepatitis B vaccination among risk groups in the National Vaccination Schedule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2917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/>
          </p:nvPr>
        </p:nvGraphicFramePr>
        <p:xfrm>
          <a:off x="406401" y="1676400"/>
          <a:ext cx="1154641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иаграмма" r:id="rId4" imgW="7934345" imgH="2657610" progId="Excel.Sheet.8">
                  <p:embed followColorScheme="full"/>
                </p:oleObj>
              </mc:Choice>
              <mc:Fallback>
                <p:oleObj name="Диаграмма" r:id="rId4" imgW="7934345" imgH="2657610" progId="Excel.Shee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1" y="1676400"/>
                        <a:ext cx="11546417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20800" y="5867400"/>
            <a:ext cx="10464800" cy="276999"/>
            <a:chOff x="990600" y="6248400"/>
            <a:chExt cx="7848600" cy="335645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 flipH="1">
              <a:off x="990600" y="6325344"/>
              <a:ext cx="152400" cy="1519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Text Box 5"/>
            <p:cNvSpPr txBox="1">
              <a:spLocks noChangeArrowheads="1"/>
            </p:cNvSpPr>
            <p:nvPr/>
          </p:nvSpPr>
          <p:spPr bwMode="auto">
            <a:xfrm>
              <a:off x="1143000" y="6248400"/>
              <a:ext cx="2057400" cy="335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Times Armenian" pitchFamily="18" charset="0"/>
                </a:rPr>
                <a:t>VHB Incidence </a:t>
              </a:r>
              <a:endParaRPr lang="ru-RU" sz="1200" b="1">
                <a:latin typeface="Times Armenian" pitchFamily="18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 flipH="1">
              <a:off x="3124200" y="6325344"/>
              <a:ext cx="152400" cy="1519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061" name="Rectangle 7"/>
            <p:cNvSpPr>
              <a:spLocks noChangeArrowheads="1"/>
            </p:cNvSpPr>
            <p:nvPr/>
          </p:nvSpPr>
          <p:spPr bwMode="auto">
            <a:xfrm flipH="1">
              <a:off x="6324600" y="6324600"/>
              <a:ext cx="152400" cy="152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062" name="Text Box 8"/>
            <p:cNvSpPr txBox="1">
              <a:spLocks noChangeArrowheads="1"/>
            </p:cNvSpPr>
            <p:nvPr/>
          </p:nvSpPr>
          <p:spPr bwMode="auto">
            <a:xfrm>
              <a:off x="6477000" y="6248400"/>
              <a:ext cx="2362200" cy="335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Times Armenian" pitchFamily="18" charset="0"/>
                </a:rPr>
                <a:t>VHB Coverage</a:t>
              </a:r>
              <a:endParaRPr lang="ru-RU" sz="1200" b="1">
                <a:latin typeface="Times Armenian" pitchFamily="18" charset="0"/>
              </a:endParaRPr>
            </a:p>
          </p:txBody>
        </p:sp>
        <p:sp>
          <p:nvSpPr>
            <p:cNvPr id="2063" name="Text Box 9"/>
            <p:cNvSpPr txBox="1">
              <a:spLocks noChangeArrowheads="1"/>
            </p:cNvSpPr>
            <p:nvPr/>
          </p:nvSpPr>
          <p:spPr bwMode="auto">
            <a:xfrm>
              <a:off x="3276600" y="6248400"/>
              <a:ext cx="1571584" cy="335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Times Armenian" pitchFamily="18" charset="0"/>
                </a:rPr>
                <a:t>VHB Incidence / 0-14 children</a:t>
              </a:r>
              <a:endParaRPr lang="ru-RU" sz="1200" b="1">
                <a:latin typeface="Times Armenian" pitchFamily="18" charset="0"/>
              </a:endParaRPr>
            </a:p>
          </p:txBody>
        </p:sp>
      </p:grp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3048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Sylfaen" pitchFamily="18" charset="0"/>
              </a:rPr>
              <a:t>VHB </a:t>
            </a:r>
            <a:r>
              <a:rPr lang="ru-RU" sz="3200" b="1">
                <a:solidFill>
                  <a:schemeClr val="tx2"/>
                </a:solidFill>
                <a:latin typeface="Sylfaen" pitchFamily="18" charset="0"/>
              </a:rPr>
              <a:t>incidence </a:t>
            </a:r>
            <a:r>
              <a:rPr lang="en-US" sz="3200" b="1">
                <a:solidFill>
                  <a:schemeClr val="tx2"/>
                </a:solidFill>
                <a:latin typeface="Sylfaen" pitchFamily="18" charset="0"/>
              </a:rPr>
              <a:t>and vaccination coverage</a:t>
            </a:r>
          </a:p>
          <a:p>
            <a:pPr algn="ctr"/>
            <a:r>
              <a:rPr lang="en-US" sz="3200" b="1">
                <a:solidFill>
                  <a:schemeClr val="tx2"/>
                </a:solidFill>
                <a:latin typeface="Sylfaen" pitchFamily="18" charset="0"/>
              </a:rPr>
              <a:t>1990-2015 (6 months) 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054" name="Down Arrow 12"/>
          <p:cNvSpPr>
            <a:spLocks noChangeArrowheads="1"/>
          </p:cNvSpPr>
          <p:nvPr/>
        </p:nvSpPr>
        <p:spPr bwMode="auto">
          <a:xfrm>
            <a:off x="4368800" y="2438400"/>
            <a:ext cx="609600" cy="152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540000" y="1828801"/>
            <a:ext cx="406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Sylfaen" pitchFamily="18" charset="0"/>
              </a:rPr>
              <a:t>Introduction of VHB vaccination</a:t>
            </a:r>
            <a:endParaRPr lang="ru-RU" sz="2000" b="1">
              <a:latin typeface="Sylfaen" pitchFamily="18" charset="0"/>
            </a:endParaRP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4064000" y="4495800"/>
            <a:ext cx="16256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90</a:t>
            </a:r>
            <a:r>
              <a:rPr lang="ru-RU" sz="2000"/>
              <a:t> cases</a:t>
            </a:r>
            <a:endParaRPr lang="en-US" sz="2000"/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812800" y="6248400"/>
            <a:ext cx="1087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Sylfaen" pitchFamily="18" charset="0"/>
              </a:rPr>
              <a:t>Source: NSS, Immunization data, 1990-201</a:t>
            </a:r>
            <a:r>
              <a:rPr lang="en-US" sz="2000">
                <a:latin typeface="Sylfaen" pitchFamily="18" charset="0"/>
              </a:rPr>
              <a:t>5 (6 months)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0"/>
            <a:ext cx="11125200" cy="81728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Preventive measures for HB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5" y="967261"/>
            <a:ext cx="11860306" cy="5420092"/>
          </a:xfrm>
        </p:spPr>
        <p:txBody>
          <a:bodyPr>
            <a:noAutofit/>
          </a:bodyPr>
          <a:lstStyle/>
          <a:p>
            <a:r>
              <a:rPr lang="en-US" sz="3000" dirty="0" smtClean="0"/>
              <a:t>Immunization</a:t>
            </a:r>
          </a:p>
          <a:p>
            <a:r>
              <a:rPr lang="en-US" sz="3000" dirty="0" smtClean="0"/>
              <a:t>Surveillance</a:t>
            </a:r>
          </a:p>
          <a:p>
            <a:r>
              <a:rPr lang="en-US" sz="3000" dirty="0" smtClean="0"/>
              <a:t>Epidemiological studies for each case </a:t>
            </a:r>
          </a:p>
          <a:p>
            <a:r>
              <a:rPr lang="en-US" sz="3000" dirty="0" smtClean="0"/>
              <a:t>Early detection of hepatitis among risk groups</a:t>
            </a:r>
            <a:endParaRPr lang="hy-AM" sz="3000" dirty="0"/>
          </a:p>
          <a:p>
            <a:r>
              <a:rPr lang="en-US" sz="3000" dirty="0" smtClean="0"/>
              <a:t>Medical staff training</a:t>
            </a:r>
          </a:p>
          <a:p>
            <a:r>
              <a:rPr lang="en-US" sz="3000" dirty="0" smtClean="0"/>
              <a:t>Medical waste safe management</a:t>
            </a:r>
            <a:endParaRPr lang="hy-AM" sz="3000" dirty="0"/>
          </a:p>
          <a:p>
            <a:r>
              <a:rPr lang="en-US" sz="3000" dirty="0" smtClean="0"/>
              <a:t>Periodic medical examination of medical staff</a:t>
            </a:r>
            <a:endParaRPr lang="hy-AM" sz="3000" dirty="0"/>
          </a:p>
          <a:p>
            <a:r>
              <a:rPr lang="en-US" sz="3000" dirty="0" smtClean="0"/>
              <a:t>Implementation of disinfection and sterilization standard in medical centers and beauty salons</a:t>
            </a:r>
          </a:p>
          <a:p>
            <a:r>
              <a:rPr lang="en-US" sz="3000" dirty="0" smtClean="0"/>
              <a:t>Public awareness</a:t>
            </a:r>
            <a:endParaRPr lang="hy-AM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0480" y="122234"/>
            <a:ext cx="1069104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              Tools for HBV </a:t>
            </a:r>
            <a:r>
              <a:rPr lang="fr-FR" dirty="0" err="1" smtClean="0"/>
              <a:t>elimination</a:t>
            </a:r>
            <a:endParaRPr lang="fr-FR" dirty="0"/>
          </a:p>
        </p:txBody>
      </p:sp>
      <p:sp>
        <p:nvSpPr>
          <p:cNvPr id="5" name="Étoile à 7 branches 4"/>
          <p:cNvSpPr/>
          <p:nvPr/>
        </p:nvSpPr>
        <p:spPr>
          <a:xfrm>
            <a:off x="4844691" y="3561518"/>
            <a:ext cx="2288088" cy="1465546"/>
          </a:xfrm>
          <a:prstGeom prst="star7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HBV</a:t>
            </a:r>
            <a:endParaRPr lang="fr-FR" sz="2800" b="1" dirty="0"/>
          </a:p>
        </p:txBody>
      </p:sp>
      <p:sp>
        <p:nvSpPr>
          <p:cNvPr id="6" name="Éclair 5"/>
          <p:cNvSpPr/>
          <p:nvPr/>
        </p:nvSpPr>
        <p:spPr>
          <a:xfrm>
            <a:off x="2705302" y="4194220"/>
            <a:ext cx="1232441" cy="707407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clair 6"/>
          <p:cNvSpPr/>
          <p:nvPr/>
        </p:nvSpPr>
        <p:spPr>
          <a:xfrm rot="508433">
            <a:off x="3518261" y="2506073"/>
            <a:ext cx="1232441" cy="707407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clair 7"/>
          <p:cNvSpPr/>
          <p:nvPr/>
        </p:nvSpPr>
        <p:spPr>
          <a:xfrm rot="5580040">
            <a:off x="8405113" y="3970708"/>
            <a:ext cx="924331" cy="943209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clair 8"/>
          <p:cNvSpPr/>
          <p:nvPr/>
        </p:nvSpPr>
        <p:spPr>
          <a:xfrm rot="5231624">
            <a:off x="7176638" y="2308271"/>
            <a:ext cx="924331" cy="943209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8013" y="3824013"/>
            <a:ext cx="198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HBV Cure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15618" y="1701008"/>
            <a:ext cx="2279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826867" y="1533334"/>
            <a:ext cx="201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619748" y="3627573"/>
            <a:ext cx="2176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to</a:t>
            </a:r>
          </a:p>
          <a:p>
            <a:pPr algn="ctr"/>
            <a:r>
              <a:rPr lang="fr-FR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32064" y="6008317"/>
            <a:ext cx="2742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Nagayam</a:t>
            </a:r>
            <a:r>
              <a:rPr lang="fr-FR" sz="1400" dirty="0" smtClean="0"/>
              <a:t>, Lancet </a:t>
            </a:r>
            <a:r>
              <a:rPr lang="fr-FR" sz="1400" dirty="0" err="1" smtClean="0"/>
              <a:t>Glob</a:t>
            </a:r>
            <a:r>
              <a:rPr lang="fr-FR" sz="1400" dirty="0" smtClean="0"/>
              <a:t> </a:t>
            </a:r>
            <a:r>
              <a:rPr lang="fr-FR" sz="1400" dirty="0" err="1" smtClean="0"/>
              <a:t>Health</a:t>
            </a:r>
            <a:r>
              <a:rPr lang="fr-FR" sz="1400" dirty="0" smtClean="0"/>
              <a:t> 2016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293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581</Words>
  <Application>Microsoft Office PowerPoint</Application>
  <PresentationFormat>Widescreen</PresentationFormat>
  <Paragraphs>117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Adobe Fan Heiti Std B</vt:lpstr>
      <vt:lpstr>Arial</vt:lpstr>
      <vt:lpstr>Calibri</vt:lpstr>
      <vt:lpstr>Calibri Light</vt:lpstr>
      <vt:lpstr>Sylfaen</vt:lpstr>
      <vt:lpstr>Times Armenian</vt:lpstr>
      <vt:lpstr>Times New Roman</vt:lpstr>
      <vt:lpstr>Wingdings</vt:lpstr>
      <vt:lpstr>Office Theme</vt:lpstr>
      <vt:lpstr>Диаграмма</vt:lpstr>
      <vt:lpstr>Are we ready to think about HBV elimination in Armenia?</vt:lpstr>
      <vt:lpstr>Dynamics for morbidity of acute viral hepatitis B</vt:lpstr>
      <vt:lpstr>Hepatitis B</vt:lpstr>
      <vt:lpstr>   Structure of Causes of Acute Viral Hepatitis B ,2018. </vt:lpstr>
      <vt:lpstr>Cases of acute viral hepatitis B according to sex in 2018</vt:lpstr>
      <vt:lpstr>Hepatitis B Preventive Vaccination Process:</vt:lpstr>
      <vt:lpstr>PowerPoint Presentation</vt:lpstr>
      <vt:lpstr>Preventive measures for HB</vt:lpstr>
      <vt:lpstr>              Tools for HBV elimination</vt:lpstr>
      <vt:lpstr>Program for Viral Hepatitis Prevention and Control for          2019-2023</vt:lpstr>
      <vt:lpstr>Strategic directions</vt:lpstr>
      <vt:lpstr>Strategic directions</vt:lpstr>
      <vt:lpstr>Strategic directions</vt:lpstr>
      <vt:lpstr>Program financing</vt:lpstr>
      <vt:lpstr>Anticipated result</vt:lpstr>
      <vt:lpstr>Anticipated result 1.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Palozyan</dc:creator>
  <cp:lastModifiedBy>PC</cp:lastModifiedBy>
  <cp:revision>173</cp:revision>
  <dcterms:created xsi:type="dcterms:W3CDTF">2019-02-14T12:19:34Z</dcterms:created>
  <dcterms:modified xsi:type="dcterms:W3CDTF">2019-09-21T19:06:26Z</dcterms:modified>
</cp:coreProperties>
</file>