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91" r:id="rId1"/>
  </p:sldMasterIdLst>
  <p:notesMasterIdLst>
    <p:notesMasterId r:id="rId24"/>
  </p:notesMasterIdLst>
  <p:handoutMasterIdLst>
    <p:handoutMasterId r:id="rId25"/>
  </p:handoutMasterIdLst>
  <p:sldIdLst>
    <p:sldId id="257" r:id="rId2"/>
    <p:sldId id="342" r:id="rId3"/>
    <p:sldId id="343" r:id="rId4"/>
    <p:sldId id="344" r:id="rId5"/>
    <p:sldId id="346" r:id="rId6"/>
    <p:sldId id="339" r:id="rId7"/>
    <p:sldId id="345" r:id="rId8"/>
    <p:sldId id="347" r:id="rId9"/>
    <p:sldId id="348" r:id="rId10"/>
    <p:sldId id="350" r:id="rId11"/>
    <p:sldId id="323" r:id="rId12"/>
    <p:sldId id="272" r:id="rId13"/>
    <p:sldId id="285" r:id="rId14"/>
    <p:sldId id="325" r:id="rId15"/>
    <p:sldId id="351" r:id="rId16"/>
    <p:sldId id="303" r:id="rId17"/>
    <p:sldId id="328" r:id="rId18"/>
    <p:sldId id="331" r:id="rId19"/>
    <p:sldId id="355" r:id="rId20"/>
    <p:sldId id="352" r:id="rId21"/>
    <p:sldId id="354" r:id="rId22"/>
    <p:sldId id="349" r:id="rId23"/>
  </p:sldIdLst>
  <p:sldSz cx="12192000" cy="6858000"/>
  <p:notesSz cx="7104063" cy="10234613"/>
  <p:defaultTextStyle>
    <a:defPPr>
      <a:defRPr lang="en-US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50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8B4A1-1BA8-4E2F-9D11-F2EE6227EA42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F08AC-3EE1-4FD8-8004-36C864042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853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565" cy="5135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4171" y="0"/>
            <a:ext cx="3078565" cy="5135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38" y="4925560"/>
            <a:ext cx="5683504" cy="403000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407"/>
            <a:ext cx="3078565" cy="5135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171" y="9721407"/>
            <a:ext cx="3078565" cy="5135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52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FDE934FF-F4E1-47C5-9CA5-30A81DDE2BE4}" type="datetimeFigureOut">
              <a:rPr lang="en-US" strike="noStrike" noProof="1" smtClean="0">
                <a:latin typeface="+mn-lt"/>
                <a:ea typeface="+mn-ea"/>
                <a:cs typeface="+mn-cs"/>
              </a:rPr>
              <a:pPr fontAlgn="auto"/>
              <a:t>9/26/2019</a:t>
            </a:fld>
            <a:endParaRPr lang="en-US" strike="noStrike" noProof="1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pPr fontAlgn="auto"/>
            <a:fld id="{B3561BA9-CDCF-4958-B8AB-66F3BF063E13}" type="slidenum">
              <a:rPr lang="en-US" strike="noStrike" noProof="1" smtClean="0">
                <a:latin typeface="+mn-lt"/>
                <a:ea typeface="+mn-ea"/>
                <a:cs typeface="+mn-cs"/>
              </a:rPr>
              <a:pPr fontAlgn="auto"/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FDE934FF-F4E1-47C5-9CA5-30A81DDE2BE4}" type="datetimeFigureOut">
              <a:rPr lang="en-US" strike="noStrike" noProof="1" smtClean="0">
                <a:latin typeface="+mn-lt"/>
                <a:ea typeface="+mn-ea"/>
                <a:cs typeface="+mn-cs"/>
              </a:rPr>
              <a:pPr fontAlgn="auto"/>
              <a:t>9/26/2019</a:t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B3561BA9-CDCF-4958-B8AB-66F3BF063E13}" type="slidenum">
              <a:rPr lang="en-US" strike="noStrike" noProof="1" smtClean="0">
                <a:latin typeface="+mn-lt"/>
                <a:ea typeface="+mn-ea"/>
                <a:cs typeface="+mn-cs"/>
              </a:rPr>
              <a:pPr fontAlgn="auto"/>
              <a:t>‹#›</a:t>
            </a:fld>
            <a:endParaRPr 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FDE934FF-F4E1-47C5-9CA5-30A81DDE2BE4}" type="datetimeFigureOut">
              <a:rPr lang="en-US" strike="noStrike" noProof="1" smtClean="0">
                <a:latin typeface="+mn-lt"/>
                <a:ea typeface="+mn-ea"/>
                <a:cs typeface="+mn-cs"/>
              </a:rPr>
              <a:pPr fontAlgn="auto"/>
              <a:t>9/26/2019</a:t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B3561BA9-CDCF-4958-B8AB-66F3BF063E13}" type="slidenum">
              <a:rPr lang="en-US" strike="noStrike" noProof="1" smtClean="0">
                <a:latin typeface="+mn-lt"/>
                <a:ea typeface="+mn-ea"/>
                <a:cs typeface="+mn-cs"/>
              </a:rPr>
              <a:pPr fontAlgn="auto"/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FDE934FF-F4E1-47C5-9CA5-30A81DDE2BE4}" type="datetimeFigureOut">
              <a:rPr lang="en-US" strike="noStrike" noProof="1" smtClean="0">
                <a:latin typeface="+mn-lt"/>
                <a:ea typeface="+mn-ea"/>
                <a:cs typeface="+mn-cs"/>
              </a:rPr>
              <a:pPr fontAlgn="auto"/>
              <a:t>9/26/2019</a:t>
            </a:fld>
            <a:endParaRPr lang="en-US" strike="noStrike" noProof="1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pPr fontAlgn="auto"/>
            <a:fld id="{B3561BA9-CDCF-4958-B8AB-66F3BF063E13}" type="slidenum">
              <a:rPr lang="en-US" strike="noStrike" noProof="1" smtClean="0">
                <a:latin typeface="+mn-lt"/>
                <a:ea typeface="+mn-ea"/>
                <a:cs typeface="+mn-cs"/>
              </a:rPr>
              <a:pPr fontAlgn="auto"/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FDE934FF-F4E1-47C5-9CA5-30A81DDE2BE4}" type="datetimeFigureOut">
              <a:rPr lang="en-US" strike="noStrike" noProof="1" smtClean="0">
                <a:latin typeface="+mn-lt"/>
                <a:ea typeface="+mn-ea"/>
                <a:cs typeface="+mn-cs"/>
              </a:rPr>
              <a:pPr fontAlgn="auto"/>
              <a:t>9/26/2019</a:t>
            </a:fld>
            <a:endParaRPr lang="en-US" strike="noStrike" noProof="1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B3561BA9-CDCF-4958-B8AB-66F3BF063E13}" type="slidenum">
              <a:rPr lang="en-US" strike="noStrike" noProof="1" smtClean="0">
                <a:latin typeface="+mn-lt"/>
                <a:ea typeface="+mn-ea"/>
                <a:cs typeface="+mn-cs"/>
              </a:rPr>
              <a:pPr fontAlgn="auto"/>
              <a:t>‹#›</a:t>
            </a:fld>
            <a:endParaRPr lang="en-US" strike="noStrike" noProof="1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FDE934FF-F4E1-47C5-9CA5-30A81DDE2BE4}" type="datetimeFigureOut">
              <a:rPr lang="en-US" strike="noStrike" noProof="1" smtClean="0">
                <a:latin typeface="+mn-lt"/>
                <a:ea typeface="+mn-ea"/>
                <a:cs typeface="+mn-cs"/>
              </a:rPr>
              <a:pPr fontAlgn="auto"/>
              <a:t>9/26/2019</a:t>
            </a:fld>
            <a:endParaRPr lang="en-US" strike="noStrike" noProof="1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B3561BA9-CDCF-4958-B8AB-66F3BF063E13}" type="slidenum">
              <a:rPr lang="en-US" strike="noStrike" noProof="1" smtClean="0">
                <a:latin typeface="+mn-lt"/>
                <a:ea typeface="+mn-ea"/>
                <a:cs typeface="+mn-cs"/>
              </a:rPr>
              <a:pPr fontAlgn="auto"/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FDE934FF-F4E1-47C5-9CA5-30A81DDE2BE4}" type="datetimeFigureOut">
              <a:rPr lang="en-US" strike="noStrike" noProof="1" smtClean="0">
                <a:latin typeface="+mn-lt"/>
                <a:ea typeface="+mn-ea"/>
                <a:cs typeface="+mn-cs"/>
              </a:rPr>
              <a:pPr fontAlgn="auto"/>
              <a:t>9/26/2019</a:t>
            </a:fld>
            <a:endParaRPr 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pPr fontAlgn="auto"/>
            <a:fld id="{B3561BA9-CDCF-4958-B8AB-66F3BF063E13}" type="slidenum">
              <a:rPr lang="en-US" strike="noStrike" noProof="1" smtClean="0">
                <a:latin typeface="+mn-lt"/>
                <a:ea typeface="+mn-ea"/>
                <a:cs typeface="+mn-cs"/>
              </a:rPr>
              <a:pPr fontAlgn="auto"/>
              <a:t>‹#›</a:t>
            </a:fld>
            <a:endParaRPr lang="en-US" strike="noStrike" noProof="1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FDE934FF-F4E1-47C5-9CA5-30A81DDE2BE4}" type="datetimeFigureOut">
              <a:rPr lang="en-US" strike="noStrike" noProof="1" smtClean="0">
                <a:latin typeface="+mn-lt"/>
                <a:ea typeface="+mn-ea"/>
                <a:cs typeface="+mn-cs"/>
              </a:rPr>
              <a:pPr fontAlgn="auto"/>
              <a:t>9/26/2019</a:t>
            </a:fld>
            <a:endParaRPr lang="en-US" strike="noStrike" noProof="1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B3561BA9-CDCF-4958-B8AB-66F3BF063E13}" type="slidenum">
              <a:rPr lang="en-US" strike="noStrike" noProof="1" smtClean="0">
                <a:latin typeface="+mn-lt"/>
                <a:ea typeface="+mn-ea"/>
                <a:cs typeface="+mn-cs"/>
              </a:rPr>
              <a:pPr fontAlgn="auto"/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FDE934FF-F4E1-47C5-9CA5-30A81DDE2BE4}" type="datetimeFigureOut">
              <a:rPr lang="en-US" strike="noStrike" noProof="1" smtClean="0">
                <a:latin typeface="+mn-lt"/>
                <a:ea typeface="+mn-ea"/>
                <a:cs typeface="+mn-cs"/>
              </a:rPr>
              <a:pPr fontAlgn="auto"/>
              <a:t>9/26/2019</a:t>
            </a:fld>
            <a:endParaRPr lang="en-US" strike="noStrike" noProof="1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B3561BA9-CDCF-4958-B8AB-66F3BF063E13}" type="slidenum">
              <a:rPr lang="en-US" strike="noStrike" noProof="1" smtClean="0">
                <a:latin typeface="+mn-lt"/>
                <a:ea typeface="+mn-ea"/>
                <a:cs typeface="+mn-cs"/>
              </a:rPr>
              <a:pPr fontAlgn="auto"/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FDE934FF-F4E1-47C5-9CA5-30A81DDE2BE4}" type="datetimeFigureOut">
              <a:rPr lang="en-US" strike="noStrike" noProof="1" smtClean="0">
                <a:latin typeface="+mn-lt"/>
                <a:ea typeface="+mn-ea"/>
                <a:cs typeface="+mn-cs"/>
              </a:rPr>
              <a:pPr fontAlgn="auto"/>
              <a:t>9/26/2019</a:t>
            </a:fld>
            <a:endParaRPr lang="en-US" strike="noStrike" noProof="1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B3561BA9-CDCF-4958-B8AB-66F3BF063E13}" type="slidenum">
              <a:rPr lang="en-US" strike="noStrike" noProof="1" smtClean="0">
                <a:latin typeface="+mn-lt"/>
                <a:ea typeface="+mn-ea"/>
                <a:cs typeface="+mn-cs"/>
              </a:rPr>
              <a:pPr fontAlgn="auto"/>
              <a:t>‹#›</a:t>
            </a:fld>
            <a:endParaRPr 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FDE934FF-F4E1-47C5-9CA5-30A81DDE2BE4}" type="datetimeFigureOut">
              <a:rPr lang="en-US" strike="noStrike" noProof="1" smtClean="0">
                <a:latin typeface="+mn-lt"/>
                <a:ea typeface="+mn-ea"/>
                <a:cs typeface="+mn-cs"/>
              </a:rPr>
              <a:pPr fontAlgn="auto"/>
              <a:t>9/26/2019</a:t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B3561BA9-CDCF-4958-B8AB-66F3BF063E13}" type="slidenum">
              <a:rPr lang="en-US" strike="noStrike" noProof="1" smtClean="0">
                <a:latin typeface="+mn-lt"/>
                <a:ea typeface="+mn-ea"/>
                <a:cs typeface="+mn-cs"/>
              </a:rPr>
              <a:pPr fontAlgn="auto"/>
              <a:t>‹#›</a:t>
            </a:fld>
            <a:endParaRPr lang="en-US" strike="noStrike" noProof="1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auto"/>
            <a:fld id="{FDE934FF-F4E1-47C5-9CA5-30A81DDE2BE4}" type="datetimeFigureOut">
              <a:rPr lang="en-US" strike="noStrike" noProof="1" smtClean="0">
                <a:latin typeface="+mn-lt"/>
                <a:ea typeface="+mn-ea"/>
                <a:cs typeface="+mn-cs"/>
              </a:rPr>
              <a:pPr fontAlgn="auto"/>
              <a:t>9/26/2019</a:t>
            </a:fld>
            <a:endParaRPr lang="en-US" strike="noStrike" noProof="1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auto"/>
            <a:endParaRPr lang="en-US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auto"/>
            <a:fld id="{B3561BA9-CDCF-4958-B8AB-66F3BF063E13}" type="slidenum">
              <a:rPr lang="en-US" strike="noStrike" noProof="1" smtClean="0">
                <a:latin typeface="+mn-lt"/>
                <a:ea typeface="+mn-ea"/>
                <a:cs typeface="+mn-cs"/>
              </a:rPr>
              <a:pPr fontAlgn="auto"/>
              <a:t>‹#›</a:t>
            </a:fld>
            <a:endParaRPr lang="en-US" strike="noStrike" noProof="1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s-hbv.con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538036" y="124117"/>
            <a:ext cx="35830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Armenian Association F</a:t>
            </a:r>
            <a:r>
              <a:rPr lang="en-US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or </a:t>
            </a:r>
            <a:r>
              <a:rPr lang="en-US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the </a:t>
            </a:r>
            <a:r>
              <a:rPr lang="en-US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Study </a:t>
            </a:r>
          </a:p>
          <a:p>
            <a:pPr algn="ctr"/>
            <a:r>
              <a:rPr lang="en-US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of </a:t>
            </a:r>
            <a:r>
              <a:rPr lang="en-US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the </a:t>
            </a:r>
            <a:r>
              <a:rPr lang="en-US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Liver</a:t>
            </a:r>
            <a:endParaRPr lang="en-US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5906" y="170283"/>
            <a:ext cx="130465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Georgian </a:t>
            </a:r>
            <a:endParaRPr lang="en-US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Hepatology</a:t>
            </a:r>
            <a:endParaRPr lang="en-US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526473" y="1191492"/>
            <a:ext cx="1104669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2nd </a:t>
            </a:r>
            <a:r>
              <a:rPr lang="en-US" sz="2800" dirty="0" err="1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ranscaucasus</a:t>
            </a:r>
            <a:r>
              <a:rPr lang="en-US" sz="28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ymposium </a:t>
            </a:r>
            <a:r>
              <a:rPr lang="en-US" sz="2800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 HBV Infection </a:t>
            </a:r>
            <a:r>
              <a:rPr lang="en-US" sz="28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</a:p>
          <a:p>
            <a:pPr algn="ctr"/>
            <a:r>
              <a:rPr lang="en-US" sz="28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September 27-28.2019</a:t>
            </a:r>
          </a:p>
          <a:p>
            <a:pPr algn="ctr"/>
            <a:r>
              <a:rPr lang="en-US" sz="2800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Courtyarard</a:t>
            </a:r>
            <a:r>
              <a:rPr lang="en-US" sz="28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Marriott, Tbilisi, Georgia</a:t>
            </a:r>
          </a:p>
          <a:p>
            <a:pPr algn="ctr"/>
            <a:r>
              <a:rPr lang="en-US" sz="28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Register: </a:t>
            </a:r>
            <a:r>
              <a:rPr lang="en-US" sz="28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https://ts-hbv.con/</a:t>
            </a:r>
            <a:endParaRPr lang="en-US" sz="2800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Case Presentation</a:t>
            </a:r>
          </a:p>
          <a:p>
            <a:pPr algn="ctr"/>
            <a:r>
              <a:rPr lang="en-US" sz="36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Violeta </a:t>
            </a:r>
            <a:r>
              <a:rPr lang="en-US" sz="3600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Sargsyan</a:t>
            </a:r>
            <a:r>
              <a:rPr lang="en-US" sz="36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MD, </a:t>
            </a:r>
            <a:r>
              <a:rPr lang="en-US" sz="3600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Phd</a:t>
            </a:r>
            <a:endParaRPr lang="en-US" sz="3600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head of Clinical services</a:t>
            </a:r>
          </a:p>
          <a:p>
            <a:pPr algn="ctr"/>
            <a:r>
              <a:rPr lang="en-US" sz="24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Clinical center “</a:t>
            </a:r>
            <a:r>
              <a:rPr lang="en-US" sz="2400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Armenicum</a:t>
            </a:r>
            <a:r>
              <a:rPr lang="en-US" sz="24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”, Yerevan</a:t>
            </a:r>
            <a:r>
              <a:rPr lang="en-US" sz="2400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Armenia</a:t>
            </a:r>
          </a:p>
          <a:p>
            <a:pPr algn="ctr"/>
            <a:endParaRPr lang="en-US" sz="2800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381" y="180110"/>
            <a:ext cx="11582400" cy="838200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virological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breakthrough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982" y="1339273"/>
            <a:ext cx="11637818" cy="474085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17.01.2017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HBV-DNA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1.2x〖𝟏𝟎〗^(𝟐 )</a:t>
            </a:r>
            <a:r>
              <a:rPr lang="en-US" altLang="en-US" noProof="1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МЕ/мл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HBsAg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+, ALT, AST, GGT, alkaline phosphatase, bilirubin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normal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Ab-HDV- total -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F0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Metavir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score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To increase the dose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Entecavir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up to 1mg/day.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Visit in a month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75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7556806"/>
              </p:ext>
            </p:extLst>
          </p:nvPr>
        </p:nvGraphicFramePr>
        <p:xfrm>
          <a:off x="53479" y="1021461"/>
          <a:ext cx="5128120" cy="56283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64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4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4114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739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HBV</a:t>
                      </a:r>
                      <a:r>
                        <a:rPr lang="en-US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quantitative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Cyrl-AZ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az-Cyrl-AZ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IU/ml,1,30Log(68 cps/ml)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55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HBsAg-Mtr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15570.54(lg-4,19) IU/mL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5446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HBe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0.481S/CO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888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23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AST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0350611"/>
              </p:ext>
            </p:extLst>
          </p:nvPr>
        </p:nvGraphicFramePr>
        <p:xfrm>
          <a:off x="5247861" y="1152939"/>
          <a:ext cx="6308035" cy="44349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3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648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36144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453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az-Cyrl-AZ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IU/ml,1.00 Log(34 cps/ml)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Abbott</a:t>
                      </a:r>
                      <a:r>
                        <a:rPr lang="en-US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RealTime HBV Viral Load LOD 10 IU/mL</a:t>
                      </a:r>
                      <a:endParaRPr lang="en-US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3183"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21080.32 (lg-4,32) IU/mL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&lt;0.05 IU/mL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11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0.278 S/CO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&lt;1.0 S/CO</a:t>
                      </a:r>
                    </a:p>
                    <a:p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197577" y="0"/>
            <a:ext cx="3234736" cy="838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07.02.2017 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836377" y="110174"/>
            <a:ext cx="3234736" cy="838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10.04.2017 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00870" y="5698435"/>
            <a:ext cx="6493566" cy="914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Elastography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picture of a heterogeneous liver with alternating focal fibrosis, focal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hepatosis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F2 on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Metavir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scale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80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45" y="128589"/>
            <a:ext cx="11822846" cy="441254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Complete blood count ( </a:t>
            </a:r>
            <a:r>
              <a:rPr lang="en-US" sz="2800" b="1" dirty="0" err="1" smtClean="0"/>
              <a:t>Armenicum</a:t>
            </a:r>
            <a:r>
              <a:rPr lang="en-US" sz="2800" b="1" dirty="0" smtClean="0"/>
              <a:t> Clinical Center)</a:t>
            </a:r>
            <a:endParaRPr lang="en-US" sz="2800" b="1" dirty="0"/>
          </a:p>
        </p:txBody>
      </p:sp>
      <p:graphicFrame>
        <p:nvGraphicFramePr>
          <p:cNvPr id="5" name="Таблица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527020"/>
              </p:ext>
            </p:extLst>
          </p:nvPr>
        </p:nvGraphicFramePr>
        <p:xfrm>
          <a:off x="119270" y="874643"/>
          <a:ext cx="11453607" cy="5781220"/>
        </p:xfrm>
        <a:graphic>
          <a:graphicData uri="http://schemas.openxmlformats.org/drawingml/2006/table">
            <a:tbl>
              <a:tblPr firstRow="1">
                <a:tableStyleId>{35758FB7-9AC5-4552-8A53-C91805E547FA}</a:tableStyleId>
              </a:tblPr>
              <a:tblGrid>
                <a:gridCol w="3817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7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7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46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0311" marR="90311" marT="45156" marB="4515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altLang="en-US" sz="2400" dirty="0" smtClean="0"/>
                        <a:t>2</a:t>
                      </a:r>
                      <a:r>
                        <a:rPr lang="en-US" altLang="en-US" sz="2400" dirty="0" smtClean="0"/>
                        <a:t>017-06-14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0311" marR="90311" marT="45156" marB="4515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altLang="en-US" sz="2200" kern="1200" dirty="0"/>
                        <a:t>Норма</a:t>
                      </a:r>
                      <a:endParaRPr lang="ru-RU" altLang="en-US" sz="2200" i="1" kern="1200" dirty="0">
                        <a:solidFill>
                          <a:schemeClr val="tx1"/>
                        </a:solidFill>
                      </a:endParaRPr>
                    </a:p>
                  </a:txBody>
                  <a:tcPr marL="90311" marR="90311" marT="45156" marB="4515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7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200" dirty="0" smtClean="0"/>
                        <a:t>WBC(g/l</a:t>
                      </a:r>
                      <a:r>
                        <a:rPr lang="en-US" sz="2400" kern="1200" dirty="0"/>
                        <a:t>) </a:t>
                      </a:r>
                      <a:endParaRPr lang="en-US" sz="2400" b="1" kern="1200" dirty="0"/>
                    </a:p>
                  </a:txBody>
                  <a:tcPr marL="90311" marR="90311" marT="45156" marB="4515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2400" dirty="0" smtClean="0"/>
                        <a:t>5.71</a:t>
                      </a:r>
                      <a:endParaRPr lang="ru-RU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90311" marR="90311" marT="45156" marB="4515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 smtClean="0"/>
                        <a:t>4.6-10.2 </a:t>
                      </a:r>
                      <a:endParaRPr lang="en-US" sz="2200" b="1" i="1" dirty="0" smtClean="0"/>
                    </a:p>
                  </a:txBody>
                  <a:tcPr marL="90311" marR="90311" marT="45156" marB="4515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7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200" dirty="0"/>
                        <a:t>RBC (x10</a:t>
                      </a:r>
                      <a:r>
                        <a:rPr lang="en-US" sz="2400" kern="1200" baseline="30000" dirty="0"/>
                        <a:t>12</a:t>
                      </a:r>
                      <a:r>
                        <a:rPr lang="en-US" sz="2400" kern="1200" dirty="0"/>
                        <a:t>/l) </a:t>
                      </a:r>
                      <a:endParaRPr lang="en-US" sz="2400" b="1" kern="1200" dirty="0"/>
                    </a:p>
                  </a:txBody>
                  <a:tcPr marL="90311" marR="90311" marT="45156" marB="4515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2400" dirty="0" smtClean="0"/>
                        <a:t>5.78</a:t>
                      </a:r>
                      <a:endParaRPr lang="ru-RU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90311" marR="90311" marT="45156" marB="4515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200" dirty="0" smtClean="0"/>
                        <a:t>4.2-6.0</a:t>
                      </a:r>
                      <a:endParaRPr lang="en-US" sz="2200" b="1" i="1" kern="1200" dirty="0"/>
                    </a:p>
                  </a:txBody>
                  <a:tcPr marL="90311" marR="90311" marT="45156" marB="4515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7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None/>
                      </a:pPr>
                      <a:r>
                        <a:rPr lang="en-US" sz="2400" kern="1200" dirty="0" smtClean="0"/>
                        <a:t>HGB</a:t>
                      </a:r>
                      <a:endParaRPr lang="en-US" sz="2400" b="1" kern="1200" dirty="0"/>
                    </a:p>
                  </a:txBody>
                  <a:tcPr marL="90311" marR="90311" marT="45156" marB="4515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None/>
                      </a:pPr>
                      <a:r>
                        <a:rPr lang="en-US" altLang="en-US" sz="2400" dirty="0" smtClean="0"/>
                        <a:t>186</a:t>
                      </a:r>
                      <a:endParaRPr lang="ru-RU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90311" marR="90311" marT="45156" marB="4515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 smtClean="0"/>
                        <a:t>130 -172</a:t>
                      </a:r>
                      <a:endParaRPr lang="en-US" sz="2200" b="1" i="1" kern="1200" dirty="0"/>
                    </a:p>
                  </a:txBody>
                  <a:tcPr marL="90311" marR="90311" marT="45156" marB="4515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7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200" dirty="0"/>
                        <a:t>HCT (%) </a:t>
                      </a:r>
                      <a:endParaRPr lang="en-US" sz="2400" b="1" kern="1200" dirty="0"/>
                    </a:p>
                  </a:txBody>
                  <a:tcPr marL="90311" marR="90311" marT="45156" marB="4515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2400" dirty="0" smtClean="0"/>
                        <a:t>0.502</a:t>
                      </a:r>
                      <a:endParaRPr lang="ru-RU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90311" marR="90311" marT="45156" marB="4515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200" dirty="0" smtClean="0"/>
                        <a:t>0.377-0.537</a:t>
                      </a:r>
                      <a:endParaRPr lang="en-US" sz="2200" b="1" i="1" kern="1200" dirty="0"/>
                    </a:p>
                  </a:txBody>
                  <a:tcPr marL="90311" marR="90311" marT="45156" marB="4515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7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200" dirty="0"/>
                        <a:t>PLT (x10</a:t>
                      </a:r>
                      <a:r>
                        <a:rPr lang="en-US" sz="2400" kern="1200" baseline="30000" dirty="0"/>
                        <a:t>9</a:t>
                      </a:r>
                      <a:r>
                        <a:rPr lang="en-US" sz="2400" kern="1200" dirty="0"/>
                        <a:t>/l) </a:t>
                      </a:r>
                      <a:endParaRPr lang="en-US" sz="2400" b="1" kern="1200" dirty="0"/>
                    </a:p>
                  </a:txBody>
                  <a:tcPr marL="90311" marR="90311" marT="45156" marB="4515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2400" dirty="0" smtClean="0"/>
                        <a:t>385</a:t>
                      </a:r>
                      <a:endParaRPr lang="ru-RU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0311" marR="90311" marT="45156" marB="4515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200" dirty="0" smtClean="0"/>
                        <a:t>148-341</a:t>
                      </a:r>
                      <a:endParaRPr lang="en-US" sz="2200" b="1" i="1" kern="1200" dirty="0"/>
                    </a:p>
                  </a:txBody>
                  <a:tcPr marL="90311" marR="90311" marT="45156" marB="4515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7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200" dirty="0" smtClean="0"/>
                        <a:t>MCV</a:t>
                      </a:r>
                      <a:endParaRPr lang="en-US" sz="2400" b="1" kern="1200" dirty="0"/>
                    </a:p>
                  </a:txBody>
                  <a:tcPr marL="90311" marR="90311" marT="45156" marB="4515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2400" dirty="0" smtClean="0"/>
                        <a:t>86.8</a:t>
                      </a:r>
                      <a:endParaRPr lang="ru-RU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90311" marR="90311" marT="45156" marB="4515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200" dirty="0" smtClean="0"/>
                        <a:t>80-97</a:t>
                      </a:r>
                      <a:endParaRPr lang="en-US" sz="2200" b="1" i="1" kern="1200" dirty="0"/>
                    </a:p>
                  </a:txBody>
                  <a:tcPr marL="90311" marR="90311" marT="45156" marB="4515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7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200" dirty="0" smtClean="0"/>
                        <a:t>MCH</a:t>
                      </a:r>
                      <a:endParaRPr lang="en-US" sz="2400" b="1" kern="1200" dirty="0"/>
                    </a:p>
                  </a:txBody>
                  <a:tcPr marL="90311" marR="90311" marT="45156" marB="4515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2400" dirty="0" smtClean="0"/>
                        <a:t>32.1</a:t>
                      </a:r>
                      <a:endParaRPr lang="ru-RU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0311" marR="90311" marT="45156" marB="4515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200" dirty="0" smtClean="0"/>
                        <a:t>27-31.2</a:t>
                      </a:r>
                      <a:endParaRPr lang="en-US" sz="2200" b="1" i="1" kern="1200" dirty="0"/>
                    </a:p>
                  </a:txBody>
                  <a:tcPr marL="90311" marR="90311" marT="45156" marB="4515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7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200" dirty="0" smtClean="0"/>
                        <a:t>MCHC</a:t>
                      </a:r>
                      <a:endParaRPr lang="en-US" sz="2400" b="1" kern="1200" dirty="0"/>
                    </a:p>
                  </a:txBody>
                  <a:tcPr marL="90311" marR="90311" marT="45156" marB="4515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2400" dirty="0" smtClean="0"/>
                        <a:t>370</a:t>
                      </a:r>
                      <a:endParaRPr lang="ru-RU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0311" marR="90311" marT="45156" marB="4515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200" dirty="0" smtClean="0"/>
                        <a:t>318-354</a:t>
                      </a:r>
                      <a:endParaRPr lang="en-US" sz="2200" b="1" i="1" kern="1200" dirty="0"/>
                    </a:p>
                  </a:txBody>
                  <a:tcPr marL="90311" marR="90311" marT="45156" marB="4515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87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200" dirty="0" smtClean="0"/>
                        <a:t>RDW </a:t>
                      </a:r>
                      <a:r>
                        <a:rPr lang="en-US" sz="2400" kern="1200" dirty="0"/>
                        <a:t>(%) </a:t>
                      </a:r>
                      <a:endParaRPr lang="en-US" sz="2400" b="1" kern="1200" dirty="0"/>
                    </a:p>
                  </a:txBody>
                  <a:tcPr marL="90311" marR="90311" marT="45156" marB="4515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2400" dirty="0" smtClean="0"/>
                        <a:t>10.6</a:t>
                      </a:r>
                      <a:endParaRPr lang="ru-RU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90311" marR="90311" marT="45156" marB="4515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200" dirty="0" smtClean="0"/>
                        <a:t>11.6-14.8</a:t>
                      </a:r>
                      <a:endParaRPr lang="en-US" sz="2200" b="1" i="1" kern="1200" dirty="0"/>
                    </a:p>
                  </a:txBody>
                  <a:tcPr marL="90311" marR="90311" marT="45156" marB="4515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87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200" dirty="0" smtClean="0"/>
                        <a:t>LYM (%)</a:t>
                      </a:r>
                      <a:endParaRPr lang="en-US" sz="2400" b="1" kern="1200" dirty="0"/>
                    </a:p>
                  </a:txBody>
                  <a:tcPr marL="90311" marR="90311" marT="45156" marB="4515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2400" dirty="0" smtClean="0"/>
                        <a:t>1.64</a:t>
                      </a:r>
                      <a:endParaRPr lang="en-US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0311" marR="90311" marT="45156" marB="4515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200" dirty="0" smtClean="0"/>
                        <a:t>0.6-3.4</a:t>
                      </a:r>
                      <a:endParaRPr lang="en-US" sz="2200" b="1" i="1" kern="1200" dirty="0"/>
                    </a:p>
                  </a:txBody>
                  <a:tcPr marL="90311" marR="90311" marT="45156" marB="45156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87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/>
                        <a:t>ESR (mm/</a:t>
                      </a:r>
                      <a:r>
                        <a:rPr lang="ru-RU" altLang="en-US" sz="2400" dirty="0"/>
                        <a:t>ч</a:t>
                      </a:r>
                      <a:r>
                        <a:rPr lang="en-US" sz="2400" dirty="0"/>
                        <a:t>)</a:t>
                      </a:r>
                      <a:endParaRPr lang="en-US" sz="2400" b="1" dirty="0"/>
                    </a:p>
                  </a:txBody>
                  <a:tcPr marL="90311" marR="90311" marT="45156" marB="4515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2400" dirty="0" smtClean="0"/>
                        <a:t>26</a:t>
                      </a:r>
                      <a:endParaRPr lang="ru-RU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0311" marR="90311" marT="45156" marB="4515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200" dirty="0" smtClean="0"/>
                        <a:t>&lt;20</a:t>
                      </a:r>
                      <a:endParaRPr lang="en-US" sz="2200" b="1" i="1" kern="1200" dirty="0"/>
                    </a:p>
                  </a:txBody>
                  <a:tcPr marL="90311" marR="90311" marT="45156" marB="45156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682210"/>
              </p:ext>
            </p:extLst>
          </p:nvPr>
        </p:nvGraphicFramePr>
        <p:xfrm>
          <a:off x="657227" y="830997"/>
          <a:ext cx="11087100" cy="557856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529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3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65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270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593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Тест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Резултат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Норма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06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g/L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35-50 g/L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593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Urea</a:t>
                      </a:r>
                      <a:r>
                        <a:rPr lang="en-US" baseline="0" dirty="0" smtClean="0"/>
                        <a:t>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1.82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dirty="0" err="1" smtClean="0"/>
                        <a:t>mmol</a:t>
                      </a:r>
                      <a:r>
                        <a:rPr lang="en-US" dirty="0" smtClean="0"/>
                        <a:t>/L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0.79-3.87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err="1" smtClean="0"/>
                        <a:t>mmol</a:t>
                      </a:r>
                      <a:r>
                        <a:rPr lang="en-US" dirty="0" smtClean="0"/>
                        <a:t>/L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2943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Urea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3.9  </a:t>
                      </a:r>
                      <a:r>
                        <a:rPr lang="en-US" dirty="0" err="1" smtClean="0"/>
                        <a:t>mmol</a:t>
                      </a:r>
                      <a:r>
                        <a:rPr lang="en-US" dirty="0" smtClean="0"/>
                        <a:t>/L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&gt;50y.:3.0-9.2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mmol</a:t>
                      </a:r>
                      <a:r>
                        <a:rPr lang="en-US" baseline="0" dirty="0" smtClean="0"/>
                        <a:t>/L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206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70.3 </a:t>
                      </a:r>
                      <a:r>
                        <a:rPr lang="en-US" dirty="0" err="1" smtClean="0"/>
                        <a:t>umol</a:t>
                      </a:r>
                      <a:r>
                        <a:rPr lang="en-US" dirty="0" smtClean="0"/>
                        <a:t>/L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63.6-110.5umol/L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407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Glucose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5.61 </a:t>
                      </a:r>
                      <a:r>
                        <a:rPr lang="en-US" dirty="0" err="1" smtClean="0"/>
                        <a:t>mmol</a:t>
                      </a:r>
                      <a:r>
                        <a:rPr lang="en-US" dirty="0" smtClean="0"/>
                        <a:t>/L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&gt;60</a:t>
                      </a:r>
                      <a:r>
                        <a:rPr lang="en-US" baseline="0" dirty="0" smtClean="0"/>
                        <a:t> years: 4.44-6.38</a:t>
                      </a:r>
                      <a:r>
                        <a:rPr lang="en-US" dirty="0" smtClean="0"/>
                        <a:t>mmol/L(80-115 mg/</a:t>
                      </a:r>
                      <a:r>
                        <a:rPr lang="en-US" dirty="0" err="1" smtClean="0"/>
                        <a:t>dL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206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CrCl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174 mL/min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&gt;18y.:90-150mL/min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20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PT-t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12.9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en-US" sz="2000" dirty="0" smtClean="0"/>
                        <a:t>second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9.4-12.5 </a:t>
                      </a:r>
                      <a:r>
                        <a:rPr lang="en-US" sz="2000" dirty="0" err="1" smtClean="0"/>
                        <a:t>сек</a:t>
                      </a:r>
                      <a:r>
                        <a:rPr lang="en-US" sz="2000" dirty="0" smtClean="0"/>
                        <a:t>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20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1.14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0.8-1.2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20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PT-Quick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82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en-US" sz="2000" dirty="0" smtClean="0"/>
                        <a:t>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70-120%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8245" y="128589"/>
            <a:ext cx="11822846" cy="261305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Blood Tests ( </a:t>
            </a:r>
            <a:r>
              <a:rPr lang="en-US" sz="2800" b="1" dirty="0" err="1" smtClean="0"/>
              <a:t>Armenicum</a:t>
            </a:r>
            <a:r>
              <a:rPr lang="en-US" sz="2800" b="1" dirty="0" smtClean="0"/>
              <a:t> Clinical Center) 14.06.2017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5012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639677"/>
              </p:ext>
            </p:extLst>
          </p:nvPr>
        </p:nvGraphicFramePr>
        <p:xfrm>
          <a:off x="2286004" y="1071563"/>
          <a:ext cx="7163229" cy="325533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87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7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7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8423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Test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Result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Norma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109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HDV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quantitative(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AmpliSens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569</a:t>
                      </a:r>
                      <a:r>
                        <a:rPr lang="az-Cyrl-AZ" sz="2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IU/mL, (2.76 Log )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AmpliSens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RealTime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HDV Viral Load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LoD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 IU/mL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806518"/>
              </p:ext>
            </p:extLst>
          </p:nvPr>
        </p:nvGraphicFramePr>
        <p:xfrm>
          <a:off x="2257425" y="4354512"/>
          <a:ext cx="7214693" cy="10058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409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2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28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059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HBV quantitative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IU/ml,1.49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log(1000 cps/mL)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Abbot Real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Time HBV Viral Load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LoD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 IU/mL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84906"/>
              </p:ext>
            </p:extLst>
          </p:nvPr>
        </p:nvGraphicFramePr>
        <p:xfrm>
          <a:off x="2261903" y="5401543"/>
          <a:ext cx="7191378" cy="92768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587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4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9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7681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HBsAg-Mntr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16020.19 (lg-4,20) IU/mL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&lt;0.05 IU/mL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8245" y="128589"/>
            <a:ext cx="11822846" cy="261305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blood Tests ( </a:t>
            </a:r>
            <a:r>
              <a:rPr lang="en-US" sz="2800" b="1" dirty="0" err="1" smtClean="0"/>
              <a:t>Armenicum</a:t>
            </a:r>
            <a:r>
              <a:rPr lang="en-US" sz="2800" b="1" dirty="0" smtClean="0"/>
              <a:t> Clinical Center) 16.06.2017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3934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  17.06.2017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Chronic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viral hepatitis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D 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REPLICATED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PHASE with moderate biochemical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activity </a:t>
                </a: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Shear wave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Elastografia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F2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Metavir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b="1" i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Recommendation</a:t>
                </a:r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Treatment Peg</a:t>
                </a:r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Interferon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𝒂</m:t>
                        </m:r>
                      </m:sup>
                    </m:sSup>
                  </m:oMath>
                </a14:m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180 </a:t>
                </a:r>
                <a:r>
                  <a:rPr lang="en-US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mkg</a:t>
                </a:r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/0.5 m/L x1 week s/c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197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8052" y="1"/>
            <a:ext cx="10196177" cy="4429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u="sng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17.07.2017</a:t>
            </a:r>
            <a:endParaRPr lang="ru-RU" sz="2400" u="sng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822587"/>
              </p:ext>
            </p:extLst>
          </p:nvPr>
        </p:nvGraphicFramePr>
        <p:xfrm>
          <a:off x="576265" y="4099377"/>
          <a:ext cx="11468103" cy="2545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7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4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957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780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37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g/L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35-50 g/L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5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Urea Test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4.3  </a:t>
                      </a:r>
                      <a:r>
                        <a:rPr lang="en-US" sz="2000" dirty="0" err="1" smtClean="0"/>
                        <a:t>mmol</a:t>
                      </a:r>
                      <a:r>
                        <a:rPr lang="en-US" sz="2000" dirty="0" smtClean="0"/>
                        <a:t>/L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&gt;50y.:3.0-9.2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mmol</a:t>
                      </a:r>
                      <a:r>
                        <a:rPr lang="en-US" sz="2000" baseline="0" dirty="0" smtClean="0"/>
                        <a:t>/L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557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CrCl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171 mL/min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&gt;18y.:90-150mL/min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55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17.6 </a:t>
                      </a:r>
                      <a:r>
                        <a:rPr lang="en-US" sz="2000" dirty="0" smtClean="0"/>
                        <a:t>second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10.3-16.6 second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9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95 U</a:t>
                      </a:r>
                      <a:r>
                        <a:rPr lang="en-US" sz="2000" dirty="0" smtClean="0"/>
                        <a:t>/L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&lt; 55 U/L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9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38U/L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5-34 U/L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Content Placeholder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938019274"/>
                  </p:ext>
                </p:extLst>
              </p:nvPr>
            </p:nvGraphicFramePr>
            <p:xfrm>
              <a:off x="570223" y="442913"/>
              <a:ext cx="11445564" cy="371387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1518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81518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3815188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32799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Test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Result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norm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8656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AFP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2.00 ng/mL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mtClean="0">
                                  <a:latin typeface="Cambria Math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dirty="0" smtClean="0"/>
                            <a:t> 9 ng/mL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12871"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Feritin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246.37ng/mL</a:t>
                          </a:r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21.81-274.66 ng/mL</a:t>
                          </a:r>
                        </a:p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8656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Vit.D-25OH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40.7 </a:t>
                          </a:r>
                          <a:r>
                            <a:rPr lang="en-US" dirty="0" err="1" smtClean="0"/>
                            <a:t>nmol</a:t>
                          </a:r>
                          <a:r>
                            <a:rPr lang="en-US" dirty="0" smtClean="0"/>
                            <a:t>/L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75-100 </a:t>
                          </a:r>
                          <a:r>
                            <a:rPr lang="en-US" dirty="0" err="1" smtClean="0"/>
                            <a:t>nmol</a:t>
                          </a:r>
                          <a:r>
                            <a:rPr lang="en-US" dirty="0" smtClean="0"/>
                            <a:t>/L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665723">
                    <a:tc>
                      <a:txBody>
                        <a:bodyPr/>
                        <a:lstStyle/>
                        <a:p>
                          <a:r>
                            <a:rPr lang="en-US" sz="2000" b="1" dirty="0" smtClean="0"/>
                            <a:t>HBV</a:t>
                          </a:r>
                          <a:r>
                            <a:rPr lang="en-US" sz="2000" b="1" baseline="0" dirty="0" smtClean="0"/>
                            <a:t> quantitative</a:t>
                          </a:r>
                          <a:endParaRPr lang="en-US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b="1" baseline="0" dirty="0" smtClean="0"/>
                            <a:t>40</a:t>
                          </a:r>
                          <a:r>
                            <a:rPr lang="az-Cyrl-AZ" sz="2000" b="1" baseline="0" dirty="0" smtClean="0"/>
                            <a:t> </a:t>
                          </a:r>
                          <a:r>
                            <a:rPr lang="en-US" sz="2000" b="1" baseline="0" dirty="0" smtClean="0"/>
                            <a:t>IU/ml,1.00 Log(34 cps/ml)</a:t>
                          </a:r>
                          <a:endParaRPr lang="en-US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Abbott</a:t>
                          </a:r>
                          <a:r>
                            <a:rPr lang="en-US" baseline="0" dirty="0" smtClean="0"/>
                            <a:t> RealTime HBV Viral Load LOD 10 IU/mL</a:t>
                          </a:r>
                          <a:endParaRPr lang="en-US" dirty="0" smtClean="0"/>
                        </a:p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37123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1" dirty="0" smtClean="0"/>
                            <a:t>HDV</a:t>
                          </a:r>
                          <a:r>
                            <a:rPr lang="en-US" sz="2000" b="1" baseline="0" dirty="0" smtClean="0"/>
                            <a:t> quantitative</a:t>
                          </a:r>
                          <a:endParaRPr lang="en-US" sz="200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1" baseline="0" dirty="0" smtClean="0"/>
                            <a:t>60 IU/ml,1.99 log IU/ml</a:t>
                          </a:r>
                          <a:endParaRPr lang="en-US" sz="200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aseline="0" dirty="0" err="1" smtClean="0"/>
                            <a:t>AmpliSens</a:t>
                          </a:r>
                          <a:r>
                            <a:rPr lang="en-US" sz="1800" baseline="0" dirty="0" smtClean="0"/>
                            <a:t> </a:t>
                          </a:r>
                          <a:r>
                            <a:rPr lang="en-US" sz="1800" baseline="0" dirty="0" err="1" smtClean="0"/>
                            <a:t>RealTime</a:t>
                          </a:r>
                          <a:r>
                            <a:rPr lang="en-US" sz="1800" baseline="0" dirty="0" smtClean="0"/>
                            <a:t> HDV Viral Load </a:t>
                          </a:r>
                          <a:r>
                            <a:rPr lang="en-US" sz="1800" baseline="0" dirty="0" err="1" smtClean="0"/>
                            <a:t>LoD</a:t>
                          </a:r>
                          <a:r>
                            <a:rPr lang="en-US" sz="1800" baseline="0" dirty="0" smtClean="0"/>
                            <a:t> 4 IU/mL</a:t>
                          </a:r>
                          <a:endParaRPr lang="en-US" sz="1800" b="1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8656">
                    <a:tc>
                      <a:txBody>
                        <a:bodyPr/>
                        <a:lstStyle/>
                        <a:p>
                          <a:r>
                            <a:rPr lang="en-US" sz="2000" b="1" dirty="0" err="1" smtClean="0"/>
                            <a:t>HBsAg-Mtr</a:t>
                          </a:r>
                          <a:endParaRPr lang="en-US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b="1" baseline="0" dirty="0" smtClean="0"/>
                            <a:t>19629.40 (lg-4,32) IU/mL</a:t>
                          </a:r>
                          <a:endParaRPr lang="en-US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&lt;0.05 IU/mL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Content Placeholder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938019274"/>
                  </p:ext>
                </p:extLst>
              </p:nvPr>
            </p:nvGraphicFramePr>
            <p:xfrm>
              <a:off x="570223" y="442913"/>
              <a:ext cx="11445564" cy="371387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15188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3815188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3"/>
                        </a:ext>
                      </a:extLst>
                    </a:gridCol>
                    <a:gridCol w="3815188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4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Test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Result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norm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  <a:tr h="378656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AFP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2.00 ng/mL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000" t="-104839" r="-160" b="-814516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Feritin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246.37ng/mL</a:t>
                          </a:r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21.81-274.66 ng/mL</a:t>
                          </a:r>
                        </a:p>
                        <a:p>
                          <a:endParaRPr lang="en-US" dirty="0"/>
                        </a:p>
                      </a:txBody>
                      <a:tcPr/>
                    </a:tc>
                  </a:tr>
                  <a:tr h="378656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Vit.D-25OH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40.7 </a:t>
                          </a:r>
                          <a:r>
                            <a:rPr lang="en-US" dirty="0" err="1" smtClean="0"/>
                            <a:t>nmol</a:t>
                          </a:r>
                          <a:r>
                            <a:rPr lang="en-US" dirty="0" smtClean="0"/>
                            <a:t>/L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75-100 </a:t>
                          </a:r>
                          <a:r>
                            <a:rPr lang="en-US" dirty="0" err="1" smtClean="0"/>
                            <a:t>nmol</a:t>
                          </a:r>
                          <a:r>
                            <a:rPr lang="en-US" dirty="0" smtClean="0"/>
                            <a:t>/L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r>
                            <a:rPr lang="en-US" sz="2000" b="1" dirty="0" smtClean="0"/>
                            <a:t>HBV</a:t>
                          </a:r>
                          <a:r>
                            <a:rPr lang="en-US" sz="2000" b="1" baseline="0" dirty="0" smtClean="0"/>
                            <a:t> quantitative</a:t>
                          </a:r>
                          <a:endParaRPr lang="en-US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b="1" baseline="0" dirty="0" smtClean="0"/>
                            <a:t>40</a:t>
                          </a:r>
                          <a:r>
                            <a:rPr lang="az-Cyrl-AZ" sz="2000" b="1" baseline="0" dirty="0" smtClean="0"/>
                            <a:t> </a:t>
                          </a:r>
                          <a:r>
                            <a:rPr lang="en-US" sz="2000" b="1" baseline="0" dirty="0" smtClean="0"/>
                            <a:t>IU/ml,1.00 Log(34 cps/ml)</a:t>
                          </a:r>
                          <a:endParaRPr lang="en-US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Abbott</a:t>
                          </a:r>
                          <a:r>
                            <a:rPr lang="en-US" baseline="0" dirty="0" smtClean="0"/>
                            <a:t> RealTime HBV Viral Load LOD 10 IU/mL</a:t>
                          </a:r>
                          <a:endParaRPr lang="en-US" dirty="0" smtClean="0"/>
                        </a:p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1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1" dirty="0" smtClean="0"/>
                            <a:t>HDV</a:t>
                          </a:r>
                          <a:r>
                            <a:rPr lang="en-US" sz="2000" b="1" baseline="0" dirty="0" smtClean="0"/>
                            <a:t> quantitative</a:t>
                          </a:r>
                          <a:endParaRPr lang="en-US" sz="200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1" baseline="0" dirty="0" smtClean="0"/>
                            <a:t>60 IU/ml,1.99 log IU/ml</a:t>
                          </a:r>
                          <a:endParaRPr lang="en-US" sz="200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aseline="0" dirty="0" err="1" smtClean="0"/>
                            <a:t>AmpliSens</a:t>
                          </a:r>
                          <a:r>
                            <a:rPr lang="en-US" sz="1800" baseline="0" dirty="0" smtClean="0"/>
                            <a:t> </a:t>
                          </a:r>
                          <a:r>
                            <a:rPr lang="en-US" sz="1800" baseline="0" dirty="0" err="1" smtClean="0"/>
                            <a:t>RealTime</a:t>
                          </a:r>
                          <a:r>
                            <a:rPr lang="en-US" sz="1800" baseline="0" dirty="0" smtClean="0"/>
                            <a:t> HDV Viral Load </a:t>
                          </a:r>
                          <a:r>
                            <a:rPr lang="en-US" sz="1800" baseline="0" dirty="0" err="1" smtClean="0"/>
                            <a:t>LoD</a:t>
                          </a:r>
                          <a:r>
                            <a:rPr lang="en-US" sz="1800" baseline="0" dirty="0" smtClean="0"/>
                            <a:t> 4 IU/mL</a:t>
                          </a:r>
                          <a:endParaRPr lang="en-US" sz="1800" b="1" dirty="0" smtClean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US" sz="2000" b="1" dirty="0" err="1" smtClean="0"/>
                            <a:t>HBsAg-Mtr</a:t>
                          </a:r>
                          <a:endParaRPr lang="en-US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b="1" baseline="0" dirty="0" smtClean="0"/>
                            <a:t>19629.40 (lg-4,32) IU/mL</a:t>
                          </a:r>
                          <a:endParaRPr lang="en-US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&lt;0.05 IU/mL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4557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632525793"/>
                  </p:ext>
                </p:extLst>
              </p:nvPr>
            </p:nvGraphicFramePr>
            <p:xfrm>
              <a:off x="2500315" y="951259"/>
              <a:ext cx="7135176" cy="568521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7839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37839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378392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20941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Test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Result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Norm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53953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PT-t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12.7 second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9.4-12.5</a:t>
                          </a:r>
                          <a:r>
                            <a:rPr lang="en-US" baseline="0" dirty="0" smtClean="0"/>
                            <a:t> second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53953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INR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1.12</a:t>
                          </a:r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0.8-1.2</a:t>
                          </a:r>
                        </a:p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553953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Pt-Quick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88 %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70-120 %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887226">
                    <a:tc>
                      <a:txBody>
                        <a:bodyPr/>
                        <a:lstStyle/>
                        <a:p>
                          <a:r>
                            <a:rPr lang="en-US" sz="2000" b="1" dirty="0" smtClean="0"/>
                            <a:t>HBV</a:t>
                          </a:r>
                          <a:r>
                            <a:rPr lang="en-US" sz="2000" b="1" baseline="0" dirty="0" smtClean="0"/>
                            <a:t> quantitative</a:t>
                          </a:r>
                          <a:endParaRPr lang="en-US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b="1" baseline="0" dirty="0" smtClean="0"/>
                            <a:t>95</a:t>
                          </a:r>
                          <a:r>
                            <a:rPr lang="az-Cyrl-AZ" sz="2000" b="1" baseline="0" dirty="0" smtClean="0"/>
                            <a:t> </a:t>
                          </a:r>
                          <a:r>
                            <a:rPr lang="en-US" sz="2000" b="1" baseline="0" dirty="0" smtClean="0"/>
                            <a:t>IU/ml,1.98 Log(324 cps/ml)</a:t>
                          </a:r>
                          <a:endParaRPr lang="en-US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Abbott</a:t>
                          </a:r>
                          <a:r>
                            <a:rPr lang="en-US" baseline="0" dirty="0" smtClean="0"/>
                            <a:t> RealTime HBV Viral Load LOD 10 IU/mL</a:t>
                          </a:r>
                          <a:endParaRPr lang="en-US" dirty="0" smtClean="0"/>
                        </a:p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887226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1" dirty="0" smtClean="0"/>
                            <a:t>HDV</a:t>
                          </a:r>
                          <a:r>
                            <a:rPr lang="en-US" sz="2000" b="1" baseline="0" dirty="0" smtClean="0"/>
                            <a:t> quantitative</a:t>
                          </a:r>
                          <a:endParaRPr lang="en-US" sz="2000" b="1" dirty="0" smtClean="0"/>
                        </a:p>
                        <a:p>
                          <a:endParaRPr lang="en-US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1" dirty="0" smtClean="0"/>
                            <a:t>99 </a:t>
                          </a:r>
                          <a:r>
                            <a:rPr lang="en-US" sz="2000" b="1" baseline="0" dirty="0" smtClean="0"/>
                            <a:t>IU/ml,1.99 log IU/ml</a:t>
                          </a:r>
                          <a:endParaRPr lang="en-US" sz="2000" b="1" dirty="0" smtClean="0"/>
                        </a:p>
                        <a:p>
                          <a:endParaRPr lang="en-US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aseline="0" dirty="0" err="1" smtClean="0"/>
                            <a:t>AmpliSens</a:t>
                          </a:r>
                          <a:r>
                            <a:rPr lang="en-US" sz="1800" baseline="0" dirty="0" smtClean="0"/>
                            <a:t> </a:t>
                          </a:r>
                          <a:r>
                            <a:rPr lang="en-US" sz="1800" baseline="0" dirty="0" err="1" smtClean="0"/>
                            <a:t>RealTime</a:t>
                          </a:r>
                          <a:r>
                            <a:rPr lang="en-US" sz="1800" baseline="0" dirty="0" smtClean="0"/>
                            <a:t> HDV Viral Load </a:t>
                          </a:r>
                          <a:r>
                            <a:rPr lang="en-US" sz="1800" baseline="0" dirty="0" err="1" smtClean="0"/>
                            <a:t>LoD</a:t>
                          </a:r>
                          <a:r>
                            <a:rPr lang="en-US" sz="1800" baseline="0" dirty="0" smtClean="0"/>
                            <a:t> 4 IU/mL</a:t>
                          </a:r>
                          <a:endParaRPr lang="en-US" sz="1800" b="1" dirty="0" smtClean="0"/>
                        </a:p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553953"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HBsAg-Mtr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baseline="0" dirty="0" smtClean="0"/>
                            <a:t>20199.45 (lg-4,31) IU/mL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&lt;0.05 IU/mL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53953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AFP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1.92 ng/mL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mtClean="0">
                                  <a:latin typeface="Cambria Math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dirty="0" smtClean="0"/>
                            <a:t> 9 ng/mL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632525793"/>
                  </p:ext>
                </p:extLst>
              </p:nvPr>
            </p:nvGraphicFramePr>
            <p:xfrm>
              <a:off x="2500315" y="951259"/>
              <a:ext cx="7135176" cy="568521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78392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2378392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3"/>
                        </a:ext>
                      </a:extLst>
                    </a:gridCol>
                    <a:gridCol w="2378392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4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Test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Result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Norm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  <a:tr h="553953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PT-t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12.7 second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9.4-12.5</a:t>
                          </a:r>
                          <a:r>
                            <a:rPr lang="en-US" baseline="0" dirty="0" smtClean="0"/>
                            <a:t> second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INR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1.12</a:t>
                          </a:r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0.8-1.2</a:t>
                          </a:r>
                        </a:p>
                        <a:p>
                          <a:endParaRPr lang="en-US" dirty="0"/>
                        </a:p>
                      </a:txBody>
                      <a:tcPr/>
                    </a:tc>
                  </a:tr>
                  <a:tr h="553953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Pt-Quick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88 %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70-120 %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1188720">
                    <a:tc>
                      <a:txBody>
                        <a:bodyPr/>
                        <a:lstStyle/>
                        <a:p>
                          <a:r>
                            <a:rPr lang="en-US" sz="2000" b="1" dirty="0" smtClean="0"/>
                            <a:t>HBV</a:t>
                          </a:r>
                          <a:r>
                            <a:rPr lang="en-US" sz="2000" b="1" baseline="0" dirty="0" smtClean="0"/>
                            <a:t> quantitative</a:t>
                          </a:r>
                          <a:endParaRPr lang="en-US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b="1" baseline="0" dirty="0" smtClean="0"/>
                            <a:t>95</a:t>
                          </a:r>
                          <a:r>
                            <a:rPr lang="az-Cyrl-AZ" sz="2000" b="1" baseline="0" dirty="0" smtClean="0"/>
                            <a:t> </a:t>
                          </a:r>
                          <a:r>
                            <a:rPr lang="en-US" sz="2000" b="1" baseline="0" dirty="0" smtClean="0"/>
                            <a:t>IU/ml,1.98 Log(324 cps/ml)</a:t>
                          </a:r>
                          <a:endParaRPr lang="en-US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Abbott</a:t>
                          </a:r>
                          <a:r>
                            <a:rPr lang="en-US" baseline="0" dirty="0" smtClean="0"/>
                            <a:t> RealTime HBV Viral Load LOD 10 IU/mL</a:t>
                          </a:r>
                          <a:endParaRPr lang="en-US" dirty="0" smtClean="0"/>
                        </a:p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1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1" dirty="0" smtClean="0"/>
                            <a:t>HDV</a:t>
                          </a:r>
                          <a:r>
                            <a:rPr lang="en-US" sz="2000" b="1" baseline="0" dirty="0" smtClean="0"/>
                            <a:t> quantitative</a:t>
                          </a:r>
                          <a:endParaRPr lang="en-US" sz="2000" b="1" dirty="0" smtClean="0"/>
                        </a:p>
                        <a:p>
                          <a:endParaRPr lang="en-US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1" dirty="0" smtClean="0"/>
                            <a:t>99 </a:t>
                          </a:r>
                          <a:r>
                            <a:rPr lang="en-US" sz="2000" b="1" baseline="0" dirty="0" smtClean="0"/>
                            <a:t>IU/ml,1.99 log IU/ml</a:t>
                          </a:r>
                          <a:endParaRPr lang="en-US" sz="2000" b="1" dirty="0" smtClean="0"/>
                        </a:p>
                        <a:p>
                          <a:endParaRPr lang="en-US" sz="20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aseline="0" dirty="0" err="1" smtClean="0"/>
                            <a:t>AmpliSens</a:t>
                          </a:r>
                          <a:r>
                            <a:rPr lang="en-US" sz="1800" baseline="0" dirty="0" smtClean="0"/>
                            <a:t> </a:t>
                          </a:r>
                          <a:r>
                            <a:rPr lang="en-US" sz="1800" baseline="0" dirty="0" err="1" smtClean="0"/>
                            <a:t>RealTime</a:t>
                          </a:r>
                          <a:r>
                            <a:rPr lang="en-US" sz="1800" baseline="0" dirty="0" smtClean="0"/>
                            <a:t> HDV Viral Load </a:t>
                          </a:r>
                          <a:r>
                            <a:rPr lang="en-US" sz="1800" baseline="0" dirty="0" err="1" smtClean="0"/>
                            <a:t>LoD</a:t>
                          </a:r>
                          <a:r>
                            <a:rPr lang="en-US" sz="1800" baseline="0" dirty="0" smtClean="0"/>
                            <a:t> 4 IU/mL</a:t>
                          </a:r>
                          <a:endParaRPr lang="en-US" sz="1800" b="1" dirty="0" smtClean="0"/>
                        </a:p>
                        <a:p>
                          <a:endParaRPr lang="en-US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HBsAg-Mtr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baseline="0" dirty="0" smtClean="0"/>
                            <a:t>20199.45 (lg-4,31) IU/mL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&lt;0.05 IU/mL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2"/>
                      </a:ext>
                    </a:extLst>
                  </a:tr>
                  <a:tr h="553953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AFP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1.92 ng/mL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256" t="-93076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Rectangle 5"/>
          <p:cNvSpPr/>
          <p:nvPr/>
        </p:nvSpPr>
        <p:spPr>
          <a:xfrm>
            <a:off x="4524845" y="217798"/>
            <a:ext cx="25763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u="sng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2017-09-22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7516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53426" y="2"/>
            <a:ext cx="161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2018-08-27</a:t>
            </a:r>
            <a:endParaRPr lang="en-US" sz="2400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9758298"/>
              </p:ext>
            </p:extLst>
          </p:nvPr>
        </p:nvGraphicFramePr>
        <p:xfrm>
          <a:off x="114301" y="461665"/>
          <a:ext cx="11887200" cy="3591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627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Result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65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PT-t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12.2 second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9.4-12.5</a:t>
                      </a:r>
                      <a:r>
                        <a:rPr lang="en-US" sz="1600" baseline="0" dirty="0" smtClean="0"/>
                        <a:t> second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1.03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0.8-1.2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5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Pt-Quick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94 %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70-120 %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65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HBV</a:t>
                      </a:r>
                      <a:r>
                        <a:rPr lang="en-US" sz="2000" b="1" baseline="0" dirty="0" smtClean="0"/>
                        <a:t> quantitative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/>
                        <a:t>12</a:t>
                      </a:r>
                      <a:r>
                        <a:rPr lang="az-Cyrl-AZ" sz="2000" b="1" baseline="0" dirty="0" smtClean="0"/>
                        <a:t> </a:t>
                      </a:r>
                      <a:r>
                        <a:rPr lang="en-US" sz="2000" b="1" baseline="0" dirty="0" smtClean="0"/>
                        <a:t>IU/ml,1.08 Log         (40cps/ml)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Abbott</a:t>
                      </a:r>
                      <a:r>
                        <a:rPr lang="en-US" sz="1600" baseline="0" dirty="0" smtClean="0"/>
                        <a:t> RealTime HBV Viral Load LOD 10 IU/mL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39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HBsAg-Mtr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3606.86 (lg-3,56) IU/mL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&lt;0.05 IU/mL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Ferritin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321.22 ng/mL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21.81- 274.66 ng/mL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605918"/>
              </p:ext>
            </p:extLst>
          </p:nvPr>
        </p:nvGraphicFramePr>
        <p:xfrm>
          <a:off x="123827" y="4057650"/>
          <a:ext cx="11891966" cy="782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8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4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9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37 g/L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35-50 g/L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16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CREA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188.69 </a:t>
                      </a:r>
                      <a:r>
                        <a:rPr lang="en-US" sz="1600" dirty="0" err="1" smtClean="0"/>
                        <a:t>umol</a:t>
                      </a:r>
                      <a:r>
                        <a:rPr lang="en-US" sz="1600" dirty="0" smtClean="0"/>
                        <a:t>/L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63.6-110.5umol/L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661702"/>
              </p:ext>
            </p:extLst>
          </p:nvPr>
        </p:nvGraphicFramePr>
        <p:xfrm>
          <a:off x="128589" y="4857749"/>
          <a:ext cx="12027181" cy="1546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4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4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548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CrCl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212 mL/min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&gt;18y.:90-150mL/min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4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15.9 second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10.3-16.6 second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9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107 U/L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&lt; 55 U/L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9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41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U/L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5-34 U/L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851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617" y="192157"/>
            <a:ext cx="11582400" cy="838200"/>
          </a:xfrm>
        </p:spPr>
        <p:txBody>
          <a:bodyPr/>
          <a:lstStyle/>
          <a:p>
            <a:r>
              <a:rPr lang="en-US" dirty="0" smtClean="0"/>
              <a:t>2019 May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782942"/>
              </p:ext>
            </p:extLst>
          </p:nvPr>
        </p:nvGraphicFramePr>
        <p:xfrm>
          <a:off x="300865" y="1881809"/>
          <a:ext cx="11559830" cy="3951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6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74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16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87785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HBV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IU/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mL.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1.11 Log (44 cop/ml)</a:t>
                      </a:r>
                    </a:p>
                    <a:p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Abbott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RealTime HBV Viral Load LOD 10 IU/mL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274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HbsAg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Mtr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736.41 (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lg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2.87) IU/mL</a:t>
                      </a:r>
                    </a:p>
                    <a:p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&lt;0.05 IU/mL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6874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U/L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55 U/L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6874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5-34 U/L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860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563" y="235527"/>
            <a:ext cx="11582400" cy="83820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   S.V.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 years old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Height – 185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weight – 118 kg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63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9610929"/>
              </p:ext>
            </p:extLst>
          </p:nvPr>
        </p:nvGraphicFramePr>
        <p:xfrm>
          <a:off x="304951" y="941120"/>
          <a:ext cx="11675016" cy="5728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1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33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0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12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Test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Result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Norm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522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HBV</a:t>
                      </a:r>
                      <a:r>
                        <a:rPr lang="en-US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quantitative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az-Cyrl-AZ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IU/ml,1.04Log         (36 cps/ml)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Abbott</a:t>
                      </a:r>
                      <a:r>
                        <a:rPr lang="en-US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RealTime HBV Viral Load LOD 10 IU/mL</a:t>
                      </a:r>
                      <a:endParaRPr lang="en-US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243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HBsAg-Mtr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2801.22 (lg-3,45) IU/mL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&lt;0.05 IU/mL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2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PIVKA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25.21</a:t>
                      </a:r>
                      <a:r>
                        <a:rPr lang="en-US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mAU</a:t>
                      </a:r>
                      <a:r>
                        <a:rPr lang="en-US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/ml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&lt;50.9</a:t>
                      </a:r>
                      <a:r>
                        <a:rPr lang="en-US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mAU</a:t>
                      </a:r>
                      <a:r>
                        <a:rPr lang="en-US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/ml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24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AFP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1.53ng/ml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&lt;8.78ng/ml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418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HDVquant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 </a:t>
                      </a:r>
                      <a:r>
                        <a:rPr lang="en-US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IU/ml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066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PCA (</a:t>
                      </a:r>
                      <a:r>
                        <a:rPr lang="en-US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антитела</a:t>
                      </a: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 </a:t>
                      </a:r>
                      <a:r>
                        <a:rPr lang="en-US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париетальным</a:t>
                      </a: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клеткам</a:t>
                      </a: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1:32 - positive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1:10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6565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 (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Антинуклеарные антитела)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 latinLnBrk="1"/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 титр 1:100, Тип свечения:плотное мелкогранулярное ядерное (AC- 2)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 latinLnBrk="1"/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:&lt; 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311">
                <a:tc>
                  <a:txBody>
                    <a:bodyPr/>
                    <a:lstStyle/>
                    <a:p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311">
                <a:tc>
                  <a:txBody>
                    <a:bodyPr/>
                    <a:lstStyle/>
                    <a:p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09" y="0"/>
            <a:ext cx="11582400" cy="838200"/>
          </a:xfrm>
        </p:spPr>
        <p:txBody>
          <a:bodyPr/>
          <a:lstStyle/>
          <a:p>
            <a:r>
              <a:rPr lang="en-US" dirty="0" smtClean="0"/>
              <a:t>2019 </a:t>
            </a:r>
            <a:r>
              <a:rPr lang="en-US" dirty="0" err="1" smtClean="0"/>
              <a:t>septеmber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834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896" y="258417"/>
            <a:ext cx="11582400" cy="8382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Questions???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554163"/>
            <a:ext cx="11507304" cy="492615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didn’t we get a preferable result?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Could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steatohepatosis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 the treatment?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Could a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prescribed earlier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Baraclude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complicate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treatment?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continue the treatment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efficient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(advisable) to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the patient in a clinical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trial with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Myrcludex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92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149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909" y="106218"/>
            <a:ext cx="11582400" cy="8382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detection of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Hepattis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 markers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436" y="1320800"/>
            <a:ext cx="11757891" cy="5320145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first time, markers of viral hepatitis B were detected on 02/25/2016 by accident, during a planned medical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examination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HBsAg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+, anti-HCV (IFA)- , anti-HIV1/2 (IFA) – 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Tomography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liver has clear, locally bumpy contours, with transverse dimensions of 235x120 mm, the liver parenchyma is diffusely moderately heterogeneous, and the density is unevenly reduced to 45 units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spleen has smooth contours, measuring 125.5x150x72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 diagnosis : diffuse changes in the liver. Splenomegaly. Signs of portal hypertension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855" y="133927"/>
            <a:ext cx="11582400" cy="83820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 history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327" y="1212418"/>
            <a:ext cx="11785600" cy="4525963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06/14/2016 to 02/07/2016, the patient was examined and treated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Infectious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Diseases Hospital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N2,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Sochi, Russian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Federation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Anamnesis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disease: No complaints, does not note deterioration in working capacity and well-being, leads an active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lifestyle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Epidemiological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anamnesis: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Denies promiscuous sexual intercourse, drug use, surgery, blood transfusion. Dentist visit periodically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34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618" y="180110"/>
            <a:ext cx="11582400" cy="83820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Blood tests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2" y="1043709"/>
            <a:ext cx="11739418" cy="560647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HBV-DNA+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HBVDNA quantitative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3,6x10^3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ME/ml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HBsAg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HBsAg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HBeAg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HBeAg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Hbcore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-M-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Hbcore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-total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Ab-HDV- total -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AFP-3,7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Ед/л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N)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93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16" y="200046"/>
            <a:ext cx="7886700" cy="81451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tabLst>
                <a:tab pos="5772150" algn="l"/>
              </a:tabLst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Blood tests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609872667"/>
                  </p:ext>
                </p:extLst>
              </p:nvPr>
            </p:nvGraphicFramePr>
            <p:xfrm>
              <a:off x="1114430" y="1291653"/>
              <a:ext cx="10301286" cy="1956816"/>
            </p:xfrm>
            <a:graphic>
              <a:graphicData uri="http://schemas.openxmlformats.org/drawingml/2006/table">
                <a:tbl>
                  <a:tblPr>
                    <a:tableStyleId>{D113A9D2-9D6B-4929-AA2D-F23B5EE8CBE7}</a:tableStyleId>
                  </a:tblPr>
                  <a:tblGrid>
                    <a:gridCol w="1517383">
                      <a:extLst>
                        <a:ext uri="{9D8B030D-6E8A-4147-A177-3AD203B41FA5}">
                          <a16:colId xmlns:a16="http://schemas.microsoft.com/office/drawing/2014/main" val="1240693848"/>
                        </a:ext>
                      </a:extLst>
                    </a:gridCol>
                    <a:gridCol w="768705">
                      <a:extLst>
                        <a:ext uri="{9D8B030D-6E8A-4147-A177-3AD203B41FA5}">
                          <a16:colId xmlns:a16="http://schemas.microsoft.com/office/drawing/2014/main" val="4052118759"/>
                        </a:ext>
                      </a:extLst>
                    </a:gridCol>
                    <a:gridCol w="768705">
                      <a:extLst>
                        <a:ext uri="{9D8B030D-6E8A-4147-A177-3AD203B41FA5}">
                          <a16:colId xmlns:a16="http://schemas.microsoft.com/office/drawing/2014/main" val="2342502837"/>
                        </a:ext>
                      </a:extLst>
                    </a:gridCol>
                    <a:gridCol w="859979">
                      <a:extLst>
                        <a:ext uri="{9D8B030D-6E8A-4147-A177-3AD203B41FA5}">
                          <a16:colId xmlns:a16="http://schemas.microsoft.com/office/drawing/2014/main" val="996252928"/>
                        </a:ext>
                      </a:extLst>
                    </a:gridCol>
                    <a:gridCol w="742951">
                      <a:extLst>
                        <a:ext uri="{9D8B030D-6E8A-4147-A177-3AD203B41FA5}">
                          <a16:colId xmlns:a16="http://schemas.microsoft.com/office/drawing/2014/main" val="1700735974"/>
                        </a:ext>
                      </a:extLst>
                    </a:gridCol>
                    <a:gridCol w="814388">
                      <a:extLst>
                        <a:ext uri="{9D8B030D-6E8A-4147-A177-3AD203B41FA5}">
                          <a16:colId xmlns:a16="http://schemas.microsoft.com/office/drawing/2014/main" val="1698784488"/>
                        </a:ext>
                      </a:extLst>
                    </a:gridCol>
                    <a:gridCol w="785813">
                      <a:extLst>
                        <a:ext uri="{9D8B030D-6E8A-4147-A177-3AD203B41FA5}">
                          <a16:colId xmlns:a16="http://schemas.microsoft.com/office/drawing/2014/main" val="2418789690"/>
                        </a:ext>
                      </a:extLst>
                    </a:gridCol>
                    <a:gridCol w="928688">
                      <a:extLst>
                        <a:ext uri="{9D8B030D-6E8A-4147-A177-3AD203B41FA5}">
                          <a16:colId xmlns:a16="http://schemas.microsoft.com/office/drawing/2014/main" val="4050150800"/>
                        </a:ext>
                      </a:extLst>
                    </a:gridCol>
                    <a:gridCol w="1014413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  <a:gridCol w="2100261">
                      <a:extLst>
                        <a:ext uri="{9D8B030D-6E8A-4147-A177-3AD203B41FA5}">
                          <a16:colId xmlns:a16="http://schemas.microsoft.com/office/drawing/2014/main" val="20009"/>
                        </a:ext>
                      </a:extLst>
                    </a:gridCol>
                  </a:tblGrid>
                  <a:tr h="28093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ru-RU" sz="20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Data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cell3D prstMaterial="dkEdge">
                          <a:bevel prst="coolSlant"/>
                          <a:lightRig rig="flood" dir="t"/>
                        </a:cell3D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ru-RU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HGB</a:t>
                          </a:r>
                          <a:endParaRPr lang="en-US" sz="2000" b="1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en-US" sz="16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g/L</a:t>
                          </a:r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endParaRPr lang="en-US" sz="2000" b="1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ru-RU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RBC</a:t>
                          </a:r>
                          <a:endParaRPr lang="en-US" sz="2000" b="1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5657850" algn="l"/>
                              <a:tab pos="5772150" algn="l"/>
                            </a:tabLst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en-US" sz="1600" b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𝟏𝟐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/l</a:t>
                          </a:r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ru-RU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WBC</a:t>
                          </a:r>
                          <a:endParaRPr lang="en-US" sz="2000" b="1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en-US" sz="1600" b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𝟗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/l</a:t>
                          </a:r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endParaRPr lang="en-US" sz="2000" b="1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ru-RU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NEU</a:t>
                          </a:r>
                          <a:endParaRPr lang="en-US" sz="2000" b="1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5657850" algn="l"/>
                              <a:tab pos="5772150" algn="l"/>
                            </a:tabLst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en-US" sz="1600" b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𝟗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/</a:t>
                          </a:r>
                          <a:r>
                            <a:rPr lang="en-US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l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ru-RU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 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5657850" algn="l"/>
                              <a:tab pos="5772150" algn="l"/>
                            </a:tabLst>
                            <a:defRPr/>
                          </a:pPr>
                          <a:r>
                            <a:rPr lang="ru-RU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LYM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en-US" sz="1600" b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𝟗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/l</a:t>
                          </a:r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ru-RU" sz="20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MON </a:t>
                          </a:r>
                          <a:r>
                            <a:rPr lang="ru-RU" sz="16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%</a:t>
                          </a:r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endParaRPr lang="en-US" sz="2000" b="1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ru-RU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PLT</a:t>
                          </a:r>
                          <a:endParaRPr lang="en-US" sz="2000" b="1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5657850" algn="l"/>
                              <a:tab pos="5772150" algn="l"/>
                            </a:tabLst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en-US" sz="1600" b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𝟗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/l</a:t>
                          </a:r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endParaRPr lang="en-US" sz="2000" b="1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en-US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HCT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5657850" algn="l"/>
                              <a:tab pos="5772150" algn="l"/>
                            </a:tabLst>
                            <a:defRPr/>
                          </a:pPr>
                          <a:r>
                            <a:rPr lang="ru-RU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%</a:t>
                          </a:r>
                          <a:endParaRPr lang="en-US" sz="2000" b="1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en-US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ESR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en-US" sz="16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Mm/h</a:t>
                          </a:r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10967888"/>
                      </a:ext>
                    </a:extLst>
                  </a:tr>
                  <a:tr h="56187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en-US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14</a:t>
                          </a:r>
                          <a:r>
                            <a:rPr lang="ru-RU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.0</a:t>
                          </a:r>
                          <a:r>
                            <a:rPr lang="en-US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r>
                            <a:rPr lang="ru-RU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.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ru-RU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201</a:t>
                          </a:r>
                          <a:r>
                            <a:rPr lang="en-US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ru-RU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r>
                            <a:rPr lang="en-US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77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en-US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5.9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en-US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6.5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en-US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3.5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en-US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2.1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ru-RU" sz="20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8.1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en-US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114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en-US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50.5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en-US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132412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609872667"/>
                  </p:ext>
                </p:extLst>
              </p:nvPr>
            </p:nvGraphicFramePr>
            <p:xfrm>
              <a:off x="1114430" y="1291653"/>
              <a:ext cx="10301286" cy="1927860"/>
            </p:xfrm>
            <a:graphic>
              <a:graphicData uri="http://schemas.openxmlformats.org/drawingml/2006/table">
                <a:tbl>
                  <a:tblPr>
                    <a:tableStyleId>{D113A9D2-9D6B-4929-AA2D-F23B5EE8CBE7}</a:tableStyleId>
                  </a:tblPr>
                  <a:tblGrid>
                    <a:gridCol w="1517383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1240693848"/>
                        </a:ext>
                      </a:extLst>
                    </a:gridCol>
                    <a:gridCol w="768705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4052118759"/>
                        </a:ext>
                      </a:extLst>
                    </a:gridCol>
                    <a:gridCol w="768705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342502837"/>
                        </a:ext>
                      </a:extLst>
                    </a:gridCol>
                    <a:gridCol w="859979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996252928"/>
                        </a:ext>
                      </a:extLst>
                    </a:gridCol>
                    <a:gridCol w="742951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1700735974"/>
                        </a:ext>
                      </a:extLst>
                    </a:gridCol>
                    <a:gridCol w="814388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1698784488"/>
                        </a:ext>
                      </a:extLst>
                    </a:gridCol>
                    <a:gridCol w="785813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418789690"/>
                        </a:ext>
                      </a:extLst>
                    </a:gridCol>
                    <a:gridCol w="928688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4050150800"/>
                        </a:ext>
                      </a:extLst>
                    </a:gridCol>
                    <a:gridCol w="1014413"/>
                    <a:gridCol w="2100261"/>
                  </a:tblGrid>
                  <a:tr h="129006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ru-RU" sz="20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Data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cell3D prstMaterial="dkEdge">
                          <a:bevel prst="coolSlant"/>
                          <a:lightRig rig="flood" dir="t"/>
                        </a:cell3D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ru-RU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HGB</a:t>
                          </a:r>
                          <a:endParaRPr lang="en-US" sz="2000" b="1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en-US" sz="16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g/L</a:t>
                          </a:r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310317" t="-3791" r="-953968" b="-61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366667" t="-3791" r="-752482" b="-61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539344" t="-3791" r="-769672" b="-61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582090" t="-3791" r="-600746" b="-61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ru-RU" sz="20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MON </a:t>
                          </a:r>
                          <a:r>
                            <a:rPr lang="ru-RU" sz="16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%</a:t>
                          </a:r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686184" t="-3791" r="-344737" b="-61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endParaRPr lang="en-US" sz="2000" b="1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en-US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HCT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5657850" algn="l"/>
                              <a:tab pos="5772150" algn="l"/>
                            </a:tabLst>
                            <a:defRPr/>
                          </a:pPr>
                          <a:r>
                            <a:rPr lang="ru-RU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%</a:t>
                          </a:r>
                          <a:endParaRPr lang="en-US" sz="2000" b="1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en-US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ESR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en-US" sz="16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Mm/h</a:t>
                          </a:r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3610967888"/>
                      </a:ext>
                    </a:extLst>
                  </a:tr>
                  <a:tr h="6377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en-US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14</a:t>
                          </a:r>
                          <a:r>
                            <a:rPr lang="ru-RU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.0</a:t>
                          </a:r>
                          <a:r>
                            <a:rPr lang="en-US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r>
                            <a:rPr lang="ru-RU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.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ru-RU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201</a:t>
                          </a:r>
                          <a:r>
                            <a:rPr lang="en-US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ru-RU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r>
                            <a:rPr lang="en-US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77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en-US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5.9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en-US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6.5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en-US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3.5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en-US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2.1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ru-RU" sz="20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8.1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en-US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114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en-US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50.5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5657850" algn="l"/>
                              <a:tab pos="5772150" algn="l"/>
                            </a:tabLst>
                          </a:pPr>
                          <a:r>
                            <a:rPr lang="en-US" sz="20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2813241203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163821"/>
              </p:ext>
            </p:extLst>
          </p:nvPr>
        </p:nvGraphicFramePr>
        <p:xfrm>
          <a:off x="1100139" y="3314706"/>
          <a:ext cx="10301292" cy="2619291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075515">
                  <a:extLst>
                    <a:ext uri="{9D8B030D-6E8A-4147-A177-3AD203B41FA5}">
                      <a16:colId xmlns:a16="http://schemas.microsoft.com/office/drawing/2014/main" val="869250838"/>
                    </a:ext>
                  </a:extLst>
                </a:gridCol>
                <a:gridCol w="881571">
                  <a:extLst>
                    <a:ext uri="{9D8B030D-6E8A-4147-A177-3AD203B41FA5}">
                      <a16:colId xmlns:a16="http://schemas.microsoft.com/office/drawing/2014/main" val="498562206"/>
                    </a:ext>
                  </a:extLst>
                </a:gridCol>
                <a:gridCol w="914703">
                  <a:extLst>
                    <a:ext uri="{9D8B030D-6E8A-4147-A177-3AD203B41FA5}">
                      <a16:colId xmlns:a16="http://schemas.microsoft.com/office/drawing/2014/main" val="2575926266"/>
                    </a:ext>
                  </a:extLst>
                </a:gridCol>
                <a:gridCol w="801141">
                  <a:extLst>
                    <a:ext uri="{9D8B030D-6E8A-4147-A177-3AD203B41FA5}">
                      <a16:colId xmlns:a16="http://schemas.microsoft.com/office/drawing/2014/main" val="1935906530"/>
                    </a:ext>
                  </a:extLst>
                </a:gridCol>
                <a:gridCol w="604407">
                  <a:extLst>
                    <a:ext uri="{9D8B030D-6E8A-4147-A177-3AD203B41FA5}">
                      <a16:colId xmlns:a16="http://schemas.microsoft.com/office/drawing/2014/main" val="3556695775"/>
                    </a:ext>
                  </a:extLst>
                </a:gridCol>
                <a:gridCol w="1423379">
                  <a:extLst>
                    <a:ext uri="{9D8B030D-6E8A-4147-A177-3AD203B41FA5}">
                      <a16:colId xmlns:a16="http://schemas.microsoft.com/office/drawing/2014/main" val="1550423378"/>
                    </a:ext>
                  </a:extLst>
                </a:gridCol>
                <a:gridCol w="901260">
                  <a:extLst>
                    <a:ext uri="{9D8B030D-6E8A-4147-A177-3AD203B41FA5}">
                      <a16:colId xmlns:a16="http://schemas.microsoft.com/office/drawing/2014/main" val="59464367"/>
                    </a:ext>
                  </a:extLst>
                </a:gridCol>
                <a:gridCol w="927540">
                  <a:extLst>
                    <a:ext uri="{9D8B030D-6E8A-4147-A177-3AD203B41FA5}">
                      <a16:colId xmlns:a16="http://schemas.microsoft.com/office/drawing/2014/main" val="1577103324"/>
                    </a:ext>
                  </a:extLst>
                </a:gridCol>
                <a:gridCol w="821277">
                  <a:extLst>
                    <a:ext uri="{9D8B030D-6E8A-4147-A177-3AD203B41FA5}">
                      <a16:colId xmlns:a16="http://schemas.microsoft.com/office/drawing/2014/main" val="2464592790"/>
                    </a:ext>
                  </a:extLst>
                </a:gridCol>
                <a:gridCol w="99184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5865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600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Data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GLU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effectLst/>
                        </a:rPr>
                        <a:t>Mmol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/l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BILI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effectLst/>
                        </a:rPr>
                        <a:t>Mkmol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/l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ALT/ 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AST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m/L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PT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REAT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effectLst/>
                        </a:rPr>
                        <a:t>mkmol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/l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TP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ALB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g/L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GGT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U/L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ALK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657850" algn="l"/>
                          <a:tab pos="5772150" algn="l"/>
                        </a:tabLst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U/L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LDH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657850" algn="l"/>
                          <a:tab pos="5772150" algn="l"/>
                        </a:tabLst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U/L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UREA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effectLst/>
                        </a:rPr>
                        <a:t>mmol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/L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203424705"/>
                  </a:ext>
                </a:extLst>
              </a:tr>
              <a:tr h="10190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14.06.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4.8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13.4/6.7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140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0.7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65.8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43.0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226.4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657850" algn="l"/>
                          <a:tab pos="5772150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3.3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855108246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68337" y="6005080"/>
            <a:ext cx="111442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Ultrasound- </a:t>
            </a:r>
            <a:r>
              <a:rPr lang="en-US" sz="20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hepatomegalia</a:t>
            </a:r>
            <a:r>
              <a:rPr 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steatohepatozes</a:t>
            </a:r>
            <a:endParaRPr lang="en-US" sz="20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Elastometria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F0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Metavir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86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327" y="290946"/>
            <a:ext cx="11582400" cy="83820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Diagnosis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7" y="1203181"/>
            <a:ext cx="11582400" cy="4525963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Chronic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viral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Hepatitis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B,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replicative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phase, with moderate biochemical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activity,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F0 on the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Metavir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scale.</a:t>
            </a:r>
          </a:p>
        </p:txBody>
      </p:sp>
    </p:spTree>
    <p:extLst>
      <p:ext uri="{BB962C8B-B14F-4D97-AF65-F5344CB8AC3E}">
        <p14:creationId xmlns:p14="http://schemas.microsoft.com/office/powerpoint/2010/main" val="306105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0182"/>
            <a:ext cx="11582400" cy="83820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Entecavir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araclude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was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recommended as starting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antiviral therapy.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Entecavir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dosage of 0.5 mg / day.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time of discharge from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hospital (in 14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07/01/2016):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HBV-DNA was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detected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HBsAg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+, ALT, AST, GGT, alkaline phosphatase, bilirubin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156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37" y="318654"/>
            <a:ext cx="11582400" cy="83820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3 month of the treatment (3.10.2016)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HBV-DNA was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detected,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HBsAg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+, ALT, AST, GGT, alkaline phosphatase,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bilirubin, CBC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normal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14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2259</TotalTime>
  <Words>1188</Words>
  <Application>Microsoft Office PowerPoint</Application>
  <PresentationFormat>Widescreen</PresentationFormat>
  <Paragraphs>404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Cambria Math</vt:lpstr>
      <vt:lpstr>Franklin Gothic Book</vt:lpstr>
      <vt:lpstr>Franklin Gothic Medium</vt:lpstr>
      <vt:lpstr>Times New Roman</vt:lpstr>
      <vt:lpstr>Wingdings 2</vt:lpstr>
      <vt:lpstr>Trek</vt:lpstr>
      <vt:lpstr>PowerPoint Presentation</vt:lpstr>
      <vt:lpstr>Patient   S.V.</vt:lpstr>
      <vt:lpstr>first detection of Hepattis B markers</vt:lpstr>
      <vt:lpstr>Patient history</vt:lpstr>
      <vt:lpstr>Blood tests</vt:lpstr>
      <vt:lpstr>Blood tests</vt:lpstr>
      <vt:lpstr>Clinical Diagnosis</vt:lpstr>
      <vt:lpstr>treatment</vt:lpstr>
      <vt:lpstr>After 3 month of the treatment (3.10.2016)</vt:lpstr>
      <vt:lpstr>virological breakthrough </vt:lpstr>
      <vt:lpstr>PowerPoint Presentation</vt:lpstr>
      <vt:lpstr>Complete blood count ( Armenicum Clinical Center)</vt:lpstr>
      <vt:lpstr>Blood Tests ( Armenicum Clinical Center) 14.06.2017</vt:lpstr>
      <vt:lpstr>blood Tests ( Armenicum Clinical Center) 16.06.2017</vt:lpstr>
      <vt:lpstr>Diagnosis  17.06.2017</vt:lpstr>
      <vt:lpstr>17.07.2017</vt:lpstr>
      <vt:lpstr>PowerPoint Presentation</vt:lpstr>
      <vt:lpstr>PowerPoint Presentation</vt:lpstr>
      <vt:lpstr>2019 May</vt:lpstr>
      <vt:lpstr>2019 septеmber</vt:lpstr>
      <vt:lpstr>Questions???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Клинический случай</dc:title>
  <dc:creator>dogli</dc:creator>
  <cp:lastModifiedBy>PC</cp:lastModifiedBy>
  <cp:revision>265</cp:revision>
  <dcterms:created xsi:type="dcterms:W3CDTF">2019-04-13T21:54:00Z</dcterms:created>
  <dcterms:modified xsi:type="dcterms:W3CDTF">2019-09-26T01:10:24Z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1033-10.1.0.5785</vt:lpwstr>
  </property>
</Properties>
</file>