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4" r:id="rId2"/>
    <p:sldMasterId id="2147483778" r:id="rId3"/>
    <p:sldMasterId id="2147483790" r:id="rId4"/>
    <p:sldMasterId id="2147483814" r:id="rId5"/>
    <p:sldMasterId id="2147483857" r:id="rId6"/>
    <p:sldMasterId id="2147483869" r:id="rId7"/>
    <p:sldMasterId id="2147483881" r:id="rId8"/>
    <p:sldMasterId id="2147483893" r:id="rId9"/>
    <p:sldMasterId id="2147483905" r:id="rId10"/>
    <p:sldMasterId id="2147483917" r:id="rId11"/>
    <p:sldMasterId id="2147483929" r:id="rId12"/>
  </p:sldMasterIdLst>
  <p:notesMasterIdLst>
    <p:notesMasterId r:id="rId43"/>
  </p:notesMasterIdLst>
  <p:sldIdLst>
    <p:sldId id="256" r:id="rId13"/>
    <p:sldId id="363" r:id="rId14"/>
    <p:sldId id="362" r:id="rId15"/>
    <p:sldId id="321" r:id="rId16"/>
    <p:sldId id="326" r:id="rId17"/>
    <p:sldId id="305" r:id="rId18"/>
    <p:sldId id="327" r:id="rId19"/>
    <p:sldId id="340" r:id="rId20"/>
    <p:sldId id="341" r:id="rId21"/>
    <p:sldId id="357" r:id="rId22"/>
    <p:sldId id="338" r:id="rId23"/>
    <p:sldId id="344" r:id="rId24"/>
    <p:sldId id="348" r:id="rId25"/>
    <p:sldId id="345" r:id="rId26"/>
    <p:sldId id="325" r:id="rId27"/>
    <p:sldId id="324" r:id="rId28"/>
    <p:sldId id="356" r:id="rId29"/>
    <p:sldId id="322" r:id="rId30"/>
    <p:sldId id="347" r:id="rId31"/>
    <p:sldId id="358" r:id="rId32"/>
    <p:sldId id="359" r:id="rId33"/>
    <p:sldId id="351" r:id="rId34"/>
    <p:sldId id="360" r:id="rId35"/>
    <p:sldId id="361" r:id="rId36"/>
    <p:sldId id="335" r:id="rId37"/>
    <p:sldId id="353" r:id="rId38"/>
    <p:sldId id="307" r:id="rId39"/>
    <p:sldId id="308" r:id="rId40"/>
    <p:sldId id="355" r:id="rId41"/>
    <p:sldId id="287" r:id="rId4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8298"/>
    <a:srgbClr val="00CC00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6" autoAdjust="0"/>
    <p:restoredTop sz="94660"/>
  </p:normalViewPr>
  <p:slideViewPr>
    <p:cSldViewPr>
      <p:cViewPr varScale="1">
        <p:scale>
          <a:sx n="65" d="100"/>
          <a:sy n="65" d="100"/>
        </p:scale>
        <p:origin x="97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81A34-9C17-465C-B01A-902F5FE4F543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B882F-AF68-4E15-A971-46E374AFF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5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7FAB-F4F5-4DBB-AACB-645D138C257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26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882F-AF68-4E15-A971-46E374AFF48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7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1F888-5D40-445C-B7CE-5F512D01D9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28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5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5.png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6C5-0453-400E-92E7-C07A57EEE38C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2E44-82F6-47AD-A434-B9051E13F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6C5-0453-400E-92E7-C07A57EEE38C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2E44-82F6-47AD-A434-B9051E13F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3CE1F-9E14-4AC1-A826-5F827D71D9D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04B80-B934-4A6F-A295-20CB7B870C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709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3CE1F-9E14-4AC1-A826-5F827D71D9D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04B80-B934-4A6F-A295-20CB7B870C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9868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3CE1F-9E14-4AC1-A826-5F827D71D9D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04B80-B934-4A6F-A295-20CB7B870C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6241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3CE1F-9E14-4AC1-A826-5F827D71D9D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04B80-B934-4A6F-A295-20CB7B870C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075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49761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863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599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964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210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7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6C5-0453-400E-92E7-C07A57EEE38C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2E44-82F6-47AD-A434-B9051E13F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221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843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95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902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043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3" y="3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6653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2766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3" y="3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4556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3188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77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3" y="3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8469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328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9530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907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3959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4341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421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336" y="586581"/>
            <a:ext cx="1391326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472448" y="1905000"/>
            <a:ext cx="1501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ECHO®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HCV Collaborative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648200" y="6274712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C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Presentation prepared by: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C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 prepared: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8C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3399" y="2209800"/>
            <a:ext cx="7010399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sz="2800" dirty="0" smtClean="0"/>
              <a:t>Title of Presentation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33399" y="2971800"/>
            <a:ext cx="7010399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dirty="0" smtClean="0"/>
              <a:t>Presenter Line 1</a:t>
            </a:r>
          </a:p>
          <a:p>
            <a:pPr lvl="0"/>
            <a:r>
              <a:rPr lang="en-US" dirty="0" smtClean="0"/>
              <a:t>Presenter Line 2</a:t>
            </a:r>
          </a:p>
          <a:p>
            <a:pPr lvl="0"/>
            <a:r>
              <a:rPr lang="en-US" dirty="0" smtClean="0"/>
              <a:t>Presenter Line 3</a:t>
            </a:r>
          </a:p>
          <a:p>
            <a:pPr lvl="0"/>
            <a:r>
              <a:rPr lang="en-US" dirty="0" smtClean="0"/>
              <a:t>Presenter Line 4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33399" y="4191000"/>
            <a:ext cx="7010399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dirty="0" smtClean="0"/>
              <a:t>Date of Presentation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427380" y="6274713"/>
            <a:ext cx="1116419" cy="43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>
                <a:solidFill>
                  <a:srgbClr val="008C99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z="1000" dirty="0" smtClean="0"/>
              <a:t>Enter Name </a:t>
            </a:r>
          </a:p>
          <a:p>
            <a:pPr lvl="0"/>
            <a:r>
              <a:rPr lang="en-US" sz="1000" dirty="0" smtClean="0"/>
              <a:t>and Date</a:t>
            </a:r>
          </a:p>
        </p:txBody>
      </p:sp>
    </p:spTree>
    <p:extLst>
      <p:ext uri="{BB962C8B-B14F-4D97-AF65-F5344CB8AC3E}">
        <p14:creationId xmlns:p14="http://schemas.microsoft.com/office/powerpoint/2010/main" val="420259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lict of Interest 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0A5A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0" y="2528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000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0005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Project ECHO HCV Collaborative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1752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C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Conflict of Interest Disclosure Statement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8C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90600" y="2362200"/>
            <a:ext cx="7391400" cy="2667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sz="1800" dirty="0" smtClean="0"/>
              <a:t>Click to enter Disclosure Statement</a:t>
            </a:r>
            <a:endParaRPr lang="en-US" dirty="0"/>
          </a:p>
        </p:txBody>
      </p:sp>
      <p:pic>
        <p:nvPicPr>
          <p:cNvPr id="2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80" y="6085563"/>
            <a:ext cx="2076476" cy="64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 descr="https://hospitals.dignityhealth.org/Style%20Library/Dignity/DHimages/DHStJoseph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9" y="6019800"/>
            <a:ext cx="2057401" cy="77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 userDrawn="1"/>
        </p:nvGrpSpPr>
        <p:grpSpPr>
          <a:xfrm>
            <a:off x="2663825" y="6113162"/>
            <a:ext cx="2076593" cy="506934"/>
            <a:chOff x="1394719" y="1552518"/>
            <a:chExt cx="5768919" cy="1408298"/>
          </a:xfrm>
        </p:grpSpPr>
        <p:pic>
          <p:nvPicPr>
            <p:cNvPr id="29" name="Picture 13" descr="http://bloximages.chicago2.vip.townnews.com/yourhoustonnews.com/content/tncms/assets/v3/editorial/3/3c/33c4c95c-31ed-11e4-bbd7-001a4bcf887a/5404921416f76.image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EFF1EE"/>
                </a:clrFrom>
                <a:clrTo>
                  <a:srgbClr val="EFF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719" y="1623318"/>
              <a:ext cx="4318289" cy="1266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755340" y="1552518"/>
              <a:ext cx="1408298" cy="1408298"/>
            </a:xfrm>
            <a:prstGeom prst="rect">
              <a:avLst/>
            </a:prstGeom>
          </p:spPr>
        </p:pic>
      </p:grpSp>
      <p:pic>
        <p:nvPicPr>
          <p:cNvPr id="31" name="Picture 6" descr="The University of Chicago preferred logo in maroo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80" y="5508563"/>
            <a:ext cx="2139484" cy="43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7"/>
          <a:stretch/>
        </p:blipFill>
        <p:spPr>
          <a:xfrm>
            <a:off x="5094065" y="5508563"/>
            <a:ext cx="2018181" cy="500944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877" y="212725"/>
            <a:ext cx="121929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2" y="5348837"/>
            <a:ext cx="1226958" cy="660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2" b="12942"/>
          <a:stretch/>
        </p:blipFill>
        <p:spPr>
          <a:xfrm>
            <a:off x="7356780" y="6096000"/>
            <a:ext cx="1177620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42" y="5334000"/>
            <a:ext cx="736921" cy="7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7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-27920" y="1064745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1295400"/>
            <a:ext cx="7696200" cy="4876800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4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 smtClean="0"/>
              <a:t>Objective 1</a:t>
            </a:r>
          </a:p>
          <a:p>
            <a:pPr lvl="0"/>
            <a:r>
              <a:rPr lang="en-US" dirty="0" smtClean="0"/>
              <a:t>Objective 2</a:t>
            </a:r>
          </a:p>
          <a:p>
            <a:pPr lvl="0"/>
            <a:r>
              <a:rPr lang="en-US" dirty="0" smtClean="0"/>
              <a:t>Objective 3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45612"/>
            <a:ext cx="9144000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C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43764"/>
            <a:ext cx="410805" cy="21608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931349" y="54119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6651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99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95400"/>
            <a:ext cx="8305800" cy="42672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50A5AB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50A5AB"/>
                </a:solidFill>
              </a:defRPr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dirty="0" smtClean="0"/>
              <a:t>Text Slide: click to add heading</a:t>
            </a:r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638800"/>
            <a:ext cx="83058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 smtClean="0"/>
              <a:t>Click to Add Reference(s)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6445612"/>
            <a:ext cx="9144000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C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43764"/>
            <a:ext cx="410805" cy="2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1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417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82675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1219200"/>
            <a:ext cx="4114800" cy="42672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50A5AB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50A5AB"/>
                </a:solidFill>
              </a:defRPr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dirty="0" smtClean="0"/>
              <a:t>2 Column Text Slide: click to add heading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638800"/>
            <a:ext cx="83820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 smtClean="0"/>
              <a:t>Click to Add Reference(s)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1219200"/>
            <a:ext cx="4114800" cy="42672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50A5AB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50A5AB"/>
                </a:solidFill>
              </a:defRPr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445612"/>
            <a:ext cx="9144000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C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43764"/>
            <a:ext cx="410805" cy="2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102168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1219200"/>
            <a:ext cx="4114800" cy="42672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50A5AB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50A5AB"/>
                </a:solidFill>
              </a:defRPr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dirty="0" smtClean="0"/>
              <a:t>Text and Data/Image Slide: click to add heading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81000" y="1219200"/>
            <a:ext cx="4191000" cy="4267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638800"/>
            <a:ext cx="83820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 smtClean="0"/>
              <a:t>Click to Add Reference(s)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45612"/>
            <a:ext cx="9144000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0A5A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43764"/>
            <a:ext cx="410805" cy="2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5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102168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dirty="0" smtClean="0"/>
              <a:t>Data Image Slide: click to add heading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638800"/>
            <a:ext cx="69342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 smtClean="0"/>
              <a:t>Click to Add Reference(s)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1223180"/>
            <a:ext cx="8382000" cy="42632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445612"/>
            <a:ext cx="9144000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0A5A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43764"/>
            <a:ext cx="410805" cy="2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58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2583" y="2895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C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Presentation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8C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C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8C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60" y="6085563"/>
            <a:ext cx="2076476" cy="64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https://hospitals.dignityhealth.org/Style%20Library/Dignity/DHimages/DHStJoseph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7" y="6019800"/>
            <a:ext cx="2057401" cy="77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 userDrawn="1"/>
        </p:nvGrpSpPr>
        <p:grpSpPr>
          <a:xfrm>
            <a:off x="3381161" y="6113162"/>
            <a:ext cx="2076593" cy="506934"/>
            <a:chOff x="1394719" y="1552518"/>
            <a:chExt cx="5768919" cy="1408298"/>
          </a:xfrm>
        </p:grpSpPr>
        <p:pic>
          <p:nvPicPr>
            <p:cNvPr id="20" name="Picture 13" descr="http://bloximages.chicago2.vip.townnews.com/yourhoustonnews.com/content/tncms/assets/v3/editorial/3/3c/33c4c95c-31ed-11e4-bbd7-001a4bcf887a/5404921416f76.image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EFF1EE"/>
                </a:clrFrom>
                <a:clrTo>
                  <a:srgbClr val="EFF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719" y="1623318"/>
              <a:ext cx="4318289" cy="1266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755340" y="1552518"/>
              <a:ext cx="1408298" cy="1408298"/>
            </a:xfrm>
            <a:prstGeom prst="rect">
              <a:avLst/>
            </a:prstGeom>
          </p:spPr>
        </p:pic>
      </p:grpSp>
      <p:pic>
        <p:nvPicPr>
          <p:cNvPr id="22" name="Picture 6" descr="The University of Chicago preferred logo in maroo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16" y="5508563"/>
            <a:ext cx="2139484" cy="43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7"/>
          <a:stretch/>
        </p:blipFill>
        <p:spPr>
          <a:xfrm>
            <a:off x="6669545" y="5508563"/>
            <a:ext cx="2018181" cy="50094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0A5A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 userDrawn="1"/>
        </p:nvSpPr>
        <p:spPr bwMode="auto">
          <a:xfrm>
            <a:off x="0" y="2528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000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0005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Project ECHO HCV Collaborative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4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877" y="212725"/>
            <a:ext cx="121929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66800" y="5315469"/>
            <a:ext cx="122540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1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3" y="3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414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681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858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23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791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67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6C5-0453-400E-92E7-C07A57EEE38C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2E44-82F6-47AD-A434-B9051E13F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30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9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646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776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83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63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3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4040188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2"/>
            <a:ext cx="4041775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20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25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9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6C5-0453-400E-92E7-C07A57EEE38C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0A22E44-82F6-47AD-A434-B9051E13F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2"/>
            <a:ext cx="3008313" cy="4602163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84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84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55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62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3394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71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91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29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4040188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2"/>
            <a:ext cx="4041775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57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9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6C5-0453-400E-92E7-C07A57EEE38C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2E44-82F6-47AD-A434-B9051E13F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024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2"/>
            <a:ext cx="3008313" cy="4602163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81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13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24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768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6139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9951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952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976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88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6C5-0453-400E-92E7-C07A57EEE38C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2E44-82F6-47AD-A434-B9051E13F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49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0429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7949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5001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5777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2930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www.aclf.in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72A97-2384-4136-BAB6-734CC226D1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5981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5B700-5926-499E-B811-3B36F2C195E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D4BD00-212D-48FE-A05E-34AD7D78A2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7206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421A4-CBDF-4538-A9D8-4DC152F24C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3695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3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3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1DFF1-720A-4062-B4C0-752E9AA2C7DF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3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6C5-0453-400E-92E7-C07A57EEE38C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2E44-82F6-47AD-A434-B9051E13F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3" y="3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5543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7568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3" y="3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0758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7427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31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0453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0616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0843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4823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06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6C5-0453-400E-92E7-C07A57EEE38C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2E44-82F6-47AD-A434-B9051E13F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7802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536C5-0453-400E-92E7-C07A57EEE38C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22E44-82F6-47AD-A434-B9051E13F1B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166965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536C5-0453-400E-92E7-C07A57EEE38C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22E44-82F6-47AD-A434-B9051E13F1B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7789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536C5-0453-400E-92E7-C07A57EEE38C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85"/>
            <a:ext cx="762000" cy="365125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22E44-82F6-47AD-A434-B9051E13F1B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5233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536C5-0453-400E-92E7-C07A57EEE38C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22E44-82F6-47AD-A434-B9051E13F1B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6591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1535113"/>
            <a:ext cx="4041775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8"/>
            <a:ext cx="4040188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362208"/>
            <a:ext cx="4041775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536C5-0453-400E-92E7-C07A57EEE38C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22E44-82F6-47AD-A434-B9051E13F1B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342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536C5-0453-400E-92E7-C07A57EEE38C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22E44-82F6-47AD-A434-B9051E13F1B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0694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536C5-0453-400E-92E7-C07A57EEE38C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22E44-82F6-47AD-A434-B9051E13F1B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1675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2" y="1524006"/>
            <a:ext cx="3008313" cy="4602163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536C5-0453-400E-92E7-C07A57EEE38C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22E44-82F6-47AD-A434-B9051E13F1B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1188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536C5-0453-400E-92E7-C07A57EEE38C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22E44-82F6-47AD-A434-B9051E13F1B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9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6C5-0453-400E-92E7-C07A57EEE38C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2E44-82F6-47AD-A434-B9051E13F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536C5-0453-400E-92E7-C07A57EEE38C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22E44-82F6-47AD-A434-B9051E13F1B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967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536C5-0453-400E-92E7-C07A57EEE38C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22E44-82F6-47AD-A434-B9051E13F1B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6437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3" y="3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4961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0913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3" y="3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3093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1646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7456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8836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4087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15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6C5-0453-400E-92E7-C07A57EEE38C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2E44-82F6-47AD-A434-B9051E13F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469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0137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8690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3CE1F-9E14-4AC1-A826-5F827D71D9D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04B80-B934-4A6F-A295-20CB7B870C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9006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3CE1F-9E14-4AC1-A826-5F827D71D9D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04B80-B934-4A6F-A295-20CB7B870C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7018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3CE1F-9E14-4AC1-A826-5F827D71D9D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04B80-B934-4A6F-A295-20CB7B870C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7294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3CE1F-9E14-4AC1-A826-5F827D71D9D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04B80-B934-4A6F-A295-20CB7B870C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2825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3CE1F-9E14-4AC1-A826-5F827D71D9D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04B80-B934-4A6F-A295-20CB7B870C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527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3CE1F-9E14-4AC1-A826-5F827D71D9D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04B80-B934-4A6F-A295-20CB7B870C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2407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3CE1F-9E14-4AC1-A826-5F827D71D9D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04B80-B934-4A6F-A295-20CB7B870C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23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9.xml"/><Relationship Id="rId9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A536C5-0453-400E-92E7-C07A57EEE38C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A22E44-82F6-47AD-A434-B9051E13F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1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9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9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75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5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9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9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321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2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075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0861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indent="-21259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17145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984" indent="-1371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0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685800"/>
            <a:fld id="{8AA536C5-0453-400E-92E7-C07A57EEE38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25.09.2019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685800"/>
            <a:fld id="{80A22E44-82F6-47AD-A434-B9051E13F1B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9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075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0861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indent="-21259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17145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984" indent="-1371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0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42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9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9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647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8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536C5-0453-400E-92E7-C07A57EEE38C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8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8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22E44-82F6-47AD-A434-B9051E13F1B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91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rtl="0" eaLnBrk="1" latinLnBrk="0" hangingPunct="1">
        <a:spcBef>
          <a:spcPct val="0"/>
        </a:spcBef>
        <a:buNone/>
        <a:defRPr kumimoji="0" sz="3075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0861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indent="-21259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17145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984" indent="-1371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0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9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9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178F-C9D2-413D-A205-C70E50109D6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B8837-9D62-4746-A9B5-B79FEE2CC20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040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3CE1F-9E14-4AC1-A826-5F827D71D9D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04B80-B934-4A6F-A295-20CB7B870C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02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ndfonline.com/toc/ierh20/current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5" Type="http://schemas.openxmlformats.org/officeDocument/2006/relationships/hyperlink" Target="http://www.aclf.in/" TargetMode="Externa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1600" y="2780928"/>
            <a:ext cx="763284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Hasmik </a:t>
            </a:r>
            <a:r>
              <a:rPr lang="en-US" sz="3200" b="1" dirty="0" err="1" smtClean="0">
                <a:solidFill>
                  <a:srgbClr val="FFFF00"/>
                </a:solidFill>
              </a:rPr>
              <a:t>Ghazinyan</a:t>
            </a:r>
            <a:r>
              <a:rPr lang="en-US" sz="3200" b="1" dirty="0" smtClean="0">
                <a:solidFill>
                  <a:srgbClr val="FFFF00"/>
                </a:solidFill>
              </a:rPr>
              <a:t> PHD</a:t>
            </a:r>
          </a:p>
          <a:p>
            <a:pPr algn="ctr"/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</a:rPr>
              <a:t>Hepatology</a:t>
            </a:r>
            <a:r>
              <a:rPr lang="en-US" sz="3200" b="1" dirty="0" smtClean="0">
                <a:solidFill>
                  <a:srgbClr val="FFFF00"/>
                </a:solidFill>
              </a:rPr>
              <a:t> Department</a:t>
            </a:r>
          </a:p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Nork</a:t>
            </a:r>
            <a:r>
              <a:rPr lang="en-US" sz="3200" b="1" dirty="0">
                <a:solidFill>
                  <a:srgbClr val="FFFF00"/>
                </a:solidFill>
              </a:rPr>
              <a:t> Clinical Hospital of </a:t>
            </a:r>
            <a:r>
              <a:rPr lang="en-US" sz="3200" b="1" dirty="0" smtClean="0">
                <a:solidFill>
                  <a:srgbClr val="FFFF00"/>
                </a:solidFill>
              </a:rPr>
              <a:t> Infectious Diseases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3170" y="6120490"/>
            <a:ext cx="2915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The 2</a:t>
            </a:r>
            <a:r>
              <a:rPr lang="en-US" sz="1400" b="1" baseline="30000" dirty="0" smtClean="0">
                <a:solidFill>
                  <a:srgbClr val="FFFF00"/>
                </a:solidFill>
              </a:rPr>
              <a:t>nd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</a:rPr>
              <a:t>Transcaucasus</a:t>
            </a:r>
            <a:r>
              <a:rPr lang="en-US" sz="1400" b="1" dirty="0" smtClean="0">
                <a:solidFill>
                  <a:srgbClr val="FFFF00"/>
                </a:solidFill>
              </a:rPr>
              <a:t> Symposium on HBV Infection </a:t>
            </a:r>
            <a:endParaRPr lang="ru-RU" sz="11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71415"/>
            <a:ext cx="871296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Acute on Chronic Liver </a:t>
            </a:r>
            <a:r>
              <a:rPr lang="en-US" sz="4400" b="1" dirty="0" smtClean="0">
                <a:solidFill>
                  <a:srgbClr val="FFFF00"/>
                </a:solidFill>
              </a:rPr>
              <a:t>Failure </a:t>
            </a:r>
            <a:endParaRPr lang="en-US" sz="5400" b="1" dirty="0">
              <a:solidFill>
                <a:srgbClr val="FFFF00"/>
              </a:solidFill>
            </a:endParaRPr>
          </a:p>
          <a:p>
            <a:pPr algn="ctr"/>
            <a:r>
              <a:rPr lang="en-US" sz="4400" b="1" dirty="0">
                <a:solidFill>
                  <a:srgbClr val="FFFF00"/>
                </a:solidFill>
              </a:rPr>
              <a:t>in </a:t>
            </a:r>
            <a:r>
              <a:rPr lang="en-US" sz="4400" b="1" dirty="0" smtClean="0">
                <a:solidFill>
                  <a:srgbClr val="FFFF00"/>
                </a:solidFill>
              </a:rPr>
              <a:t>Chronic Hepatitis B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HBV-ACLF</a:t>
            </a:r>
          </a:p>
          <a:p>
            <a:pPr algn="ctr"/>
            <a:endParaRPr lang="en-US" sz="5400" b="1" dirty="0">
              <a:solidFill>
                <a:srgbClr val="FFFF00"/>
              </a:solidFill>
            </a:endParaRPr>
          </a:p>
          <a:p>
            <a:pPr algn="ctr"/>
            <a:endParaRPr lang="en-US" sz="4400" b="1" dirty="0">
              <a:solidFill>
                <a:srgbClr val="FFFF00"/>
              </a:solidFill>
            </a:endParaRPr>
          </a:p>
          <a:p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2" y="5997379"/>
            <a:ext cx="2714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Georgia / Tbilisi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27-28 September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06489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Sub-Types of ACLF</a:t>
            </a:r>
          </a:p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By underlying Liver Disease: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</a:rPr>
              <a:t>Chronic liver disease without cirrhosis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</a:rPr>
              <a:t>Liver cirrhosis</a:t>
            </a:r>
          </a:p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By Trigger: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</a:rPr>
              <a:t>Infection related.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</a:rPr>
              <a:t>Non-infection related.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</a:rPr>
              <a:t>Hepatic injure (HAV, HEV, HBV, AIH, Wilson, alcohol, drug </a:t>
            </a:r>
            <a:r>
              <a:rPr lang="en-US" sz="2800" b="1" dirty="0" err="1" smtClean="0">
                <a:solidFill>
                  <a:schemeClr val="bg1"/>
                </a:solidFill>
              </a:rPr>
              <a:t>hepatotoxity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</a:rPr>
              <a:t>Extra-Hepatic injury (Infection, GI bleed, surgery…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4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/>
              </a:rPr>
              <a:t/>
            </a:r>
            <a:br>
              <a:rPr lang="en-US" sz="4000" dirty="0" smtClean="0">
                <a:solidFill>
                  <a:srgbClr val="FFFF00"/>
                </a:solidFill>
                <a:effectLst/>
              </a:rPr>
            </a:br>
            <a:r>
              <a:rPr lang="en-US" sz="4000" dirty="0" smtClean="0">
                <a:solidFill>
                  <a:srgbClr val="FFFF00"/>
                </a:solidFill>
                <a:effectLst/>
              </a:rPr>
              <a:t>Acute-on-Chronic Liver </a:t>
            </a:r>
            <a:r>
              <a:rPr lang="en-US" sz="4000" dirty="0">
                <a:solidFill>
                  <a:srgbClr val="FFFF00"/>
                </a:solidFill>
                <a:effectLst/>
              </a:rPr>
              <a:t>F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ailure </a:t>
            </a:r>
            <a:r>
              <a:rPr lang="en-US" sz="4000" dirty="0">
                <a:solidFill>
                  <a:srgbClr val="FFFF00"/>
                </a:solidFill>
                <a:effectLst/>
              </a:rPr>
              <a:t>in 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Chronic Hepatitis </a:t>
            </a:r>
            <a:r>
              <a:rPr lang="en-US" sz="4000" dirty="0">
                <a:solidFill>
                  <a:srgbClr val="FFFF00"/>
                </a:solidFill>
                <a:effectLst/>
              </a:rPr>
              <a:t>B: a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n Update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3989040"/>
          </a:xfrm>
        </p:spPr>
        <p:txBody>
          <a:bodyPr>
            <a:normAutofit fontScale="70000" lnSpcReduction="20000"/>
          </a:bodyPr>
          <a:lstStyle/>
          <a:p>
            <a:pPr marL="102870" indent="0">
              <a:buNone/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marL="102870" indent="0">
              <a:buNone/>
            </a:pPr>
            <a:endParaRPr lang="en-US" sz="32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Expert commentary: </a:t>
            </a:r>
          </a:p>
          <a:p>
            <a:pPr marL="102870" indent="0">
              <a:buNone/>
            </a:pPr>
            <a:endParaRPr lang="en-US" sz="4000" b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FFFF00"/>
                </a:solidFill>
              </a:rPr>
              <a:t>Patients </a:t>
            </a:r>
            <a:r>
              <a:rPr lang="en-US" sz="3600" b="1" dirty="0">
                <a:solidFill>
                  <a:srgbClr val="FFFF00"/>
                </a:solidFill>
              </a:rPr>
              <a:t>with chronic hepatitis B or HBV-related cirrhosis are at risk of developing </a:t>
            </a:r>
            <a:r>
              <a:rPr lang="en-US" sz="3600" b="1" dirty="0" smtClean="0">
                <a:solidFill>
                  <a:srgbClr val="FFFF00"/>
                </a:solidFill>
              </a:rPr>
              <a:t>ACLF. 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US" sz="3600" b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FFFF00"/>
                </a:solidFill>
              </a:rPr>
              <a:t>With </a:t>
            </a:r>
            <a:r>
              <a:rPr lang="en-US" sz="3600" b="1" dirty="0">
                <a:solidFill>
                  <a:srgbClr val="FFFF00"/>
                </a:solidFill>
              </a:rPr>
              <a:t>multi-organ </a:t>
            </a:r>
            <a:r>
              <a:rPr lang="en-US" sz="3600" b="1" dirty="0" smtClean="0">
                <a:solidFill>
                  <a:srgbClr val="FFFF00"/>
                </a:solidFill>
              </a:rPr>
              <a:t>failure.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US" sz="3600" b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FFFF00"/>
                </a:solidFill>
              </a:rPr>
              <a:t>H</a:t>
            </a:r>
            <a:r>
              <a:rPr lang="en-US" sz="3600" b="1" dirty="0" smtClean="0">
                <a:solidFill>
                  <a:srgbClr val="FFFF00"/>
                </a:solidFill>
              </a:rPr>
              <a:t>igh </a:t>
            </a:r>
            <a:r>
              <a:rPr lang="en-US" sz="3600" b="1" dirty="0">
                <a:solidFill>
                  <a:srgbClr val="FFFF00"/>
                </a:solidFill>
              </a:rPr>
              <a:t>short-term mortality.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87727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Journal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Expert Review of Gastroenterology &amp;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Hepatology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  <a:hlinkClick r:id="rId2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2018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4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Acute on Chronic Liver Failure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HBV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- </a:t>
            </a:r>
            <a:r>
              <a:rPr lang="en-US" dirty="0" smtClean="0">
                <a:solidFill>
                  <a:srgbClr val="FFFF00"/>
                </a:solidFill>
              </a:rPr>
              <a:t>ACLF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888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Underlying Liver Diseases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 rot="2273859">
            <a:off x="3085492" y="2327235"/>
            <a:ext cx="594377" cy="2015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Down Arrow 4"/>
          <p:cNvSpPr/>
          <p:nvPr/>
        </p:nvSpPr>
        <p:spPr>
          <a:xfrm rot="19026846">
            <a:off x="5411276" y="2267446"/>
            <a:ext cx="553697" cy="2049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4581128"/>
            <a:ext cx="85072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Chronic Hepatitis            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HBV</a:t>
            </a:r>
            <a:r>
              <a:rPr lang="en-US" sz="3600" b="1" dirty="0" smtClean="0">
                <a:solidFill>
                  <a:srgbClr val="FFFF00"/>
                </a:solidFill>
              </a:rPr>
              <a:t>            </a:t>
            </a:r>
            <a:r>
              <a:rPr lang="en-US" sz="2800" b="1" dirty="0" smtClean="0">
                <a:solidFill>
                  <a:srgbClr val="FFFF00"/>
                </a:solidFill>
              </a:rPr>
              <a:t>Cirrhosis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3419872" y="4857577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ight Arrow 7"/>
          <p:cNvSpPr/>
          <p:nvPr/>
        </p:nvSpPr>
        <p:spPr>
          <a:xfrm>
            <a:off x="5801308" y="4858061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036" y="21321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Potential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Triggers of Acute on Chronic liver Failure, Number (%)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484784"/>
            <a:ext cx="8640960" cy="10801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759260"/>
            <a:ext cx="8640960" cy="34780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037" y="2821687"/>
            <a:ext cx="8890247" cy="355481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 Exacerbation hepatitis B				---		145 (35.8)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 Bacterial infection 				98 (32.6)	               113 (27.9)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 Active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alcoholism within the past 3 months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		 69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(24.5)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	25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(6.1)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Gl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haemorrhage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    				40 (13.2) 	40 (9.8)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 Other  (TIPSS, surgery, large volume paracentesis	25 (8.6)	 	9 (2)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Without albumin, hepatitis, alcoholic hepatitis)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Not identifiable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			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126 (43.6) 	83 (20.4)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 More than one     				39 (13.5) 	36 (8.9)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FE3E5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                                                            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DFE3E5">
                  <a:lumMod val="75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6253" y="6336493"/>
            <a:ext cx="3453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Hernaez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R., et al. Gut 2017;0:1-13</a:t>
            </a:r>
          </a:p>
        </p:txBody>
      </p:sp>
      <p:sp>
        <p:nvSpPr>
          <p:cNvPr id="7" name="Rectangle 6"/>
          <p:cNvSpPr/>
          <p:nvPr/>
        </p:nvSpPr>
        <p:spPr>
          <a:xfrm>
            <a:off x="5523699" y="1741565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CANONIC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Shi et 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n=303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.(9)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n=405.(14)</a:t>
            </a:r>
          </a:p>
        </p:txBody>
      </p:sp>
    </p:spTree>
    <p:extLst>
      <p:ext uri="{BB962C8B-B14F-4D97-AF65-F5344CB8AC3E}">
        <p14:creationId xmlns:p14="http://schemas.microsoft.com/office/powerpoint/2010/main" val="5936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  <a:effectLst/>
              </a:rPr>
              <a:t>Viral Factors </a:t>
            </a:r>
            <a:r>
              <a:rPr lang="en-US" sz="4400" dirty="0" smtClean="0">
                <a:solidFill>
                  <a:srgbClr val="FFFF00"/>
                </a:solidFill>
                <a:effectLst/>
              </a:rPr>
              <a:t>of   </a:t>
            </a:r>
            <a:r>
              <a:rPr lang="en-US" sz="4400" dirty="0">
                <a:solidFill>
                  <a:srgbClr val="FFFF00"/>
                </a:solidFill>
                <a:effectLst/>
              </a:rPr>
              <a:t>HBV-ACLF</a:t>
            </a:r>
            <a:r>
              <a:rPr lang="ru-RU" sz="4400" dirty="0">
                <a:solidFill>
                  <a:srgbClr val="FFFF00"/>
                </a:solidFill>
                <a:effectLst/>
              </a:rPr>
              <a:t/>
            </a:r>
            <a:br>
              <a:rPr lang="ru-RU" sz="4400" dirty="0">
                <a:solidFill>
                  <a:srgbClr val="FFFF00"/>
                </a:solidFill>
                <a:effectLst/>
              </a:rPr>
            </a:b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131"/>
            <a:ext cx="8229600" cy="470916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Absolute </a:t>
            </a:r>
            <a:r>
              <a:rPr lang="en-US" b="1" dirty="0">
                <a:solidFill>
                  <a:srgbClr val="FFFF00"/>
                </a:solidFill>
              </a:rPr>
              <a:t>frequency  of genotype B  or the ratio of  genotype  B to C is significantly  higher in HBV-ACLF patients  than in CHB patients</a:t>
            </a:r>
            <a:endParaRPr lang="ru-RU" b="1" dirty="0">
              <a:solidFill>
                <a:srgbClr val="FFFF00"/>
              </a:solidFill>
            </a:endParaRPr>
          </a:p>
          <a:p>
            <a:pPr marL="137160" indent="0" algn="just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Patients </a:t>
            </a:r>
            <a:r>
              <a:rPr lang="en-US" b="1" dirty="0">
                <a:solidFill>
                  <a:srgbClr val="FFFF00"/>
                </a:solidFill>
              </a:rPr>
              <a:t>with BCP/PC mutations are more susceptible to ACLF  </a:t>
            </a:r>
            <a:r>
              <a:rPr lang="en-US" b="1" dirty="0" smtClean="0">
                <a:solidFill>
                  <a:srgbClr val="FFFF00"/>
                </a:solidFill>
              </a:rPr>
              <a:t>and HBV-ACLF  </a:t>
            </a:r>
            <a:r>
              <a:rPr lang="en-US" b="1" dirty="0">
                <a:solidFill>
                  <a:srgbClr val="FFFF00"/>
                </a:solidFill>
              </a:rPr>
              <a:t>patients with  BCP/PC mutations have  a higher risk of mortality , than those infected with wild type virus</a:t>
            </a:r>
            <a:endParaRPr lang="ru-RU" b="1" dirty="0">
              <a:solidFill>
                <a:srgbClr val="FFFF00"/>
              </a:solidFill>
            </a:endParaRPr>
          </a:p>
          <a:p>
            <a:pPr marL="137160" indent="0" algn="just">
              <a:buNone/>
            </a:pP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6211669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</a:rPr>
              <a:t>World Journal of Gastroenterology </a:t>
            </a:r>
          </a:p>
          <a:p>
            <a:pPr algn="r"/>
            <a:r>
              <a:rPr lang="en-US" b="1" dirty="0" err="1" smtClean="0">
                <a:solidFill>
                  <a:srgbClr val="FFFF00"/>
                </a:solidFill>
              </a:rPr>
              <a:t>En-Qiang</a:t>
            </a:r>
            <a:r>
              <a:rPr lang="en-US" b="1" dirty="0" smtClean="0">
                <a:solidFill>
                  <a:srgbClr val="FFFF00"/>
                </a:solidFill>
              </a:rPr>
              <a:t>- Chen et al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5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52" t="11919" r="18869" b="6061"/>
          <a:stretch/>
        </p:blipFill>
        <p:spPr>
          <a:xfrm>
            <a:off x="1298865" y="124693"/>
            <a:ext cx="6546274" cy="661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4" y="116632"/>
            <a:ext cx="8825433" cy="65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3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ln>
                  <a:noFill/>
                </a:ln>
                <a:solidFill>
                  <a:srgbClr val="FFFF00"/>
                </a:solidFill>
                <a:effectLst/>
                <a:latin typeface="Tw Cen MT" panose="020B0602020104020603"/>
              </a:rPr>
              <a:t>Systemic </a:t>
            </a:r>
            <a:r>
              <a:rPr lang="en-US" sz="4000" dirty="0">
                <a:ln>
                  <a:noFill/>
                </a:ln>
                <a:solidFill>
                  <a:srgbClr val="FFFF00"/>
                </a:solidFill>
                <a:effectLst/>
                <a:latin typeface="Tw Cen MT" panose="020B0602020104020603"/>
              </a:rPr>
              <a:t>Inflammation is a Hallmark ACLF</a:t>
            </a:r>
            <a:br>
              <a:rPr lang="en-US" sz="4000" dirty="0">
                <a:ln>
                  <a:noFill/>
                </a:ln>
                <a:solidFill>
                  <a:srgbClr val="FFFF00"/>
                </a:solidFill>
                <a:effectLst/>
                <a:latin typeface="Tw Cen MT" panose="020B0602020104020603"/>
              </a:rPr>
            </a:b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7638"/>
            <a:ext cx="8928992" cy="532373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Potential precipitating events  in patients with ACLF</a:t>
            </a:r>
          </a:p>
          <a:p>
            <a:pPr marL="13716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Extrahepatic precipitating events.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FFFF00"/>
                </a:solidFill>
              </a:rPr>
              <a:t>Acute bacterial infections: </a:t>
            </a:r>
            <a:r>
              <a:rPr lang="en-US" b="1" dirty="0" smtClean="0">
                <a:solidFill>
                  <a:srgbClr val="FFFF00"/>
                </a:solidFill>
              </a:rPr>
              <a:t>(PAMPs and virulence factors)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FFFF00"/>
                </a:solidFill>
              </a:rPr>
              <a:t>Translocation of bacterial products </a:t>
            </a:r>
            <a:r>
              <a:rPr lang="en-US" b="1" dirty="0" smtClean="0">
                <a:solidFill>
                  <a:srgbClr val="FFFF00"/>
                </a:solidFill>
              </a:rPr>
              <a:t>(endotoxins, </a:t>
            </a:r>
            <a:r>
              <a:rPr lang="en-US" b="1" dirty="0" err="1" smtClean="0">
                <a:solidFill>
                  <a:srgbClr val="FFFF00"/>
                </a:solidFill>
              </a:rPr>
              <a:t>lipoteichoic</a:t>
            </a:r>
            <a:r>
              <a:rPr lang="en-US" b="1" dirty="0" smtClean="0">
                <a:solidFill>
                  <a:srgbClr val="FFFF00"/>
                </a:solidFill>
              </a:rPr>
              <a:t> acid, </a:t>
            </a:r>
            <a:r>
              <a:rPr lang="en-US" b="1" dirty="0" err="1" smtClean="0">
                <a:solidFill>
                  <a:srgbClr val="FFFF00"/>
                </a:solidFill>
              </a:rPr>
              <a:t>peptidoglican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Bact</a:t>
            </a:r>
            <a:r>
              <a:rPr lang="en-US" b="1" dirty="0" smtClean="0">
                <a:solidFill>
                  <a:srgbClr val="FFFF00"/>
                </a:solidFill>
              </a:rPr>
              <a:t>-DNA with or without viable bacteria from the intestinal lumen to the systemic circulation: “Septic inflammation” (PAMPs)</a:t>
            </a:r>
          </a:p>
          <a:p>
            <a:pPr marL="13716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Intrahepatic precipitating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events.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FFFF00"/>
                </a:solidFill>
              </a:rPr>
              <a:t>Acute liver injury:</a:t>
            </a:r>
            <a:r>
              <a:rPr lang="en-US" b="1" dirty="0" smtClean="0">
                <a:solidFill>
                  <a:srgbClr val="FFFF00"/>
                </a:solidFill>
              </a:rPr>
              <a:t> any causes of acute hepatic necrosis: (DAMPs) “Sterile inflammation”.  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93031"/>
            <a:ext cx="8712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Inflamation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as “Common Soil “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Multifactrial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Disease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Systemic Inflammation is a Hallmark ACLF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96" y="1772816"/>
            <a:ext cx="6417800" cy="48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58" y="116632"/>
            <a:ext cx="9036496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HBV-ACLF</a:t>
            </a: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2870" indent="0" algn="just">
              <a:buNone/>
            </a:pPr>
            <a:r>
              <a:rPr lang="en-US" sz="4400" b="1" dirty="0">
                <a:solidFill>
                  <a:srgbClr val="FFFF00"/>
                </a:solidFill>
              </a:rPr>
              <a:t>Expert commentary</a:t>
            </a:r>
            <a:r>
              <a:rPr lang="en-US" sz="4400" dirty="0">
                <a:solidFill>
                  <a:srgbClr val="FFFF00"/>
                </a:solidFill>
              </a:rPr>
              <a:t>: </a:t>
            </a:r>
          </a:p>
          <a:p>
            <a:pPr marL="102870" indent="0" algn="just"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Systemic inflammation </a:t>
            </a:r>
            <a:r>
              <a:rPr lang="en-US" sz="4000" b="1" dirty="0" smtClean="0">
                <a:solidFill>
                  <a:srgbClr val="FFFF00"/>
                </a:solidFill>
              </a:rPr>
              <a:t>is </a:t>
            </a:r>
            <a:r>
              <a:rPr lang="en-US" sz="4000" b="1" dirty="0">
                <a:solidFill>
                  <a:srgbClr val="FFFF00"/>
                </a:solidFill>
              </a:rPr>
              <a:t>the </a:t>
            </a:r>
            <a:r>
              <a:rPr lang="en-US" sz="4000" b="1" dirty="0" smtClean="0">
                <a:solidFill>
                  <a:srgbClr val="FFFF00"/>
                </a:solidFill>
              </a:rPr>
              <a:t>D</a:t>
            </a:r>
            <a:r>
              <a:rPr lang="en-US" sz="4800" b="1" dirty="0" smtClean="0">
                <a:solidFill>
                  <a:srgbClr val="FFFF00"/>
                </a:solidFill>
              </a:rPr>
              <a:t>river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>
                <a:solidFill>
                  <a:srgbClr val="FFFF00"/>
                </a:solidFill>
              </a:rPr>
              <a:t>of HBV-ACLF, which can be attributed to </a:t>
            </a:r>
            <a:r>
              <a:rPr lang="en-US" sz="4800" b="1" dirty="0" smtClean="0">
                <a:solidFill>
                  <a:srgbClr val="FFFF00"/>
                </a:solidFill>
              </a:rPr>
              <a:t>septic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>
                <a:solidFill>
                  <a:srgbClr val="FFFF00"/>
                </a:solidFill>
              </a:rPr>
              <a:t>and </a:t>
            </a:r>
            <a:r>
              <a:rPr lang="en-US" sz="4800" b="1" dirty="0">
                <a:solidFill>
                  <a:srgbClr val="FFFF00"/>
                </a:solidFill>
              </a:rPr>
              <a:t>sterile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inflammations.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5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143000"/>
            <a:ext cx="6228184" cy="4800600"/>
          </a:xfrm>
          <a:solidFill>
            <a:schemeClr val="tx2"/>
          </a:solidFill>
        </p:spPr>
        <p:txBody>
          <a:bodyPr/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endParaRPr lang="en-US" sz="1800" b="1" dirty="0" smtClean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Hepatitis B is the world’s most common serious liver infection</a:t>
            </a:r>
            <a:r>
              <a:rPr lang="en-US" sz="1800" b="1" baseline="66000" dirty="0" smtClean="0">
                <a:solidFill>
                  <a:schemeClr val="bg1"/>
                </a:solidFill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</a:rPr>
              <a:t> and is a widespread global health issue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</a:t>
            </a:r>
            <a:r>
              <a:rPr lang="en-US" sz="1800" b="1" dirty="0">
                <a:solidFill>
                  <a:schemeClr val="bg1"/>
                </a:solidFill>
              </a:rPr>
              <a:t>virus is transmitted via the blood and bodily </a:t>
            </a:r>
            <a:r>
              <a:rPr lang="en-US" sz="1800" b="1" dirty="0" smtClean="0">
                <a:solidFill>
                  <a:schemeClr val="bg1"/>
                </a:solidFill>
              </a:rPr>
              <a:t>fluids</a:t>
            </a:r>
            <a:r>
              <a:rPr lang="en-US" sz="1800" b="1" baseline="30000" dirty="0" smtClean="0">
                <a:solidFill>
                  <a:schemeClr val="bg1"/>
                </a:solidFill>
              </a:rPr>
              <a:t>1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HBV is 100 times more infectious than HIV (human immunodeficiency virus)</a:t>
            </a:r>
            <a:r>
              <a:rPr lang="en-US" sz="1800" b="1" baseline="30000" dirty="0">
                <a:solidFill>
                  <a:schemeClr val="bg1"/>
                </a:solidFill>
              </a:rPr>
              <a:t>2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10 times more infectious than hepatitis </a:t>
            </a:r>
            <a:r>
              <a:rPr lang="en-US" sz="1800" b="1" dirty="0" smtClean="0">
                <a:solidFill>
                  <a:schemeClr val="bg1"/>
                </a:solidFill>
              </a:rPr>
              <a:t>C </a:t>
            </a:r>
            <a:r>
              <a:rPr lang="en-US" sz="1800" b="1" baseline="30000" dirty="0" smtClean="0">
                <a:solidFill>
                  <a:schemeClr val="bg1"/>
                </a:solidFill>
              </a:rPr>
              <a:t>3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Hepatitis </a:t>
            </a:r>
            <a:r>
              <a:rPr lang="en-US" sz="1800" b="1" dirty="0">
                <a:solidFill>
                  <a:schemeClr val="bg1"/>
                </a:solidFill>
              </a:rPr>
              <a:t>B progresses slowly over time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Complications generally involve vague symptoms or none at all, and are often undetected for many </a:t>
            </a:r>
            <a:r>
              <a:rPr lang="en-US" sz="1800" b="1" dirty="0" smtClean="0">
                <a:solidFill>
                  <a:schemeClr val="bg1"/>
                </a:solidFill>
              </a:rPr>
              <a:t>years</a:t>
            </a:r>
            <a:endParaRPr lang="en-US" sz="1800" b="1" dirty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Hepatitis B: The Facts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04800" y="5486400"/>
            <a:ext cx="8458200" cy="838200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 </a:t>
            </a:r>
            <a:r>
              <a:rPr lang="en-US" dirty="0"/>
              <a:t>World Health Organization.  Hepatitis B Fact Sheet. Available at http://www.who.int/mediacentre/factsheets/fs204/en/. Accessed April 2009;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8"/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24600" y="1918186"/>
            <a:ext cx="2810854" cy="246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1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/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>HBV-ACLF</a:t>
            </a:r>
            <a:r>
              <a:rPr lang="en-US" sz="6000" dirty="0">
                <a:solidFill>
                  <a:srgbClr val="FFFF00"/>
                </a:solidFill>
              </a:rPr>
              <a:t/>
            </a:r>
            <a:br>
              <a:rPr lang="en-US" sz="6000" dirty="0">
                <a:solidFill>
                  <a:srgbClr val="FFFF00"/>
                </a:solidFill>
              </a:rPr>
            </a:b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968592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FF00"/>
                </a:solidFill>
              </a:rPr>
              <a:t>ACLF 2  - is the most frequent ACLF grade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FF00"/>
                </a:solidFill>
              </a:rPr>
              <a:t>Followed by ACLF1 and 3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FF00"/>
                </a:solidFill>
              </a:rPr>
              <a:t>Liver and coagulation failures were the most common OFs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FF00"/>
                </a:solidFill>
              </a:rPr>
              <a:t>Potential precipitating events: bacterial infections, reactivation of Hepatitis B , active </a:t>
            </a:r>
            <a:r>
              <a:rPr lang="en-US" b="1" dirty="0">
                <a:solidFill>
                  <a:srgbClr val="FFFF00"/>
                </a:solidFill>
              </a:rPr>
              <a:t>a</a:t>
            </a:r>
            <a:r>
              <a:rPr lang="en-US" b="1" dirty="0" smtClean="0">
                <a:solidFill>
                  <a:srgbClr val="FFFF00"/>
                </a:solidFill>
              </a:rPr>
              <a:t>lcoholism 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FF00"/>
                </a:solidFill>
              </a:rPr>
              <a:t>40% of person no precipitating event could be identified 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96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Lucida Sans"/>
              </a:rPr>
              <a:t>Prognostic Models and Disease Severity  Scores </a:t>
            </a:r>
            <a:r>
              <a:rPr lang="en-US" sz="4000" b="1" kern="0" dirty="0" err="1" smtClean="0">
                <a:solidFill>
                  <a:srgbClr val="FFFF00"/>
                </a:solidFill>
                <a:latin typeface="Lucida Sans"/>
              </a:rPr>
              <a:t>fo</a:t>
            </a:r>
            <a:r>
              <a:rPr lang="en-US" sz="4000" b="1" kern="0" dirty="0" smtClean="0">
                <a:solidFill>
                  <a:srgbClr val="FFFF00"/>
                </a:solidFill>
                <a:latin typeface="Lucida Sans"/>
              </a:rPr>
              <a:t>r ACLF</a:t>
            </a:r>
            <a:endParaRPr lang="en-US" sz="4000" b="1" kern="0" dirty="0">
              <a:solidFill>
                <a:srgbClr val="FFFF00"/>
              </a:solidFill>
              <a:latin typeface="Lucida San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5288" y="1628775"/>
            <a:ext cx="8229600" cy="4708525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0"/>
              </a:spcBef>
              <a:spcAft>
                <a:spcPct val="50000"/>
              </a:spcAft>
              <a:buClr>
                <a:srgbClr val="D21034"/>
              </a:buClr>
              <a:buSzPct val="120000"/>
              <a:buFont typeface="Wingdings 3" pitchFamily="18" charset="2"/>
              <a:buChar char="}"/>
              <a:defRPr/>
            </a:pPr>
            <a:endParaRPr lang="en-US" altLang="en-US" sz="3200" b="1" kern="0" dirty="0" smtClean="0">
              <a:solidFill>
                <a:prstClr val="white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50000"/>
              </a:spcAft>
              <a:buClr>
                <a:srgbClr val="D21034"/>
              </a:buClr>
              <a:buSzPct val="120000"/>
              <a:buFont typeface="Wingdings 3" pitchFamily="18" charset="2"/>
              <a:buChar char="}"/>
              <a:defRPr/>
            </a:pPr>
            <a:r>
              <a:rPr lang="en-US" altLang="en-US" sz="3200" b="1" kern="0" dirty="0" smtClean="0">
                <a:solidFill>
                  <a:prstClr val="white"/>
                </a:solidFill>
              </a:rPr>
              <a:t>CTP</a:t>
            </a:r>
          </a:p>
          <a:p>
            <a:pPr marL="342900" indent="-342900" fontAlgn="base">
              <a:spcBef>
                <a:spcPct val="0"/>
              </a:spcBef>
              <a:spcAft>
                <a:spcPct val="50000"/>
              </a:spcAft>
              <a:buClr>
                <a:srgbClr val="D21034"/>
              </a:buClr>
              <a:buSzPct val="120000"/>
              <a:buFont typeface="Wingdings 3" pitchFamily="18" charset="2"/>
              <a:buChar char="}"/>
              <a:defRPr/>
            </a:pPr>
            <a:r>
              <a:rPr lang="en-US" altLang="en-US" sz="3200" b="1" kern="0" dirty="0" smtClean="0">
                <a:solidFill>
                  <a:prstClr val="white"/>
                </a:solidFill>
              </a:rPr>
              <a:t>MELD/MELD Na score</a:t>
            </a:r>
          </a:p>
          <a:p>
            <a:pPr marL="342900" indent="-342900" fontAlgn="base">
              <a:spcBef>
                <a:spcPct val="0"/>
              </a:spcBef>
              <a:spcAft>
                <a:spcPct val="50000"/>
              </a:spcAft>
              <a:buClr>
                <a:srgbClr val="D21034"/>
              </a:buClr>
              <a:buSzPct val="120000"/>
              <a:buFont typeface="Wingdings 3" pitchFamily="18" charset="2"/>
              <a:buChar char="}"/>
              <a:defRPr/>
            </a:pPr>
            <a:r>
              <a:rPr lang="en-US" altLang="en-US" sz="3200" b="1" kern="0" dirty="0">
                <a:solidFill>
                  <a:prstClr val="white"/>
                </a:solidFill>
              </a:rPr>
              <a:t>APACHE score</a:t>
            </a:r>
          </a:p>
          <a:p>
            <a:pPr marL="342900" indent="-342900" fontAlgn="base">
              <a:spcBef>
                <a:spcPct val="0"/>
              </a:spcBef>
              <a:spcAft>
                <a:spcPct val="50000"/>
              </a:spcAft>
              <a:buClr>
                <a:srgbClr val="D21034"/>
              </a:buClr>
              <a:buSzPct val="120000"/>
              <a:buFont typeface="Wingdings 3" pitchFamily="18" charset="2"/>
              <a:buChar char="}"/>
              <a:defRPr/>
            </a:pPr>
            <a:r>
              <a:rPr lang="en-US" altLang="en-US" sz="3200" b="1" kern="0" dirty="0" smtClean="0">
                <a:solidFill>
                  <a:srgbClr val="00CC00"/>
                </a:solidFill>
              </a:rPr>
              <a:t>SOFA score</a:t>
            </a:r>
          </a:p>
          <a:p>
            <a:pPr marL="342900" indent="-342900" fontAlgn="base">
              <a:spcBef>
                <a:spcPct val="0"/>
              </a:spcBef>
              <a:spcAft>
                <a:spcPct val="50000"/>
              </a:spcAft>
              <a:buClr>
                <a:srgbClr val="D21034"/>
              </a:buClr>
              <a:buSzPct val="120000"/>
              <a:buFont typeface="Wingdings 3" pitchFamily="18" charset="2"/>
              <a:buChar char="}"/>
              <a:defRPr/>
            </a:pPr>
            <a:r>
              <a:rPr lang="en-US" altLang="en-US" sz="3200" b="1" kern="0" dirty="0" smtClean="0">
                <a:solidFill>
                  <a:srgbClr val="00CC00"/>
                </a:solidFill>
              </a:rPr>
              <a:t>AARC score</a:t>
            </a:r>
          </a:p>
        </p:txBody>
      </p:sp>
    </p:spTree>
    <p:extLst>
      <p:ext uri="{BB962C8B-B14F-4D97-AF65-F5344CB8AC3E}">
        <p14:creationId xmlns:p14="http://schemas.microsoft.com/office/powerpoint/2010/main" val="56194492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/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Acute On Chronic Liver Failure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36" t="11547" r="8413" b="34505"/>
          <a:stretch/>
        </p:blipFill>
        <p:spPr>
          <a:xfrm>
            <a:off x="0" y="2204864"/>
            <a:ext cx="9172549" cy="41764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2204864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35371" y="6382334"/>
            <a:ext cx="706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 smtClean="0">
                <a:solidFill>
                  <a:srgbClr val="FFFF00"/>
                </a:solidFill>
              </a:rPr>
              <a:t>Hepatology</a:t>
            </a:r>
            <a:r>
              <a:rPr lang="en-US" sz="2400" b="1" dirty="0" smtClean="0">
                <a:solidFill>
                  <a:srgbClr val="FFFF00"/>
                </a:solidFill>
              </a:rPr>
              <a:t> international 2019 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19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1142984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Patients with chronic hepatitis B or HBV-related cirrhosis are at risk of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ACLF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precipitating events can be intra-hepatic or extra-hepatic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underlying chronic liver injury can be cirrhotic or non-cirrhotic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Host and viral factors contribute to the susceptibility of developing HBV-ACLF.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5852" y="71414"/>
            <a:ext cx="685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Conclusions: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1142984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Systemic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inflammation is the driver of HBV-ACLF, which can be attributed to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septic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and sterile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inflammentions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Liver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transplantation is the definitive treatment for HBV-ACLF.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5852" y="71414"/>
            <a:ext cx="685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Conclusions: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6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rd APASL-ACLF (A.A.R.C.) Consensus mee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97941"/>
            <a:ext cx="8001000" cy="5862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http://gastro.com.br/wp-content/uploads/2013/06/apasl-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62000" cy="6857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0400" y="6488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February 22-23 , 2014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4402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www.aclf.in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5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34" r="12824"/>
          <a:stretch/>
        </p:blipFill>
        <p:spPr>
          <a:xfrm>
            <a:off x="9452" y="0"/>
            <a:ext cx="9134547" cy="688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28" y="935366"/>
            <a:ext cx="5638800" cy="2719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28" y="3730851"/>
            <a:ext cx="5638800" cy="22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8" y="938459"/>
            <a:ext cx="7170498" cy="2422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8" y="3426384"/>
            <a:ext cx="7170498" cy="247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071" t="6836" r="18992" b="6857"/>
          <a:stretch/>
        </p:blipFill>
        <p:spPr>
          <a:xfrm>
            <a:off x="-15458" y="0"/>
            <a:ext cx="9159458" cy="706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9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03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Spectrum of Liver Failure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6" y="832852"/>
            <a:ext cx="8964488" cy="55348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Oval 3"/>
          <p:cNvSpPr/>
          <p:nvPr/>
        </p:nvSpPr>
        <p:spPr>
          <a:xfrm>
            <a:off x="1808315" y="1178370"/>
            <a:ext cx="4203846" cy="227330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Acute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4287" y="2494243"/>
            <a:ext cx="4082779" cy="23937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Acute on Chronic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671437" y="2478039"/>
            <a:ext cx="4165823" cy="250483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Chronic Decompensation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0389" y="1198420"/>
            <a:ext cx="31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Acute viral hepatitis A, B, E Paracetamol overdose Autoimmune hepatitis Drug-induced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8539" y="4888038"/>
            <a:ext cx="2758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CHBV,  CHCV, PBC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NASH-cirrhosis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AL - cirrhosis 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AIH - cirrhosis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93" y="4928742"/>
            <a:ext cx="3754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Acute flares of CHB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Acute flares of AIH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Sepsis-induced Drug-induced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Viral-induced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3440" y="6201580"/>
            <a:ext cx="5040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FF00"/>
                </a:solidFill>
              </a:rPr>
              <a:t>J. YY Fung</a:t>
            </a:r>
          </a:p>
          <a:p>
            <a:pPr algn="r"/>
            <a:r>
              <a:rPr lang="en-US" sz="1600" b="1" dirty="0" smtClean="0">
                <a:solidFill>
                  <a:srgbClr val="FFFF00"/>
                </a:solidFill>
              </a:rPr>
              <a:t>APASL liver week 6</a:t>
            </a:r>
            <a:r>
              <a:rPr lang="en-US" sz="16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1600" b="1" dirty="0" smtClean="0">
                <a:solidFill>
                  <a:srgbClr val="FFFF00"/>
                </a:solidFill>
              </a:rPr>
              <a:t> June, 2013, Singapore   </a:t>
            </a:r>
          </a:p>
          <a:p>
            <a:pPr algn="r"/>
            <a:endParaRPr lang="ru-RU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1142984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THANK YOU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YOUR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ATTENTION</a:t>
            </a:r>
            <a:endParaRPr lang="ru-RU" sz="6600" dirty="0" smtClean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142852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Acute on Chronic Liver Failure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(ACLF)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961" y="881128"/>
            <a:ext cx="807249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ook Antiqu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baseline="0" dirty="0" smtClean="0">
                <a:solidFill>
                  <a:srgbClr val="FFFF00"/>
                </a:solidFill>
                <a:latin typeface="Book Antiqua"/>
              </a:rPr>
              <a:t>ACLF is a specific syndrome  with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</a:rPr>
              <a:t>Acute decompensation  (Development of ascites, HE, Gastrointestinal Hemorrhage and/or BI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baseline="0" dirty="0" smtClean="0">
                <a:solidFill>
                  <a:srgbClr val="FFFF00"/>
                </a:solidFill>
                <a:latin typeface="Book Antiqua"/>
              </a:rPr>
              <a:t>Organ failure</a:t>
            </a:r>
            <a:r>
              <a:rPr lang="en-US" sz="2800" b="1" dirty="0" smtClean="0">
                <a:solidFill>
                  <a:srgbClr val="FFFF00"/>
                </a:solidFill>
                <a:latin typeface="Book Antiqua"/>
              </a:rPr>
              <a:t> (liver,  kidney, brain, coagulation , respiration, circulation)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Book Antiqua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Book Antiqua"/>
              </a:rPr>
              <a:t>High short term  mortality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800" b="1" dirty="0" smtClean="0">
              <a:solidFill>
                <a:srgbClr val="FFFF00"/>
              </a:solidFill>
              <a:latin typeface="Book Antiqu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9650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en-US" sz="440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/>
              </a:rPr>
              <a:t/>
            </a:r>
            <a:br>
              <a:rPr lang="en-US" sz="440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/>
              </a:rPr>
            </a:br>
            <a:r>
              <a:rPr lang="en-US" sz="4400" dirty="0">
                <a:ln>
                  <a:noFill/>
                </a:ln>
                <a:solidFill>
                  <a:srgbClr val="FFFF00"/>
                </a:solidFill>
                <a:effectLst/>
                <a:latin typeface="Book Antiqua"/>
              </a:rPr>
              <a:t/>
            </a:r>
            <a:br>
              <a:rPr lang="en-US" sz="4400" dirty="0">
                <a:ln>
                  <a:noFill/>
                </a:ln>
                <a:solidFill>
                  <a:srgbClr val="FFFF00"/>
                </a:solidFill>
                <a:effectLst/>
                <a:latin typeface="Book Antiqua"/>
              </a:rPr>
            </a:br>
            <a:r>
              <a:rPr lang="en-US" sz="440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/>
              </a:rPr>
              <a:t>Acute </a:t>
            </a:r>
            <a:r>
              <a:rPr lang="en-US" sz="4400" dirty="0">
                <a:ln>
                  <a:noFill/>
                </a:ln>
                <a:solidFill>
                  <a:srgbClr val="FFFF00"/>
                </a:solidFill>
                <a:effectLst/>
                <a:latin typeface="Book Antiqua"/>
              </a:rPr>
              <a:t>on Chronic Liver Failure</a:t>
            </a:r>
            <a:br>
              <a:rPr lang="en-US" sz="4400" dirty="0">
                <a:ln>
                  <a:noFill/>
                </a:ln>
                <a:solidFill>
                  <a:srgbClr val="FFFF00"/>
                </a:solidFill>
                <a:effectLst/>
                <a:latin typeface="Book Antiqua"/>
              </a:rPr>
            </a:br>
            <a:r>
              <a:rPr lang="en-US" sz="4400" dirty="0">
                <a:ln>
                  <a:noFill/>
                </a:ln>
                <a:solidFill>
                  <a:srgbClr val="FFFF00"/>
                </a:solidFill>
                <a:effectLst/>
                <a:latin typeface="Book Antiqua"/>
              </a:rPr>
              <a:t>(ACLF)</a:t>
            </a:r>
            <a:br>
              <a:rPr lang="en-US" sz="4400" dirty="0">
                <a:ln>
                  <a:noFill/>
                </a:ln>
                <a:solidFill>
                  <a:srgbClr val="FFFF00"/>
                </a:solidFill>
                <a:effectLst/>
                <a:latin typeface="Book Antiqua"/>
              </a:rPr>
            </a:br>
            <a:r>
              <a:rPr lang="ru-RU" sz="2400" b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2400" b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ACLF </a:t>
            </a:r>
            <a:r>
              <a:rPr lang="en-US" b="1" dirty="0">
                <a:solidFill>
                  <a:srgbClr val="FFFF00"/>
                </a:solidFill>
              </a:rPr>
              <a:t>is a syndrome characterized </a:t>
            </a:r>
            <a:r>
              <a:rPr lang="en-US" b="1" dirty="0" smtClean="0">
                <a:solidFill>
                  <a:srgbClr val="FFFF00"/>
                </a:solidFill>
              </a:rPr>
              <a:t>by:</a:t>
            </a:r>
          </a:p>
          <a:p>
            <a:pPr marL="13716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-Acute </a:t>
            </a:r>
            <a:r>
              <a:rPr lang="en-US" b="1" dirty="0">
                <a:solidFill>
                  <a:srgbClr val="FFFF00"/>
                </a:solidFill>
              </a:rPr>
              <a:t>and  severe hepatic abnormalities 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- </a:t>
            </a:r>
            <a:r>
              <a:rPr lang="en-US" b="1" dirty="0" smtClean="0">
                <a:solidFill>
                  <a:srgbClr val="FFFF00"/>
                </a:solidFill>
              </a:rPr>
              <a:t>Resulting  </a:t>
            </a:r>
            <a:r>
              <a:rPr lang="en-US" b="1" dirty="0">
                <a:solidFill>
                  <a:srgbClr val="FFFF00"/>
                </a:solidFill>
              </a:rPr>
              <a:t>from different types of insults 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- </a:t>
            </a:r>
            <a:r>
              <a:rPr lang="en-US" b="1" dirty="0" smtClean="0">
                <a:solidFill>
                  <a:srgbClr val="FFFF00"/>
                </a:solidFill>
              </a:rPr>
              <a:t>In </a:t>
            </a:r>
            <a:r>
              <a:rPr lang="en-US" b="1" dirty="0">
                <a:solidFill>
                  <a:srgbClr val="FFFF00"/>
                </a:solidFill>
              </a:rPr>
              <a:t>patients with underlying chronic  liver disease  or cirrhosis  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- </a:t>
            </a:r>
            <a:r>
              <a:rPr lang="en-US" b="1" dirty="0" smtClean="0">
                <a:solidFill>
                  <a:srgbClr val="FFFF00"/>
                </a:solidFill>
              </a:rPr>
              <a:t>Has </a:t>
            </a:r>
            <a:r>
              <a:rPr lang="en-US" b="1" dirty="0">
                <a:solidFill>
                  <a:srgbClr val="FFFF00"/>
                </a:solidFill>
              </a:rPr>
              <a:t>a high short term </a:t>
            </a:r>
            <a:r>
              <a:rPr lang="en-US" b="1" dirty="0" smtClean="0">
                <a:solidFill>
                  <a:srgbClr val="FFFF00"/>
                </a:solidFill>
              </a:rPr>
              <a:t>mortality, </a:t>
            </a:r>
            <a:r>
              <a:rPr lang="en-US" b="1" dirty="0">
                <a:solidFill>
                  <a:srgbClr val="FFFF00"/>
                </a:solidFill>
              </a:rPr>
              <a:t>mimicking  the prognosis of acute liver failure  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- </a:t>
            </a:r>
            <a:r>
              <a:rPr lang="en-US" b="1" dirty="0" smtClean="0">
                <a:solidFill>
                  <a:srgbClr val="FFFF00"/>
                </a:solidFill>
              </a:rPr>
              <a:t>More </a:t>
            </a:r>
            <a:r>
              <a:rPr lang="en-US" b="1" dirty="0">
                <a:solidFill>
                  <a:srgbClr val="FFFF00"/>
                </a:solidFill>
              </a:rPr>
              <a:t>importantly  is a potential reversibility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82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3097397" y="1670995"/>
            <a:ext cx="3416424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ACLF</a:t>
            </a:r>
          </a:p>
        </p:txBody>
      </p:sp>
      <p:sp>
        <p:nvSpPr>
          <p:cNvPr id="81923" name="Title 1"/>
          <p:cNvSpPr txBox="1">
            <a:spLocks/>
          </p:cNvSpPr>
          <p:nvPr/>
        </p:nvSpPr>
        <p:spPr bwMode="auto">
          <a:xfrm>
            <a:off x="395536" y="602779"/>
            <a:ext cx="829126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Acute on Chronic Liver Failure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/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</a:b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996" y="4040741"/>
            <a:ext cx="2057400" cy="58477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Arial" pitchFamily="34" charset="0"/>
              </a:rPr>
              <a:t>Acute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4040737"/>
            <a:ext cx="2057400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Arial" pitchFamily="34" charset="0"/>
              </a:rPr>
              <a:t>Failure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6384" y="4847099"/>
            <a:ext cx="32004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Arial" pitchFamily="34" charset="0"/>
              </a:rPr>
              <a:t>Chronic Liver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Arial" pitchFamily="34" charset="0"/>
            </a:endParaRPr>
          </a:p>
        </p:txBody>
      </p:sp>
      <p:sp>
        <p:nvSpPr>
          <p:cNvPr id="11" name="Bent Arrow 10"/>
          <p:cNvSpPr/>
          <p:nvPr/>
        </p:nvSpPr>
        <p:spPr>
          <a:xfrm rot="16200000" flipH="1">
            <a:off x="1639817" y="3024295"/>
            <a:ext cx="838200" cy="762000"/>
          </a:xfrm>
          <a:prstGeom prst="ben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2" name="Bent Arrow 11"/>
          <p:cNvSpPr/>
          <p:nvPr/>
        </p:nvSpPr>
        <p:spPr>
          <a:xfrm rot="5400000">
            <a:off x="6838156" y="3005490"/>
            <a:ext cx="838200" cy="762000"/>
          </a:xfrm>
          <a:prstGeom prst="ben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350668" y="3011197"/>
            <a:ext cx="381000" cy="14478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w Cen MT" panose="020B0602020104020603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17866"/>
            <a:ext cx="7890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Diagnostic </a:t>
            </a:r>
            <a:r>
              <a:rPr lang="en-US" sz="4000" b="1" dirty="0">
                <a:solidFill>
                  <a:srgbClr val="FFFF00"/>
                </a:solidFill>
              </a:rPr>
              <a:t>Criteria for ACLF</a:t>
            </a:r>
          </a:p>
          <a:p>
            <a:pPr lvl="0"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0888" y="5811437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>
                <a:solidFill>
                  <a:srgbClr val="FFFF00"/>
                </a:solidFill>
              </a:rPr>
              <a:t>High mortality rate </a:t>
            </a:r>
          </a:p>
          <a:p>
            <a:r>
              <a:rPr lang="en-US" sz="4800" dirty="0" smtClean="0">
                <a:solidFill>
                  <a:srgbClr val="FFFF00"/>
                </a:solidFill>
              </a:rPr>
              <a:t> 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305988" y="5477024"/>
            <a:ext cx="501191" cy="56279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542" t="36219" r="24542" b="5704"/>
          <a:stretch/>
        </p:blipFill>
        <p:spPr>
          <a:xfrm>
            <a:off x="251520" y="1196751"/>
            <a:ext cx="8712968" cy="5587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5012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Acute on Chronic Liver Failure</a:t>
            </a:r>
          </a:p>
          <a:p>
            <a:pPr algn="ctr"/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4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2590"/>
            <a:ext cx="8435280" cy="149817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Organ Failure and Grading Definitions in ACLF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837" t="27653" r="21512" b="22711"/>
          <a:stretch/>
        </p:blipFill>
        <p:spPr>
          <a:xfrm>
            <a:off x="323528" y="1540768"/>
            <a:ext cx="5472608" cy="5150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6116" y="6322128"/>
            <a:ext cx="332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b="1">
                <a:solidFill>
                  <a:srgbClr val="FFFF00"/>
                </a:solidFill>
              </a:rPr>
              <a:t>Journal of Hepatology 2015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31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Mortality of ACLF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75" t="27749" r="22875" b="16224"/>
          <a:stretch/>
        </p:blipFill>
        <p:spPr>
          <a:xfrm>
            <a:off x="193400" y="1285737"/>
            <a:ext cx="8757200" cy="5084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9082" y="6417839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Journal of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Hepatology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2015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051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12.xml><?xml version="1.0" encoding="utf-8"?>
<a:theme xmlns:a="http://schemas.openxmlformats.org/drawingml/2006/main" name="Western Stat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HCV ECHO Collaborative_v002 - June 2 2016" id="{BBCC6B8E-B567-4B0E-AF2D-C0A587AD8E39}" vid="{4F8D6694-E006-4DDE-8E19-711676CD0D55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7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9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2801</TotalTime>
  <Words>799</Words>
  <Application>Microsoft Office PowerPoint</Application>
  <PresentationFormat>On-screen Show (4:3)</PresentationFormat>
  <Paragraphs>164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30</vt:i4>
      </vt:variant>
    </vt:vector>
  </HeadingPairs>
  <TitlesOfParts>
    <vt:vector size="55" baseType="lpstr">
      <vt:lpstr>Arial</vt:lpstr>
      <vt:lpstr>Book Antiqua</vt:lpstr>
      <vt:lpstr>Calibri</vt:lpstr>
      <vt:lpstr>Calibri Light</vt:lpstr>
      <vt:lpstr>Lucida Sans</vt:lpstr>
      <vt:lpstr>新細明體</vt:lpstr>
      <vt:lpstr>华文仿宋</vt:lpstr>
      <vt:lpstr>Times New Roman</vt:lpstr>
      <vt:lpstr>Tw Cen MT</vt:lpstr>
      <vt:lpstr>Tw Cen MT Condensed</vt:lpstr>
      <vt:lpstr>Wingdings</vt:lpstr>
      <vt:lpstr>Wingdings 2</vt:lpstr>
      <vt:lpstr>Wingdings 3</vt:lpstr>
      <vt:lpstr>Apex</vt:lpstr>
      <vt:lpstr>Integral</vt:lpstr>
      <vt:lpstr>3_Apex</vt:lpstr>
      <vt:lpstr>4_Apex</vt:lpstr>
      <vt:lpstr>2_Office Theme</vt:lpstr>
      <vt:lpstr>2_Integral</vt:lpstr>
      <vt:lpstr>1_Apex</vt:lpstr>
      <vt:lpstr>3_Integral</vt:lpstr>
      <vt:lpstr>1_Office Theme</vt:lpstr>
      <vt:lpstr>2_Apex</vt:lpstr>
      <vt:lpstr>1_Integral</vt:lpstr>
      <vt:lpstr>Western States Template</vt:lpstr>
      <vt:lpstr>PowerPoint Presentation</vt:lpstr>
      <vt:lpstr>PowerPoint Presentation</vt:lpstr>
      <vt:lpstr>The Spectrum of Liver Failure</vt:lpstr>
      <vt:lpstr>PowerPoint Presentation</vt:lpstr>
      <vt:lpstr>  Acute on Chronic Liver Failure (ACLF)  </vt:lpstr>
      <vt:lpstr>ACLF</vt:lpstr>
      <vt:lpstr>PowerPoint Presentation</vt:lpstr>
      <vt:lpstr>Organ Failure and Grading Definitions in ACLF</vt:lpstr>
      <vt:lpstr>Mortality of ACLF</vt:lpstr>
      <vt:lpstr>PowerPoint Presentation</vt:lpstr>
      <vt:lpstr> Acute-on-Chronic Liver Failure in Chronic Hepatitis B: an Update</vt:lpstr>
      <vt:lpstr>Acute on Chronic Liver Failure HBV - ACLF</vt:lpstr>
      <vt:lpstr>PowerPoint Presentation</vt:lpstr>
      <vt:lpstr>Viral Factors of   HBV-ACLF </vt:lpstr>
      <vt:lpstr>PowerPoint Presentation</vt:lpstr>
      <vt:lpstr>PowerPoint Presentation</vt:lpstr>
      <vt:lpstr> Systemic Inflammation is a Hallmark ACLF </vt:lpstr>
      <vt:lpstr>PowerPoint Presentation</vt:lpstr>
      <vt:lpstr>HBV-ACLF</vt:lpstr>
      <vt:lpstr> HBV-ACLF </vt:lpstr>
      <vt:lpstr>PowerPoint Presentation</vt:lpstr>
      <vt:lpstr> Acute On Chronic Liver Failure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 2D</dc:creator>
  <cp:lastModifiedBy>PC</cp:lastModifiedBy>
  <cp:revision>186</cp:revision>
  <dcterms:created xsi:type="dcterms:W3CDTF">2014-01-27T12:07:19Z</dcterms:created>
  <dcterms:modified xsi:type="dcterms:W3CDTF">2019-09-25T13:55:25Z</dcterms:modified>
</cp:coreProperties>
</file>