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8" r:id="rId21"/>
    <p:sldId id="375" r:id="rId22"/>
    <p:sldId id="376" r:id="rId23"/>
    <p:sldId id="377" r:id="rId24"/>
    <p:sldId id="290" r:id="rId25"/>
    <p:sldId id="378" r:id="rId26"/>
    <p:sldId id="379" r:id="rId27"/>
    <p:sldId id="380" r:id="rId28"/>
    <p:sldId id="291" r:id="rId29"/>
    <p:sldId id="381" r:id="rId30"/>
    <p:sldId id="382" r:id="rId31"/>
    <p:sldId id="383" r:id="rId32"/>
    <p:sldId id="384" r:id="rId33"/>
    <p:sldId id="294" r:id="rId34"/>
    <p:sldId id="295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296" r:id="rId44"/>
    <p:sldId id="275" r:id="rId45"/>
    <p:sldId id="297" r:id="rId46"/>
    <p:sldId id="276" r:id="rId47"/>
    <p:sldId id="277" r:id="rId48"/>
    <p:sldId id="298" r:id="rId49"/>
    <p:sldId id="299" r:id="rId50"/>
    <p:sldId id="278" r:id="rId51"/>
    <p:sldId id="279" r:id="rId52"/>
    <p:sldId id="280" r:id="rId53"/>
    <p:sldId id="281" r:id="rId54"/>
    <p:sldId id="300" r:id="rId55"/>
    <p:sldId id="282" r:id="rId56"/>
    <p:sldId id="283" r:id="rId57"/>
    <p:sldId id="301" r:id="rId58"/>
    <p:sldId id="284" r:id="rId59"/>
    <p:sldId id="302" r:id="rId60"/>
    <p:sldId id="285" r:id="rId61"/>
    <p:sldId id="303" r:id="rId62"/>
    <p:sldId id="286" r:id="rId63"/>
    <p:sldId id="287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355" r:id="rId85"/>
    <p:sldId id="356" r:id="rId86"/>
    <p:sldId id="357" r:id="rId87"/>
    <p:sldId id="358" r:id="rId88"/>
    <p:sldId id="359" r:id="rId89"/>
    <p:sldId id="360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73" r:id="rId103"/>
    <p:sldId id="374" r:id="rId104"/>
    <p:sldId id="309" r:id="rId105"/>
    <p:sldId id="310" r:id="rId106"/>
    <p:sldId id="311" r:id="rId107"/>
    <p:sldId id="312" r:id="rId108"/>
    <p:sldId id="313" r:id="rId109"/>
    <p:sldId id="314" r:id="rId110"/>
    <p:sldId id="315" r:id="rId111"/>
    <p:sldId id="316" r:id="rId112"/>
    <p:sldId id="317" r:id="rId113"/>
    <p:sldId id="318" r:id="rId114"/>
    <p:sldId id="319" r:id="rId115"/>
    <p:sldId id="320" r:id="rId116"/>
    <p:sldId id="321" r:id="rId117"/>
    <p:sldId id="322" r:id="rId118"/>
    <p:sldId id="323" r:id="rId119"/>
    <p:sldId id="324" r:id="rId120"/>
    <p:sldId id="325" r:id="rId121"/>
    <p:sldId id="326" r:id="rId122"/>
    <p:sldId id="327" r:id="rId123"/>
    <p:sldId id="328" r:id="rId124"/>
    <p:sldId id="329" r:id="rId125"/>
    <p:sldId id="330" r:id="rId126"/>
    <p:sldId id="331" r:id="rId127"/>
    <p:sldId id="332" r:id="rId128"/>
    <p:sldId id="333" r:id="rId129"/>
    <p:sldId id="334" r:id="rId130"/>
  </p:sldIdLst>
  <p:sldSz cx="9144000" cy="5143500" type="screen16x9"/>
  <p:notesSz cx="6858000" cy="9144000"/>
  <p:embeddedFontLst>
    <p:embeddedFont>
      <p:font typeface="Merriweather" panose="00000500000000000000" pitchFamily="2" charset="0"/>
      <p:regular r:id="rId132"/>
      <p:bold r:id="rId133"/>
      <p:italic r:id="rId134"/>
      <p:boldItalic r:id="rId135"/>
    </p:embeddedFont>
    <p:embeddedFont>
      <p:font typeface="Sylfaen" panose="010A0502050306030303" pitchFamily="18" charset="0"/>
      <p:regular r:id="rId1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7" roundtripDataSignature="AMtx7mhN4dZd+wjwoxbToFTXG/CYH2o7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3.fntdata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4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1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2.fntdata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e1fd844c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e1fd844c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1fd844cc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1fd844cc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e1fd844cc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e1fd844cc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e1fd844cc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e1fd844cc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1fd844cc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1fd844cc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e1fd844cc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e1fd844cc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e1fd844cc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e1fd844cc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e1fd844cc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e1fd844cc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1fd844cc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e1fd844cc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1fd844cc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e1fd844cc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1fd844cc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e1fd844cc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e1fd844cc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e1fd844cc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a-GE" dirty="0"/>
              <a:t>პირველი — ციროზის დიაგნოზი გულისხმობს ღვიძლის კიბოს სკრინინგის აუცილებლობას. მეორე — პორტული ვენის რეკანალიზაციის პროცესში, </a:t>
            </a:r>
            <a:r>
              <a:rPr lang="en-US" dirty="0"/>
              <a:t>PSVD-</a:t>
            </a:r>
            <a:r>
              <a:rPr lang="ka-GE" dirty="0"/>
              <a:t>ის ან ციროზის არსებობა წარმოადგენს არგუმენტს </a:t>
            </a:r>
            <a:r>
              <a:rPr lang="en-US" b="1" dirty="0"/>
              <a:t>TIPS</a:t>
            </a:r>
            <a:r>
              <a:rPr lang="en-US" dirty="0"/>
              <a:t>-</a:t>
            </a:r>
            <a:r>
              <a:rPr lang="ka-GE" dirty="0"/>
              <a:t>ის დაყენების სასარგებლოდ, რათა თავიდან იქნას აცილებული რე-თრომბოზი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A459-6D7F-4261-8709-639726C47D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33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შესწავლილ იქნა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ჰეპატიტის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HCV) 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თერაპიის გავლენა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PVT-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 (პორტული ვენის თრომბოზი) განვითარებაზე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HCV-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ით გამოწვეული ციროზის დროს. არსებობდა ცნობები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PVT-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 მომატებული რისკის შესახებ პირდაპირი მოქმედების ანტივირუსული პრეპარატებით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DAA) 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მიღწეული მყარი ვირუსოლოგიური პასუხის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SVR) 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შემდეგ.</a:t>
            </a:r>
          </a:p>
          <a:p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ერთმა ფართომასშტაბიანმა პროსპექტიულმა კვლევამ, 3-წლიანზე მეტი დაკვირვების პერიოდით, შეადარა არასიმსივნური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PVT-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 რისკი პაციენტებში, რომლებმაც მიაღწიეს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SVR-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ს პირდაპირი მოქმედების ანტივირუსული საშუალებებით ($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= 354$), 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ისტორიულ საკონტროლო ჯგუფს აქტიური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HCV-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ით, რომელთაც აკვირდებოდნენ ანტივირუსული თერაპიის დაწყებამდე ($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= 174$).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PVT-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 რისკი შენარჩუნდა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SVR-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 შემდეგ (2.8%) და იყო აქტიური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HCV 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ჯგუფის მსგავსი (4.5%). ჩაილდ-პიუს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Child-Pugh) 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ქულა აღმოჩნდა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PVT-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 განვითარების ერთადერთი დამოუკიდებელი რისკ-ფაქტორი.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HCV-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ასოცირებული ციროზის მქონე პაციენტებში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SVR-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 შემდეგ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PVT-</a:t>
            </a:r>
            <a:r>
              <a:rPr lang="ka-G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ის რისკის შენარჩუნება დადასტურდა კიდევ ერთი ფართომასშტაბიანი კვლევით.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A459-6D7F-4261-8709-639726C47D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71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d6add96cb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3d6add96cb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1fd844cc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e1fd844cc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e1fd844cc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e1fd844cc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d6add96cb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3d6add96cb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e1fd844cc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e1fd844cc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e1fd844c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e1fd844cc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1fd844cc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1fd844cc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e1fd844cc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e1fd844cc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1fd844cc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e1fd844cc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F328-7AA8-4976-B447-385AB4332D8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894A-7539-4368-BE06-A80791806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6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4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4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g3e1fd844cc4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71D82-54A7-4B85-90C9-72843D864727}"/>
              </a:ext>
            </a:extLst>
          </p:cNvPr>
          <p:cNvSpPr txBox="1"/>
          <p:nvPr/>
        </p:nvSpPr>
        <p:spPr>
          <a:xfrm>
            <a:off x="799253" y="3095413"/>
            <a:ext cx="291930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1100" i="1" dirty="0"/>
              <a:t>ავტორები:</a:t>
            </a:r>
          </a:p>
          <a:p>
            <a:endParaRPr lang="ka-GE" sz="1100" i="1" dirty="0"/>
          </a:p>
          <a:p>
            <a:r>
              <a:rPr lang="ka-GE" sz="1100" i="1" dirty="0"/>
              <a:t>ელენე ცირდავა</a:t>
            </a:r>
          </a:p>
          <a:p>
            <a:r>
              <a:rPr lang="ka-GE" sz="1100" i="1" dirty="0"/>
              <a:t>მარიამ ჩახნაშვილი</a:t>
            </a:r>
          </a:p>
          <a:p>
            <a:r>
              <a:rPr lang="ka-GE" sz="1100" i="1" dirty="0"/>
              <a:t>ანა სკრიპნიჩენკო</a:t>
            </a:r>
            <a:br>
              <a:rPr lang="ka-GE" sz="1100" i="1" dirty="0"/>
            </a:br>
            <a:r>
              <a:rPr lang="ka-GE" sz="1100" i="1" dirty="0"/>
              <a:t>სოფიო გიუაშვილი</a:t>
            </a:r>
            <a:br>
              <a:rPr lang="ka-GE" sz="1100" i="1" dirty="0"/>
            </a:br>
            <a:r>
              <a:rPr lang="ka-GE" sz="1100" i="1" dirty="0"/>
              <a:t>მამუკა ზაკალაშვილი</a:t>
            </a:r>
            <a:endParaRPr lang="en-US" sz="11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3e1fd844cc4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3D586D-A92F-120E-636D-C4C8ABE5A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3" y="728663"/>
            <a:ext cx="6315075" cy="3522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7D26F5-C76A-14B6-59FE-F196066E9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787" y="72916"/>
            <a:ext cx="1671638" cy="545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AE2F9-4DC4-FF8A-6580-3DFDC01EA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" y="4371975"/>
            <a:ext cx="1864519" cy="7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558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7F2E1F-D74A-9460-C082-7F73E17CB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3ECD4-699C-4A16-C050-23239D5F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593" y="51835"/>
            <a:ext cx="1558970" cy="508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FB200-7C21-6703-16F6-9FD8B9FBD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" y="21431"/>
            <a:ext cx="1435894" cy="5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89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C28C856-5AC3-5820-C19B-F1EAB8E4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3" y="578644"/>
            <a:ext cx="6563125" cy="3660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F69B14-97DA-3A9E-909B-A6D77A869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85725"/>
            <a:ext cx="1444098" cy="471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D9616-0523-46E6-2FB3-A24C6D460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533424"/>
            <a:ext cx="1500188" cy="5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093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978F6C-33FC-63BE-D087-450BD6197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95" y="592999"/>
            <a:ext cx="6877210" cy="3836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95F3E-4D49-D904-7E11-F80DB87D1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96" y="42862"/>
            <a:ext cx="1444098" cy="471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9F5C91-2EDE-3E17-6A70-E73E07D76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" y="4424907"/>
            <a:ext cx="1821656" cy="7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116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"/>
          <p:cNvPicPr preferRelativeResize="0"/>
          <p:nvPr/>
        </p:nvPicPr>
        <p:blipFill rotWithShape="1">
          <a:blip r:embed="rId3">
            <a:alphaModFix/>
          </a:blip>
          <a:srcRect l="1000" b="12404"/>
          <a:stretch/>
        </p:blipFill>
        <p:spPr>
          <a:xfrm>
            <a:off x="219075" y="223888"/>
            <a:ext cx="8516400" cy="423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975" y="4462529"/>
            <a:ext cx="1716026" cy="680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399" y="417126"/>
            <a:ext cx="7453200" cy="41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09525"/>
            <a:ext cx="1345604" cy="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6825" y="0"/>
            <a:ext cx="1513250" cy="4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423863"/>
            <a:ext cx="7467600" cy="42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09525"/>
            <a:ext cx="1345604" cy="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8600" y="0"/>
            <a:ext cx="1405409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601" y="466725"/>
            <a:ext cx="7484525" cy="421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8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09525"/>
            <a:ext cx="1345604" cy="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8600" y="0"/>
            <a:ext cx="1405409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401" y="423875"/>
            <a:ext cx="7569200" cy="42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0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09525"/>
            <a:ext cx="1345604" cy="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0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151" y="423875"/>
            <a:ext cx="7484525" cy="421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2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09525"/>
            <a:ext cx="1345604" cy="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0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3e1fd844cc4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09525"/>
            <a:ext cx="1345604" cy="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0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g3d6add96cb1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26" y="389950"/>
            <a:ext cx="7501450" cy="421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d6add96cb1_0_15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09525"/>
            <a:ext cx="1345604" cy="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3d6add96cb1_0_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0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825" y="478475"/>
            <a:ext cx="7442749" cy="41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7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09525"/>
            <a:ext cx="1345604" cy="5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0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225" y="341750"/>
            <a:ext cx="7671802" cy="43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9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0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" y="457200"/>
            <a:ext cx="75184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0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0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3200" y="-66675"/>
            <a:ext cx="9347200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2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3350" y="4704775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-66675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075" y="190500"/>
            <a:ext cx="8043325" cy="452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4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14875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4714875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285750"/>
            <a:ext cx="79248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5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4714875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52400"/>
            <a:ext cx="9296400" cy="52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6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6775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8141" y="-45537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175" y="290513"/>
            <a:ext cx="7877651" cy="456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7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5741" y="78288"/>
            <a:ext cx="1298268" cy="4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e1fd844cc4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96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28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080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00" y="304800"/>
            <a:ext cx="7874000" cy="4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9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840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00" y="319075"/>
            <a:ext cx="7874000" cy="4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0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840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738" y="395275"/>
            <a:ext cx="7738525" cy="435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1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840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800" y="1127575"/>
            <a:ext cx="8267701" cy="352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2"/>
          <p:cNvSpPr txBox="1"/>
          <p:nvPr/>
        </p:nvSpPr>
        <p:spPr>
          <a:xfrm>
            <a:off x="271500" y="439300"/>
            <a:ext cx="860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ka" sz="1700" b="0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მედიკამენტები, რომლებიც დაკავშირებულია ღვიძლის სპეციფიკურ სისხლძარღვოვან დარღვევებთან.</a:t>
            </a:r>
            <a:endParaRPr sz="1700" b="0" i="0" u="none" strike="noStrike" cap="none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28" name="Google Shape;528;p32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840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5725"/>
            <a:ext cx="9296400" cy="52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6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71850"/>
            <a:ext cx="1304925" cy="4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365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g3d6add96cb1_0_65"/>
          <p:cNvPicPr preferRelativeResize="0"/>
          <p:nvPr/>
        </p:nvPicPr>
        <p:blipFill rotWithShape="1">
          <a:blip r:embed="rId3">
            <a:alphaModFix/>
          </a:blip>
          <a:srcRect l="1353" t="11763" r="4067" b="6664"/>
          <a:stretch/>
        </p:blipFill>
        <p:spPr>
          <a:xfrm>
            <a:off x="1345588" y="838200"/>
            <a:ext cx="6648474" cy="397192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g3d6add96cb1_0_65"/>
          <p:cNvSpPr txBox="1"/>
          <p:nvPr/>
        </p:nvSpPr>
        <p:spPr>
          <a:xfrm>
            <a:off x="104775" y="0"/>
            <a:ext cx="9324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ka"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ხშირად გამოყენებადი მედიკამენტები, რომლებიც სიფრთხილით უნდა დაინიშნოს ღვიძლის დარღვეული ფუნქციის (მათ შორის ციროზის), პორტოსისტემური შუნტების ან ღვიძლის სპეციფიკური სისხლძარღვოვანი დარღვევების მქონე პაციენტებში.</a:t>
            </a:r>
            <a:endParaRPr sz="1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g3d6add96cb1_0_65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3d6add96cb1_0_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8400" y="4680676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726" y="461963"/>
            <a:ext cx="7501450" cy="421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3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840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676" y="461963"/>
            <a:ext cx="7501450" cy="421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57150"/>
            <a:ext cx="1345601" cy="4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840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533" y="0"/>
            <a:ext cx="9414934" cy="529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7" title="Screenshot 2026-04-16 at 19.53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8525" y="4824250"/>
            <a:ext cx="1304925" cy="4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3650" y="1"/>
            <a:ext cx="1345600" cy="43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e1fd844cc4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3e1fd844cc4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e1fd844cc4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3e1fd844cc4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3e1fd844cc4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3e1fd844cc4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e1fd844cc4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3e1fd844cc4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2"/>
            <a:ext cx="9144000" cy="51006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0110" y="1312607"/>
            <a:ext cx="4454012" cy="259571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a-GE" sz="2100" b="1" dirty="0"/>
              <a:t>ზოგადი მოსაზრებები პორტული ვენის თრომბოზის შესახებ ციროზით ან მის გარეშე</a:t>
            </a:r>
            <a:endParaRPr lang="en-US" sz="21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37420" y="4845575"/>
            <a:ext cx="6858000" cy="7883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Journal of </a:t>
            </a:r>
            <a:r>
              <a:rPr lang="en-US" sz="1200" dirty="0" err="1"/>
              <a:t>Hepatology</a:t>
            </a:r>
            <a:r>
              <a:rPr lang="en-US" sz="1200" dirty="0"/>
              <a:t>, February 2026. vol. 84 | 399–456 </a:t>
            </a:r>
          </a:p>
        </p:txBody>
      </p:sp>
    </p:spTree>
    <p:extLst>
      <p:ext uri="{BB962C8B-B14F-4D97-AF65-F5344CB8AC3E}">
        <p14:creationId xmlns:p14="http://schemas.microsoft.com/office/powerpoint/2010/main" val="328027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/>
              <a:t>ზოგადი ინფორმაცია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637071"/>
            <a:ext cx="8131892" cy="3255707"/>
          </a:xfrm>
        </p:spPr>
        <p:txBody>
          <a:bodyPr>
            <a:normAutofit/>
          </a:bodyPr>
          <a:lstStyle/>
          <a:p>
            <a:r>
              <a:rPr lang="ka-GE" sz="1200" b="1" dirty="0"/>
              <a:t>პორტული ვენის მწვავე თრომბოზი</a:t>
            </a:r>
            <a:r>
              <a:rPr lang="ka-GE" sz="1200" dirty="0"/>
              <a:t> გულისხმობს თრომბის ახალ ფორმირებას პორტულ ვენაში </a:t>
            </a:r>
            <a:r>
              <a:rPr lang="ka-GE" sz="1200" u="sng" dirty="0"/>
              <a:t>და/ან</a:t>
            </a:r>
            <a:r>
              <a:rPr lang="ka-GE" sz="1200" dirty="0"/>
              <a:t> მის მარჯვენა ან მარცხენა ტოტებში, რაც შეიძლება გავრცელდეს ჯორჯლის (მეზენტერიულ) ან ელენთის ვენებშიც.</a:t>
            </a:r>
          </a:p>
          <a:p>
            <a:r>
              <a:rPr lang="ka-GE" sz="1200" b="1" dirty="0"/>
              <a:t>ქრონიკული </a:t>
            </a:r>
            <a:r>
              <a:rPr lang="en-US" sz="1200" b="1" dirty="0"/>
              <a:t>PVT</a:t>
            </a:r>
            <a:r>
              <a:rPr lang="en-US" sz="1200" dirty="0"/>
              <a:t> </a:t>
            </a:r>
            <a:r>
              <a:rPr lang="ka-GE" sz="1200" dirty="0"/>
              <a:t>განიმარტება როგორც თრომბოზი, რომელიც 6 თვეზე მეტი ხნის განმავლობაში არსებობს. </a:t>
            </a:r>
            <a:br>
              <a:rPr lang="ka-GE" sz="1200" dirty="0"/>
            </a:br>
            <a:endParaRPr lang="ka-GE" sz="1200" dirty="0"/>
          </a:p>
          <a:p>
            <a:r>
              <a:rPr lang="ka-GE" sz="1200" b="1" dirty="0"/>
              <a:t>პორტული კავერნომა</a:t>
            </a:r>
            <a:r>
              <a:rPr lang="ka-GE" sz="1200" dirty="0"/>
              <a:t> შეესაბამება პორტო-პორტულ კოლატერალებს, რომლებიც შეიძლება განვითარდეს მწვავე თრომბოზის შემდეგ.</a:t>
            </a:r>
          </a:p>
          <a:p>
            <a:r>
              <a:rPr lang="ka-GE" sz="1200" dirty="0"/>
              <a:t>თრომბოზი შეიძლება განვითარდეს ღვიძლის დაავადების მქონე ან ჯანმრთელი ღვიძლის მქონე პაციენტებში და შესაძლოა გამოიწვიოს სისხლძარღვის სრული ან ნაწილობრივი ოკლუზია.  </a:t>
            </a:r>
          </a:p>
          <a:p>
            <a:r>
              <a:rPr lang="ka-GE" sz="1200" dirty="0"/>
              <a:t>როდესაც </a:t>
            </a:r>
            <a:r>
              <a:rPr lang="en-US" sz="1200" dirty="0"/>
              <a:t>PVT </a:t>
            </a:r>
            <a:r>
              <a:rPr lang="ka-GE" sz="1200" dirty="0"/>
              <a:t>ვრცელდება ჯორჯლის ვენაზე, მან შეიძლება გამოიწვიოს მუცლის მწვავე ტკივილი, რაც ნაწლავის იშემიის ან ინფარქტის გამოვლინებაა</a:t>
            </a:r>
          </a:p>
          <a:p>
            <a:r>
              <a:rPr lang="ka-GE" sz="1200" dirty="0"/>
              <a:t>თუმცა, პაციენტები შესაძლოა იყვნენ ასიმპტომურები ან აღენიშნებოდეთ არასპეციფიკური სიმპტომები და დიაგნოზი შემთხვევით დაისვას სხვა მიზეზით ჩატარებული გეგმური ვიზუალიზაციური კვლევის დროს.</a:t>
            </a:r>
          </a:p>
        </p:txBody>
      </p:sp>
    </p:spTree>
    <p:extLst>
      <p:ext uri="{BB962C8B-B14F-4D97-AF65-F5344CB8AC3E}">
        <p14:creationId xmlns:p14="http://schemas.microsoft.com/office/powerpoint/2010/main" val="1977433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0593" y="758037"/>
            <a:ext cx="725620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PVT-</a:t>
            </a:r>
            <a:r>
              <a:rPr lang="ka-GE" sz="1050" dirty="0"/>
              <a:t>ის (პორტული ვენის თრომბოზი) მქონე პაციენტებში, რომელი სტანდარტიზებული დეფინიცია და კლასიფიკაცია უნდა იქნას გამოყენებული?</a:t>
            </a:r>
            <a:endParaRPr lang="en-US" sz="1050" dirty="0"/>
          </a:p>
        </p:txBody>
      </p:sp>
      <p:pic>
        <p:nvPicPr>
          <p:cNvPr id="102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0" y="428127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94670" y="1604181"/>
            <a:ext cx="6058821" cy="3263504"/>
          </a:xfrm>
        </p:spPr>
        <p:txBody>
          <a:bodyPr/>
          <a:lstStyle/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რეკომენდაცია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r>
              <a:rPr lang="en-US" sz="1350" dirty="0"/>
              <a:t>PVT-</a:t>
            </a:r>
            <a:r>
              <a:rPr lang="ka-GE" sz="1350" dirty="0"/>
              <a:t>ის მქონე პაციენტებში (ციროზით ან მის გარეშე), დაავადების ევოლუციის შესაფასებლად აუცილებელია საწყისი ლოკალიზაციის, გავრცელების, ძირითადი პორტული ვენის სანათურის ოკლუზიის პროცენტული მაჩვენებლისა და დროში მიმდინარეობის სტანდარტიზებული აღწერა (იხ. ცხრილი 4) (მტკიცებულების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5,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3"/>
          <a:srcRect t="21792" r="615"/>
          <a:stretch/>
        </p:blipFill>
        <p:spPr>
          <a:xfrm>
            <a:off x="1254996" y="2071451"/>
            <a:ext cx="6738170" cy="29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20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462" y="273844"/>
            <a:ext cx="7318888" cy="352963"/>
          </a:xfrm>
        </p:spPr>
        <p:txBody>
          <a:bodyPr>
            <a:normAutofit fontScale="90000"/>
          </a:bodyPr>
          <a:lstStyle/>
          <a:p>
            <a:r>
              <a:rPr lang="ka-GE" dirty="0"/>
              <a:t>სტანდარტული ნომენკლატურა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412" y="829597"/>
            <a:ext cx="7644288" cy="43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16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218" y="117988"/>
            <a:ext cx="8574650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38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60" y="140475"/>
            <a:ext cx="4365702" cy="2777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5742" y="140475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sz="1200" b="1" dirty="0"/>
              <a:t>იერდელის (</a:t>
            </a:r>
            <a:r>
              <a:rPr lang="en-US" sz="1200" b="1" dirty="0" err="1"/>
              <a:t>Yerdel</a:t>
            </a:r>
            <a:r>
              <a:rPr lang="en-US" sz="1200" b="1" dirty="0"/>
              <a:t>) </a:t>
            </a:r>
            <a:r>
              <a:rPr lang="ka-GE" sz="1200" b="1" dirty="0"/>
              <a:t>კლასიფიკაცია</a:t>
            </a:r>
            <a:r>
              <a:rPr lang="ka-GE" sz="1200" dirty="0"/>
              <a:t> ფართოდ გამოიყენება და მისი მთავარი დანიშნულებაა ღვიძლის ტრანსპლანტაციის დროს ქირურგიული სტრატეგიის განსაზღვრა და პოსტ-ტრანსპლანტაციური გამოსავლის პროგნოზირება, თრომბის მოცულობისა და პორტული ვენის ფარგლებს გარეთ მისი გავრცელების მიხედვით. თუმცა, მის ნაკლოვანებებს შორისაა ის, რომ იგი ვერ მიჯნავს ერთმანეთისგან მწვავე და ქრონიკულ </a:t>
            </a:r>
            <a:r>
              <a:rPr lang="en-US" sz="1200" dirty="0"/>
              <a:t>PVT-</a:t>
            </a:r>
            <a:r>
              <a:rPr lang="ka-GE" sz="1200" dirty="0"/>
              <a:t>ს და არ ითვალისწინებს ისეთ მახასიათებლებს, როგორიცაა კავერნომა, მკურნალობაზე პასუხი ან დროთა განმავლობაში განვითარებული ცვლილებები.</a:t>
            </a: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endParaRPr lang="ka-GE" sz="1200" dirty="0"/>
          </a:p>
          <a:p>
            <a:r>
              <a:rPr lang="ka-GE" sz="1200" dirty="0"/>
              <a:t>პაციენტთა მართვის ჰომოგენიზაციისა და სამომავლო მასშტაბური კვლევების ხელშეწყობის მიზნით, შემოთავაზებულ იქნა სტანდარტიზებული ნომენკლატურა. ტრანსპლანტაციის მიღმა პირობებში, ჩვენ რეკომენდაციას ვუწევთ იმავე კლასიფიკაციის გამოყენებას, რომელიც წარმოდგენილია </a:t>
            </a:r>
            <a:r>
              <a:rPr lang="ka-GE" sz="1200" b="1" dirty="0"/>
              <a:t>ამერიკის ღვიძლის დაავადებათა შემსწავლელი ასოციაციის (</a:t>
            </a:r>
            <a:r>
              <a:rPr lang="en-US" sz="1200" b="1" dirty="0"/>
              <a:t>AASLD) 2020 </a:t>
            </a:r>
            <a:r>
              <a:rPr lang="ka-GE" sz="1200" b="1" dirty="0"/>
              <a:t>წლის გაიდლაინებსა</a:t>
            </a:r>
            <a:r>
              <a:rPr lang="ka-GE" sz="1200" dirty="0"/>
              <a:t> და </a:t>
            </a:r>
            <a:r>
              <a:rPr lang="en-US" sz="1200" b="1" dirty="0" err="1"/>
              <a:t>Baveno</a:t>
            </a:r>
            <a:r>
              <a:rPr lang="en-US" sz="1200" b="1" dirty="0"/>
              <a:t> VII-</a:t>
            </a:r>
            <a:r>
              <a:rPr lang="ka-GE" sz="1200" b="1" dirty="0"/>
              <a:t>ის</a:t>
            </a:r>
            <a:r>
              <a:rPr lang="ka-GE" sz="1200" dirty="0"/>
              <a:t> რეკომენდაციებში, ხოლო </a:t>
            </a:r>
            <a:r>
              <a:rPr lang="en-US" sz="1200" dirty="0"/>
              <a:t>PVT-</a:t>
            </a:r>
            <a:r>
              <a:rPr lang="ka-GE" sz="1200" dirty="0"/>
              <a:t>ის დინამიკის შესაფასებლად — </a:t>
            </a:r>
            <a:r>
              <a:rPr lang="en-US" sz="1200" b="1" dirty="0"/>
              <a:t>Vascular Liver Disease Interest Group (VALDIG)</a:t>
            </a:r>
            <a:r>
              <a:rPr lang="en-US" sz="1200" dirty="0"/>
              <a:t> </a:t>
            </a:r>
            <a:r>
              <a:rPr lang="ka-GE" sz="1200" dirty="0"/>
              <a:t>კრიტერიუმების გამოყენებას.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4" y="3350203"/>
            <a:ext cx="3657465" cy="12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66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1694141"/>
          <a:ext cx="7886702" cy="1767840"/>
        </p:xfrm>
        <a:graphic>
          <a:graphicData uri="http://schemas.openxmlformats.org/drawingml/2006/table">
            <a:tbl>
              <a:tblPr/>
              <a:tblGrid>
                <a:gridCol w="1933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420">
                <a:tc>
                  <a:txBody>
                    <a:bodyPr/>
                    <a:lstStyle/>
                    <a:p>
                      <a:pPr rtl="0"/>
                      <a:r>
                        <a:rPr lang="ka-GE" sz="11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მახასიათებელი</a:t>
                      </a:r>
                      <a:endParaRPr lang="ka-GE" sz="11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1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Yerdel</a:t>
                      </a:r>
                      <a:endParaRPr lang="en-US" sz="11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1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AASLD / Baveno VII</a:t>
                      </a:r>
                      <a:endParaRPr lang="en-US" sz="11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1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VALDIG</a:t>
                      </a:r>
                      <a:endParaRPr lang="en-US" sz="11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68580" marR="6858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rtl="0"/>
                      <a:r>
                        <a:rPr lang="ka-GE" sz="11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მთავარი მიზანი</a:t>
                      </a:r>
                      <a:endParaRPr lang="ka-GE" sz="11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ტრანსპლანტაციის დაგეგმვა</a:t>
                      </a: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დიაგნოსტიკა და მართვა</a:t>
                      </a: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ევოლუციის/პასუხის მონიტორინგი</a:t>
                      </a:r>
                    </a:p>
                  </a:txBody>
                  <a:tcPr marL="68580" marR="6858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rtl="0"/>
                      <a:r>
                        <a:rPr lang="ka-GE" sz="11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დროითი ფაქტორი</a:t>
                      </a:r>
                      <a:endParaRPr lang="ka-GE" sz="11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არ ითვალისწინებს</a:t>
                      </a: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მწვავე </a:t>
                      </a:r>
                      <a:r>
                        <a:rPr lang="en-US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vs </a:t>
                      </a:r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ქრონიკული</a:t>
                      </a: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ფოკუსირებულია ცვლილებაზე</a:t>
                      </a:r>
                    </a:p>
                  </a:txBody>
                  <a:tcPr marL="68580" marR="6858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rtl="0"/>
                      <a:r>
                        <a:rPr lang="ka-GE" sz="11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სიმპტომები</a:t>
                      </a:r>
                      <a:endParaRPr lang="ka-GE" sz="11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არ ითვალისწინებს</a:t>
                      </a: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მნიშვნელოვანია</a:t>
                      </a: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გამოიყენება გამოსავლისთვის</a:t>
                      </a:r>
                    </a:p>
                  </a:txBody>
                  <a:tcPr marL="68580" marR="6858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rtl="0"/>
                      <a:r>
                        <a:rPr lang="ka-GE" sz="11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კავერნომა</a:t>
                      </a:r>
                      <a:endParaRPr lang="ka-GE" sz="11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არ არის ნახსენები</a:t>
                      </a: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ნახსენებია (ქრონიკული)</a:t>
                      </a:r>
                    </a:p>
                  </a:txBody>
                  <a:tcPr marL="68580" marR="5715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ka-GE" sz="11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ითვალისწინებს სტადიას</a:t>
                      </a:r>
                    </a:p>
                  </a:txBody>
                  <a:tcPr marL="68580" marR="68580" marT="76200" marB="76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63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0593" y="749391"/>
            <a:ext cx="73373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პაციენტებში ახალი (მწვავე) ან ქრონიკული </a:t>
            </a:r>
            <a:r>
              <a:rPr lang="en-US" sz="1050" dirty="0"/>
              <a:t>PVT-</a:t>
            </a:r>
            <a:r>
              <a:rPr lang="ka-GE" sz="1050" dirty="0"/>
              <a:t>ით (პორტული ვენის თრომბოზი) / პორტული კავერნომით, რა კვლევები უნდა ჩატარდეს ღვიძლის ფონური ქრონიკული დაავადების გამოსავლენად?</a:t>
            </a:r>
            <a:br>
              <a:rPr lang="en-US" sz="1050" dirty="0"/>
            </a:br>
            <a:br>
              <a:rPr lang="en-US" sz="1050" dirty="0"/>
            </a:br>
            <a:r>
              <a:rPr lang="ka-GE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რეკომენდაციები</a:t>
            </a: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0" y="428127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2286000"/>
            <a:ext cx="7741060" cy="2346722"/>
          </a:xfrm>
        </p:spPr>
        <p:txBody>
          <a:bodyPr>
            <a:normAutofit fontScale="92500"/>
          </a:bodyPr>
          <a:lstStyle/>
          <a:p>
            <a:r>
              <a:rPr lang="ka-GE" sz="1350" dirty="0"/>
              <a:t>უნდა ჩატარდეს სრული კლინიკური შეფასება, რაც მოიცავს ციროზის რისკ-ფაქტორებისა და </a:t>
            </a:r>
            <a:r>
              <a:rPr lang="en-US" sz="1350" dirty="0"/>
              <a:t>PSVD-</a:t>
            </a:r>
            <a:r>
              <a:rPr lang="ka-GE" sz="1350" dirty="0"/>
              <a:t>სთან (პორტული სინუსოიდური სისხლძარღვოვანი დაავადება) ასოცირებული მდგომარეობების ძიებას (იხ. ცხრილი 5), ღვიძლის ფუნქციურ სინჯებს, ღვიძლის მორფოლოგიის შეფასებას ვიზუალიზაციური კვლევებით და </a:t>
            </a:r>
            <a:r>
              <a:rPr lang="en-US" sz="1350" dirty="0"/>
              <a:t>LSM-</a:t>
            </a:r>
            <a:r>
              <a:rPr lang="ka-GE" sz="1350" dirty="0"/>
              <a:t>ს (ღვიძლის სიხისტის გაზომვა/ელასტოგრაფია) (მტკიცებულების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5,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r>
              <a:rPr lang="ka-GE" sz="1350" dirty="0"/>
              <a:t>ღვიძლის ბიოფსია განხილულ უნდა იქნას ციროზის ან </a:t>
            </a:r>
            <a:r>
              <a:rPr lang="en-US" sz="1350" dirty="0"/>
              <a:t>PSVD-</a:t>
            </a:r>
            <a:r>
              <a:rPr lang="ka-GE" sz="1350" dirty="0"/>
              <a:t>ს გამოსარიცხად ქვემოთ ჩამოთვლილი ნიშნებიდან სულ მცირე ერთ-ერთის არსებობისას: ციროზთან ან </a:t>
            </a:r>
            <a:r>
              <a:rPr lang="en-US" sz="1350" dirty="0"/>
              <a:t>PSVD-</a:t>
            </a:r>
            <a:r>
              <a:rPr lang="ka-GE" sz="1350" dirty="0"/>
              <a:t>სთან მყარად ასოცირებული მდგომარეობა, ღვიძლის ფუნქციური სინჯების მუდმივი ცვლილებები, ღვიძლის ანომალიური მორფოლოგია ვიზუალიზაციური კვლევისას, ან მომატებული </a:t>
            </a:r>
            <a:r>
              <a:rPr lang="en-US" sz="1350" dirty="0"/>
              <a:t>LSM (</a:t>
            </a:r>
            <a:r>
              <a:rPr lang="ka-GE" sz="1350" dirty="0"/>
              <a:t>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5,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013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7013" y="1268360"/>
            <a:ext cx="151171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By Imaging</a:t>
            </a:r>
          </a:p>
        </p:txBody>
      </p:sp>
    </p:spTree>
    <p:extLst>
      <p:ext uri="{BB962C8B-B14F-4D97-AF65-F5344CB8AC3E}">
        <p14:creationId xmlns:p14="http://schemas.microsoft.com/office/powerpoint/2010/main" val="3154354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13" y="205782"/>
            <a:ext cx="6241600" cy="47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65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3e1fd844cc4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a-GE" sz="1200" dirty="0"/>
              <a:t>ღვიძლის თანმხლები ქრონიკული დაავადების არსებობას გადამწყვეტი მნიშვნელობა აქვს პორტული ვენის თრომბოზის (</a:t>
            </a:r>
            <a:r>
              <a:rPr lang="en-US" sz="1200" dirty="0"/>
              <a:t>PVT) </a:t>
            </a:r>
            <a:r>
              <a:rPr lang="ka-GE" sz="1200" dirty="0"/>
              <a:t>მქონე პაციენტების მართვისთვის. </a:t>
            </a:r>
          </a:p>
          <a:p>
            <a:r>
              <a:rPr lang="ka-GE" sz="1200" dirty="0"/>
              <a:t>ჯანმრთელი ღვიძლის მქონე პაციენტებისგან განსხვავებით, ციროზით დაავადებულებს, როგორც წესი, </a:t>
            </a:r>
            <a:r>
              <a:rPr lang="en-US" sz="1200" dirty="0"/>
              <a:t>PVT-</a:t>
            </a:r>
            <a:r>
              <a:rPr lang="ka-GE" sz="1200" dirty="0"/>
              <a:t>ის განვითარებამდეც აქვთ პორტული ჰიპერტენზია და რეკანალიზაციის მიღწევის მიუხედავად, პორტული ჰიპერტენზია მაინც ნარჩუნდება. </a:t>
            </a:r>
          </a:p>
          <a:p>
            <a:r>
              <a:rPr lang="ka-GE" sz="1200" dirty="0"/>
              <a:t>გარდა ამისა, ციროზი თავისთავად წარმოადგენს პროთრომბოზულ მდგომარეობას, რაც ხელს უწყობს </a:t>
            </a:r>
            <a:r>
              <a:rPr lang="en-US" sz="1200" dirty="0"/>
              <a:t>PVT-</a:t>
            </a:r>
            <a:r>
              <a:rPr lang="ka-GE" sz="1200" dirty="0"/>
              <a:t>ის განვითარებას; ამიტომ, მისი არსებობისას სპეციფიკური თრომბოფილიური დარღვევების ძიება აუცილებელი არ არის.</a:t>
            </a:r>
          </a:p>
          <a:p>
            <a:r>
              <a:rPr lang="ka-GE" sz="1200" b="1" dirty="0"/>
              <a:t>პორტო-სინუსოიდური ვასკულარული დარღვევის (</a:t>
            </a:r>
            <a:r>
              <a:rPr lang="en-US" sz="1200" b="1" dirty="0"/>
              <a:t>PSVD)</a:t>
            </a:r>
            <a:r>
              <a:rPr lang="en-US" sz="1200" dirty="0"/>
              <a:t> </a:t>
            </a:r>
            <a:r>
              <a:rPr lang="ka-GE" sz="1200" dirty="0"/>
              <a:t>მქონე პაციენტებს </a:t>
            </a:r>
            <a:r>
              <a:rPr lang="en-US" sz="1200" dirty="0"/>
              <a:t>PVT-</a:t>
            </a:r>
            <a:r>
              <a:rPr lang="ka-GE" sz="1200" dirty="0"/>
              <a:t>ის განვითარების მაღალი რისკი აქვთ, რაც შეიძლება მოხდეს დაავადების ადრეულ ეტაპებზეც კი, როდესაც ვლინდება მხოლოდ მცირე მორფოლოგიური ცვლილებები, რომლებიც შეიძლება შეცდომით </a:t>
            </a:r>
            <a:r>
              <a:rPr lang="ka-GE" sz="1200" b="1" dirty="0"/>
              <a:t>ციროზად იქნას დიაგნოსტირებული.</a:t>
            </a:r>
            <a:endParaRPr lang="ka-GE" sz="1200" dirty="0"/>
          </a:p>
        </p:txBody>
      </p:sp>
    </p:spTree>
    <p:extLst>
      <p:ext uri="{BB962C8B-B14F-4D97-AF65-F5344CB8AC3E}">
        <p14:creationId xmlns:p14="http://schemas.microsoft.com/office/powerpoint/2010/main" val="950347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2392" y="1546200"/>
            <a:ext cx="7886700" cy="3263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დებულება</a:t>
            </a:r>
            <a:endParaRPr lang="ka-GE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425" dirty="0"/>
              <a:t>პაციენტებში ახალი ან ქრონიკული </a:t>
            </a:r>
            <a:r>
              <a:rPr lang="en-US" sz="1425" dirty="0"/>
              <a:t>PVT-</a:t>
            </a:r>
            <a:r>
              <a:rPr lang="ka-GE" sz="1425" dirty="0"/>
              <a:t>ით / პორტული კავერნომით ცნობილი ციროზის გარეშე, ღვიძლის ბიოფსია გავლენას ახდენს პაციენტის მართვაზე: (</a:t>
            </a:r>
            <a:r>
              <a:rPr lang="en-US" sz="1425" dirty="0" err="1"/>
              <a:t>i</a:t>
            </a:r>
            <a:r>
              <a:rPr lang="en-US" sz="1425" dirty="0"/>
              <a:t>) </a:t>
            </a:r>
            <a:r>
              <a:rPr lang="ka-GE" sz="1425" dirty="0"/>
              <a:t>როდესაც ის ავლენს ციროზს, რადგან ამ შემთხვევაში ნაჩვენებია ღვიძლის კიბოს (</a:t>
            </a:r>
            <a:r>
              <a:rPr lang="en-US" sz="1425" dirty="0"/>
              <a:t>HCC) </a:t>
            </a:r>
            <a:r>
              <a:rPr lang="ka-GE" sz="1425" dirty="0"/>
              <a:t>სკრინინგი; და (</a:t>
            </a:r>
            <a:r>
              <a:rPr lang="en-US" sz="1425" dirty="0"/>
              <a:t>ii) </a:t>
            </a:r>
            <a:r>
              <a:rPr lang="ka-GE" sz="1425" dirty="0"/>
              <a:t>როდესაც ის ავლენს </a:t>
            </a:r>
            <a:r>
              <a:rPr lang="en-US" sz="1425" dirty="0"/>
              <a:t>PSVD-</a:t>
            </a:r>
            <a:r>
              <a:rPr lang="ka-GE" sz="1425" dirty="0"/>
              <a:t>ს ან ციროზს პორტული ვენის რეკანალიზაციის (გავლადობის აღდგენის) კონტექსტში, რადგან ორივე შემთხვევამ შეიძლება ხელი შეუწყოს </a:t>
            </a:r>
            <a:r>
              <a:rPr lang="en-US" sz="1425" dirty="0"/>
              <a:t>TIPS-</a:t>
            </a:r>
            <a:r>
              <a:rPr lang="ka-GE" sz="1425" dirty="0"/>
              <a:t>ის დაყენებას პორტული ვენის რეკანალიზაციის პარალელურად (მტკიცებულების დონე - </a:t>
            </a:r>
            <a:r>
              <a:rPr lang="en-US" sz="1425" dirty="0" err="1"/>
              <a:t>LoE</a:t>
            </a:r>
            <a:r>
              <a:rPr lang="en-US" sz="1425" dirty="0"/>
              <a:t> 3, </a:t>
            </a:r>
            <a:r>
              <a:rPr lang="ka-GE" sz="1425" dirty="0"/>
              <a:t>კონსენსუსი).</a:t>
            </a:r>
          </a:p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რეკომენდაცია</a:t>
            </a:r>
            <a:endParaRPr lang="ka-GE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425" dirty="0"/>
              <a:t>პაციენტებში ქრონიკული </a:t>
            </a:r>
            <a:r>
              <a:rPr lang="en-US" sz="1425" dirty="0"/>
              <a:t>PVT-</a:t>
            </a:r>
            <a:r>
              <a:rPr lang="ka-GE" sz="1425" dirty="0"/>
              <a:t>ით / პორტული კავერნომით ცნობილი ციროზის გარეშე, ღვიძლის ბიოფსია უნდა ჩატარდეს: (</a:t>
            </a:r>
            <a:r>
              <a:rPr lang="en-US" sz="1425" dirty="0" err="1"/>
              <a:t>i</a:t>
            </a:r>
            <a:r>
              <a:rPr lang="en-US" sz="1425" dirty="0"/>
              <a:t>) </a:t>
            </a:r>
            <a:r>
              <a:rPr lang="ka-GE" sz="1425" dirty="0"/>
              <a:t>ფონური ღვიძლის დაავადების გამოსარიცხად, როდესაც ადგილი აქვს ღვიძლის ფუნქციური სინჯების აუხსნელ მუდმივ ცვლილებებს, ციროზზე საეჭვო მორფოლოგიას (ინსტრუმენტული კვლევით) ან მომატებულ </a:t>
            </a:r>
            <a:r>
              <a:rPr lang="en-US" sz="1425" dirty="0"/>
              <a:t>LSM-</a:t>
            </a:r>
            <a:r>
              <a:rPr lang="ka-GE" sz="1425" dirty="0"/>
              <a:t>ს; და (</a:t>
            </a:r>
            <a:r>
              <a:rPr lang="en-US" sz="1425" dirty="0"/>
              <a:t>ii) </a:t>
            </a:r>
            <a:r>
              <a:rPr lang="ka-GE" sz="1425" dirty="0"/>
              <a:t>პორტული ვენის რეკანალიზაციამდე (მტკიცებულების დონე - </a:t>
            </a:r>
            <a:r>
              <a:rPr lang="en-US" sz="1425" dirty="0" err="1"/>
              <a:t>LoE</a:t>
            </a:r>
            <a:r>
              <a:rPr lang="en-US" sz="1425" dirty="0"/>
              <a:t> 5, </a:t>
            </a:r>
            <a:r>
              <a:rPr lang="ka-GE" sz="1425" dirty="0"/>
              <a:t>ძლიერი რეკომენდაცია, ძლიერი კონსენსუსი).</a:t>
            </a:r>
          </a:p>
          <a:p>
            <a:endParaRPr lang="en-US" sz="1425" dirty="0"/>
          </a:p>
        </p:txBody>
      </p:sp>
      <p:sp>
        <p:nvSpPr>
          <p:cNvPr id="3" name="Rectangle 2"/>
          <p:cNvSpPr/>
          <p:nvPr/>
        </p:nvSpPr>
        <p:spPr>
          <a:xfrm>
            <a:off x="1216741" y="494478"/>
            <a:ext cx="75806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500" dirty="0"/>
              <a:t>პაციენტებში ახალი (მწვავე) ან ქრონიკული </a:t>
            </a:r>
            <a:r>
              <a:rPr lang="en-US" sz="1500" dirty="0"/>
              <a:t>PVT-</a:t>
            </a:r>
            <a:r>
              <a:rPr lang="ka-GE" sz="1500" dirty="0"/>
              <a:t>ით (პორტული ვენის თრომბოზი) / პორტული კავერნომით ცნობილი ციროზის გარეშე, ახდენს თუ არა ღვიძლის ბიოფსია გავლენას პაციენტის მართვაზე?</a:t>
            </a:r>
            <a:endParaRPr lang="en-US" sz="1500" dirty="0"/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8" y="224652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82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932" y="534925"/>
            <a:ext cx="7691285" cy="994172"/>
          </a:xfrm>
        </p:spPr>
        <p:txBody>
          <a:bodyPr>
            <a:noAutofit/>
          </a:bodyPr>
          <a:lstStyle/>
          <a:p>
            <a:r>
              <a:rPr lang="ka-GE" sz="2100" b="1" dirty="0">
                <a:solidFill>
                  <a:schemeClr val="accent1"/>
                </a:solidFill>
              </a:rPr>
              <a:t>ახალი (მწვავე) პორტული ვენის თრომბოზი ციროზის გარეშე</a:t>
            </a:r>
            <a:br>
              <a:rPr lang="ka-GE" sz="2100" b="1" dirty="0">
                <a:solidFill>
                  <a:schemeClr val="accent1"/>
                </a:solidFill>
              </a:rPr>
            </a:br>
            <a:br>
              <a:rPr lang="ka-GE" sz="2100" dirty="0">
                <a:solidFill>
                  <a:schemeClr val="accent1"/>
                </a:solidFill>
              </a:rPr>
            </a:br>
            <a:r>
              <a:rPr lang="ka-GE" sz="1350" dirty="0"/>
              <a:t>პაციენტებში ახალი </a:t>
            </a:r>
            <a:r>
              <a:rPr lang="en-US" sz="1350" dirty="0"/>
              <a:t>PVT-</a:t>
            </a:r>
            <a:r>
              <a:rPr lang="ka-GE" sz="1350" dirty="0"/>
              <a:t>ით ციროზის გარეშე, არის თუ არა კონტრასტული კომპიუტერული ტომოგრაფია (</a:t>
            </a:r>
            <a:r>
              <a:rPr lang="en-US" sz="1350" dirty="0"/>
              <a:t>CT) </a:t>
            </a:r>
            <a:r>
              <a:rPr lang="ka-GE" sz="1350" dirty="0"/>
              <a:t>ან კონტრასტული მაგნიტურ-რეზონანსული ტომოგრაფია (</a:t>
            </a:r>
            <a:r>
              <a:rPr lang="en-US" sz="1350" dirty="0"/>
              <a:t>MRI) </a:t>
            </a:r>
            <a:r>
              <a:rPr lang="ka-GE" sz="1350" dirty="0"/>
              <a:t>უკეთესი, ვიდრე ულტრაბგერითი კვლევა (ექოსკოპია) კონტრასტით ან მის გარეშე </a:t>
            </a:r>
            <a:r>
              <a:rPr lang="en-US" sz="1350" dirty="0"/>
              <a:t>PVT-</a:t>
            </a:r>
            <a:r>
              <a:rPr lang="ka-GE" sz="1350" dirty="0"/>
              <a:t>ის დიაგნოსტირებისა და დახასიათებისთვის?</a:t>
            </a:r>
            <a:br>
              <a:rPr lang="ka-GE" sz="1500" dirty="0"/>
            </a:br>
            <a:endParaRPr lang="en-US" sz="1500" dirty="0"/>
          </a:p>
        </p:txBody>
      </p:sp>
      <p:pic>
        <p:nvPicPr>
          <p:cNvPr id="7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8" y="622859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79996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რეკომენდაციები</a:t>
            </a:r>
            <a:br>
              <a:rPr lang="ka-GE" b="1" dirty="0"/>
            </a:br>
            <a:endParaRPr lang="ka-GE" b="1" dirty="0"/>
          </a:p>
          <a:p>
            <a:r>
              <a:rPr lang="ka-GE" sz="1350" dirty="0"/>
              <a:t>ულტრაბგერითი კვლევა (კონტრასტით ან მის გარეშე) ისეთივე ეფექტურია ახალი </a:t>
            </a:r>
            <a:r>
              <a:rPr lang="en-US" sz="1350" dirty="0"/>
              <a:t>PVT-</a:t>
            </a:r>
            <a:r>
              <a:rPr lang="ka-GE" sz="1350" dirty="0"/>
              <a:t>ის დიაგნოსტირებისთვის, როგორც კონტრასტული </a:t>
            </a:r>
            <a:r>
              <a:rPr lang="en-US" sz="1350" dirty="0"/>
              <a:t>CT </a:t>
            </a:r>
            <a:r>
              <a:rPr lang="ka-GE" sz="1350" dirty="0"/>
              <a:t>ან კონტრასტული </a:t>
            </a:r>
            <a:r>
              <a:rPr lang="en-US" sz="1350" dirty="0"/>
              <a:t>MRI (</a:t>
            </a:r>
            <a:r>
              <a:rPr lang="ka-GE" sz="1350" dirty="0"/>
              <a:t>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5, </a:t>
            </a:r>
            <a:r>
              <a:rPr lang="ka-GE" sz="1350" dirty="0"/>
              <a:t>ძლიერი რეკომენდაცია, კონსენსუსი).</a:t>
            </a:r>
          </a:p>
          <a:p>
            <a:r>
              <a:rPr lang="ka-GE" sz="1350" dirty="0"/>
              <a:t>კონტრასტული </a:t>
            </a:r>
            <a:r>
              <a:rPr lang="en-US" sz="1350" dirty="0"/>
              <a:t>CT </a:t>
            </a:r>
            <a:r>
              <a:rPr lang="ka-GE" sz="1350" dirty="0"/>
              <a:t>ან კონტრასტული </a:t>
            </a:r>
            <a:r>
              <a:rPr lang="en-US" sz="1350" dirty="0"/>
              <a:t>MRI </a:t>
            </a:r>
            <a:r>
              <a:rPr lang="ka-GE" sz="1350" dirty="0"/>
              <a:t>უნდა იქნას გამოყენებული </a:t>
            </a:r>
            <a:r>
              <a:rPr lang="en-US" sz="1350" dirty="0"/>
              <a:t>PVT-</a:t>
            </a:r>
            <a:r>
              <a:rPr lang="ka-GE" sz="1350" dirty="0"/>
              <a:t>ის გავრცელების დასახასიათებლად (დაზიანებული სისხლძარღვები და სანათურის ოკლუზიის ხარისხი), რადგან ისინი უფრო ინფორმაციულია, ვიდრე ულტრაბგერითი კვლევა კონტრასტით ან მის გარეშე (მტკიცებულების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5,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r>
              <a:rPr lang="ka-GE" sz="1350" dirty="0"/>
              <a:t>კონტრასტული </a:t>
            </a:r>
            <a:r>
              <a:rPr lang="en-US" sz="1350" dirty="0"/>
              <a:t>CT </a:t>
            </a:r>
            <a:r>
              <a:rPr lang="ka-GE" sz="1350" dirty="0"/>
              <a:t>უნდა იქნას გამოყენებული ნაწლავის შესაძლო იშემიის ნიშნების დასახასიათებლად, რადგან ის სხვა ვიზუალიზაციურ მეთოდებზე უკეთესად მუშაობს (მტკიცებულების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5,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65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9323" y="275483"/>
            <a:ext cx="825053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050" dirty="0"/>
              <a:t>დოპლეროგრაფია, როგორც წესი, პირველი ვიზუალიზაციური კვლევაა პორტული ვენის თრომბოზის (</a:t>
            </a:r>
            <a:r>
              <a:rPr lang="en-US" sz="1050" dirty="0"/>
              <a:t>PVT) </a:t>
            </a:r>
            <a:r>
              <a:rPr lang="ka-GE" sz="1050" dirty="0"/>
              <a:t>გამოსავლენად. ვინაიდან პორტული ვენის სანათურში ხილული ჰიპერექოგენური თრომბი შეიძლება არ ფიქსირდებოდეს, დოპლერით შეფასება აუცილებელია სისხლის ნაკადის გამოსაკვლევად და თრომბოზის გამოსარიცხად.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050" dirty="0"/>
              <a:t>მიუხედავად იმისა, რომ </a:t>
            </a:r>
            <a:r>
              <a:rPr lang="en-US" sz="1050" dirty="0"/>
              <a:t>CT-</a:t>
            </a:r>
            <a:r>
              <a:rPr lang="ka-GE" sz="1050" dirty="0"/>
              <a:t>სა და </a:t>
            </a:r>
            <a:r>
              <a:rPr lang="en-US" sz="1050" dirty="0"/>
              <a:t>MRI-</a:t>
            </a:r>
            <a:r>
              <a:rPr lang="ka-GE" sz="1050" dirty="0"/>
              <a:t>ს უფრო მაღალი მგრძნობელობა აქვთ, ვიდრე დოპლეროგრაფიას, არსებობს ცრუ დადებითი შედეგების რისკი, რაც გამოწვეულია კონტრასტული ფაზის არაადეკვატური დროით (თაიმინგით).</a:t>
            </a:r>
            <a:br>
              <a:rPr lang="ka-GE" sz="1050" dirty="0"/>
            </a:br>
            <a:br>
              <a:rPr lang="ka-GE" sz="1050" dirty="0"/>
            </a:br>
            <a:br>
              <a:rPr lang="ka-GE" sz="1050" dirty="0"/>
            </a:br>
            <a:endParaRPr lang="ka-GE" sz="1050" dirty="0"/>
          </a:p>
          <a:p>
            <a:r>
              <a:rPr lang="en-US" sz="1050" dirty="0"/>
              <a:t>CT </a:t>
            </a:r>
            <a:r>
              <a:rPr lang="ka-GE" sz="1050" dirty="0"/>
              <a:t>კვლევას შეუძლია დამატებითი ინფორმაციის მოწოდება შემდეგ საკითხებზე:</a:t>
            </a:r>
            <a:br>
              <a:rPr lang="ka-GE" sz="1050" dirty="0"/>
            </a:br>
            <a:endParaRPr lang="ka-GE" sz="1050" dirty="0"/>
          </a:p>
          <a:p>
            <a:pPr>
              <a:buFont typeface="+mj-lt"/>
              <a:buAutoNum type="arabicPeriod"/>
            </a:pPr>
            <a:r>
              <a:rPr lang="ka-GE" sz="1050" dirty="0"/>
              <a:t> </a:t>
            </a:r>
            <a:r>
              <a:rPr lang="en-US" sz="1050" dirty="0"/>
              <a:t>PVT-</a:t>
            </a:r>
            <a:r>
              <a:rPr lang="ka-GE" sz="1050" dirty="0"/>
              <a:t>ის გავრცელება;</a:t>
            </a:r>
          </a:p>
          <a:p>
            <a:pPr>
              <a:buFont typeface="+mj-lt"/>
              <a:buAutoNum type="arabicPeriod"/>
            </a:pPr>
            <a:r>
              <a:rPr lang="ka-GE" sz="1050" dirty="0"/>
              <a:t> ლოკალური ფაქტორის არსებობა;</a:t>
            </a:r>
          </a:p>
          <a:p>
            <a:pPr>
              <a:buFont typeface="+mj-lt"/>
              <a:buAutoNum type="arabicPeriod"/>
            </a:pPr>
            <a:r>
              <a:rPr lang="ka-GE" sz="1050" dirty="0"/>
              <a:t> ნაწლავის დაზიანების ნიშნები, კერძოდ: ნაწლავის კედლის გასქელება, კონტრასტის დაქვეითებული ან არარსებული დაგროვება, ნაწლავის დილატაცია, პნევმატოზი (ნაწლავის კედელში ჰაერის არსებობა) ან პორტული ვენის აირი.</a:t>
            </a:r>
          </a:p>
          <a:p>
            <a:endParaRPr lang="en-US" sz="1050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2"/>
          <a:srcRect l="4208" t="15917" r="4193" b="26832"/>
          <a:stretch/>
        </p:blipFill>
        <p:spPr>
          <a:xfrm>
            <a:off x="479323" y="1976284"/>
            <a:ext cx="8375894" cy="29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73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936" y="937522"/>
            <a:ext cx="6922524" cy="994172"/>
          </a:xfrm>
        </p:spPr>
        <p:txBody>
          <a:bodyPr>
            <a:noAutofit/>
          </a:bodyPr>
          <a:lstStyle/>
          <a:p>
            <a:r>
              <a:rPr lang="ka-GE" sz="1500" dirty="0"/>
              <a:t>პაციენტებში ახალი (მწვავე) </a:t>
            </a:r>
            <a:r>
              <a:rPr lang="en-US" sz="1500" dirty="0"/>
              <a:t>PVT-</a:t>
            </a:r>
            <a:r>
              <a:rPr lang="ka-GE" sz="1500" dirty="0"/>
              <a:t>ით ციროზის გარეშე, როდის უნდა დაიწყოს ანტიკოაგულაციური თერაპია და რამდენი ხანი უნდა გაგრძელდეს იგი შედეგების ოპტიმიზაციისთვის?</a:t>
            </a:r>
            <a:endParaRPr lang="en-US" sz="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62" y="2232000"/>
            <a:ext cx="7886700" cy="25759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რეკომენდაციები</a:t>
            </a:r>
            <a:b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ka-GE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350" dirty="0"/>
              <a:t>ანტიკოაგულაცია უნდა დაიწყოს </a:t>
            </a:r>
            <a:r>
              <a:rPr lang="ka-GE" sz="1350" b="1" dirty="0"/>
              <a:t>რაც შეიძლება მალე</a:t>
            </a:r>
            <a:r>
              <a:rPr lang="ka-GE" sz="1350" dirty="0"/>
              <a:t>, რადგან მკურნალობის ადრეულმა დაწყებამ შესაძლოა შეამციროს ნაწლავის იშემიის განვითარების რისკი და გაზარდოს პორტული ვენის რეკანალიზაციის ალბათობა (მტკიცებულების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4,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r>
              <a:rPr lang="ka-GE" sz="1350" dirty="0"/>
              <a:t>ანტიკოაგულაცია უნდა გაგრძელდეს </a:t>
            </a:r>
            <a:r>
              <a:rPr lang="ka-GE" sz="1350" b="1" dirty="0"/>
              <a:t>სულ მცირე 6 თვის განმავლობაში</a:t>
            </a:r>
            <a:r>
              <a:rPr lang="ka-GE" sz="1350" dirty="0"/>
              <a:t> (იხილეთ ქვეთავი: „ქრონიკული </a:t>
            </a:r>
            <a:r>
              <a:rPr lang="en-US" sz="1350" dirty="0"/>
              <a:t>PVT-</a:t>
            </a:r>
            <a:r>
              <a:rPr lang="ka-GE" sz="1350" dirty="0"/>
              <a:t>ის/პორტული კავერნომის მქონე რომელ პაციენტებშია რეკომენდებული ანტიკოაგულაცია თრომბოზული მოვლენების პრევენციისთვის?“) (მტკიცებულების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4,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</p:txBody>
      </p:sp>
      <p:pic>
        <p:nvPicPr>
          <p:cNvPr id="4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" y="886425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648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7420" y="538317"/>
            <a:ext cx="7425813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მწვავე </a:t>
            </a:r>
            <a:r>
              <a:rPr lang="en-US" sz="1050" dirty="0"/>
              <a:t>PVT-</a:t>
            </a:r>
            <a:r>
              <a:rPr lang="ka-GE" sz="1050" dirty="0"/>
              <a:t>ის მქონე პაციენტებში ანტიკოაგულაციურ მკურნალობას ორი მთავარი მიზანი აქვს: </a:t>
            </a:r>
            <a:br>
              <a:rPr lang="ka-GE" sz="1050" dirty="0"/>
            </a:br>
            <a:br>
              <a:rPr lang="ka-GE" sz="1050" dirty="0"/>
            </a:br>
            <a:br>
              <a:rPr lang="ka-GE" sz="1050" dirty="0"/>
            </a:br>
            <a:r>
              <a:rPr lang="ka-GE" sz="1050" dirty="0"/>
              <a:t>(</a:t>
            </a:r>
            <a:r>
              <a:rPr lang="en-US" sz="1050" dirty="0" err="1"/>
              <a:t>i</a:t>
            </a:r>
            <a:r>
              <a:rPr lang="en-US" sz="1050" dirty="0"/>
              <a:t>) </a:t>
            </a:r>
            <a:r>
              <a:rPr lang="ka-GE" sz="1050" dirty="0"/>
              <a:t>ნაწლავის ნეკროზის პრევენცია, რაც საჭიროებს ნაწლავის რეზექციას და </a:t>
            </a:r>
            <a:br>
              <a:rPr lang="ka-GE" sz="1050" dirty="0"/>
            </a:br>
            <a:r>
              <a:rPr lang="ka-GE" sz="1050" dirty="0"/>
              <a:t>(</a:t>
            </a:r>
            <a:r>
              <a:rPr lang="en-US" sz="1050" dirty="0"/>
              <a:t>ii) </a:t>
            </a:r>
            <a:r>
              <a:rPr lang="ka-GE" sz="1050" dirty="0"/>
              <a:t>პორტული ვენური სისტემის საკმარისი რეკანალიზაციის მიღწევა, რათა თავიდან იქნას აცილებული პორტული ჰიპერტენზიის სამომავლო განვითარება და მისი გართულებები.</a:t>
            </a:r>
            <a:br>
              <a:rPr lang="ka-GE" sz="1050" dirty="0"/>
            </a:br>
            <a:endParaRPr lang="ka-GE" sz="1050" dirty="0"/>
          </a:p>
          <a:p>
            <a:r>
              <a:rPr lang="ka-GE" sz="1050" dirty="0"/>
              <a:t>ერთ-ერთ რეტროსპექტიულ კვლევაში რეკანალიზაცია აღენიშნა პაციენტების 62%-ს, რომლებმაც ანტიკოაგულაცია სიმპტომების გამოვლენიდან 1 კვირის განმავლობაში დაიწყეს, ხოლო იმ პაციენტებში, რომლებმაც მკურნალობა 1 კვირის შემდეგ დაიწყეს, ეს მაჩვენებელი 20%-ზე ნაკლები იყო. </a:t>
            </a:r>
            <a:br>
              <a:rPr lang="ka-GE" sz="1050" dirty="0"/>
            </a:br>
            <a:br>
              <a:rPr lang="ka-GE" sz="1050" dirty="0"/>
            </a:br>
            <a:r>
              <a:rPr lang="ka-GE" sz="1050" dirty="0"/>
              <a:t>თუმცა, 95 პაციენტზე ჩატარებულ პროსპექტულ კვლევაში (მწვავე </a:t>
            </a:r>
            <a:r>
              <a:rPr lang="en-US" sz="1050" dirty="0"/>
              <a:t>PVT-</a:t>
            </a:r>
            <a:r>
              <a:rPr lang="ka-GE" sz="1050" dirty="0"/>
              <a:t>ით და ნორმალური ღვიძლით, რომლებიც სისტემატურად მკურნალობდნენ ანტიკოაგულანტებით), კავშირი ანტიკოაგულაციის დაწყების დაგვიანებასა და რეკანალიზაციის მაჩვენებელს შორის არ გამოვლენილა. საშუალო დრო სიმპტომების გამოვლენიდან (პაციენტების &gt;90%-ს აღენიშნებოდა მუცლის ტკივილი) ანტიკოაგულაციის დაწყებამდე იყო 13 დღე (დიაპაზონი 0–140 დღე). ამ სერიაში მხოლოდ ორ პაციენტს (2%) დასჭირდა ნაწლავის ლიმიტირებული რეზექცია. ამის საპირისპიროდ, ანტიკოაგულანტების გარეშე, პაციენტების 30%-ს განუვითარდა ნაწლავის ინფარქტი.</a:t>
            </a:r>
          </a:p>
        </p:txBody>
      </p:sp>
    </p:spTree>
    <p:extLst>
      <p:ext uri="{BB962C8B-B14F-4D97-AF65-F5344CB8AC3E}">
        <p14:creationId xmlns:p14="http://schemas.microsoft.com/office/powerpoint/2010/main" val="2256299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01148" y="1910364"/>
            <a:ext cx="3296265" cy="28392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ka-GE" sz="1050" dirty="0"/>
              <a:t>მწვავე </a:t>
            </a:r>
            <a:r>
              <a:rPr lang="en-US" sz="1050" dirty="0"/>
              <a:t>PVT-</a:t>
            </a:r>
            <a:r>
              <a:rPr lang="ka-GE" sz="1050" dirty="0"/>
              <a:t>ის მქონე პაციენტთა ორი კოჰორტის შედარებამ (ერთი მკურნალობდა ანტიკოაგულაციით, მეორე — ტრანსკათეტერული თრომბოლიზისით) აჩვენა თრომბოლიზისის მცირედი უპირატესობა. თუმცა, კვლევა არ იყო რანდომიზებული და თრომბოლიზისი ასოცირებული იყო სისხლდენის მაღალ რისკთან. </a:t>
            </a:r>
            <a:br>
              <a:rPr lang="ka-GE" sz="1050" dirty="0"/>
            </a:br>
            <a:br>
              <a:rPr lang="ka-GE" sz="1050" dirty="0"/>
            </a:br>
            <a:r>
              <a:rPr lang="ka-GE" sz="1050" dirty="0"/>
              <a:t>შესაბამისად, სანამ მეტი მონაცემი გახდება ცნობილი და რადგან ქრონიკული </a:t>
            </a:r>
            <a:r>
              <a:rPr lang="en-US" sz="1050" dirty="0"/>
              <a:t>PVT-</a:t>
            </a:r>
            <a:r>
              <a:rPr lang="ka-GE" sz="1050" dirty="0"/>
              <a:t>ის მქონე პაციენტების გრძელვადიანი გამოსავალი ზოგადად კეთილსაიმედოა (5-წლიანი გადარჩენის მაჩვენებელი &gt;70%), </a:t>
            </a:r>
            <a:br>
              <a:rPr lang="ka-GE" sz="1050" dirty="0"/>
            </a:br>
            <a:br>
              <a:rPr lang="ka-GE" sz="1050" dirty="0"/>
            </a:br>
            <a:r>
              <a:rPr lang="ka-GE" sz="1050" dirty="0"/>
              <a:t>თრომბოლიზისი უნდა დაიტოვონ მხოლოდ მძიმე მდგომარეობის მქონე პაციენტებისთვის, როდესაც მედიკამენტური მკურნალობა უშედეგოა.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4515" y="1553573"/>
            <a:ext cx="3980221" cy="32635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რეკომენდაცია</a:t>
            </a:r>
            <a:b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ka-GE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350" dirty="0"/>
              <a:t>მართვისას უპირატესობა ენიჭება ანტიკოაგულაციური თერაპიას, რომელიც დაწყებული უნდა იქნას რაც შეიძლება მალე. თუ სახეზეა ნაწლავის იშემიის ნიშნები და ანტიკოაგულაციით ადრეული გაუმჯობესება არ შეინიშნება, ექსპერტულ ცენტრებში განხილულ უნდა იქნას თრომბოლიზისი და/ან ენდოვასკულური ინტერვენციები, პარალელურად კი ქირურგების მიერ უნდა მოხდეს პაციენტის შეფასება შესაძლო ქირურგიული რეზექციის საჭიროებაზე (მტკიცებულების დონე - </a:t>
            </a:r>
            <a:r>
              <a:rPr lang="en-US" sz="1350" dirty="0" err="1"/>
              <a:t>LoE</a:t>
            </a:r>
            <a:r>
              <a:rPr lang="en-US" sz="1350" dirty="0"/>
              <a:t> 5,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0814" y="496999"/>
            <a:ext cx="716771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პაციენტებში ახალი (მწვავე) </a:t>
            </a:r>
            <a:r>
              <a:rPr lang="en-US" sz="1050" dirty="0"/>
              <a:t>PVT-</a:t>
            </a:r>
            <a:r>
              <a:rPr lang="ka-GE" sz="1050" dirty="0"/>
              <a:t>ით (პორტული ვენის თრომბოზი) ციროზის გარეშე, ნაწლავის იშემიის არსებობის მიუხედავად, არსებობს თუ არა ენდოვასკულური ინტერვენციების ჩვენება ავადობისა და სიკვდილიანობის შესამცირებლად?</a:t>
            </a:r>
            <a:endParaRPr lang="en-US" sz="1050" dirty="0"/>
          </a:p>
        </p:txBody>
      </p:sp>
      <p:pic>
        <p:nvPicPr>
          <p:cNvPr id="9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8" y="270965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52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3064" y="2772696"/>
            <a:ext cx="8170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/>
              <a:t>PVT </a:t>
            </a:r>
            <a:r>
              <a:rPr lang="ka-GE" sz="1200" dirty="0"/>
              <a:t>ყველაზე ხშირად ნეონატალურ პერიოდში ვითარდება.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ka-GE" sz="1200" dirty="0"/>
              <a:t>ყველაზე გავრცელებული ლოკალიზაციაა პორტული ვენის მარცხენა ტოტი; მარცხენა </a:t>
            </a:r>
            <a:r>
              <a:rPr lang="en-US" sz="1200" dirty="0"/>
              <a:t>PVT-</a:t>
            </a:r>
            <a:r>
              <a:rPr lang="ka-GE" sz="1200" dirty="0"/>
              <a:t>ების უმეტესობა არ იწვევს სრულ დახშობასდა ბევრი მათგანი სპონტანურად გაიწოვება დღეების ან კვირების განმავლობაში.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ka-GE" sz="1200" dirty="0"/>
              <a:t>არ არსებობს მკაფიო ფაქტორები, რომლებიც დაკავშირებულია პორტული ჰიპერტენზიისა და მისი გართულებების განვითარებასთან.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ka-GE" sz="1200" dirty="0"/>
              <a:t>სისტემური ანტიკოაგულაციის უპირატესობები უნდა შეფასდეს დღენაკლულთა პოპულაციაში ინტრაკრანიალური (ქალასშიდა) სისხლდენის რისკების გათვალისწინებით. </a:t>
            </a:r>
            <a:r>
              <a:rPr lang="ka-GE" sz="1200" u="sng" dirty="0"/>
              <a:t>დღენაკლული ჩვილებისთვის უპირატესი მიდგომაა მოცდითი (</a:t>
            </a:r>
            <a:r>
              <a:rPr lang="en-US" sz="1200" u="sng" dirty="0"/>
              <a:t>expectant) </a:t>
            </a:r>
            <a:r>
              <a:rPr lang="ka-GE" sz="1200" u="sng" dirty="0"/>
              <a:t>მართვა.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ka-GE" sz="1200" dirty="0"/>
              <a:t>ბავშვებში (12 თვიდან 18 წლამდე) ჩატარებულმა ბოლოდროინდელმა სისტემურმა მიმოხილვამ </a:t>
            </a:r>
            <a:r>
              <a:rPr lang="en-US" sz="1200" dirty="0"/>
              <a:t>PVT-</a:t>
            </a:r>
            <a:r>
              <a:rPr lang="ka-GE" sz="1200" dirty="0"/>
              <a:t>ის მართვა გააანალიზა. კვლევებში, სადაც პაციენტები იღებდნენ ანტიკოაგულაციას, პორტული ვენის რეკანალიზაციის სავარაუდო მაჩვენებელი იყო 33%, ხოლო იმ კვლევებში, სადაც პაციენტთა მართვა რადიოლოგიურად ხდებოდა, სისხლძარღვის სრული რეკანალიზაცია შემთხვევათა 41%-ში დაფიქსირდა.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3164" y="631956"/>
            <a:ext cx="737050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ბავშვებში ახალი (მწვავე) </a:t>
            </a:r>
            <a:r>
              <a:rPr lang="en-US" sz="1050" dirty="0"/>
              <a:t>PVT-</a:t>
            </a:r>
            <a:r>
              <a:rPr lang="ka-GE" sz="1050" dirty="0"/>
              <a:t>ით (პორტული ვენის თრომბოზი), უნდა იყოს თუ არა მართვის ტაქტიკა ისეთივე, როგორიც მოზრდილებში?</a:t>
            </a:r>
            <a:endParaRPr lang="en-US" sz="1050" dirty="0"/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1" y="302046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7882" y="1446613"/>
            <a:ext cx="790578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რეკომენდაცია</a:t>
            </a:r>
            <a:br>
              <a:rPr lang="ka-GE" sz="1050" b="1" dirty="0"/>
            </a:br>
            <a:endParaRPr lang="ka-GE" sz="1050" dirty="0"/>
          </a:p>
          <a:p>
            <a:r>
              <a:rPr lang="ka-GE" sz="1050" dirty="0"/>
              <a:t>მოზრდილებში გამოყენებული მართვის სტრატეგიები შეიძლება გამოყენებულ იქნას ბავშვებშიც, გარდა ნეონატალური (ახალშობილობის) პერიოდისა და დღენაკლული ჩვილების შემთხვევებისა (მტკიცებულების დონე - </a:t>
            </a:r>
            <a:r>
              <a:rPr lang="en-US" sz="1050" dirty="0" err="1"/>
              <a:t>LoE</a:t>
            </a:r>
            <a:r>
              <a:rPr lang="en-US" sz="1050" dirty="0"/>
              <a:t> 4, </a:t>
            </a:r>
            <a:r>
              <a:rPr lang="ka-GE" sz="1050" dirty="0"/>
              <a:t>სუსტი რეკომენდაცია, ძლიერი კონსენსუსი).</a:t>
            </a:r>
          </a:p>
        </p:txBody>
      </p:sp>
    </p:spTree>
    <p:extLst>
      <p:ext uri="{BB962C8B-B14F-4D97-AF65-F5344CB8AC3E}">
        <p14:creationId xmlns:p14="http://schemas.microsoft.com/office/powerpoint/2010/main" val="3112952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851" y="273844"/>
            <a:ext cx="7691285" cy="994172"/>
          </a:xfrm>
        </p:spPr>
        <p:txBody>
          <a:bodyPr>
            <a:noAutofit/>
          </a:bodyPr>
          <a:lstStyle/>
          <a:p>
            <a:pPr algn="ctr"/>
            <a:r>
              <a:rPr lang="ka-GE" sz="1800" b="1" dirty="0">
                <a:solidFill>
                  <a:schemeClr val="accent1"/>
                </a:solidFill>
              </a:rPr>
              <a:t>ქრონიკული პორტული ვენის თრომბოზი / პორტული კავერნომა ციროზის გარეშე</a:t>
            </a:r>
            <a:br>
              <a:rPr lang="ka-GE" sz="1500" dirty="0"/>
            </a:br>
            <a:r>
              <a:rPr lang="ka-GE" sz="1350" dirty="0"/>
              <a:t>ქრონიკული </a:t>
            </a:r>
            <a:r>
              <a:rPr lang="en-US" sz="1350" dirty="0"/>
              <a:t>PVT-</a:t>
            </a:r>
            <a:r>
              <a:rPr lang="ka-GE" sz="1350" dirty="0"/>
              <a:t>ის / პორტული კავერნომის მქონე რომელ პაციენტებში (ციროზის გარეშე) არის რეკომენდებული ანტიკოაგულაცია თრომბოზული მოვლენების პრევენციისთვის?</a:t>
            </a:r>
          </a:p>
        </p:txBody>
      </p:sp>
      <p:pic>
        <p:nvPicPr>
          <p:cNvPr id="5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88" y="211329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4799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a-G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რეკომენდაციები</a:t>
            </a:r>
            <a:br>
              <a:rPr lang="ka-G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ka-G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ka-GE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350" dirty="0"/>
              <a:t>პაციენტებში ქრონიკული </a:t>
            </a:r>
            <a:r>
              <a:rPr lang="en-US" sz="1350" dirty="0"/>
              <a:t>PVT-</a:t>
            </a:r>
            <a:r>
              <a:rPr lang="ka-GE" sz="1350" dirty="0"/>
              <a:t>ით / პორტული კავერნომით ციროზის გარეშე, რომელთაც აღენიშნებათ </a:t>
            </a:r>
            <a:r>
              <a:rPr lang="ka-GE" sz="1350" b="1" dirty="0"/>
              <a:t>მყარი და ძლიერი პროთრომბოზული რისკ-ფაქტორი</a:t>
            </a:r>
            <a:r>
              <a:rPr lang="ka-GE" sz="1350" dirty="0"/>
              <a:t> (იხ. ცხრილი 3), რეკომენდებულია ხანგრძლივი ანტიკოაგულაცია თრომბოზის რეციდივის თავიდან ასაცილებლად (იხ. ნახ. 2) (მტკიცებულების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1,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r>
              <a:rPr lang="ka-GE" sz="1350" dirty="0"/>
              <a:t>დანარჩენ პაციენტებში თრომბოზის რეციდივი ნაკლებად ხშირია, თუმცა ანტიკოაგულაცია შეიძლება განიხილებოდეს რეციდივის პრევენციისთვის. გადაწყვეტილების მიღებაში დამხმარე შეიძლება იყოს თრომბოზის გავრცელების ხარისხი, აგრეთვე </a:t>
            </a:r>
            <a:r>
              <a:rPr lang="ka-GE" sz="1350" b="1" dirty="0"/>
              <a:t>ფაქტორი </a:t>
            </a:r>
            <a:r>
              <a:rPr lang="en-US" sz="1350" b="1" dirty="0"/>
              <a:t>VIII-</a:t>
            </a:r>
            <a:r>
              <a:rPr lang="ka-GE" sz="1350" b="1" dirty="0"/>
              <a:t>ის</a:t>
            </a:r>
            <a:r>
              <a:rPr lang="ka-GE" sz="1350" dirty="0"/>
              <a:t> ან </a:t>
            </a:r>
            <a:r>
              <a:rPr lang="en-US" sz="1350" b="1" dirty="0"/>
              <a:t>D-</a:t>
            </a:r>
            <a:r>
              <a:rPr lang="ka-GE" sz="1350" b="1" dirty="0"/>
              <a:t>დიმერის</a:t>
            </a:r>
            <a:r>
              <a:rPr lang="ka-GE" sz="1350" dirty="0"/>
              <a:t> დონეები (მტკიცებულების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2, </a:t>
            </a:r>
            <a:r>
              <a:rPr lang="ka-GE" sz="1350" dirty="0"/>
              <a:t>სუსტი რეკომენდაცია, კონსენსუსი).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12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213306" y="443452"/>
            <a:ext cx="7886700" cy="994172"/>
          </a:xfrm>
        </p:spPr>
        <p:txBody>
          <a:bodyPr>
            <a:normAutofit/>
          </a:bodyPr>
          <a:lstStyle/>
          <a:p>
            <a:r>
              <a:rPr lang="ka-GE" sz="2400" dirty="0"/>
              <a:t>პროთრომბოზული რისკები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619" y="151171"/>
            <a:ext cx="6595257" cy="49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3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g3e1fd844cc4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35" y="59992"/>
            <a:ext cx="7886700" cy="994172"/>
          </a:xfrm>
        </p:spPr>
        <p:txBody>
          <a:bodyPr/>
          <a:lstStyle/>
          <a:p>
            <a:r>
              <a:rPr lang="ka-GE" dirty="0"/>
              <a:t>გაგრძ.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778" y="966020"/>
            <a:ext cx="7101289" cy="40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10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sz="2700" b="1" dirty="0">
                <a:solidFill>
                  <a:schemeClr val="accent1"/>
                </a:solidFill>
              </a:rPr>
              <a:t>ხანგრძლივი ანტიკოაგულაციის ჩვენება</a:t>
            </a:r>
            <a:endParaRPr lang="en-US" sz="27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639" y="1593455"/>
            <a:ext cx="4558349" cy="2815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7954" y="2343099"/>
            <a:ext cx="2669459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Ollivier</a:t>
            </a:r>
            <a:r>
              <a:rPr lang="en-US" sz="1050" dirty="0"/>
              <a:t> et al.-</a:t>
            </a:r>
            <a:r>
              <a:rPr lang="ka-GE" sz="1050" dirty="0"/>
              <a:t>ის კვლევაში, სადაც მონაწილეობდა </a:t>
            </a:r>
            <a:r>
              <a:rPr lang="en-US" sz="1050" dirty="0"/>
              <a:t>PVT-</a:t>
            </a:r>
            <a:r>
              <a:rPr lang="ka-GE" sz="1050" dirty="0"/>
              <a:t>ისა და თრომბოზის ძირითადი რისკ-ფაქტორის მქონე 50 პაციენტი, ახალი თრომბოზული მოვლენა 5 წლის განმავლობაში განუვითარდა ანტიკოაგულანტებზე მყოფ პაციენტთა 15%-ს, მათთან შედარებით, ვინც არ იღებდა ანტიკოაგულანტებს (58%).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07180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056" y="1664187"/>
            <a:ext cx="8721827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რეკომენდაციები</a:t>
            </a:r>
            <a:endParaRPr lang="ka-GE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350" dirty="0"/>
              <a:t>პაციენტები ქრონიკული </a:t>
            </a:r>
            <a:r>
              <a:rPr lang="en-US" sz="1350" dirty="0"/>
              <a:t>PVT-</a:t>
            </a:r>
            <a:r>
              <a:rPr lang="ka-GE" sz="1350" dirty="0"/>
              <a:t>ით / პორტული კავერნომით ციროზის გარეშე და პორტული ჰიპერტენზიის რეფრაქტერული გართულებებით (პორტული ჰიპერტენზიით გამოწვეული რეციდიული ან რეფრაქტერული სისხლდენა კუჭ-ნაწლავის ტრაქტიდან, რეფრაქტერული ასციტი) ან პორტული კავერნომის ქოლანგიოპათიით, უნდა გადამისამართდნენ ექსპერტულ ცენტრებში პორტული ვენის ენდოვასკულური რეკანალიზაციისთვის </a:t>
            </a:r>
            <a:r>
              <a:rPr lang="en-US" sz="1350" dirty="0"/>
              <a:t>TIPS-</a:t>
            </a:r>
            <a:r>
              <a:rPr lang="ka-GE" sz="1350" dirty="0"/>
              <a:t>ით ან მის გარეშე (იხ. ნახ. </a:t>
            </a:r>
            <a:r>
              <a:rPr lang="en-US" sz="1350" dirty="0"/>
              <a:t>S1); </a:t>
            </a:r>
            <a:r>
              <a:rPr lang="ka-GE" sz="1350" dirty="0"/>
              <a:t>პროცედურის ტექნიკური შესრულებადობის შეფასებისას გათვალისწინებული უნდა იქნას ღვიძლისშიდა პორტული ტოტების გამავლობა და პორტული კავერნომის გავრცელების ხარისხი (მტკიცებულების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3,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r>
              <a:rPr lang="ka-GE" sz="1350" dirty="0"/>
              <a:t>პაციენტებში ქრონიკული </a:t>
            </a:r>
            <a:r>
              <a:rPr lang="en-US" sz="1350" dirty="0"/>
              <a:t>PVT-</a:t>
            </a:r>
            <a:r>
              <a:rPr lang="ka-GE" sz="1350" dirty="0"/>
              <a:t>ით / პორტული კავერნომით ციროზის გარეშე, რომელთაც არ აღენიშნებათ პორტული ჰიპერტენზიის რეფრაქტერული გართულებები ან პორტული კავერნომის ქოლანგიოპათია, პორტული ვენის პრევენციული რეკანალიზაცია </a:t>
            </a:r>
            <a:r>
              <a:rPr lang="en-US" sz="1350" dirty="0"/>
              <a:t>TIPS-</a:t>
            </a:r>
            <a:r>
              <a:rPr lang="ka-GE" sz="1350" dirty="0"/>
              <a:t>ით ან მის გარეშე, როგორც წესი, რეკომენდებული არ არის (იხ. ნახ. </a:t>
            </a:r>
            <a:r>
              <a:rPr lang="en-US" sz="1350" dirty="0"/>
              <a:t>S1) (</a:t>
            </a:r>
            <a:r>
              <a:rPr lang="ka-GE" sz="1350" dirty="0"/>
              <a:t>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4,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endParaRPr lang="en-US" sz="1350" dirty="0"/>
          </a:p>
        </p:txBody>
      </p:sp>
      <p:sp>
        <p:nvSpPr>
          <p:cNvPr id="3" name="Rectangle 2"/>
          <p:cNvSpPr/>
          <p:nvPr/>
        </p:nvSpPr>
        <p:spPr>
          <a:xfrm>
            <a:off x="1253613" y="436715"/>
            <a:ext cx="772078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პაციენტებში ქრონიკული </a:t>
            </a:r>
            <a:r>
              <a:rPr lang="en-US" sz="1050" dirty="0"/>
              <a:t>PVT-</a:t>
            </a:r>
            <a:r>
              <a:rPr lang="ka-GE" sz="1050" dirty="0"/>
              <a:t>ით (პორტული ვენის თრომბოზი) / პორტული კავერნომით ციროზის გარეშე, არის თუ არა რეკომენდებული პორტული ვენის ენდოვასკულური რეკანალიზაცია </a:t>
            </a:r>
            <a:r>
              <a:rPr lang="en-US" sz="1050" dirty="0"/>
              <a:t>TIPS-</a:t>
            </a:r>
            <a:r>
              <a:rPr lang="ka-GE" sz="1050" dirty="0"/>
              <a:t>ით ან მის გარეშე გართულებების პრევენციის ან მკურნალობისთვის?</a:t>
            </a:r>
            <a:endParaRPr lang="en-US" sz="1050" dirty="0"/>
          </a:p>
        </p:txBody>
      </p:sp>
      <p:pic>
        <p:nvPicPr>
          <p:cNvPr id="7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9" y="292445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48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1445" y="3500358"/>
            <a:ext cx="8443452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ka-GE" sz="1050" dirty="0"/>
              <a:t>ციროზის არმქონე პაციენტებში ქრონიკული </a:t>
            </a:r>
            <a:r>
              <a:rPr lang="en-US" sz="1050" dirty="0"/>
              <a:t>PVT-</a:t>
            </a:r>
            <a:r>
              <a:rPr lang="ka-GE" sz="1050" dirty="0"/>
              <a:t>ით/პორტული კავერნომით, პირველადი პროფილაქტიკის მიუხედავად, საყლაპავის ვენების ვარიკოზული გაფართოებიდან პირველი სისხლდენის განვითარების ალბათობა 3 წელიწადში დაახლოებით 33%-ია; სისხლდენის კონტროლის წარუმატებლობა ან ადრეული რე-სისხლდენა ამ პაციენტების 17%-ში აღინიშნება. ამ პოპულაციაში, მეორადი პროფილაქტიკის ფონზე, რე-სისხლდენის ალბათობა 5 წელიწადში დაახლოებით 50%-ია. </a:t>
            </a:r>
            <a:endParaRPr lang="en-US" sz="1050" dirty="0"/>
          </a:p>
        </p:txBody>
      </p:sp>
      <p:sp>
        <p:nvSpPr>
          <p:cNvPr id="5" name="Rectangle 4"/>
          <p:cNvSpPr/>
          <p:nvPr/>
        </p:nvSpPr>
        <p:spPr>
          <a:xfrm>
            <a:off x="501445" y="1361829"/>
            <a:ext cx="8443452" cy="1223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TIPS </a:t>
            </a:r>
            <a:r>
              <a:rPr lang="ka-GE" sz="1050" dirty="0"/>
              <a:t>შეიძლება კომბინირებული იყოს პორტული ვენის რეკანალიზაციასთან ორ შემთხვევაში: როდესაც არსებობს </a:t>
            </a:r>
            <a:r>
              <a:rPr lang="en-US" sz="1050" dirty="0"/>
              <a:t>PVT-</a:t>
            </a:r>
            <a:r>
              <a:rPr lang="ka-GE" sz="1050" dirty="0"/>
              <a:t>ის ინტრაჰეპატური (ღვიძლშიდა) გავრცელება და/ან როდესაც პორტული ვენის რეკანალიზაციის შემდეგ ნარჩუნდება მაღალი ღვიძლშიდა ვასკულარული რეზისტენტობა (მაგალითად, </a:t>
            </a:r>
            <a:r>
              <a:rPr lang="en-US" sz="1050" dirty="0"/>
              <a:t>PSVD-</a:t>
            </a:r>
            <a:r>
              <a:rPr lang="ka-GE" sz="1050" dirty="0"/>
              <a:t>ის დროს). მიუხედავად იმისა, რომ ინტერვენციული რადიოლოგიის ექსპერტული ცენტრების ბოლოდროინდელი კვლევები იუწყებიან ტექნიკური წარმატების 75%-ზე მაღალ მაჩვენებელს, პროცედურასთან დაკავშირებული გართულებები პაციენტების დაახლოებით 20%-ში გვხვდება. აქედან გამომდინარე, პაციენტები, რომლებსაც ესაჭიროებათ ენდოვასკულარული რეკანალიზაცია, უნდა განიხილონ და მართონ მულტიდისციპლინური მიდგომის მქონე ექსპერტულ ცენტრებში.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53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7031" y="1879996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რეკომენდაციები</a:t>
            </a:r>
          </a:p>
          <a:p>
            <a:r>
              <a:rPr lang="ka-GE" sz="1350" dirty="0"/>
              <a:t>პაციენტებში ქრონიკული </a:t>
            </a:r>
            <a:r>
              <a:rPr lang="en-US" sz="1350" dirty="0"/>
              <a:t>PVT-</a:t>
            </a:r>
            <a:r>
              <a:rPr lang="ka-GE" sz="1350" dirty="0"/>
              <a:t>ით / პორტული კავერნომით ციროზის გარეშე, რომელთაც აღენიშნებათ </a:t>
            </a:r>
            <a:r>
              <a:rPr lang="ka-GE" sz="1350" b="1" dirty="0"/>
              <a:t>სიმპტომური პორტული კავერნომის ქოლანგიოპათია</a:t>
            </a:r>
            <a:r>
              <a:rPr lang="ka-GE" sz="1350" dirty="0"/>
              <a:t> (ქოლანგიტი, პანკრეატიტი, სიყვითლე ან ქავილი), სანაღვლე გზების გართულებების პრევენციის ან მკურნალობისთვის რეკომენდებულია ურსოდეოქსიქოლის მჟავა და/ან ენდოსკოპიური ან რადიოლოგიური ბილიარული სტენტირება, და/ან პორტული ვენის რეკანალიზაცია (იხ. ნახ. </a:t>
            </a:r>
            <a:r>
              <a:rPr lang="en-US" sz="1350" dirty="0"/>
              <a:t>S2) (</a:t>
            </a:r>
            <a:r>
              <a:rPr lang="ka-GE" sz="1350" dirty="0"/>
              <a:t>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4,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r>
              <a:rPr lang="ka-GE" sz="1350" dirty="0"/>
              <a:t>პაციენტებში ქრონიკული </a:t>
            </a:r>
            <a:r>
              <a:rPr lang="en-US" sz="1350" dirty="0"/>
              <a:t>PVT-</a:t>
            </a:r>
            <a:r>
              <a:rPr lang="ka-GE" sz="1350" dirty="0"/>
              <a:t>ით / პორტული კავერნომით ციროზის გარეშე, რომელთაც აღენიშნებათ </a:t>
            </a:r>
            <a:r>
              <a:rPr lang="ka-GE" sz="1350" b="1" dirty="0"/>
              <a:t>ასიმპტომური პორტული კავერნომის ქოლანგიოპათია</a:t>
            </a:r>
            <a:r>
              <a:rPr lang="ka-GE" sz="1350" dirty="0"/>
              <a:t>, ენდოსკოპიური ან რადიოლოგიური ბილიარული სტენტირება და პორტული ვენის რეკანალიზაცია, როგორც წესი, რეკომენდებული არ არის (იხ. ნახ. </a:t>
            </a:r>
            <a:r>
              <a:rPr lang="en-US" sz="1350" dirty="0"/>
              <a:t>S2) (</a:t>
            </a:r>
            <a:r>
              <a:rPr lang="ka-GE" sz="1350" dirty="0"/>
              <a:t>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4, </a:t>
            </a:r>
            <a:r>
              <a:rPr lang="ka-GE" sz="1350" dirty="0"/>
              <a:t>სუსტი რეკომენდაცია, ძლიერი კონსენსუსი).</a:t>
            </a:r>
          </a:p>
          <a:p>
            <a:endParaRPr lang="en-US" sz="1350" dirty="0"/>
          </a:p>
        </p:txBody>
      </p:sp>
      <p:sp>
        <p:nvSpPr>
          <p:cNvPr id="3" name="Rectangle 2"/>
          <p:cNvSpPr/>
          <p:nvPr/>
        </p:nvSpPr>
        <p:spPr>
          <a:xfrm>
            <a:off x="1231491" y="468972"/>
            <a:ext cx="72838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პაციენტებში ქრონიკული </a:t>
            </a:r>
            <a:r>
              <a:rPr lang="en-US" sz="1050" dirty="0"/>
              <a:t>PVT-</a:t>
            </a:r>
            <a:r>
              <a:rPr lang="ka-GE" sz="1050" dirty="0"/>
              <a:t>ით (პორტული ვენის თრომბოზი) / პორტული კავერნომით ციროზის გარეშე, როგორ უნდა იმართოს პორტული კავერნომის ქოლანგიოპათია შედეგების გასაუმჯობესებლად?</a:t>
            </a:r>
            <a:endParaRPr lang="en-US" sz="1050" dirty="0"/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9" y="292445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4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7092" y="390833"/>
            <a:ext cx="8218089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200" b="1" dirty="0"/>
              <a:t>პორტული კავერნომის ქოლანგიოპათია</a:t>
            </a:r>
            <a:r>
              <a:rPr lang="ka-GE" sz="1200" dirty="0"/>
              <a:t> განიმარტება, როგორც ღვიძლშიდა და ღვიძლგარე სანაღვლე სისტემის ანომალიები ციროზის არმქონე პაციენტში, რომელსაც აქვს ქრონიკული </a:t>
            </a:r>
            <a:r>
              <a:rPr lang="en-US" sz="1200" dirty="0"/>
              <a:t>PVT/</a:t>
            </a:r>
            <a:r>
              <a:rPr lang="ka-GE" sz="1200" dirty="0"/>
              <a:t>პორტული კავერნომა. </a:t>
            </a:r>
            <a:br>
              <a:rPr lang="ka-GE" sz="1200" dirty="0"/>
            </a:br>
            <a:endParaRPr lang="ka-GE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200" dirty="0"/>
              <a:t>ეს დარღვევები ნაწილობრივ განპირობებულია სანაღვლე სადინარზე კავერნომის ზეწოლით (მასის-ეფექტით) და ქოლედოქის ვარიკოზული ვენებით, მაგრამ ასევე — იშემიით, რომელიც სანაღვლე სადინარების მცირე ვენულებში თრომბოზის გავრცელების შედეგია; პირველი მათგანი (ზეწოლა), სავარაუდოდ, უფრო ადვილად შექცევადია, ვიდრე მეორე (იშემია).</a:t>
            </a:r>
            <a:br>
              <a:rPr lang="ka-GE" sz="1200" dirty="0"/>
            </a:br>
            <a:endParaRPr lang="ka-GE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200" dirty="0"/>
              <a:t>პორტული ქოლანგიოპათია ვლინდება პორტული ვენის ობსტრუქციის მქონე პაციენტების 80%-ზე მეტში; დიაგნოსტიკა </a:t>
            </a:r>
            <a:r>
              <a:rPr lang="ka-GE" sz="1200" b="1" dirty="0"/>
              <a:t>მაგნიტურ-რეზონანსული ქოლანგიოგრაფია</a:t>
            </a:r>
            <a:r>
              <a:rPr lang="ka-GE" sz="1200" dirty="0"/>
              <a:t>, მაგნიტურ-რეზონანსულ ანგიოგრაფიასთან კომბინაციაში.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200" dirty="0"/>
              <a:t>მიუხედავად ასეთი მაღალი პრევალენტობისა, კლინიკური გამოვლინებები (ქოლეცისტიტი, ქოლანგიტი, სიყვითლე, ქავილი) ქრონიკული </a:t>
            </a:r>
            <a:r>
              <a:rPr lang="en-US" sz="1200" dirty="0"/>
              <a:t>PVT-</a:t>
            </a:r>
            <a:r>
              <a:rPr lang="ka-GE" sz="1200" dirty="0"/>
              <a:t>ის მქონე პაციენტების მხოლოდ დაახლოებით 20%-ში გვხვდება.</a:t>
            </a:r>
            <a:br>
              <a:rPr lang="ka-GE" sz="1200" dirty="0"/>
            </a:br>
            <a:endParaRPr lang="ka-GE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200" dirty="0"/>
              <a:t>ქოლესტაზური სიმპტომების საკონტროლოდ ამ პაციენტებში შესაძლოა სასარგებლო იყოს </a:t>
            </a:r>
            <a:r>
              <a:rPr lang="ka-GE" sz="1200" b="1" dirty="0"/>
              <a:t>ურსოდეოქსიქოლის მჟავა</a:t>
            </a:r>
            <a:r>
              <a:rPr lang="ka-GE" sz="1200" dirty="0"/>
              <a:t>.</a:t>
            </a:r>
            <a:br>
              <a:rPr lang="ka-GE" sz="1200" dirty="0"/>
            </a:br>
            <a:endParaRPr lang="ka-GE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200" dirty="0"/>
              <a:t>სიმპტომური პაციენტებისთვის არჩევის მეთოდია ენდოსკოპიური მართვა, რომელიც მოიცავს სფინქტეროტომიას, ნაღვლის კენჭების ექსტრაქციას, მექანიკურ ლითოტრიფსიას და ბილიარული სტრიქტურების დილატაციას სტენტირებით ან მის გარეშე. </a:t>
            </a:r>
            <a:br>
              <a:rPr lang="ka-GE" sz="1200" dirty="0"/>
            </a:br>
            <a:endParaRPr lang="ka-GE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200" dirty="0"/>
              <a:t>იმ შემთხვევაში, თუ კლინიკური გამოვლინებები ნარჩუნდება ან რეციდივირებს ენდოსკოპიური მკურნალობის მიუხედავად, შეიძლება განიხილოს პორტული ვენის რეკანალიზაცია: ეს საშუალებას იძლევა მოხდეს კავერნომის დეკონგესტია (განტვირთვა) და შემდგომში სანაღვლე გზებზე ზეწოლის შემცირება</a:t>
            </a:r>
          </a:p>
        </p:txBody>
      </p:sp>
    </p:spTree>
    <p:extLst>
      <p:ext uri="{BB962C8B-B14F-4D97-AF65-F5344CB8AC3E}">
        <p14:creationId xmlns:p14="http://schemas.microsoft.com/office/powerpoint/2010/main" val="18460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23271" y="2988603"/>
            <a:ext cx="3495368" cy="1546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ka-GE" sz="1050" dirty="0"/>
              <a:t>იმ პაციენტებში, რომლებშიც </a:t>
            </a:r>
            <a:r>
              <a:rPr lang="en-US" sz="1050" dirty="0" err="1"/>
              <a:t>MesoRex</a:t>
            </a:r>
            <a:r>
              <a:rPr lang="en-US" sz="1050" dirty="0"/>
              <a:t> </a:t>
            </a:r>
            <a:r>
              <a:rPr lang="ka-GE" sz="1050" dirty="0"/>
              <a:t>შუნტირება ვერ ხერხდება, ქირურგიულმა დისტალურმა სპლენო-რენალურმა (ელენთა-თირკმლის) ან მეზოკავალურმა შუნტებმა შეიძლება გადაავადონ ღვიძლის ტრანსპლანტაციის (</a:t>
            </a:r>
            <a:r>
              <a:rPr lang="en-US" sz="1050" dirty="0"/>
              <a:t>LT) </a:t>
            </a:r>
            <a:r>
              <a:rPr lang="ka-GE" sz="1050" dirty="0"/>
              <a:t>საჭიროება. ბოლო პერიოდში, გამოცდილი ინტერვენციული რადიოლოგების მიერ სულ უფრო ხშირად განიხილება პორტული ვენის რეკანალიზაცია, თუმცა ამის შესახებ მცირე მტკიცებულება არსებობს.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89" y="401742"/>
            <a:ext cx="2350622" cy="217200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049" y="1799305"/>
            <a:ext cx="5283031" cy="2657548"/>
          </a:xfrm>
        </p:spPr>
        <p:txBody>
          <a:bodyPr>
            <a:noAutofit/>
          </a:bodyPr>
          <a:lstStyle/>
          <a:p>
            <a:r>
              <a:rPr lang="ka-GE" sz="1100" dirty="0"/>
              <a:t>ბავშვებში პორტული სისხლის ნაკადის აღდგენა </a:t>
            </a:r>
            <a:r>
              <a:rPr lang="en-US" sz="1100" b="1" dirty="0" err="1"/>
              <a:t>Meso</a:t>
            </a:r>
            <a:r>
              <a:rPr lang="en-US" sz="1100" b="1" dirty="0"/>
              <a:t>-Rex bypass</a:t>
            </a:r>
            <a:r>
              <a:rPr lang="en-US" sz="1100" dirty="0"/>
              <a:t>-</a:t>
            </a:r>
            <a:r>
              <a:rPr lang="ka-GE" sz="1100" dirty="0"/>
              <a:t>ის (მეზენტერიკო-ლევოპორტული შუნტირება) ან პორტული ვენის რეკანალიზაციის გზით რეკომენდებულია </a:t>
            </a:r>
            <a:r>
              <a:rPr lang="ka-GE" sz="1100" b="1" dirty="0"/>
              <a:t>სიმპტომების არსებობის მიუხედავად</a:t>
            </a:r>
            <a:r>
              <a:rPr lang="ka-GE" sz="1100" dirty="0"/>
              <a:t> (მტკიცებულების დონე — </a:t>
            </a:r>
            <a:r>
              <a:rPr lang="en-US" sz="1100" dirty="0" err="1"/>
              <a:t>LoE</a:t>
            </a:r>
            <a:r>
              <a:rPr lang="en-US" sz="1100" dirty="0"/>
              <a:t> 4, </a:t>
            </a:r>
            <a:r>
              <a:rPr lang="ka-GE" sz="1100" dirty="0"/>
              <a:t>ძლიერი რეკომენდაცია, ძლიერი კონსენსუსი).</a:t>
            </a:r>
          </a:p>
          <a:p>
            <a:r>
              <a:rPr lang="ka-GE" sz="1100" dirty="0"/>
              <a:t>როდესაც </a:t>
            </a:r>
            <a:r>
              <a:rPr lang="en-US" sz="1100" dirty="0" err="1"/>
              <a:t>Meso</a:t>
            </a:r>
            <a:r>
              <a:rPr lang="en-US" sz="1100" dirty="0"/>
              <a:t>-Rex bypass </a:t>
            </a:r>
            <a:r>
              <a:rPr lang="ka-GE" sz="1100" dirty="0"/>
              <a:t>ან პორტული ვენის რეკანალიზაცია ტექნიკურად შეუძლებელია, რეკომენდებულია პორტული ჰიპერტენზიის გართულებების აქტიური მეთვალყურეობა (მტკიცებულების დონე — </a:t>
            </a:r>
            <a:r>
              <a:rPr lang="en-US" sz="1100" dirty="0" err="1"/>
              <a:t>LoE</a:t>
            </a:r>
            <a:r>
              <a:rPr lang="en-US" sz="1100" dirty="0"/>
              <a:t> 4, </a:t>
            </a:r>
            <a:r>
              <a:rPr lang="ka-GE" sz="1100" dirty="0"/>
              <a:t>ძლიერი რეკომენდაცია, ძლიერი კონსენსუსი).</a:t>
            </a:r>
          </a:p>
          <a:p>
            <a:r>
              <a:rPr lang="ka-GE" sz="1100" dirty="0"/>
              <a:t>პორტული ჰიპერტენზიის გართულებების მქონე პაციენტებში, ღვიძლის ტრანსპლანტაციის (</a:t>
            </a:r>
            <a:r>
              <a:rPr lang="en-US" sz="1100" dirty="0"/>
              <a:t>LT) </a:t>
            </a:r>
            <a:r>
              <a:rPr lang="ka-GE" sz="1100" dirty="0"/>
              <a:t>გადავადების ან თავიდან აცილების მიზნით, შესაძლოა განხილულ იქნას პორტო-კავალური ქირურგიული შუნტირება (სპლენო-რენალური ან მეზენტერიკო-კავალური შუნტი) (მტკიცებულების დონე — </a:t>
            </a:r>
            <a:r>
              <a:rPr lang="en-US" sz="1100" dirty="0" err="1"/>
              <a:t>LoE</a:t>
            </a:r>
            <a:r>
              <a:rPr lang="en-US" sz="1100" dirty="0"/>
              <a:t> 4, </a:t>
            </a:r>
            <a:r>
              <a:rPr lang="ka-GE" sz="1100" dirty="0"/>
              <a:t>სუსტი რეკომენდაცია, ძლიერი კონსენსუსი).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2152" y="435357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sz="1050" dirty="0"/>
              <a:t>ბავშვებში ქრონიკული </a:t>
            </a:r>
            <a:r>
              <a:rPr lang="en-US" sz="1050" dirty="0"/>
              <a:t>PVT-</a:t>
            </a:r>
            <a:r>
              <a:rPr lang="ka-GE" sz="1050" dirty="0"/>
              <a:t>ით (პორტული ვენის თრომბოზი) / პორტული კავერნომით, უნდა იყოს თუ არა მართვის ტაქტიკა ისეთივე, როგორიც მოზრდილებში?</a:t>
            </a:r>
            <a:endParaRPr lang="en-US" sz="1050" dirty="0"/>
          </a:p>
        </p:txBody>
      </p:sp>
      <p:pic>
        <p:nvPicPr>
          <p:cNvPr id="7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49" y="292445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1701" y="1369219"/>
            <a:ext cx="12314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რეკომენდაციები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37610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532" y="375047"/>
            <a:ext cx="7197212" cy="994172"/>
          </a:xfrm>
        </p:spPr>
        <p:txBody>
          <a:bodyPr>
            <a:noAutofit/>
          </a:bodyPr>
          <a:lstStyle/>
          <a:p>
            <a:r>
              <a:rPr lang="ka-GE" sz="2100" b="1" dirty="0">
                <a:solidFill>
                  <a:schemeClr val="accent1"/>
                </a:solidFill>
              </a:rPr>
              <a:t>პორტული ვენის თრომბოზი ციროზის დროს</a:t>
            </a:r>
            <a:br>
              <a:rPr lang="ka-GE" sz="1500" dirty="0"/>
            </a:br>
            <a:r>
              <a:rPr lang="ka-GE" sz="1350" dirty="0"/>
              <a:t>პაციენტებში ციროზით, ახდენს თუ არა გავლენას ციროზის ეტიოლოგია და მისი მკურნალობა </a:t>
            </a:r>
            <a:r>
              <a:rPr lang="en-US" sz="1350" dirty="0"/>
              <a:t>PVT-</a:t>
            </a:r>
            <a:r>
              <a:rPr lang="ka-GE" sz="1350" dirty="0"/>
              <a:t>ის განვითარებაზე?</a:t>
            </a:r>
          </a:p>
        </p:txBody>
      </p:sp>
      <p:pic>
        <p:nvPicPr>
          <p:cNvPr id="7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67" y="273844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93967" y="1804296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დებულება</a:t>
            </a:r>
          </a:p>
          <a:p>
            <a:r>
              <a:rPr lang="en-US" sz="1350" b="1" dirty="0"/>
              <a:t>MASLD</a:t>
            </a:r>
            <a:r>
              <a:rPr lang="en-US" sz="1350" dirty="0"/>
              <a:t> (</a:t>
            </a:r>
            <a:r>
              <a:rPr lang="ka-GE" sz="1350" dirty="0"/>
              <a:t>მეტაბოლურ დისფუნქციასთან ასოცირებული სტეატოზური ღვიძლის დაავადება) შესაძლოა დაკავშირებული იყოს </a:t>
            </a:r>
            <a:r>
              <a:rPr lang="en-US" sz="1350" dirty="0"/>
              <a:t>PVT-</a:t>
            </a:r>
            <a:r>
              <a:rPr lang="ka-GE" sz="1350" dirty="0"/>
              <a:t>ის განვითარების მომატებულ რისკთან. </a:t>
            </a:r>
            <a:r>
              <a:rPr lang="en-US" sz="1350" b="1" dirty="0"/>
              <a:t>HCV</a:t>
            </a:r>
            <a:r>
              <a:rPr lang="en-US" sz="1350" dirty="0"/>
              <a:t>-</a:t>
            </a:r>
            <a:r>
              <a:rPr lang="ka-GE" sz="1350" dirty="0"/>
              <a:t>ის (</a:t>
            </a:r>
            <a:r>
              <a:rPr lang="en-US" sz="1350" dirty="0"/>
              <a:t>C </a:t>
            </a:r>
            <a:r>
              <a:rPr lang="ka-GE" sz="1350" dirty="0"/>
              <a:t>ჰეპატიტის ვირუსი) ერადიკაცია გავლენას არ ახდენს </a:t>
            </a:r>
            <a:r>
              <a:rPr lang="en-US" sz="1350" dirty="0"/>
              <a:t>PVT-</a:t>
            </a:r>
            <a:r>
              <a:rPr lang="ka-GE" sz="1350" dirty="0"/>
              <a:t>ის განვითარებაზე. ციროზის სხვა მიზეზების შესახებ მონაცემები მწირია (მტკიცებულების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3, </a:t>
            </a:r>
            <a:r>
              <a:rPr lang="ka-GE" sz="1350" dirty="0"/>
              <a:t>კონსენსუსი).</a:t>
            </a:r>
          </a:p>
          <a:p>
            <a:pPr marL="0" indent="0">
              <a:buNone/>
            </a:pPr>
            <a:r>
              <a:rPr lang="ka-G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რეკომენდაცია</a:t>
            </a:r>
          </a:p>
          <a:p>
            <a:r>
              <a:rPr lang="en-US" sz="1350" dirty="0"/>
              <a:t>PVT-</a:t>
            </a:r>
            <a:r>
              <a:rPr lang="ka-GE" sz="1350" dirty="0"/>
              <a:t>ის სკრინინგი უნდა გაგრძელდეს ციროზის ეტიოლოგიური მკურნალობის მიუხედავად (მტკიცებულების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4, </a:t>
            </a:r>
            <a:r>
              <a:rPr lang="ka-GE" sz="1350" dirty="0"/>
              <a:t>ძლიერი რეკომენდაცია, ძლიერი კონსენსუსი).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66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0" y="273844"/>
            <a:ext cx="7197212" cy="994172"/>
          </a:xfrm>
        </p:spPr>
        <p:txBody>
          <a:bodyPr>
            <a:noAutofit/>
          </a:bodyPr>
          <a:lstStyle/>
          <a:p>
            <a:r>
              <a:rPr lang="ka-GE" sz="2100" b="1" dirty="0">
                <a:solidFill>
                  <a:schemeClr val="accent1"/>
                </a:solidFill>
              </a:rPr>
              <a:t>პორტული ვენის თრომბოზი ციროზის დროს</a:t>
            </a:r>
            <a:br>
              <a:rPr lang="ka-GE" sz="1500" dirty="0"/>
            </a:br>
            <a:r>
              <a:rPr lang="ka-GE" sz="1350" dirty="0"/>
              <a:t>პაციენტებში ციროზით, ახდენს თუ არა გავლენას ციროზის ეტიოლოგია (გამომწვევი მიზეზი) და მისი მკურნალობა </a:t>
            </a:r>
            <a:r>
              <a:rPr lang="en-US" sz="1350" dirty="0"/>
              <a:t>PVT-</a:t>
            </a:r>
            <a:r>
              <a:rPr lang="ka-GE" sz="1350" dirty="0"/>
              <a:t>ის (პორტული ვენის თრომბოზი) განვითარებაზე?</a:t>
            </a:r>
          </a:p>
        </p:txBody>
      </p:sp>
      <p:sp>
        <p:nvSpPr>
          <p:cNvPr id="5" name="Rectangle 4"/>
          <p:cNvSpPr/>
          <p:nvPr/>
        </p:nvSpPr>
        <p:spPr>
          <a:xfrm>
            <a:off x="693967" y="1750620"/>
            <a:ext cx="3231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ბოლოდროინდელმა პროსპექტულმა კვლევამ, რომელშიც 5 წლის განმავლობაში აკვირდებოდნენ ციროზის მქონე 369 პაციენტს, ვერ გამოავლინა ვერცერთი ეტიოლოგიური ფაქტორი, რომელიც დამოუკიდებლად იწინასწარმეტყველებდა </a:t>
            </a:r>
            <a:r>
              <a:rPr lang="en-US" sz="1050" dirty="0"/>
              <a:t>PVT-</a:t>
            </a:r>
            <a:r>
              <a:rPr lang="ka-GE" sz="1050" dirty="0"/>
              <a:t>ის განვითარებას. თუმცა, ამ კვლევაში </a:t>
            </a:r>
            <a:r>
              <a:rPr lang="en-US" sz="1050" dirty="0"/>
              <a:t>MASLD </a:t>
            </a:r>
            <a:r>
              <a:rPr lang="ka-GE" sz="1050" dirty="0"/>
              <a:t>ციროზის გამომწვევ მიზეზებს შორის მხოლოდ 3.5%-ს შეადგენდა.</a:t>
            </a:r>
            <a:endParaRPr lang="en-US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77" y="2050400"/>
            <a:ext cx="4245651" cy="2503165"/>
          </a:xfrm>
          <a:prstGeom prst="rect">
            <a:avLst/>
          </a:prstGeom>
        </p:spPr>
      </p:pic>
      <p:pic>
        <p:nvPicPr>
          <p:cNvPr id="7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67" y="273844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95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340" y="612867"/>
            <a:ext cx="691402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პაციენტებში ციროზით, არის თუ არა რეკომენდებული </a:t>
            </a:r>
            <a:r>
              <a:rPr lang="en-US" sz="1050" dirty="0"/>
              <a:t>PVT-</a:t>
            </a:r>
            <a:r>
              <a:rPr lang="ka-GE" sz="1050" dirty="0"/>
              <a:t>ის სკრინინგი შედეგების/გამოსავლის გასაუმჯობესებლად?</a:t>
            </a:r>
            <a:endParaRPr lang="en-US" sz="1050" dirty="0"/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27" y="350044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0560" y="2020938"/>
            <a:ext cx="80086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b="1" dirty="0"/>
              <a:t>რეკომენდაციები</a:t>
            </a:r>
            <a:br>
              <a:rPr lang="ka-GE" sz="1050" b="1" dirty="0"/>
            </a:br>
            <a:endParaRPr lang="ka-GE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ka-GE" sz="1050" dirty="0"/>
              <a:t> ციროზის მქონე პაციენტებში, რომლებიც არიან ღვიძლის ტრანსპლანტაციის (</a:t>
            </a:r>
            <a:r>
              <a:rPr lang="en-US" sz="1050" dirty="0"/>
              <a:t>LT) </a:t>
            </a:r>
            <a:r>
              <a:rPr lang="ka-GE" sz="1050" dirty="0"/>
              <a:t>პოტენციური კანდიდატები, რეკომენდებულია </a:t>
            </a:r>
            <a:r>
              <a:rPr lang="en-US" sz="1050" dirty="0"/>
              <a:t>PVT-</a:t>
            </a:r>
            <a:r>
              <a:rPr lang="ka-GE" sz="1050" dirty="0"/>
              <a:t>ის მეთვალყურეობა (მაგ. ყოველ 6 თვეში ერთხელ) ტრანსპლანტაციის ტექნიკური შესრულებადობისა და გამოსავლის გასაუმჯობესებლად (მტკიცებულების დონე — </a:t>
            </a:r>
            <a:r>
              <a:rPr lang="en-US" sz="1050" dirty="0" err="1"/>
              <a:t>LoE</a:t>
            </a:r>
            <a:r>
              <a:rPr lang="en-US" sz="1050" dirty="0"/>
              <a:t> 2, </a:t>
            </a:r>
            <a:r>
              <a:rPr lang="ka-GE" sz="1050" dirty="0"/>
              <a:t>ძლიერი რეკომენდაცია, ძლიერი კონსენსუსი).</a:t>
            </a:r>
            <a:br>
              <a:rPr lang="ka-GE" sz="1050" dirty="0"/>
            </a:br>
            <a:endParaRPr lang="ka-GE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ka-GE" sz="1050" dirty="0"/>
              <a:t> ციროზის მქონე პაციენტებში, რომლებიც არ არიან ღვიძლის ტრანსპლანტაციის პოტენციური კანდიდატები, სასურველია </a:t>
            </a:r>
            <a:r>
              <a:rPr lang="en-US" sz="1050" dirty="0"/>
              <a:t>PVT-</a:t>
            </a:r>
            <a:r>
              <a:rPr lang="ka-GE" sz="1050" dirty="0"/>
              <a:t>ის მეთვალყურეობა (მაგ. ყოველ 6 თვეში ერთხელ), განსაკუთრებით მათში, ვისაც არ გააჩნია ანტიკოაგულაციის უკუჩვენება, რადგან ნაჩვენებია, რომ ანტიკოაგულაციური თერაპია აუმჯობესებს გამოსავალს (მტკიცებულების დონე — </a:t>
            </a:r>
            <a:r>
              <a:rPr lang="en-US" sz="1050" dirty="0" err="1"/>
              <a:t>LoE</a:t>
            </a:r>
            <a:r>
              <a:rPr lang="en-US" sz="1050" dirty="0"/>
              <a:t> 3, </a:t>
            </a:r>
            <a:r>
              <a:rPr lang="ka-GE" sz="1050" dirty="0"/>
              <a:t>სუსტი რეკომენდაცია, ძლიერი კონსენსუსი)</a:t>
            </a:r>
          </a:p>
        </p:txBody>
      </p:sp>
    </p:spTree>
    <p:extLst>
      <p:ext uri="{BB962C8B-B14F-4D97-AF65-F5344CB8AC3E}">
        <p14:creationId xmlns:p14="http://schemas.microsoft.com/office/powerpoint/2010/main" val="356127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3e1fd844cc4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559" y="2141928"/>
            <a:ext cx="850981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EASL-</a:t>
            </a:r>
            <a:r>
              <a:rPr lang="ka-GE" sz="1050" dirty="0"/>
              <a:t>ის მოქმედი გაიდლაინები რეკომენდაციას უწევენ </a:t>
            </a:r>
            <a:r>
              <a:rPr lang="en-US" sz="1050" dirty="0"/>
              <a:t>HCC-</a:t>
            </a:r>
            <a:r>
              <a:rPr lang="ka-GE" sz="1050" dirty="0"/>
              <a:t>ზე სკრინინგს. ვინაიდან </a:t>
            </a:r>
            <a:r>
              <a:rPr lang="en-US" sz="1050" dirty="0"/>
              <a:t>PVT </a:t>
            </a:r>
            <a:r>
              <a:rPr lang="ka-GE" sz="1050" dirty="0"/>
              <a:t>ხშირად ასიმპტომურია, მიზანშეწონილია სკრინინგი შესთავაზონ ციროზის მქონე ყველა პაციენტს.</a:t>
            </a:r>
            <a:br>
              <a:rPr lang="ka-GE" sz="1050" dirty="0"/>
            </a:br>
            <a:br>
              <a:rPr lang="ka-GE" sz="1050" dirty="0"/>
            </a:br>
            <a:r>
              <a:rPr lang="ka-GE" sz="1050" dirty="0"/>
              <a:t>ერთ კვლევაში </a:t>
            </a:r>
            <a:r>
              <a:rPr lang="en-US" sz="1050" dirty="0"/>
              <a:t>PVT-</a:t>
            </a:r>
            <a:r>
              <a:rPr lang="ka-GE" sz="1050" dirty="0"/>
              <a:t>ის განვითარება დამოუკიდებლად იყო ასოცირებული </a:t>
            </a:r>
            <a:r>
              <a:rPr lang="ka-GE" sz="1050" b="1" dirty="0">
                <a:solidFill>
                  <a:srgbClr val="FF0000"/>
                </a:solidFill>
              </a:rPr>
              <a:t>პორტული სისხლის ნაკადის სიჩქარესთან &lt;15 სმ/წმ, </a:t>
            </a:r>
            <a:r>
              <a:rPr lang="ka-GE" sz="1050" dirty="0"/>
              <a:t>თრომბოციტების დაბალ რაოდენობასა და ანამნეზში ვარიკოზულ სისხლდენასთან.</a:t>
            </a:r>
            <a:br>
              <a:rPr lang="ka-GE" sz="1050" dirty="0"/>
            </a:br>
            <a:endParaRPr lang="ka-GE" sz="1050" dirty="0"/>
          </a:p>
          <a:p>
            <a:r>
              <a:rPr lang="en-US" sz="1050" dirty="0"/>
              <a:t>PVT-</a:t>
            </a:r>
            <a:r>
              <a:rPr lang="ka-GE" sz="1050" dirty="0"/>
              <a:t>ს, განსაკუთრებით ოკლუზიურ ფორმას, უარყოფითი ეფექტი აქვს </a:t>
            </a:r>
            <a:r>
              <a:rPr lang="en-US" sz="1050" dirty="0"/>
              <a:t>LT-</a:t>
            </a:r>
            <a:r>
              <a:rPr lang="ka-GE" sz="1050" dirty="0"/>
              <a:t>ის შემდგომ შედეგებზე. </a:t>
            </a:r>
            <a:br>
              <a:rPr lang="ka-GE" sz="1050" dirty="0"/>
            </a:br>
            <a:endParaRPr lang="ka-GE" sz="1050" dirty="0"/>
          </a:p>
          <a:p>
            <a:r>
              <a:rPr lang="ka-GE" sz="1050" dirty="0"/>
              <a:t>მიუხედავად იმისა, რომ </a:t>
            </a:r>
            <a:r>
              <a:rPr lang="en-US" sz="1050" dirty="0"/>
              <a:t>PVT-</a:t>
            </a:r>
            <a:r>
              <a:rPr lang="ka-GE" sz="1050" dirty="0"/>
              <a:t>ზე ზედამხედველობის გავლენა კლინიკურ გამოსავალზე საკამათოა, არსებობს მკაფიო საჭიროება </a:t>
            </a:r>
            <a:r>
              <a:rPr lang="ka-GE" sz="1050" b="1" dirty="0"/>
              <a:t>სკრინინგი ჩაუტარდეს </a:t>
            </a:r>
            <a:r>
              <a:rPr lang="en-US" sz="1050" b="1" dirty="0"/>
              <a:t>LT-</a:t>
            </a:r>
            <a:r>
              <a:rPr lang="ka-GE" sz="1050" b="1" dirty="0"/>
              <a:t>ის ყველა კანდიდატს</a:t>
            </a:r>
            <a:r>
              <a:rPr lang="ka-GE" sz="1050" dirty="0"/>
              <a:t>. </a:t>
            </a:r>
            <a:endParaRPr lang="en-US" sz="1050" dirty="0"/>
          </a:p>
        </p:txBody>
      </p:sp>
      <p:sp>
        <p:nvSpPr>
          <p:cNvPr id="2" name="Rectangle 1"/>
          <p:cNvSpPr/>
          <p:nvPr/>
        </p:nvSpPr>
        <p:spPr>
          <a:xfrm>
            <a:off x="2339340" y="612867"/>
            <a:ext cx="691402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პაციენტებში ციროზით, არის თუ არა რეკომენდებული </a:t>
            </a:r>
            <a:r>
              <a:rPr lang="en-US" sz="1050" dirty="0"/>
              <a:t>PVT-</a:t>
            </a:r>
            <a:r>
              <a:rPr lang="ka-GE" sz="1050" dirty="0"/>
              <a:t>ის სკრინინგი შედეგების/გამოსავლის გასაუმჯობესებლად?</a:t>
            </a:r>
            <a:endParaRPr lang="en-US" sz="1050" dirty="0"/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27" y="350044"/>
            <a:ext cx="1070564" cy="11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42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04" y="2566914"/>
            <a:ext cx="5360042" cy="249068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090" y="1369219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ka-GE" sz="1500" b="1" dirty="0"/>
              <a:t>დებულება</a:t>
            </a:r>
            <a:endParaRPr lang="ka-GE" sz="1500" dirty="0"/>
          </a:p>
          <a:p>
            <a:r>
              <a:rPr lang="ka-GE" sz="1350" dirty="0"/>
              <a:t>პაციენტებში </a:t>
            </a:r>
            <a:r>
              <a:rPr lang="en-US" sz="1350" dirty="0"/>
              <a:t>Child-Pugh B </a:t>
            </a:r>
            <a:r>
              <a:rPr lang="ka-GE" sz="1350" dirty="0"/>
              <a:t>და </a:t>
            </a:r>
            <a:r>
              <a:rPr lang="en-US" sz="1350" dirty="0"/>
              <a:t>C </a:t>
            </a:r>
            <a:r>
              <a:rPr lang="ka-GE" sz="1350" dirty="0"/>
              <a:t>კლასის ციროზით </a:t>
            </a:r>
            <a:r>
              <a:rPr lang="en-US" sz="1350" dirty="0"/>
              <a:t>PVT-</a:t>
            </a:r>
            <a:r>
              <a:rPr lang="ka-GE" sz="1350" dirty="0"/>
              <a:t>ის (პორტული ვენის თრომბოზი) გარეშე, ანტიკოაგულაციამ შესაძლოა შეამციროს ავადობა და სიკვდილიანობა (მტკიცებულების დონე — </a:t>
            </a:r>
            <a:r>
              <a:rPr lang="en-US" sz="1350" dirty="0" err="1"/>
              <a:t>LoE</a:t>
            </a:r>
            <a:r>
              <a:rPr lang="en-US" sz="1350" dirty="0"/>
              <a:t> 2, </a:t>
            </a:r>
            <a:r>
              <a:rPr lang="ka-GE" sz="1350" dirty="0"/>
              <a:t>ძლიერი კონსენსუსი).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89760" y="657713"/>
            <a:ext cx="68884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ციროზის მქონე პაციენტებში, არის თუ არა რეკომენდებული პროფილაქტიკური ანტიკოაგულაცია ავადობისა და სიკვდილიანობის შესამცირებლად?</a:t>
            </a:r>
            <a:endParaRPr lang="en-US" sz="1050" dirty="0"/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7" y="432929"/>
            <a:ext cx="875753" cy="9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081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" y="2567940"/>
            <a:ext cx="8495317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PVT-</a:t>
            </a:r>
            <a:r>
              <a:rPr lang="ka-GE" sz="1050" dirty="0"/>
              <a:t>ის განვითარებასთან ასოცირებული კლინიკური რისკ-ფაქტორები მოიცავს:</a:t>
            </a:r>
            <a:br>
              <a:rPr lang="ka-GE" sz="1050" dirty="0"/>
            </a:br>
            <a:r>
              <a:rPr lang="ka-GE" sz="1050" dirty="0"/>
              <a:t> </a:t>
            </a:r>
            <a:br>
              <a:rPr lang="ka-GE" sz="1050" dirty="0"/>
            </a:br>
            <a:r>
              <a:rPr lang="ka-GE" sz="1050" dirty="0"/>
              <a:t>- პორტულ ვენაში სისხლის ნაკადის სიჩქარის შემცირებას, </a:t>
            </a:r>
            <a:br>
              <a:rPr lang="ka-GE" sz="1050" dirty="0"/>
            </a:br>
            <a:r>
              <a:rPr lang="ka-GE" sz="1050" dirty="0"/>
              <a:t>- თრომბოციტების დაბალ რაოდენობას, </a:t>
            </a:r>
            <a:br>
              <a:rPr lang="ka-GE" sz="1050" dirty="0"/>
            </a:br>
            <a:r>
              <a:rPr lang="ka-GE" sz="1050" dirty="0"/>
              <a:t>- ანამნეზში ვარიკოზულ სისხლდენას, </a:t>
            </a:r>
            <a:br>
              <a:rPr lang="ka-GE" sz="1050" dirty="0"/>
            </a:br>
            <a:r>
              <a:rPr lang="ka-GE" sz="1050" dirty="0"/>
              <a:t>- საყლაპავის ვენების ვარიკოზულ გაფართოებას და </a:t>
            </a:r>
            <a:br>
              <a:rPr lang="ka-GE" sz="1050" dirty="0"/>
            </a:br>
            <a:r>
              <a:rPr lang="ka-GE" sz="1050" dirty="0"/>
              <a:t>- პროთრომბინის დროის გახანგრძლივებას. </a:t>
            </a:r>
            <a:br>
              <a:rPr lang="ka-GE" sz="1050" dirty="0"/>
            </a:br>
            <a:br>
              <a:rPr lang="ka-GE" sz="1050" dirty="0"/>
            </a:br>
            <a:br>
              <a:rPr lang="ka-GE" sz="1050" dirty="0"/>
            </a:br>
            <a:r>
              <a:rPr lang="ka-GE" sz="1050" dirty="0"/>
              <a:t>რუტინულად თრომბოფილიებზე კვლევა ციროზის დროს არ არის რეკომენდებული (</a:t>
            </a:r>
            <a:r>
              <a:rPr lang="en-US" sz="1050" dirty="0"/>
              <a:t>Cost-effective </a:t>
            </a:r>
            <a:r>
              <a:rPr lang="ka-GE" sz="1050" dirty="0"/>
              <a:t>არ არის), თუ არ გვაქვს ძალიან სერიოზული ეჭვი (მაგ. ახალგაზრდა ასაკი ან უჩვეულო ლოკალიზაციის თრომბოზი).</a:t>
            </a:r>
            <a:endParaRPr lang="en-US" sz="1050" dirty="0"/>
          </a:p>
        </p:txBody>
      </p:sp>
      <p:sp>
        <p:nvSpPr>
          <p:cNvPr id="3" name="Rectangle 2"/>
          <p:cNvSpPr/>
          <p:nvPr/>
        </p:nvSpPr>
        <p:spPr>
          <a:xfrm>
            <a:off x="1546861" y="601080"/>
            <a:ext cx="73370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პაციენტებში </a:t>
            </a:r>
            <a:r>
              <a:rPr lang="en-US" sz="1050" dirty="0"/>
              <a:t>PVT-</a:t>
            </a:r>
            <a:r>
              <a:rPr lang="ka-GE" sz="1050" dirty="0"/>
              <a:t>ით (პორტული ვენის თრომბოზი) და ციროზით, უნდა ჩატარდეს თუ არა თრომბოზის რისკ-ფაქტორების კვლევა მკურნალობის ტაქტიკის განსაზღვრისთვის?</a:t>
            </a:r>
            <a:endParaRPr lang="en-US" sz="1050" dirty="0"/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298447"/>
            <a:ext cx="875753" cy="9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1376760"/>
            <a:ext cx="8121937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ka-GE" sz="1050" b="1" dirty="0"/>
              <a:t>რეკომენდაცია</a:t>
            </a:r>
            <a:br>
              <a:rPr lang="ka-GE" sz="1050" b="1" dirty="0"/>
            </a:br>
            <a:endParaRPr lang="ka-GE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ka-GE" sz="1050" dirty="0"/>
              <a:t> თრომბოზის რისკ-ფაქტორების კვლევა (</a:t>
            </a:r>
            <a:r>
              <a:rPr lang="en-US" sz="1050" dirty="0"/>
              <a:t>work-up) </a:t>
            </a:r>
            <a:r>
              <a:rPr lang="ka-GE" sz="1050" dirty="0"/>
              <a:t>რეკომენდებული არ არის მკურნალობის ტაქტიკის განსაზღვრის მიზნით (მტკიცებულების დონე — </a:t>
            </a:r>
            <a:r>
              <a:rPr lang="en-US" sz="1050" dirty="0" err="1"/>
              <a:t>LoE</a:t>
            </a:r>
            <a:r>
              <a:rPr lang="en-US" sz="1050" dirty="0"/>
              <a:t> 2, </a:t>
            </a:r>
            <a:r>
              <a:rPr lang="ka-GE" sz="1050" dirty="0"/>
              <a:t>ძლიერი რეკომენდაცია, ძლიერი კონსენსუსი).</a:t>
            </a:r>
          </a:p>
        </p:txBody>
      </p:sp>
    </p:spTree>
    <p:extLst>
      <p:ext uri="{BB962C8B-B14F-4D97-AF65-F5344CB8AC3E}">
        <p14:creationId xmlns:p14="http://schemas.microsoft.com/office/powerpoint/2010/main" val="1453417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287" y="1003462"/>
            <a:ext cx="8520600" cy="341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a-GE" sz="1200" b="1" dirty="0"/>
              <a:t>რეკომენდაციები</a:t>
            </a:r>
            <a:br>
              <a:rPr lang="ka-GE" sz="1200" b="1" dirty="0"/>
            </a:br>
            <a:br>
              <a:rPr lang="ka-GE" sz="1200" b="1" dirty="0"/>
            </a:br>
            <a:endParaRPr lang="ka-GE" sz="1200" dirty="0"/>
          </a:p>
          <a:p>
            <a:r>
              <a:rPr lang="ka-GE" sz="1200" dirty="0"/>
              <a:t>ციროზის მქონე იმ პაციენტებში, რომლებიც არიან ღვიძლის ტრანსპლანტაციის (</a:t>
            </a:r>
            <a:r>
              <a:rPr lang="en-US" sz="1200" dirty="0"/>
              <a:t>LT) </a:t>
            </a:r>
            <a:r>
              <a:rPr lang="ka-GE" sz="1200" dirty="0"/>
              <a:t>პოტენციური კანდიდატები, ანტიკოაგულაცია უნდა იქნას გამოყენებული </a:t>
            </a:r>
            <a:r>
              <a:rPr lang="ka-GE" sz="1200" b="1" dirty="0"/>
              <a:t>მიუხედავად თრომბის გავრცელებისა თუ ოკლუზიის ხარისხისა</a:t>
            </a:r>
            <a:r>
              <a:rPr lang="ka-GE" sz="1200" dirty="0"/>
              <a:t>, რათა გაუმჯობესდეს ტრანსპლანტაციის ტექნიკური შესრულებადობა და გამოსავალი (მტკიცებულების დონე — </a:t>
            </a:r>
            <a:r>
              <a:rPr lang="en-US" sz="1200" dirty="0" err="1"/>
              <a:t>LoE</a:t>
            </a:r>
            <a:r>
              <a:rPr lang="en-US" sz="1200" dirty="0"/>
              <a:t> 3, </a:t>
            </a:r>
            <a:r>
              <a:rPr lang="ka-GE" sz="1200" dirty="0"/>
              <a:t>ძლიერი რეკომენდაცია, ძლიერი კონსენსუსი).</a:t>
            </a:r>
          </a:p>
          <a:p>
            <a:r>
              <a:rPr lang="ka-GE" sz="1200" dirty="0"/>
              <a:t>ციროზის მქონე იმ პაციენტებში, რომლებიც არ არიან ტრანსპლანტაციის პოტენციური კანდიდატები, ანტიკოაგულაცია შეიძლება გამოყენებულ იქნას ძირითადი პორტული ვენის </a:t>
            </a:r>
            <a:r>
              <a:rPr lang="ka-GE" sz="1200" b="1" dirty="0"/>
              <a:t>სრული ან &gt;50% ოკლუზიისას</a:t>
            </a:r>
            <a:r>
              <a:rPr lang="ka-GE" sz="1200" dirty="0"/>
              <a:t>, ზედა მეზენტერიულ ვენაში გავრცელებით ან მის გარეშე, გამოსავლის გასაუმჯობესებლად (მტკიცებულების დონე — </a:t>
            </a:r>
            <a:r>
              <a:rPr lang="en-US" sz="1200" dirty="0" err="1"/>
              <a:t>LoE</a:t>
            </a:r>
            <a:r>
              <a:rPr lang="en-US" sz="1200" dirty="0"/>
              <a:t> 3, </a:t>
            </a:r>
            <a:r>
              <a:rPr lang="ka-GE" sz="1200" dirty="0"/>
              <a:t>სუსტი რეკომენდაცია, ძლიერი კონსენსუსი).</a:t>
            </a:r>
          </a:p>
          <a:p>
            <a:r>
              <a:rPr lang="ka-GE" sz="1200" dirty="0"/>
              <a:t>ციროზის მქონე იმ პაციენტებში, რომლებიც არ არიან ტრანსპლანტაციის პოტენციური კანდიდატები, ანტიკოაგულაცია შეიძლება განიხილებოდეს ძირითადი პორტული ვენის </a:t>
            </a:r>
            <a:r>
              <a:rPr lang="ka-GE" sz="1200" b="1" dirty="0"/>
              <a:t>&lt;50% ოკლუზიისას</a:t>
            </a:r>
            <a:r>
              <a:rPr lang="ka-GE" sz="1200" dirty="0"/>
              <a:t>, თუ თრომბოზი პროგრესირებს 3-6 თვის განმავლობაში ან ვრცელდება ზედა მეზენტერიულ ვენებში (მტკიცებულების დონე — </a:t>
            </a:r>
            <a:r>
              <a:rPr lang="en-US" sz="1200" dirty="0" err="1"/>
              <a:t>LoE</a:t>
            </a:r>
            <a:r>
              <a:rPr lang="en-US" sz="1200" dirty="0"/>
              <a:t> 3, </a:t>
            </a:r>
            <a:r>
              <a:rPr lang="ka-GE" sz="1200" dirty="0"/>
              <a:t>სუსტი რეკომენდაცია, ძლიერი კონსენსუსი).</a:t>
            </a:r>
          </a:p>
          <a:p>
            <a:r>
              <a:rPr lang="ka-GE" sz="1200" dirty="0"/>
              <a:t>ციროზის მქონე იმ პაციენტებში, რომლებიც არ არიან ტრანსპლანტაციის პოტენციური კანდიდატები და აქვთ პორტული ვენის </a:t>
            </a:r>
            <a:r>
              <a:rPr lang="ka-GE" sz="1200" b="1" dirty="0"/>
              <a:t>&lt;50% ოკლუზია</a:t>
            </a:r>
            <a:r>
              <a:rPr lang="ka-GE" sz="1200" dirty="0"/>
              <a:t>, რეკომენდებულია დინამიკური მეთვალყურეობა (სურვეილანსი), თუმცა ანტიკოაგულაცია ასევე შეიძლება იქნას განხილული გამოსავლის გასაუმჯობესებლად (მტკიცებულების დონე — </a:t>
            </a:r>
            <a:r>
              <a:rPr lang="en-US" sz="1200" dirty="0" err="1"/>
              <a:t>LoE</a:t>
            </a:r>
            <a:r>
              <a:rPr lang="en-US" sz="1200" dirty="0"/>
              <a:t> 4, </a:t>
            </a:r>
            <a:r>
              <a:rPr lang="ka-GE" sz="1200" dirty="0"/>
              <a:t>სუსტი რეკომენდაცია, ძლიერი კონსენსუსი).</a:t>
            </a:r>
          </a:p>
          <a:p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950720" y="472901"/>
            <a:ext cx="69646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პაციენტებში </a:t>
            </a:r>
            <a:r>
              <a:rPr lang="en-US" sz="1050" dirty="0"/>
              <a:t>PVT-</a:t>
            </a:r>
            <a:r>
              <a:rPr lang="ka-GE" sz="1050" dirty="0"/>
              <a:t>ით (პორტული ვენის თრომბოზი) და ციროზით, რომელ შემთხვევებშია რეკომენდებული ანტიკოაგულაცია გამოსავლის გასაუმჯობესებლად?</a:t>
            </a:r>
            <a:endParaRPr lang="en-US" sz="1050" dirty="0"/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91" y="306067"/>
            <a:ext cx="875753" cy="9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52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21" y="1053033"/>
            <a:ext cx="8703593" cy="35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a-GE" sz="1350" dirty="0"/>
              <a:t>ანტიკოაგულაცია ყველაზე ეფექტურია, თუ ის დაიწყება </a:t>
            </a:r>
            <a:r>
              <a:rPr lang="en-US" sz="1350" dirty="0"/>
              <a:t>PVT-</a:t>
            </a:r>
            <a:r>
              <a:rPr lang="ka-GE" sz="1350" dirty="0"/>
              <a:t>ის დიაგნოსტირებიდან 6 თვის განმავლობაში. დაბალმოლეკულური ჰეპარინი (</a:t>
            </a:r>
            <a:r>
              <a:rPr lang="en-US" sz="1350" dirty="0"/>
              <a:t>LMWH) </a:t>
            </a:r>
            <a:r>
              <a:rPr lang="ka-GE" sz="1350" dirty="0"/>
              <a:t>უფრო ეფექტური აღმოჩნდა </a:t>
            </a:r>
            <a:r>
              <a:rPr lang="en-US" sz="1350" dirty="0"/>
              <a:t>PVT-</a:t>
            </a:r>
            <a:r>
              <a:rPr lang="ka-GE" sz="1350" dirty="0"/>
              <a:t>ის სრული გაწოვის კუთხით, ვიდრე ვარფარინი. </a:t>
            </a:r>
            <a:endParaRPr lang="en-US" sz="1350" dirty="0"/>
          </a:p>
          <a:p>
            <a:r>
              <a:rPr lang="ka-GE" sz="1350" dirty="0"/>
              <a:t>ვიტამინ </a:t>
            </a:r>
            <a:r>
              <a:rPr lang="en-US" sz="1350" dirty="0"/>
              <a:t>K-</a:t>
            </a:r>
            <a:r>
              <a:rPr lang="ka-GE" sz="1350" dirty="0"/>
              <a:t>ს ანტაგონისტები (</a:t>
            </a:r>
            <a:r>
              <a:rPr lang="en-US" sz="1350" dirty="0"/>
              <a:t>VKA) </a:t>
            </a:r>
            <a:r>
              <a:rPr lang="ka-GE" sz="1350" dirty="0"/>
              <a:t>რჩება ხანგრძლივი თერაპიის საფუძვლად, თუმცა </a:t>
            </a:r>
            <a:r>
              <a:rPr lang="en-US" sz="1350" dirty="0"/>
              <a:t>INR-</a:t>
            </a:r>
            <a:r>
              <a:rPr lang="ka-GE" sz="1350" dirty="0"/>
              <a:t>ის მონიტორინგი შეიძლება გართულდეს საწყის ეტაპზე მომატებული </a:t>
            </a:r>
            <a:r>
              <a:rPr lang="en-US" sz="1350" dirty="0"/>
              <a:t>INR-</a:t>
            </a:r>
            <a:r>
              <a:rPr lang="ka-GE" sz="1350" dirty="0"/>
              <a:t>ის გამო.</a:t>
            </a:r>
          </a:p>
          <a:p>
            <a:r>
              <a:rPr lang="ka-GE" sz="1350" dirty="0"/>
              <a:t>თრომბოციტების რაოდენობა &lt;50</a:t>
            </a:r>
            <a:r>
              <a:rPr lang="en-US" sz="1350" dirty="0"/>
              <a:t>x10⁹/</a:t>
            </a:r>
            <a:r>
              <a:rPr lang="ka-GE" sz="1350" dirty="0"/>
              <a:t>ლ ანტიკოაგულაციის ფონზე ასოცირებულია სისხლდენის გაზრდილ რისკთან. ასეთ დროს რეკომენდებულია ინდივიდუალური მიდგომა ჰემატოლოგთან კონსულტაციით. ანტიკოაგულაციის შეწყვეტის შემდეგ, პაციენტების 30-40%-ს 2-5 თვეში უვითარდება რეციდიული თრომბოზი.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35834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/>
          <a:srcRect t="22715"/>
          <a:stretch/>
        </p:blipFill>
        <p:spPr>
          <a:xfrm>
            <a:off x="2110863" y="2835076"/>
            <a:ext cx="5004949" cy="21576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6723" y="335704"/>
            <a:ext cx="798249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b="1" dirty="0"/>
              <a:t>პაციენტებში </a:t>
            </a:r>
            <a:r>
              <a:rPr lang="en-US" sz="1050" b="1" dirty="0"/>
              <a:t>PVT-</a:t>
            </a:r>
            <a:r>
              <a:rPr lang="ka-GE" sz="1050" b="1" dirty="0"/>
              <a:t>ით (პორტული ვენის თრომბოზი) და ციროზით, არის თუ არა რეკომენდებული პირდაპირი მოქმედების ორალური ანტიკოაგულანტები (</a:t>
            </a:r>
            <a:r>
              <a:rPr lang="en-US" sz="1050" b="1" dirty="0"/>
              <a:t>DOACs) </a:t>
            </a:r>
            <a:r>
              <a:rPr lang="ka-GE" sz="1050" b="1" dirty="0"/>
              <a:t>ვიტამინი </a:t>
            </a:r>
            <a:r>
              <a:rPr lang="en-US" sz="1050" b="1" dirty="0"/>
              <a:t>K-</a:t>
            </a:r>
            <a:r>
              <a:rPr lang="ka-GE" sz="1050" b="1" dirty="0"/>
              <a:t>ს ანტაგონისტებთან ან დაბალმოლეკულურ ჰეპარინთან შედარებით ავადობისა და სიკვდილიანობის შესამცირებლად?</a:t>
            </a:r>
            <a:endParaRPr lang="ka-GE" sz="1050" dirty="0"/>
          </a:p>
          <a:p>
            <a:br>
              <a:rPr lang="ka-GE" sz="1050" b="1" dirty="0"/>
            </a:br>
            <a:r>
              <a:rPr lang="ka-GE" sz="1050" b="1" dirty="0"/>
              <a:t>რეკომენდაცია</a:t>
            </a:r>
            <a:r>
              <a:rPr lang="ka-GE" sz="1050" dirty="0"/>
              <a:t> </a:t>
            </a:r>
            <a:br>
              <a:rPr lang="ka-GE" sz="1050" dirty="0"/>
            </a:br>
            <a:endParaRPr lang="ka-GE" sz="1050" dirty="0"/>
          </a:p>
          <a:p>
            <a:r>
              <a:rPr lang="ka-GE" sz="1200" dirty="0"/>
              <a:t>პირდაპირი მოქმედების ორალური ანტიკოაგულანტების გამოყენება შესაძლებელია </a:t>
            </a:r>
            <a:r>
              <a:rPr lang="en-US" sz="1200" dirty="0"/>
              <a:t>PVT-</a:t>
            </a:r>
            <a:r>
              <a:rPr lang="ka-GE" sz="1200" dirty="0"/>
              <a:t>ის მქონე პაციენტებში </a:t>
            </a:r>
            <a:r>
              <a:rPr lang="en-US" sz="1200" dirty="0"/>
              <a:t>Child-Pugh A </a:t>
            </a:r>
            <a:r>
              <a:rPr lang="ka-GE" sz="1200" dirty="0"/>
              <a:t>ან </a:t>
            </a:r>
            <a:r>
              <a:rPr lang="en-US" sz="1200" dirty="0"/>
              <a:t>B </a:t>
            </a:r>
            <a:r>
              <a:rPr lang="ka-GE" sz="1200" dirty="0"/>
              <a:t>კლასის ციროზით; თუმცა, არასაკმარისი მტკიცებულებების გამო, მათი რეკომენდაცია ვიტამინი </a:t>
            </a:r>
            <a:r>
              <a:rPr lang="en-US" sz="1200" dirty="0"/>
              <a:t>K-</a:t>
            </a:r>
            <a:r>
              <a:rPr lang="ka-GE" sz="1200" dirty="0"/>
              <a:t>ს ანტაგონისტებთან ან დაბალმოლეკულურ ჰეპარინზე წინ ავადობისა და სიკვდილიანობის შემცირების მიზნით ვერ ხერხდება. ჩაილდ-პიუს </a:t>
            </a:r>
            <a:r>
              <a:rPr lang="en-US" sz="1200" dirty="0"/>
              <a:t>C </a:t>
            </a:r>
            <a:r>
              <a:rPr lang="ka-GE" sz="1200" dirty="0"/>
              <a:t>კლასის ციროზის მქონე პაციენტებში პირდაპირი მოქმედების ორალური ანტიკოაგულანტების გამოყენება რეკომენდებული არ არის (მტკიცებულების დონე — </a:t>
            </a:r>
            <a:r>
              <a:rPr lang="en-US" sz="1200" dirty="0" err="1"/>
              <a:t>LoE</a:t>
            </a:r>
            <a:r>
              <a:rPr lang="en-US" sz="1200" dirty="0"/>
              <a:t> 3, </a:t>
            </a:r>
            <a:r>
              <a:rPr lang="ka-GE" sz="1200" dirty="0"/>
              <a:t>სუსტი რეკომენდაცია, ძლიერი კონსენსუსი).</a:t>
            </a:r>
          </a:p>
        </p:txBody>
      </p:sp>
      <p:pic>
        <p:nvPicPr>
          <p:cNvPr id="7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1" y="335704"/>
            <a:ext cx="875753" cy="9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28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1717" y="963176"/>
            <a:ext cx="8826910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დიდი ინტერესი არსებობს </a:t>
            </a:r>
            <a:r>
              <a:rPr lang="en-US" sz="1050" b="1" dirty="0"/>
              <a:t>DOAC</a:t>
            </a:r>
            <a:r>
              <a:rPr lang="en-US" sz="1050" dirty="0"/>
              <a:t>-</a:t>
            </a:r>
            <a:r>
              <a:rPr lang="ka-GE" sz="1050" dirty="0"/>
              <a:t>ების (პირდაპირი მოქმედების ორალური ანტიკოაგულანტები) </a:t>
            </a:r>
            <a:r>
              <a:rPr lang="en-US" sz="1050" dirty="0"/>
              <a:t>off-label </a:t>
            </a:r>
            <a:r>
              <a:rPr lang="ka-GE" sz="1050" dirty="0"/>
              <a:t>გამოყენების მიმართ </a:t>
            </a:r>
            <a:r>
              <a:rPr lang="en-US" sz="1050" dirty="0"/>
              <a:t>PVT-</a:t>
            </a:r>
            <a:r>
              <a:rPr lang="ka-GE" sz="1050" dirty="0"/>
              <a:t>ის დროს, მათი მიღების სიმარტივისა და მონიტორინგის საჭიროების არარსებობის გამო. </a:t>
            </a:r>
            <a:br>
              <a:rPr lang="en-US" sz="1050" dirty="0"/>
            </a:br>
            <a:br>
              <a:rPr lang="en-US" sz="1050" dirty="0"/>
            </a:br>
            <a:r>
              <a:rPr lang="ka-GE" sz="1050" dirty="0"/>
              <a:t>დაკვირვებითმა კვლევებმა აჩვენა, რომ ადრეული ციროზის დროს მათი ეფექტურობა </a:t>
            </a:r>
            <a:r>
              <a:rPr lang="en-US" sz="1050" dirty="0"/>
              <a:t>VKA/LMWH-</a:t>
            </a:r>
            <a:r>
              <a:rPr lang="ka-GE" sz="1050" dirty="0"/>
              <a:t>ის მსგავსი ან უკეთესია, სისხლდენის რისკის მომატების გარეშე. თუმცა, სპონტანური სისხლდენის რისკი გაცილებით მაღალია </a:t>
            </a:r>
            <a:r>
              <a:rPr lang="en-US" sz="1050" dirty="0"/>
              <a:t>Child-Pugh B/C </a:t>
            </a:r>
            <a:r>
              <a:rPr lang="ka-GE" sz="1050" dirty="0"/>
              <a:t>კლასის პაციენტებში, ვიდრე </a:t>
            </a:r>
            <a:r>
              <a:rPr lang="en-US" sz="1050" dirty="0"/>
              <a:t>Child-Pugh A-</a:t>
            </a:r>
            <a:r>
              <a:rPr lang="ka-GE" sz="1050" dirty="0"/>
              <a:t>ს შემთხვევაში (12 თვეში — 37% </a:t>
            </a:r>
            <a:r>
              <a:rPr lang="en-US" sz="1050" dirty="0"/>
              <a:t>vs. 16%).</a:t>
            </a:r>
            <a:br>
              <a:rPr lang="en-US" sz="1050" dirty="0"/>
            </a:br>
            <a:endParaRPr lang="en-US" sz="1050" dirty="0"/>
          </a:p>
          <a:p>
            <a:r>
              <a:rPr lang="ka-GE" sz="1050" dirty="0"/>
              <a:t>ფარმაკოლოგიური მონაცემების საფუძველზე, </a:t>
            </a:r>
            <a:r>
              <a:rPr lang="ka-GE" sz="1050" b="1" dirty="0"/>
              <a:t>აპიქსაბანსა</a:t>
            </a:r>
            <a:r>
              <a:rPr lang="ka-GE" sz="1050" dirty="0"/>
              <a:t> და </a:t>
            </a:r>
            <a:r>
              <a:rPr lang="ka-GE" sz="1050" b="1" dirty="0"/>
              <a:t>ედოქსაბანს</a:t>
            </a:r>
            <a:r>
              <a:rPr lang="ka-GE" sz="1050" dirty="0"/>
              <a:t> აქვთ განსაკუთრებით საინტერესო პროფილი ციროზის მქონე პაციენტებისთვის. ანტიდოტები (იდარუციზუმაბი დაბიგატრანისთვის და ანდექსანეტ ალფა აპიქსაბანის, ედოქსაბანისა და რივაროქსაბანისთვის) ახლა უკვე უფრო ფართოდ ხელმისაწვდომია.</a:t>
            </a:r>
            <a:br>
              <a:rPr lang="en-US" sz="1050" dirty="0"/>
            </a:br>
            <a:endParaRPr lang="ka-GE" sz="1050" dirty="0"/>
          </a:p>
          <a:p>
            <a:r>
              <a:rPr lang="ka-GE" sz="1050" dirty="0"/>
              <a:t>საჭიროა შემდგომი პროსპექტული კვლევები პაციენტების შერჩევისა და კონკრეტული </a:t>
            </a:r>
            <a:r>
              <a:rPr lang="en-US" sz="1050" dirty="0"/>
              <a:t>DOAC-</a:t>
            </a:r>
            <a:r>
              <a:rPr lang="ka-GE" sz="1050" dirty="0"/>
              <a:t>ის ოპტიმიზაციისთვის. რეკომენდებულია კონტროლირებადი პერსპექტიული კვლევების ჩატარება, რომლებიც შეადარებს </a:t>
            </a:r>
            <a:r>
              <a:rPr lang="en-US" sz="1050" dirty="0"/>
              <a:t>DOAC-</a:t>
            </a:r>
            <a:r>
              <a:rPr lang="ka-GE" sz="1050" dirty="0"/>
              <a:t>ებს </a:t>
            </a:r>
            <a:r>
              <a:rPr lang="en-US" sz="1050" dirty="0"/>
              <a:t>VKA-</a:t>
            </a:r>
            <a:r>
              <a:rPr lang="ka-GE" sz="1050" dirty="0"/>
              <a:t>სთან ან </a:t>
            </a:r>
            <a:r>
              <a:rPr lang="en-US" sz="1050" dirty="0"/>
              <a:t>LMWH-</a:t>
            </a:r>
            <a:r>
              <a:rPr lang="ka-GE" sz="1050" dirty="0"/>
              <a:t>თან.</a:t>
            </a:r>
          </a:p>
        </p:txBody>
      </p:sp>
    </p:spTree>
    <p:extLst>
      <p:ext uri="{BB962C8B-B14F-4D97-AF65-F5344CB8AC3E}">
        <p14:creationId xmlns:p14="http://schemas.microsoft.com/office/powerpoint/2010/main" val="2664942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7300" y="621664"/>
            <a:ext cx="76047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b="1" dirty="0"/>
              <a:t>პაციენტებში </a:t>
            </a:r>
            <a:r>
              <a:rPr lang="en-US" sz="1050" b="1" dirty="0"/>
              <a:t>PVT-</a:t>
            </a:r>
            <a:r>
              <a:rPr lang="ka-GE" sz="1050" b="1" dirty="0"/>
              <a:t>ით (პორტული ვენის თრომბოზი) და ციროზით, როდის უნდა იქნას განხილული </a:t>
            </a:r>
            <a:r>
              <a:rPr lang="en-US" sz="1050" b="1" dirty="0"/>
              <a:t>TIPS-</a:t>
            </a:r>
            <a:r>
              <a:rPr lang="ka-GE" sz="1050" b="1" dirty="0"/>
              <a:t>ის გამოყენება მხოლოდ ანტიკოაგულაციასთან შედარებით ავადობისა და სიკვდილიანობის შესამცირებლად?</a:t>
            </a:r>
            <a:br>
              <a:rPr lang="ka-GE" sz="1050" b="1" dirty="0"/>
            </a:br>
            <a:br>
              <a:rPr lang="ka-GE" sz="1050" b="1" dirty="0"/>
            </a:br>
            <a:endParaRPr lang="ka-GE" sz="1050" dirty="0"/>
          </a:p>
          <a:p>
            <a:r>
              <a:rPr lang="ka-GE" sz="1050" b="1" dirty="0"/>
              <a:t>რეკომენდაციები</a:t>
            </a:r>
            <a:br>
              <a:rPr lang="ka-GE" sz="1050" b="1" dirty="0"/>
            </a:br>
            <a:br>
              <a:rPr lang="ka-GE" sz="1050" b="1" dirty="0"/>
            </a:br>
            <a:endParaRPr lang="ka-GE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050" dirty="0"/>
              <a:t>ციროზისა და </a:t>
            </a:r>
            <a:r>
              <a:rPr lang="en-US" sz="1050" dirty="0"/>
              <a:t>PVT-</a:t>
            </a:r>
            <a:r>
              <a:rPr lang="ka-GE" sz="1050" dirty="0"/>
              <a:t>ის მქონე პაციენტებში, რომელთაც აღენიშნებათ პორტული ჰიპერტენზიის გართულებები, როგორიცაა ვარიკოზული სისხლდენა ან რეციდიული ასციტი, </a:t>
            </a:r>
            <a:r>
              <a:rPr lang="en-US" sz="1050" b="1" dirty="0"/>
              <a:t>TIPS</a:t>
            </a:r>
            <a:r>
              <a:rPr lang="en-US" sz="1050" dirty="0"/>
              <a:t> </a:t>
            </a:r>
            <a:r>
              <a:rPr lang="ka-GE" sz="1050" dirty="0"/>
              <a:t>შეიძლება განხილულ იქნას მხოლოდ ანტიკოაგულაციურ თერაპიასთან შედარებით ავადობის შესამცირებლად (მტკიცებულების დონე — </a:t>
            </a:r>
            <a:r>
              <a:rPr lang="en-US" sz="1050" dirty="0" err="1"/>
              <a:t>LoE</a:t>
            </a:r>
            <a:r>
              <a:rPr lang="en-US" sz="1050" dirty="0"/>
              <a:t> 2, </a:t>
            </a:r>
            <a:r>
              <a:rPr lang="ka-GE" sz="1050" dirty="0"/>
              <a:t>სუსტი რეკომენდაცია, ძლიერი კონსენსუსი).</a:t>
            </a:r>
            <a:br>
              <a:rPr lang="ka-GE" sz="1050" dirty="0"/>
            </a:br>
            <a:br>
              <a:rPr lang="ka-GE" sz="1050" dirty="0"/>
            </a:br>
            <a:endParaRPr lang="ka-GE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050" dirty="0"/>
              <a:t>ციროზისა და </a:t>
            </a:r>
            <a:r>
              <a:rPr lang="en-US" sz="1050" dirty="0"/>
              <a:t>PVT-</a:t>
            </a:r>
            <a:r>
              <a:rPr lang="ka-GE" sz="1050" dirty="0"/>
              <a:t>ის მქონე პაციენტებში, სადაც თრომბოზი პროგრესირებს ანტიკოაგულაციური მკურნალობის მიუხედავად, </a:t>
            </a:r>
            <a:r>
              <a:rPr lang="en-US" sz="1050" b="1" dirty="0"/>
              <a:t>TIPS</a:t>
            </a:r>
            <a:r>
              <a:rPr lang="en-US" sz="1050" dirty="0"/>
              <a:t> </a:t>
            </a:r>
            <a:r>
              <a:rPr lang="ka-GE" sz="1050" dirty="0"/>
              <a:t>შეიძლება განხილულ იქნას მხოლოდ ანტიკოაგულაციასთან შედარებით ავადობის შესამცირებლად (მტკიცებულების დონე — </a:t>
            </a:r>
            <a:r>
              <a:rPr lang="en-US" sz="1050" dirty="0" err="1"/>
              <a:t>LoE</a:t>
            </a:r>
            <a:r>
              <a:rPr lang="en-US" sz="1050" dirty="0"/>
              <a:t> 2, </a:t>
            </a:r>
            <a:r>
              <a:rPr lang="ka-GE" sz="1050" dirty="0"/>
              <a:t>სუსტი რეკომენდაცია, ძლიერი კონსენსუსი).</a:t>
            </a:r>
          </a:p>
        </p:txBody>
      </p:sp>
      <p:pic>
        <p:nvPicPr>
          <p:cNvPr id="8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7" y="621663"/>
            <a:ext cx="875753" cy="9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442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962" y="850883"/>
            <a:ext cx="830334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367 პაციენტის მეტა-ანალიზმა აჩვენა, რომ </a:t>
            </a:r>
            <a:r>
              <a:rPr lang="en-US" sz="1050" dirty="0"/>
              <a:t>TIPS-</a:t>
            </a:r>
            <a:r>
              <a:rPr lang="ka-GE" sz="1050" dirty="0"/>
              <a:t>ის საშუალებით რეკანალიზაციის მაჩვენებელმა 81%-ს მიაღწია. თუმცა, შედეგები შედარებით დაბალი იყო კავერნოზული ტრანსფორმაციისა და ჯორჯლის ზედა ვენის (</a:t>
            </a:r>
            <a:r>
              <a:rPr lang="en-US" sz="1050" dirty="0"/>
              <a:t>SMV) </a:t>
            </a:r>
            <a:r>
              <a:rPr lang="ka-GE" sz="1050" dirty="0"/>
              <a:t>თრომბოზის დროს. დაფარული სტენტების (</a:t>
            </a:r>
            <a:r>
              <a:rPr lang="en-US" sz="1050" dirty="0"/>
              <a:t>covered stents) </a:t>
            </a:r>
            <a:r>
              <a:rPr lang="ka-GE" sz="1050" dirty="0"/>
              <a:t>გამოყენებისას, 12-თვიანი გამავლობა 89%-ს შეადგენდა. ღვიძლისმიერი ენცეფალოპათია (</a:t>
            </a:r>
            <a:r>
              <a:rPr lang="en-US" sz="1050" dirty="0"/>
              <a:t>HE) </a:t>
            </a:r>
            <a:r>
              <a:rPr lang="ka-GE" sz="1050" dirty="0"/>
              <a:t>განუვითარდა პაციენტების 23%-ს. ექსპერტულ ცენტრებში სერიოზული გართულებების მაჩვენებელი 10%-ს შეადგენდა, ხოლო როდესაც </a:t>
            </a:r>
            <a:r>
              <a:rPr lang="en-US" sz="1050" dirty="0"/>
              <a:t>TIPS </a:t>
            </a:r>
            <a:r>
              <a:rPr lang="ka-GE" sz="1050" dirty="0"/>
              <a:t>კომბინირებული იყო თრომბექტომიასთან და თრომბოლიზისთან, ეს მაჩვენებელი 18%-მდე გაიზარდა.</a:t>
            </a:r>
            <a:endParaRPr lang="en-US" sz="1050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212" y="2243594"/>
            <a:ext cx="4881275" cy="27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5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3e1fd844cc4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63" y="218845"/>
            <a:ext cx="7886700" cy="3263504"/>
          </a:xfrm>
        </p:spPr>
        <p:txBody>
          <a:bodyPr>
            <a:normAutofit/>
          </a:bodyPr>
          <a:lstStyle/>
          <a:p>
            <a:r>
              <a:rPr lang="en-US" sz="1200" dirty="0"/>
              <a:t>TIPS </a:t>
            </a:r>
            <a:r>
              <a:rPr lang="ka-GE" sz="1200" dirty="0"/>
              <a:t>უნდა განიხილოს </a:t>
            </a:r>
            <a:r>
              <a:rPr lang="en-US" sz="1200" dirty="0"/>
              <a:t>PVT-</a:t>
            </a:r>
            <a:r>
              <a:rPr lang="ka-GE" sz="1200" dirty="0"/>
              <a:t>ის მქონე იმ პაციენტებში, რომლებსაც აქვთ პორტული ჰიპერტენზიით გამოწვეული გართულებები (განსაკუთრებით ვარიკოზული სისხლდენა) და ტრანსპლანტაციის კანდიდატებში — პოსტ-ტრანსპლანტაციური გამოსავლის გასაუმჯობესებლად. სხვა შემთხვევებში, </a:t>
            </a:r>
            <a:r>
              <a:rPr lang="ka-GE" sz="1200" b="1" dirty="0"/>
              <a:t>ანტიკოაგულაცია რჩება პირველი რიგის თერაპიად</a:t>
            </a:r>
            <a:r>
              <a:rPr lang="ka-GE" sz="1200" dirty="0"/>
              <a:t>, ხოლო </a:t>
            </a:r>
            <a:r>
              <a:rPr lang="en-US" sz="1200" dirty="0"/>
              <a:t>TIPS </a:t>
            </a:r>
            <a:r>
              <a:rPr lang="ka-GE" sz="1200" dirty="0"/>
              <a:t>ინახება იმ შემთხვევებისთვის, რომლებიც არ ექვემდებარება მკურნალობას ან პროგრესირებს 6 თვის შემდეგ.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412955" y="3092602"/>
            <a:ext cx="84577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ka-GE" sz="1200" dirty="0"/>
              <a:t>არსებობს კვლევები, რომლებიც სწავლობენ ანტიკოაგულაციის როლს </a:t>
            </a:r>
            <a:r>
              <a:rPr lang="en-US" sz="1200" dirty="0"/>
              <a:t>TIPS-</a:t>
            </a:r>
            <a:r>
              <a:rPr lang="ka-GE" sz="1200" dirty="0"/>
              <a:t>ის შემდგომ პერიოდში. </a:t>
            </a:r>
            <a:br>
              <a:rPr lang="ka-GE" sz="1200" dirty="0"/>
            </a:br>
            <a:br>
              <a:rPr lang="ka-GE" sz="1200" dirty="0"/>
            </a:br>
            <a:r>
              <a:rPr lang="ka-GE" sz="1200" dirty="0"/>
              <a:t>ერთადერთმა რანდომიზებულმა კონტროლირებადმა კვლევამ (</a:t>
            </a:r>
            <a:r>
              <a:rPr lang="en-US" sz="1200" dirty="0"/>
              <a:t>RCT), </a:t>
            </a:r>
            <a:r>
              <a:rPr lang="ka-GE" sz="1200" dirty="0"/>
              <a:t>სადაც გამოიყენებოდა დაფარული (</a:t>
            </a:r>
            <a:r>
              <a:rPr lang="en-US" sz="1200" dirty="0"/>
              <a:t>covered) TIPS </a:t>
            </a:r>
            <a:r>
              <a:rPr lang="ka-GE" sz="1200" dirty="0"/>
              <a:t>სტენტები, ვერ აჩვენა ანტიკოაგულაციის აშკარა უპირატესობა </a:t>
            </a:r>
            <a:r>
              <a:rPr lang="en-US" sz="1200" dirty="0"/>
              <a:t>TIPS-</a:t>
            </a:r>
            <a:r>
              <a:rPr lang="ka-GE" sz="1200" dirty="0"/>
              <a:t>ის შემდგომ; პორტული ვენის რეკანალიზაციის მაჩვენებლები მსგავსი იყო (83.6% </a:t>
            </a:r>
            <a:r>
              <a:rPr lang="en-US" sz="1200" dirty="0"/>
              <a:t>vs. 71.8%). </a:t>
            </a:r>
            <a:br>
              <a:rPr lang="ka-GE" sz="1200" dirty="0"/>
            </a:br>
            <a:r>
              <a:rPr lang="ka-GE" sz="1200" dirty="0"/>
              <a:t>ანალოგიურად, სისტემურმა მიმოხილვამ და მეტა-ანალიზმა დაადგინა, რომ იმ პაციენტებში, რომლებსაც </a:t>
            </a:r>
            <a:r>
              <a:rPr lang="en-US" sz="1200" dirty="0"/>
              <a:t>TIPS-</a:t>
            </a:r>
            <a:r>
              <a:rPr lang="ka-GE" sz="1200" dirty="0"/>
              <a:t>ის მომენტში ჰქონდათ </a:t>
            </a:r>
            <a:r>
              <a:rPr lang="en-US" sz="1200" dirty="0"/>
              <a:t>PVT, </a:t>
            </a:r>
            <a:r>
              <a:rPr lang="ka-GE" sz="1200" dirty="0"/>
              <a:t>დამატებითმა ანტიკოაგულაციამ გავლენა ვერ მოახდინა ვერც რეკანალიზაციაზე და ვერც </a:t>
            </a:r>
            <a:r>
              <a:rPr lang="en-US" sz="1200" dirty="0"/>
              <a:t>TIPS-</a:t>
            </a:r>
            <a:r>
              <a:rPr lang="ka-GE" sz="1200" dirty="0"/>
              <a:t>ის გამავლობის (</a:t>
            </a:r>
            <a:r>
              <a:rPr lang="en-US" sz="1200" dirty="0"/>
              <a:t>patency) </a:t>
            </a:r>
            <a:r>
              <a:rPr lang="ka-GE" sz="1200" dirty="0"/>
              <a:t>მაჩვენებლებზე. უნდა აღინიშნოს, რომ ეს მიმოხილვა შეზღუდული იყო იმით, რომ მოიცავდა ძველ კვლევებს, სადაც გამოიყენებოდა დაუფარავი (</a:t>
            </a:r>
            <a:r>
              <a:rPr lang="en-US" sz="1200" dirty="0"/>
              <a:t>uncovered) </a:t>
            </a:r>
            <a:r>
              <a:rPr lang="ka-GE" sz="1200" dirty="0"/>
              <a:t>სტენტები და ანტიკოაგულაციური/ანტიაგრეგანტული მკურნალობის არაერთგვაროვანი რეჟიმები.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838200" y="1724175"/>
            <a:ext cx="8138283" cy="946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ka-GE" sz="1050" b="1" dirty="0"/>
              <a:t>პაციენტებში </a:t>
            </a:r>
            <a:r>
              <a:rPr lang="en-US" sz="1050" b="1" dirty="0"/>
              <a:t>PVT-</a:t>
            </a:r>
            <a:r>
              <a:rPr lang="ka-GE" sz="1050" b="1" dirty="0"/>
              <a:t>ით (პორტული ვენის თრომბოზი) და ციროზით, რომელთაც უტარდებათ </a:t>
            </a:r>
            <a:r>
              <a:rPr lang="en-US" sz="1050" b="1" dirty="0"/>
              <a:t>TIPS, </a:t>
            </a:r>
            <a:r>
              <a:rPr lang="ka-GE" sz="1050" b="1" dirty="0"/>
              <a:t>უნდა იქნას თუ არა გამოყენებული ანტიკოაგულაცია რეკანალიზაციის მაჩვენებლების გასაუმჯობესებლად?</a:t>
            </a:r>
            <a:endParaRPr lang="ka-GE" sz="1050" dirty="0"/>
          </a:p>
          <a:p>
            <a:r>
              <a:rPr lang="ka-GE" sz="1050" b="1" dirty="0"/>
              <a:t>რეკომენდაცია</a:t>
            </a:r>
            <a:endParaRPr lang="ka-GE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ka-GE" sz="1050" dirty="0"/>
              <a:t> </a:t>
            </a:r>
            <a:r>
              <a:rPr lang="ka-GE" sz="1200" dirty="0"/>
              <a:t>რუტინული ანტიკოაგულაცია რეკომენდებული არ არის </a:t>
            </a:r>
            <a:r>
              <a:rPr lang="en-US" sz="1200" dirty="0"/>
              <a:t>TIPS-</a:t>
            </a:r>
            <a:r>
              <a:rPr lang="ka-GE" sz="1200" dirty="0"/>
              <a:t>ის შემდეგ რეკანალიზაციის მაჩვენებლების გასაუმჯობესებლად (მტკიცებულების დონე — </a:t>
            </a:r>
            <a:r>
              <a:rPr lang="en-US" sz="1200" dirty="0" err="1"/>
              <a:t>LoE</a:t>
            </a:r>
            <a:r>
              <a:rPr lang="en-US" sz="1200" dirty="0"/>
              <a:t> 2, </a:t>
            </a:r>
            <a:r>
              <a:rPr lang="ka-GE" sz="1200" dirty="0"/>
              <a:t>ძლიერი რეკომენდაცია, ძლიერი კონსენსუსი).</a:t>
            </a:r>
          </a:p>
        </p:txBody>
      </p:sp>
      <p:pic>
        <p:nvPicPr>
          <p:cNvPr id="6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" y="1623060"/>
            <a:ext cx="768998" cy="8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901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2580" y="663365"/>
            <a:ext cx="71475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b="1" dirty="0"/>
              <a:t>პაციენტებში </a:t>
            </a:r>
            <a:r>
              <a:rPr lang="en-US" sz="1050" b="1" dirty="0"/>
              <a:t>PVT-</a:t>
            </a:r>
            <a:r>
              <a:rPr lang="ka-GE" sz="1050" b="1" dirty="0"/>
              <a:t>ით (პორტული ვენის თრომბოზი) და ციროზით ღვიძლის ტრანსპლანტაციის (</a:t>
            </a:r>
            <a:r>
              <a:rPr lang="en-US" sz="1050" b="1" dirty="0"/>
              <a:t>LT) </a:t>
            </a:r>
            <a:r>
              <a:rPr lang="ka-GE" sz="1050" b="1" dirty="0"/>
              <a:t>მომენტში, უნდა იქნას თუ არა გამოყენებული ანტიკოაგულაცია ტრანსპლანტაციის შემდგომ </a:t>
            </a:r>
            <a:r>
              <a:rPr lang="en-US" sz="1050" b="1" dirty="0"/>
              <a:t>PVT-</a:t>
            </a:r>
            <a:r>
              <a:rPr lang="ka-GE" sz="1050" b="1" dirty="0"/>
              <a:t>ის რეციდივის პრევენციისთვის?</a:t>
            </a:r>
            <a:br>
              <a:rPr lang="ka-GE" sz="1050" b="1" dirty="0"/>
            </a:br>
            <a:br>
              <a:rPr lang="ka-GE" sz="1050" b="1" dirty="0"/>
            </a:br>
            <a:endParaRPr lang="ka-GE" sz="1050" dirty="0"/>
          </a:p>
          <a:p>
            <a:r>
              <a:rPr lang="ka-GE" sz="1050" b="1" dirty="0"/>
              <a:t>რეკომენდაციები</a:t>
            </a:r>
            <a:br>
              <a:rPr lang="ka-GE" sz="1050" b="1" dirty="0"/>
            </a:br>
            <a:r>
              <a:rPr lang="ka-GE" sz="1050" b="1" dirty="0"/>
              <a:t> </a:t>
            </a:r>
            <a:endParaRPr lang="ka-GE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ka-GE" sz="1050" dirty="0"/>
              <a:t> ციროზის მქონე პაციენტებში, რომელთაც ღვიძლის ტრანსპლანტაციის მომენტში აღენიშნებათ </a:t>
            </a:r>
            <a:r>
              <a:rPr lang="ka-GE" sz="1050" b="1" dirty="0"/>
              <a:t>იერდელის (</a:t>
            </a:r>
            <a:r>
              <a:rPr lang="en-US" sz="1050" b="1" dirty="0" err="1"/>
              <a:t>Yerdel</a:t>
            </a:r>
            <a:r>
              <a:rPr lang="en-US" sz="1050" b="1" dirty="0"/>
              <a:t>) 1-</a:t>
            </a:r>
            <a:r>
              <a:rPr lang="ka-GE" sz="1050" b="1" dirty="0"/>
              <a:t>ლი ან მე-2 ხარისხის </a:t>
            </a:r>
            <a:r>
              <a:rPr lang="en-US" sz="1050" b="1" dirty="0"/>
              <a:t>PVT</a:t>
            </a:r>
            <a:r>
              <a:rPr lang="en-US" sz="1050" dirty="0"/>
              <a:t> (</a:t>
            </a:r>
            <a:r>
              <a:rPr lang="ka-GE" sz="1050" dirty="0"/>
              <a:t>იხ. ცხრილი </a:t>
            </a:r>
            <a:r>
              <a:rPr lang="en-US" sz="1050" dirty="0"/>
              <a:t>S1), </a:t>
            </a:r>
            <a:r>
              <a:rPr lang="ka-GE" sz="1050" dirty="0"/>
              <a:t>ტრანსპლანტაციის შემდგომი ანტიკოაგულაცია </a:t>
            </a:r>
            <a:r>
              <a:rPr lang="en-US" sz="1050" dirty="0"/>
              <a:t>PVT-</a:t>
            </a:r>
            <a:r>
              <a:rPr lang="ka-GE" sz="1050" dirty="0"/>
              <a:t>ის რეციდივის პრევენციისთვის არ არის მიზანშეწონილი/შემოთავაზებული (მტკიცებულების დონე — </a:t>
            </a:r>
            <a:r>
              <a:rPr lang="en-US" sz="1050" dirty="0" err="1"/>
              <a:t>LoE</a:t>
            </a:r>
            <a:r>
              <a:rPr lang="en-US" sz="1050" dirty="0"/>
              <a:t> 4, </a:t>
            </a:r>
            <a:r>
              <a:rPr lang="ka-GE" sz="1050" dirty="0"/>
              <a:t>სუსტი რეკომენდაცია, ძლიერი კონსენსუსი).</a:t>
            </a:r>
            <a:br>
              <a:rPr lang="ka-GE" sz="1050" dirty="0"/>
            </a:br>
            <a:endParaRPr lang="ka-GE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ka-GE" sz="1050" dirty="0"/>
              <a:t>  ციროზის მქონე პაციენტებში, რომელთაც ღვიძლის ტრანსპლანტაციის მომენტში აღენიშნებათ </a:t>
            </a:r>
            <a:r>
              <a:rPr lang="ka-GE" sz="1050" b="1" dirty="0"/>
              <a:t>იერდელის (</a:t>
            </a:r>
            <a:r>
              <a:rPr lang="en-US" sz="1050" b="1" dirty="0" err="1"/>
              <a:t>Yerdel</a:t>
            </a:r>
            <a:r>
              <a:rPr lang="en-US" sz="1050" b="1" dirty="0"/>
              <a:t>) </a:t>
            </a:r>
            <a:r>
              <a:rPr lang="ka-GE" sz="1050" b="1" dirty="0"/>
              <a:t>მე-3 ან მე-4 ხარისხის </a:t>
            </a:r>
            <a:r>
              <a:rPr lang="en-US" sz="1050" b="1" dirty="0"/>
              <a:t>PVT</a:t>
            </a:r>
            <a:r>
              <a:rPr lang="en-US" sz="1050" dirty="0"/>
              <a:t> (</a:t>
            </a:r>
            <a:r>
              <a:rPr lang="ka-GE" sz="1050" dirty="0"/>
              <a:t>იხ. ცხრილი </a:t>
            </a:r>
            <a:r>
              <a:rPr lang="en-US" sz="1050" dirty="0"/>
              <a:t>S1), </a:t>
            </a:r>
            <a:r>
              <a:rPr lang="ka-GE" sz="1050" dirty="0"/>
              <a:t>ტრანსპლანტაციის შემდგომი ანტიკოაგულაციის სასარგებლოდ ან მის წინააღმდეგ </a:t>
            </a:r>
            <a:r>
              <a:rPr lang="en-US" sz="1050" dirty="0"/>
              <a:t>PVT-</a:t>
            </a:r>
            <a:r>
              <a:rPr lang="ka-GE" sz="1050" dirty="0"/>
              <a:t>ის რეციდივის პრევენციის მიზნით რეკომენდაცია ვერ გაიცემა (მტკიცებულების დონე — </a:t>
            </a:r>
            <a:r>
              <a:rPr lang="en-US" sz="1050" dirty="0" err="1"/>
              <a:t>LoE</a:t>
            </a:r>
            <a:r>
              <a:rPr lang="en-US" sz="1050" dirty="0"/>
              <a:t> 4, </a:t>
            </a:r>
            <a:r>
              <a:rPr lang="ka-GE" sz="1050" dirty="0"/>
              <a:t>სუსტი რეკომენდაცია, კონსენსუსი)</a:t>
            </a:r>
          </a:p>
        </p:txBody>
      </p:sp>
      <p:pic>
        <p:nvPicPr>
          <p:cNvPr id="7" name="Picture 2" descr="Question sign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2" y="556260"/>
            <a:ext cx="768998" cy="8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03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4739" y="951054"/>
            <a:ext cx="822591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050" dirty="0"/>
              <a:t>ტრანსპლანტაციის მოლოდინის სიაში მყოფ ციროზიან პაციენტებს </a:t>
            </a:r>
            <a:r>
              <a:rPr lang="en-US" sz="1050" dirty="0"/>
              <a:t>PVT-</a:t>
            </a:r>
            <a:r>
              <a:rPr lang="ka-GE" sz="1050" dirty="0"/>
              <a:t>ით რეკომენდებულია ჩაუტარდეთ ანტიკოაგულაციური მკურნალობა. </a:t>
            </a:r>
            <a:br>
              <a:rPr lang="en-US" sz="1050" dirty="0"/>
            </a:br>
            <a:br>
              <a:rPr lang="en-US" sz="1050" dirty="0"/>
            </a:br>
            <a:r>
              <a:rPr lang="ka-GE" sz="1050" dirty="0"/>
              <a:t>თუმცა, ნაკლები მტკიცებულება არსებობს თერაპიული ანტიკოაგულაციის როლზე უშუალოდ ტრანსპლანტაციის შემდგომ პერიოდში.</a:t>
            </a:r>
            <a:endParaRPr lang="en-US" sz="1050" dirty="0"/>
          </a:p>
        </p:txBody>
      </p:sp>
      <p:sp>
        <p:nvSpPr>
          <p:cNvPr id="6" name="Rectangle 5"/>
          <p:cNvSpPr/>
          <p:nvPr/>
        </p:nvSpPr>
        <p:spPr>
          <a:xfrm>
            <a:off x="1055740" y="2668664"/>
            <a:ext cx="7307825" cy="900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dirty="0" err="1"/>
              <a:t>Rizzari</a:t>
            </a:r>
            <a:r>
              <a:rPr lang="en-US" sz="1050" dirty="0"/>
              <a:t> et al.-</a:t>
            </a:r>
            <a:r>
              <a:rPr lang="ka-GE" sz="1050" dirty="0"/>
              <a:t>მა შეისწავლა ჰეპარინისა და ასპირინის კომბინაციის გავლენა: აქ </a:t>
            </a:r>
            <a:r>
              <a:rPr lang="en-US" sz="1050" dirty="0"/>
              <a:t>PVT-</a:t>
            </a:r>
            <a:r>
              <a:rPr lang="ka-GE" sz="1050" dirty="0"/>
              <a:t>ის რეციდივის მაჩვენებელი მაღალი იყო (22.6%-მდე). ოპერაციის დროს პორტულ ვენაში სისხლის დაბალი ნაკადი ასოცირებული იყო თრომბოზის მაღალ რეციდივთან, რაც მიუთითებს, რომ ანტიკოაგულაციის გარდა სხვა ფაქტორებიც (მაგ. ჰემოდინამიკა) მნიშვნელოვანია. დღეისათვის არ არსებობს კვლევები, რომლებიც აღწერს </a:t>
            </a:r>
            <a:r>
              <a:rPr lang="en-US" sz="1050" dirty="0"/>
              <a:t>DOAC-</a:t>
            </a:r>
            <a:r>
              <a:rPr lang="ka-GE" sz="1050" dirty="0"/>
              <a:t>ების გამოყენებას ტრანსპლანტაციის შემდგომ პერიოდში </a:t>
            </a:r>
            <a:r>
              <a:rPr lang="en-US" sz="1050" dirty="0"/>
              <a:t>PVT-</a:t>
            </a:r>
            <a:r>
              <a:rPr lang="ka-GE" sz="1050" dirty="0"/>
              <a:t>ის მქონე პაციენტებში.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27961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179" y="3294625"/>
            <a:ext cx="2759826" cy="175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29" y="3674890"/>
            <a:ext cx="3657465" cy="1213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96" y="140355"/>
            <a:ext cx="5864567" cy="31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744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CC45E4-7E3B-612A-D72C-E3216E14F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1285876"/>
            <a:ext cx="4526422" cy="22584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3DA4696-5FF3-752F-329D-B09E38EE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2" y="0"/>
            <a:ext cx="2871788" cy="9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7FACD5-BBA8-09A9-D265-13FE12BA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" y="4071937"/>
            <a:ext cx="2700338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77FD4-E677-DCD6-2866-B944F2D9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7" y="21432"/>
            <a:ext cx="1523048" cy="4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0F73D-4FF4-0352-3DE3-E501A859E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" y="4694464"/>
            <a:ext cx="1131570" cy="44903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7B9E1A-C130-694F-56DF-7689C0E3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7156"/>
            <a:ext cx="1728215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7E52D-83B1-8B79-C1E6-8B354763D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555" y="107156"/>
            <a:ext cx="1772303" cy="57864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B4642-87BD-E6EC-A264-5A601D19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2"/>
            <a:ext cx="1211478" cy="395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EFDAA-8562-A34B-F67D-E24C6C583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" y="4704159"/>
            <a:ext cx="1076666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64BC1C-A679-53C7-B228-211CDC77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8475"/>
            <a:ext cx="1535906" cy="611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DB9A3-8FCC-87B7-49B7-3C903D505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50" y="38576"/>
            <a:ext cx="1264444" cy="41283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6C6621-B439-43E2-DA6E-213A7AA99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33"/>
            <a:ext cx="1292112" cy="512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C244BE-E62F-2786-D670-D0F3AE8D9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107" y="21432"/>
            <a:ext cx="1435893" cy="4688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3e1fd844cc4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761D9-F18D-ED51-040B-6079591E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551" y="-6429"/>
            <a:ext cx="1307306" cy="426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F6A77-9727-A713-7AC4-76B9D908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32"/>
            <a:ext cx="1143000" cy="45357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7FDA5-67F7-FD88-75F9-B1BBA5425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102" y="21431"/>
            <a:ext cx="1567175" cy="511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50413-69DF-78D8-BCC2-B70497321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31"/>
            <a:ext cx="1414463" cy="56129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3" y="555405"/>
            <a:ext cx="7229475" cy="4032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15AD1-4667-817E-2146-DAACF509A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10715"/>
            <a:ext cx="1360823" cy="444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3D304-62D7-FC59-7580-2B04D18E2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" y="4518388"/>
            <a:ext cx="1564481" cy="62082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3" y="525066"/>
            <a:ext cx="7338252" cy="4093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ED9E8-395E-2331-2675-9882F315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855" y="0"/>
            <a:ext cx="1435894" cy="4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B5601-202D-FDF5-7F1B-2CA16BAD1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3" y="4605474"/>
            <a:ext cx="1318022" cy="52302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1D7DF9-8CF9-A4C8-62E7-274007638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835" y="27861"/>
            <a:ext cx="1248728" cy="407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2F4100-629D-64CE-9D3E-BA7BCEB89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" y="27861"/>
            <a:ext cx="1200150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275820-834D-6329-885B-F9D0651E8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537" y="81439"/>
            <a:ext cx="1414463" cy="461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100FD-6C58-1611-A59D-AD26E198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58" y="12307"/>
            <a:ext cx="1414463" cy="56129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2E1E1-EA1D-5D6C-8342-64664FB8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825" y="85725"/>
            <a:ext cx="1567175" cy="511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1E54B-1AF3-2D4B-A56D-E09FB818F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" y="4505665"/>
            <a:ext cx="1607344" cy="63783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4" y="214312"/>
            <a:ext cx="8558213" cy="477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FF3E30-E557-DA4B-304A-4543BD57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70" y="66973"/>
            <a:ext cx="1435893" cy="4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020688-6944-C5A6-6207-D5C134EF0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" y="0"/>
            <a:ext cx="1350169" cy="535781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1444F1-EDD5-8B50-F0A5-8BBB8B552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170570"/>
            <a:ext cx="1307306" cy="426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18816C-80DF-A819-16C1-B399C61B2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4329113"/>
            <a:ext cx="1607344" cy="63783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B1ED6-0BED-892D-88EB-DFFF2D39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6" r="3638"/>
          <a:stretch>
            <a:fillRect/>
          </a:stretch>
        </p:blipFill>
        <p:spPr>
          <a:xfrm>
            <a:off x="842963" y="1457325"/>
            <a:ext cx="7543800" cy="1259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4FEF9D-B31A-F0FF-DE17-D44EA3C2F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5" y="85725"/>
            <a:ext cx="2223583" cy="725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0F48A-D3BF-E1EC-7F68-9A9969E30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8163"/>
            <a:ext cx="1950244" cy="7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5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e1fd844cc4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CDF0A-9A51-E1AE-4C4E-891B84348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783" y="0"/>
            <a:ext cx="1714500" cy="559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52EBB-8C9C-2603-BE77-681B6E1A8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8674"/>
            <a:ext cx="1200150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592A2B-3DC1-0AFC-D9C5-E9282908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71488"/>
            <a:ext cx="7261412" cy="4050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F952A-1B33-525D-9F9D-19E0948E7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963" y="16574"/>
            <a:ext cx="1353951" cy="442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7D322-80A6-4599-8FE7-115316BBD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16" y="4534853"/>
            <a:ext cx="1350169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011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00DCA0B-DB8D-E495-137C-7CAEB2CD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562704"/>
            <a:ext cx="6886575" cy="384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D873C0-DA6D-C001-63E4-7FE873475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963" y="106504"/>
            <a:ext cx="1364456" cy="445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9759E-0CF7-BDCA-3BEB-6C0EDFE41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4414837"/>
            <a:ext cx="1521619" cy="6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416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CC8D4C1-F4DB-BF0C-962F-85826B83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31" y="598992"/>
            <a:ext cx="7272338" cy="4056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12F9C-7378-C02B-2D54-2BF6AE10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28" y="88200"/>
            <a:ext cx="1564481" cy="510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2186B-DBB6-D140-2F52-0BFD2DA97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" y="4655593"/>
            <a:ext cx="1114425" cy="4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286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4D5971-7E6E-40D8-A69B-A5F79A3F2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3" y="651041"/>
            <a:ext cx="6886575" cy="384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310BFE-DC55-E5EB-70B4-EBE37882E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092" y="19288"/>
            <a:ext cx="1543050" cy="503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E62A8-3711-A193-5B87-9598AAD4D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492459"/>
            <a:ext cx="1478756" cy="5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855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9B420-12D1-1FFA-CBC8-F3084505D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2BEB37-31A5-5477-998F-11B05D5CC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143"/>
            <a:ext cx="1778794" cy="58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E193C-8F63-341C-08BB-96A3032C6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" y="4679837"/>
            <a:ext cx="1114425" cy="4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952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2EB517-81AF-F5F7-4C64-C1A43DBA3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10" y="514350"/>
            <a:ext cx="6936581" cy="3869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838FB6-1852-3E00-251C-F7EFEC55B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31" y="60671"/>
            <a:ext cx="1350169" cy="440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4693-5938-E528-607B-69E91626B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" y="4490663"/>
            <a:ext cx="1607344" cy="6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242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DEB3A37-2EB9-D8F3-D9E5-C9610184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355C9-B657-9B2F-F598-075DE831D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533" y="8573"/>
            <a:ext cx="1435893" cy="4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03BC5-5657-79F9-82DF-117AE0E12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6288"/>
            <a:ext cx="1350169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278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FEFD9DC-E367-2467-1C83-C3674AE8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B68208-3C25-117F-E0C0-B2059A32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687" y="4479132"/>
            <a:ext cx="1328738" cy="433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D2C95-7B2A-8B64-77C8-A811F2F36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4428152"/>
            <a:ext cx="1350169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747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FAAF0B1-823B-28CA-D0E8-88922576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1A6392-04C0-C1B4-12D3-9AC763019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261" y="128588"/>
            <a:ext cx="1829738" cy="597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F6379-0083-8967-8574-4F16C04AC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8" y="34290"/>
            <a:ext cx="1971675" cy="78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3e1fd844cc4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482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6A9F4F-17A8-069D-3FF6-F647354FB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9D0FA-E0C1-F329-D84A-10DC5EB05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806" y="4370763"/>
            <a:ext cx="1435894" cy="4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1AF38-F58E-7D2B-A226-49CF22B9D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286250"/>
            <a:ext cx="1607344" cy="63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632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0BE2B5-3776-65D3-312B-630B7CBB6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C86DB-D0C4-0E87-3375-1FBB7BBA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68108"/>
            <a:ext cx="1264444" cy="412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D7C2D6-6E1E-C649-9F02-692A56B2C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47"/>
            <a:ext cx="1221581" cy="48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436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5F3A87-0523-C23C-C7F0-E6F07B4D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34" y="128587"/>
            <a:ext cx="7491933" cy="417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C17ED-22FD-E6EE-CEAA-063416E94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309" y="4548252"/>
            <a:ext cx="1429315" cy="466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EC8F8-5096-13E5-EA64-C7F4EFBE2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4" y="4457700"/>
            <a:ext cx="1521619" cy="6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996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A2C4474-BCC4-86EF-7883-24215232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3F0D6-0F6A-0B5C-A817-1286AF8AF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13" y="128588"/>
            <a:ext cx="1427689" cy="466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FED64-2713-FBBF-E1D7-BAB61066A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" y="4500563"/>
            <a:ext cx="1393031" cy="5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936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6D6F3D-F64D-2F43-5A77-275F4669E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44" y="342900"/>
            <a:ext cx="6843713" cy="3817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98A6D4-8C44-B60E-6EA3-07C8C662D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12" y="52519"/>
            <a:ext cx="1778794" cy="58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B22C6-383C-D7AB-BAA2-82B6315E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" y="4371975"/>
            <a:ext cx="1650206" cy="6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79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B341DD-5E57-C208-67AE-2A49FD4E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8" y="642938"/>
            <a:ext cx="6372225" cy="3554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C8B01-9145-CB09-B34E-8C0D0DDF6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787" y="109836"/>
            <a:ext cx="1567175" cy="511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FBAF5-E12D-06EF-86CD-087085D71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" y="4494133"/>
            <a:ext cx="1564481" cy="62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405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DF6ADDC-20E6-AA9B-D08C-186F84CE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8" y="428625"/>
            <a:ext cx="7143750" cy="3984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AD657-3063-C607-630E-1B45D3192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38" y="8573"/>
            <a:ext cx="1714500" cy="559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F1F015-6068-98FE-E1E9-2D34A9A26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3498"/>
            <a:ext cx="1735931" cy="6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703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182B57F-3A38-2114-48BA-79ADEAC8F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C51BBC-AE17-E595-21B8-53B3156AF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144" y="98584"/>
            <a:ext cx="1135856" cy="370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72479-6D4D-4347-C06B-451C3BE0F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"/>
            <a:ext cx="1143000" cy="45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189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43CB9E-640C-6789-3302-19B23D6B1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35" y="589359"/>
            <a:ext cx="7107731" cy="3964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17B75-A196-EAA7-AFB4-BC07F0DF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158687"/>
            <a:ext cx="1371600" cy="44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D5554-6604-7F85-29E5-6AA401671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" y="4554140"/>
            <a:ext cx="1350169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7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C71B4BB-BA5C-D9B0-551D-CAFAA775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04DEE0-EE80-57CE-776E-3C4B34B94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275" y="40720"/>
            <a:ext cx="1165125" cy="380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8FB65-698C-8D68-E50F-CBF5F06C3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" y="4530839"/>
            <a:ext cx="1435894" cy="5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53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4774</Words>
  <Application>Microsoft Office PowerPoint</Application>
  <PresentationFormat>On-screen Show (16:9)</PresentationFormat>
  <Paragraphs>174</Paragraphs>
  <Slides>129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4" baseType="lpstr">
      <vt:lpstr>Arial</vt:lpstr>
      <vt:lpstr>Sylfaen</vt:lpstr>
      <vt:lpstr>Merriweather</vt:lpstr>
      <vt:lpstr>Google Sans Text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ზოგადი ინფორმაცია</vt:lpstr>
      <vt:lpstr>PowerPoint Presentation</vt:lpstr>
      <vt:lpstr>სტანდარტული ნომენკლატურა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ახალი (მწვავე) პორტული ვენის თრომბოზი ციროზის გარეშე  პაციენტებში ახალი PVT-ით ციროზის გარეშე, არის თუ არა კონტრასტული კომპიუტერული ტომოგრაფია (CT) ან კონტრასტული მაგნიტურ-რეზონანსული ტომოგრაფია (MRI) უკეთესი, ვიდრე ულტრაბგერითი კვლევა (ექოსკოპია) კონტრასტით ან მის გარეშე PVT-ის დიაგნოსტირებისა და დახასიათებისთვის? </vt:lpstr>
      <vt:lpstr>PowerPoint Presentation</vt:lpstr>
      <vt:lpstr>პაციენტებში ახალი (მწვავე) PVT-ით ციროზის გარეშე, როდის უნდა დაიწყოს ანტიკოაგულაციური თერაპია და რამდენი ხანი უნდა გაგრძელდეს იგი შედეგების ოპტიმიზაციისთვის?</vt:lpstr>
      <vt:lpstr>PowerPoint Presentation</vt:lpstr>
      <vt:lpstr>PowerPoint Presentation</vt:lpstr>
      <vt:lpstr>PowerPoint Presentation</vt:lpstr>
      <vt:lpstr>ქრონიკული პორტული ვენის თრომბოზი / პორტული კავერნომა ციროზის გარეშე ქრონიკული PVT-ის / პორტული კავერნომის მქონე რომელ პაციენტებში (ციროზის გარეშე) არის რეკომენდებული ანტიკოაგულაცია თრომბოზული მოვლენების პრევენციისთვის?</vt:lpstr>
      <vt:lpstr>პროთრომბოზული რისკები</vt:lpstr>
      <vt:lpstr>გაგრძ. </vt:lpstr>
      <vt:lpstr>ხანგრძლივი ანტიკოაგულაციის ჩვენება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პორტული ვენის თრომბოზი ციროზის დროს პაციენტებში ციროზით, ახდენს თუ არა გავლენას ციროზის ეტიოლოგია და მისი მკურნალობა PVT-ის განვითარებაზე?</vt:lpstr>
      <vt:lpstr>პორტული ვენის თრომბოზი ციროზის დროს პაციენტებში ციროზით, ახდენს თუ არა გავლენას ციროზის ეტიოლოგია (გამომწვევი მიზეზი) და მისი მკურნალობა PVT-ის (პორტული ვენის თრომბოზი) განვითარებაზე?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6</cp:revision>
  <dcterms:modified xsi:type="dcterms:W3CDTF">2026-05-20T11:40:30Z</dcterms:modified>
</cp:coreProperties>
</file>